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notesSlides/notesSlide1.xml" ContentType="application/vnd.openxmlformats-officedocument.presentationml.notesSlide+xml"/>
  <Override PartName="/ppt/ink/ink3.xml" ContentType="application/inkml+xml"/>
  <Override PartName="/ppt/ink/ink4.xml" ContentType="application/inkml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ar-SA" b="1" dirty="0" smtClean="0"/>
              <a:t>معدلات النمو الاقتصادي لبعض الدول للفترة 2018 - 2020</a:t>
            </a:r>
            <a:endParaRPr lang="en-US" b="1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India</c:v>
                </c:pt>
                <c:pt idx="1">
                  <c:v>pakistan</c:v>
                </c:pt>
                <c:pt idx="2">
                  <c:v>Chad</c:v>
                </c:pt>
                <c:pt idx="3">
                  <c:v>Surinam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61A-45A1-B5C2-B239AD1A8C3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India</c:v>
                </c:pt>
                <c:pt idx="1">
                  <c:v>pakistan</c:v>
                </c:pt>
                <c:pt idx="2">
                  <c:v>Chad</c:v>
                </c:pt>
                <c:pt idx="3">
                  <c:v>Surinam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61A-45A1-B5C2-B239AD1A8C3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India</c:v>
                </c:pt>
                <c:pt idx="1">
                  <c:v>pakistan</c:v>
                </c:pt>
                <c:pt idx="2">
                  <c:v>Chad</c:v>
                </c:pt>
                <c:pt idx="3">
                  <c:v>Surinam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61A-45A1-B5C2-B239AD1A8C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1581696"/>
        <c:axId val="311583488"/>
      </c:barChart>
      <c:catAx>
        <c:axId val="311581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1583488"/>
        <c:crosses val="autoZero"/>
        <c:auto val="1"/>
        <c:lblAlgn val="ctr"/>
        <c:lblOffset val="100"/>
        <c:noMultiLvlLbl val="0"/>
      </c:catAx>
      <c:valAx>
        <c:axId val="311583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1581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40.25157" units="1/cm"/>
          <inkml:channelProperty channel="Y" name="resolution" value="40.29851" units="1/cm"/>
        </inkml:channelProperties>
      </inkml:inkSource>
      <inkml:timestamp xml:id="ts0" timeString="2020-10-19T09:47:17.99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21202 11783,'0'-18,"0"1,-35 17,17 0,-17 0,-18-18,-35 0,17 1,-52-1,52-35,-52 53,-19-18,1 18,-17-17,-1-1,18 18,-18 0,-17 0,17 0,-18 0,19 0,-19 0,1 0,-18 0,53 0,-36 0,19 0,-54 0,36 0,17 0,18 0,17 0,18 0,18 0,18 0,17 18,0-1,18 1,-36 0,18-18,18 17,-18 36,-18-17,18-1,-17 18,17-18,0 18,0-35,36 17,-19 0,1 18,17-18,1-17,-1 17,0 0,18-17,-17 0,17 17,0-17,0 35,0-18,17 0,1-17,0 35,17-18,18 18,-35 0,52-18,-17 18,35-35,18 35,-35-1,34-16,-34-19,0 19,-19-19,19 19,35-36,-18 35,18-17,17 17,1-35,35 0,17 0,0 17,18-17,18 0,0 0,-36 0,0 0,-17 0,-18 0,-17 0,-1 0,36 0,-36 0,19 0,-19 0,36 0,-36 0,1 0,17 0,18 0,-1 0,-17 0,18 0,-35-35,-1 35,1-17,-19 17,-16 0,-36 0,-18-18,18 18,0-35,0 17,0 0,-1-17,-34 17,17 1,1-1,-1-17,18-18,-18 18,-17-1,-1 19,1-19,0 1,-1 0,-17 0,0 17,0-17,0-1,0 1,0 0,0 0,0 17,0-17,-17-18,-19 35,1-17,17 0,-34-1,16 1,-17 17,18-17,-18 17,-17 1,34 17,1-35,-18 17,-17 0,17 1,0 17,0 0,-35 0,17 0,1 0,17-18,-18 18,18 0,0 0,-17 0,34-18,-34 18,35 0,-18 0,-18 0,1 0,-1 0,-17 0,0 0,17 0,0 0,19 0,-19-17,0 17,-17 0,-18 0,54 0,-19 0,0 0,1 0,-1 0,1 0,34 0,1 0,0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40.25157" units="1/cm"/>
          <inkml:channelProperty channel="Y" name="resolution" value="40.29851" units="1/cm"/>
        </inkml:channelProperties>
      </inkml:inkSource>
      <inkml:timestamp xml:id="ts0" timeString="2020-10-19T09:50:26.14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9772 4568,'0'0,"-71"-35,1 18,-1-36,1 0,-71 35,70 0,-17 1,-36-1,-17 1,0-1,18 18,-1-35,1 35,-36 0,0-18,-17 18,17-18,0 18,-17-17,0-19,-18 36,17 0,-34-17,-1-1,53 18,-17-35,-18 17,17 18,19 0,16 0,-16 0,-19 0,19 0,34 0,1 0,-1 0,-35 18,18 35,35-36,1 19,-1 17,0 0,35-18,18 18,-52 70,-1-70,18 35,35-52,-18 52,18-35,0 35,-35-18,70-17,-34 18,34-18,-17 0,35 0,-18-18,18 0,-18-17,18 17,0-17,0-1,0 19,0-19,0 36,0-17,18-19,17 18,18 1,-18 17,1-18,52 35,-35-34,17 17,36 35,0-35,0-18,0 53,35-17,-35-18,17 35,18 18,53-36,-35-17,35 53,0-18,0-17,18-1,-1-17,-17 18,1-1,-19-17,-17-17,-1 17,36-1,-35-34,0 35,-18-53,53 18,-53-18,18 0,-36 0,1 0,-1 0,-34 0,34 0,-35 0,18 0,0-53,-36 35,19-17,16 0,1-18,-35 17,17-17,-17 36,-1-36,1 18,-18-1,0 1,17-18,-17 18,0 0,-18-18,0 0,1 17,-36 1,35 0,36-53,-36 17,18 1,-18 17,36 0,-18 0,-18 18,-18-18,19 17,-19-17,1 18,-18 0,0-18,18-18,-18 1,0 35,0-36,0 0,0 1,0-18,0 17,0-17,0 0,0 0,0-18,0 18,-36 17,36 0,-35-34,-35-1,34 53,-34-18,-36-17,53 35,-18 0,-34 36,34-54,-17 36,53 0,-36 17,0 18,36 0,18 0,17-18</inkml:trace>
  <inkml:trace contextRef="#ctx0" brushRef="#br0" timeOffset="2934.5989">9137 4639,'0'0,"18"-18,-1 1,-17-1,18 0,-18 1,18-1,-1-35,18 18,-17-18,35 0,-18 18,18-18,-35 35,17-17,0 17,1 1,-36-1,17 18,1 0,0 0,17 0,-18 0,19-17,17 17,-36 0,54 0,-18 0,17 0,19 0,-19 0,1-18,-36 18,35 0,-17 0,0 18,-35-18,17 0,1 0,-19 0,1 0,-1 0,1 0,0 0,-1 0,19 0,-1 0,53 0,-17 0,17 0,0 0,36 0,-36 0,35 0,-35 0,71 0,-35 0,-1 0,1 0,-1 0,0 0,-34 0,69 0,-69 0,34 0,1 0,-36 0,-18 0,19 0,-19 0,-17 0,0-18,17 0,-17 18,53 0,-53 0,18 0,-1 0,1 0,-18 0,35-17,-18 17,1-36,17 19,18-19,0 1,-18 0,-35 35,18-18,-19 1,1-1,0-17,-17 35,16-18,-16 18,-1-35,0 35,1-18,34-17,-17 0,18-1,-18-17,-1 18,19 17,-18-17,17-18,-17 18,36 0,-36-18,-1 0,37 18,-72 17,54-17,-18 17,-18-17,0 17,18-17,0-18,0 18,-35-1,70-17,-53 18,18 0,0-18,0 0,0 0,17 18,-17 0,-17 17,-1-17,-18 35,1-36,0 19,17 17,-35-18,18 0,-1 18,-17-17,18 17,0 35,-18 0,0 1,0-19,17 36,-17-18,18-17,-18 17,0 1,18-19,-18 19,17-1,-17-17,0 34,0-16,0 17,18 0,-1-18,-17 0,36 18,-19 0,1-18,0 18,-18 0,0 18,17-18,1 17,0-35,-1 18,-17 18,18-36,-18 0,17 1,-17-1,0 0,0-17,18-1,-18 1,0 0,0-1,0 1,0 17,0-17,18 0,-18-1,17 19,-17-1,18-18,-18 19,18 17,-1 0,-17-18,18 0,-18 0,18-17,-18 0,17-18,-17 17,0 1,0 0,0-1,18 1,-18-1,17-17</inkml:trace>
  <inkml:trace contextRef="#ctx0" brushRef="#br0" timeOffset="3847.4708">17727 3845,'-18'18,"18"17,-17 18,-1-18,1 36,-19 35,36-18,-35 18,0-36,-1 1,19-1,-18 1,17-18,18 0,-18-18,18-17,-17-1,17 1,0 0,-36-18,19 0,-19 0,19 0,17-18,0 0,0-17,-18 0,0-18,18 35,-35-17,0-18,-36 18,-17-53,18 52,-19-52,72 88,-71-35,70 0,-35 17,35 0,1 1,-1 17</inkml:trace>
  <inkml:trace contextRef="#ctx0" brushRef="#br0" timeOffset="4679.6687">18203 2328,'0'-35,"18"17,0-17,-18 0,53-36,-18 36,53-18,-17 0,-1 0,54 36,-1 17,1 0,34 0,-34 0,-36 0,-17 0,-19 35,1 0,0 18,-35 0,17 0,-17 0,-18-18,0 36,0-18,0 17,0 18,0 1,-35 16,-1 1,-34 0,17 0,0-36,0 1,35 0,18-19,-35 1,35-17,0-19,0 1,18-18,-18 18,17-1,1 19,-18-19,53 36,-35-18,17 1,-18-1,19-17,-19-18</inkml:trace>
  <inkml:trace contextRef="#ctx0" brushRef="#br0" timeOffset="5303.1426">19438 4198,'0'-18,"0"1,0-1,18 1,-1-1,-17 0,36 18,-1-17,18-19,0 19,-18-1,18 18,17 0,1 0,-53 0,17 0</inkml:trace>
  <inkml:trace contextRef="#ctx0" brushRef="#br0" timeOffset="7248.0551">14887 6244,'0'0,"-53"0,18 0,-71 18,-35-1,35 19,-88 70,-17-18,-19 18,-34-71,17 0,0 18,-35-18,70 1,0-36,-17 17,17 19,54-1,52-18,17-17,19 18,52 0,1-1,-1 19,18-1,-18 35,1 19,-19 34,1 36,35 35,0-18,0 36,0 0,0-1,0 89,0 0,35 18,-17-36,-18 35,18 18,-18 1,35-37,-35 1,0 18,0 17,0-35,0-36,0-17,0 18,0-89,0 36,0-36,0 18,0-17,0-54,0 18,0-17,0 35,0-71,0 35,0-52,0-1,0 19,18-19,-18-35,35-17,-17 17,-18-17,52 17,-16-17,17-18,-18 17,36-17,-1 18,-17 0,53-18,17 0,71 0,-17 0,70 0,17 0,1 0,35 0,0 0,-1 0,-52 0,-17 0,-36-18,-53 18,-35-35,-36 0,-17-1,0 19,-53-36,0 0,0-18,-53-17,-17 0,-36 0</inkml:trace>
  <inkml:trace contextRef="#ctx0" brushRef="#br0" timeOffset="9448.2114">11553 11201,'-35'0,"-53"17,0-17,-106 0,17 0,-70 36,-17-36,-1 0,1-18,34 0,19 1,34-36,-17 0,36 18,87-36,-17 18,70 0,-17 0,0-17,35-1,-53-35,0-52,-35 16,17-16,0-1,36-70,-35 52,-19-105,72 70,-54-70,-35 35,54 71,-37-18,89 0,-17 53,17 17,0 1,0 17,-18-18,18 36,0 18,0-19,-18 19,18-18,0 17,0 1,-17-1,17 36,0 17,0 1,0-1,17 36,19-1,-19 1,36-1,0 36,0-35,18 53,17-19,-18 1,1-35,-1 17,19 36,-36-36,-18-35,18 0,-18 0,-17 0,-36-35,-35-18,-35-35,35 35,-88-53,53 0,-18 18,35 35,1-35,17 35,35 18,-17 17,17 18,18-18,-17 18,17 18,0 17,-36 1,19-1,-36 53,-18 18,1 0,-36 0,-35-1,35 36,18-35,-18 18,53-54,-18 19,19-54,-1 53,17-53,19-35,-19 18,19 17,-1 0,-17 1,17-19,18 1,-17-18,70 0,17 0,36 0,17 0,36 0,18 0,-1 0,0 0,18 0,-17 0,17-35,-88-18,17-53,-17 35,-18 1,0-1,-17 1,-18-1,-18 36,-17 0,-1 35,-17-18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40.25157" units="1/cm"/>
          <inkml:channelProperty channel="Y" name="resolution" value="40.29851" units="1/cm"/>
        </inkml:channelProperties>
      </inkml:inkSource>
      <inkml:timestamp xml:id="ts0" timeString="2020-11-09T10:57:50.93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5362 2681,'0'0,"0"-106,-17 0,17-52,0 17,0 17,0 1,0-36,0 88,53-17,-36 18,36-19,18 1,-18 53,35-36,0 54,35 17,-17 0,18 0,34 53,-52 35,35 18,1 17,-1 18,-53 18,0 0,-17-18,-19 53,-34-71,-18 1,0-1,0 18,-35 1,-53-37,-18-16,0-37,-17 1,17-35,-18-18,36 0,17 0,1 0,35-18,-1-35,-17 18,18-53,0 17,-18-34,18-1,-36 0,53 18,18 52,0-16,0-1,0 35,0-35,18 35,17 1,-17 17,17 0,-17 0,17 0,1 0,-19 0,1 35,17 0,18 18,-18-17,18 16,-53 1,35 53,-35-18,0 1,0 34,0 1,-52 34,-19-17,-70-35,17 18,-52 17,35-35,-35-53,34 0,-34-53,88 0,17 0,36-53,0 0,-1-18,-16-17,34 17,0 1,-35-1,53 18,0 36,18 34,17 36,1 18,16 70,-34-18,-18 36,0 18,0-54,0 0,0 1,0-36,0-17,-70-1,52-17,-35-18,-18-17,1 0,-54-18,-34 0,-19 0,-17 0,-53-106,-17 0,70 0,53-35,-71-35,71-1,-18-17,18 53,17 0,36 18,35 34,0 19,53 17,-35 0,17 0,1 35,-1-17,1-18,-1 36,0-1,1-17</inkml:trace>
  <inkml:trace contextRef="#ctx0" brushRef="#br0" timeOffset="712.6373">3193 3298,'0'-52,"35"34,-17-35,-1 35,1-17,-18 17,-18 18,-17 36,-18 17,53-36,-18 1,18 0,0-36,0-17,0 17,-17 18</inkml:trace>
  <inkml:trace contextRef="#ctx0" brushRef="#br0" timeOffset="2553.0073">423 3034,'0'0,"89"123,16 36,72 70,-36 54,53-36,-18 17,-17 54,17 34,1 1,-54-35,18-36,-52 0,69-53,-34-34,-18-37,-18-52,0-71,-70-17,35 0,-36-18,1-18</inkml:trace>
  <inkml:trace contextRef="#ctx0" brushRef="#br0" timeOffset="3136.4734">3457 8255,'0'0,"53"-71,0 1,18-18,17-18,-18 18,54-18,-18 18,17 70,-17 0,0 18,0 0,-1 36,1 87,-17-17,-1-35,-35 34,-36 54,-17-35,0-1,0 1,-70 17,-36-36,35-52,-35 0,18-53,-53-17,71-54,17 18,-18-53,1-35,70-70,0 34,0-34,0 34,0 54,35 17,0 53,-17 35,-18 1,-18 17,1 70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40.25157" units="1/cm"/>
          <inkml:channelProperty channel="Y" name="resolution" value="40.29851" units="1/cm"/>
        </inkml:channelProperties>
      </inkml:inkSource>
      <inkml:timestamp xml:id="ts0" timeString="2020-11-16T09:59:43.19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14464 12453,'-18'0,"1"0,-19 0,1 0,0 0,0 0,-1 0,1 0,-18 0,35 0,-52 0,-1 0,1 0,-36 0,-18 0,-34 0,-54 0,0 0,-35 18,-70-1,17-17,35 0,-34 18,16-18,72 35,-1-35,53 18,18-18,18 0,17 18,35-18,36 0,0 0,17 0,0 0,1 0,-1 0,1 0,-1 0,0 0,-35 0,0 0,36 0,-36 0,18 0,17 0,0 0,18 17,-17 1,17-1,0 1,0 0,0 35,-18-18,18 0,-18 36,1 35,17 17,0 1,-35 34,35-17,0 36,0 34,0 1,0 0,0-1,0 1,0-35,0 34,0-52,17 0,1-89,-18 1,0-18,0 0,0 0,0-1,0 37,0 52,-53 0,35 18,-35-1,36 19,17-54,0 1,0-36,0 35,0-17,0-53,0 0,0 0,0-35,0-1,0 1,0 17,0 18,0 0,0-18,0 18,0 0,0-35,0 35,0 0,0-1,0-16,0-1,0 18,0 0,0-35,0 17,0-18,0 19,0-19,0 1,0 0,0-1,0 1,0 0,0-1,17-17,36 0,53 18,-18-18,36 0,17 0,53 0,35 0,-17 0,35 17,53-17,-36 0,36 0,0 0,0 0,-36 0,-17 0,18 0,35 0,-53 0,-18 0,18 0,-35 0,-1 0,-34 0,-1 0,-17 0,0-35,-1 18,-17 17,-17 0,-1-18,36 18,-88 0,-1-18,1 18,-36-17,0 17,18-18,-35 0,0 18,-18-17,17-36,-17 35,0-52,18-19,-18-34,17-36,1 0,17-17,-35-36,0 54,0-54,0 36,0-36,0 36,0-71,0 70,0-34,0-36,0 70,0 1,0-18,0 53,0-36,0-17,0 71,0-89,0 71,0-18,0 36,0-36,0 71,0-36,0 36,0 18,0-1,0 18,0 18,0-18,0 0,0 35,0-35,0 36,0-1,0 1,0-1,0 0,0 1,0-1,0 0,0 1,0-1,0-17,0 0,0 17,0-17,0-1,0 19,0-1,-17 18,17-18,-53 18,18 0,-36 0,-17 0,-18 0,-35 0,-53 0,53 0,-53 0,0 0,35 0,0 0,18 0,18 0,-1 0,1 0,34 0,19 0,-1 0,1 0,-1 0,18 0,36 0,-54 0,1 0,-1-17,0 17,19 0,-19 0,0 0,19 0,-1 0,17 0,-17 0,18 0,0 0,0 0,-18 0,17 17,1-17,17 18,1-18,-1 0,1 18,-36-1,-36-17,37 0,-19 18,18-18,0 18,35-18,-17 0,18 0,-19 0,19 0,-1 0,-17 0,17 0,0 0,1 0,-1 0,1 0,-19 0,19 0,-1 0</inkml:trace>
  <inkml:trace contextRef="#ctx0" brushRef="#br0" timeOffset="10398.9852">16087 13264</inkml:trace>
  <inkml:trace contextRef="#ctx0" brushRef="#br0" timeOffset="16854.1992">16140 13317</inkml:trace>
  <inkml:trace contextRef="#ctx0" brushRef="#br0" timeOffset="19190.2897">16140 13317,'-36'0,"19"0,-19 0,-17 0,-17 18,17-18,0 18,-17-18,34 0,1 0,-18 0,0 0,18 0,17 0,-17 0,0 0,-1 0,1 0,0 0,17 0,-35 0,18 0,17 0,-35 0,18 0,0 0,-18 0,18 0,17 0,-17 0,0 0,-18 0,35 0,-17 0,-18 0,35 0,-35 0,18 0,-18 0,0 0,0 0,0 0,0 0,0 0,1 0,-1 0,17 0,-34 0,-1 0,18 0,-35 0,18 0,17 0,-53 0,53 0,-53 0,71 0,-36 0,18 0,0 0,36 0,-36 0,0 0,18 0,-36 0,18 0,18 0,0 0,-1 0,19 0,-1 0,0 0,1 0,-1 0,0 0,1 0,-18 0,-18 0,17 0,1 0,0 0,0 0,-18 0,17 0,19 0</inkml:trace>
  <inkml:trace contextRef="#ctx0" brushRef="#br0" timeOffset="21094.5242">12188 13388,'0'18,"0"-36,0 0,0 1,0-1,18 18,0 0,-18 18,0-1,0 1,-18-18,0 0,18-18,0 1,18 17,0 0,-1 0,1 0,-18 17,0 19,0-19,-18-17,1-17,-1 17,18-18,0 0,0 1,0-1,0 0,18 1,-1 17,1 0,-18 17,0 1,0 0,0-1,-18-17,1 0</inkml:trace>
  <inkml:trace contextRef="#ctx0" brushRef="#br0" timeOffset="30606.2989">22789 13406,'-35'0,"-35"17,-19 18,-69 1,-1 17,-17-53,-54 17,19 36,52-35,-18 0,1-18,53 35,-36-18,88-17,1 0,17 0,18 0,-1 0,1 0,17 0,18 89,0-1,0 71,0-36,18 89,0-36,-18 18,53 18,-1 35,-16-71,17 53,-36 1,36-1,-18-17,-17-36,-18-17,0-18,0-35,0 17,0-35,0 1,18-19,-18 1,0-18,0-36,0 1,0 0,17-18,36 0,18 0,17 0,71 0,-36-18,54 18,70-53,17 53,18-35,-17 35,-18 0,-71 0,1 0,-54 0,36 0,-71 0,-35-18,-18 18,1 0,-1 0,-17 0,-1 0,36 0,0 0,0 0,-18 0,-17 0,17 0,-35-35,0-36,0-17,0 0,0-71,0-17,0-71,-35 18,0-18,-18-36,-36 19,1 34,-18-16,71 34,-35 18,-1 35,36 0,17 53,0-17,1 52,-1 1,1-1,17 36,0-35,0 34,0 19,0-19,0 19,0-1,0 0,-18 1,18-1,0 0,0 1,-18 17,1-35,-36-1,17-17,19 36,-1-1,-17 18,17-18,18 1</inkml:trace>
  <inkml:trace contextRef="#ctx0" brushRef="#br0" timeOffset="34038.2439">22296 13988,'17'0,"1"0,-1 0,1 0,0 0,-18 17,0 1,-18-18,0 0,1 0,-1 0,1 0,17-18,0 1,17 17,1 0,-1 0,1 0,-18 17,-18-17,1 0,-1 0,1 0,-1 0,-17-17,35-1,0 0,0 1,17 17,1 0</inkml:trace>
  <inkml:trace contextRef="#ctx0" brushRef="#br0" timeOffset="35422.4395">22296 13970,'-18'0,"0"0,1 0,-1 18,-17-1,17-17,0 0,1 0,-1 0,1 0,-1 0,0 0,-17 18,17 0,1-18,-19 0,19 17,-1-17,1 0,-19 0,19 0,-1 0,0 0,1 0,-19 0,1 0,0 0,-18 0,35 18,-35-1,18-17,17 0,-34 0,16 0,-17 0,36 18,-36-18,0 0,35 0,-17 0,0 0,-1 0,1 0,17 18,-17-18,18 0,-1 0,0 0,-17 0,0 0,17 0,0 0,1 0,-1 0,1 0</inkml:trace>
  <inkml:trace contextRef="#ctx0" brushRef="#br0" timeOffset="36806.7126">23178 14340,'-36'0,"-17"0,-17 0,-18 0,-1 0,1 0,-71 0,36 0,35 0,-18 0,-35 18,17-18,1 0,17 18,35-1,-52 19,52-36,36 0,-71 17,71-17,-71 0,53 0,-17 0,-1 0,-17 0,17 0,19 0,-54 18,53-18,-35 0,-1 0,19 0,35 0,-18 18,35-18</inkml:trace>
  <inkml:trace contextRef="#ctx0" brushRef="#br0" timeOffset="37742.0521">23160 14552,'-18'0,"-35"0,18 0,-36 0,1 0,-36 18,36-1,-54 1,-35 0,36-18,-36 53,36-53,-18 17,-1 1,19-1,35 19,-53-1,17 0,1-35,17 36,18-19,-18 1,18 0,-36-1,71 1,-17-18,-1 17,36-17,0 0,17 0,-17 18,35 0</inkml:trace>
  <inkml:trace contextRef="#ctx0" brushRef="#br0" timeOffset="39574.6839">22895 13564,'0'0,"-17"0,-1 0,0-17,-17 17,17 0,1 0,-1 0,1 0,-1 0,0 0,1 0,-1 0,0 0,1 17,-1 19,18-19,-18-17,1 36,17-19,0 1,-18-1,18 1,0 0,-17-18,17 35,0-17,0 17,0-17,0-1,0 1,0-1,0 19,17-1,-17-17,0-1,0 1,18-18,-1 35,19 0,-1-17,-17-18,-1 18,19 17,-1-35,0 18,0-18,-17 0,0 0,-1 0,1 0,0 0,17 0,0 0,-17 0,-1 0,19 0,-1 0,-17 0,17 0,-17-18,-18 0,52 1,-52-1,18-17,0 0,-18-1,0 19,0-19,17-17,-17 18,0-18,0 18,0 17,0-17,0 0,0 0,-17-1,17 19,-18 17,0 0,1-18,-18 0,17 1,0 17,1 0,-1-18,0 0,-17 1,0-1,-1 18,1 0,0 0,17 0,-17 0,0 0,17 0,-17 0,17 0,1 0,-1 0,0 0,1 0,-19 18,36-1,-35-17,35 36,-18-19,1 1,17 0,-18 17,18-17,-17-1,17 1,0-1,0 1,0 0</inkml:trace>
  <inkml:trace contextRef="#ctx0" brushRef="#br0" timeOffset="42367.1405">20073 15099,'18'0,"-1"-18,1 18,0 0,-1 0,1 0,0 0,-1 0,1 0,-18 18,0 0,-18-18,1 0,-1 0,0 0,-17-18,17 18,-35-35,53 17,-17 0,17 1,17 17,1 0,0 0,-1 0,-17 17,0 1,0 0,0 17,-17-35,-1 0,0 0,18-18,0 1,0-1,0 0,18 18,0 0,-1 0,1 0,0 0,-18 18,0 0,0-1,0 1,0 0,-18-18,-17 0,17 0,0 0,-17 0,0 0</inkml:trace>
  <inkml:trace contextRef="#ctx0" brushRef="#br0" timeOffset="44214.4183">22737 15205,'0'17,"17"-17,-17 18,0 0,-17-18,17 17,0-34</inkml:trace>
  <inkml:trace contextRef="#ctx0" brushRef="#br0" timeOffset="44830.3966">22490 15275,'-36'0,"-17"18,-17 0,-71 17,0-35,-18 17,-88-17,18 18,-54-18,54 0,-18 0,71 18,17-18,71 0,0 0,70 0</inkml:trace>
  <inkml:trace contextRef="#ctx0" brushRef="#br0" timeOffset="45749.8379">23566 15505,'-36'0,"-34"0,-18 0,-1 0,-87 0,-18 17,35 1,-17 35,-18-18,-53 18,35-35,36 17,17 0,0 36,1-18,52-18,0 0,18-17,-1 35,72-53,-18 0,17 0</inkml:trace>
  <inkml:trace contextRef="#ctx0" brushRef="#br0" timeOffset="46398.2439">23760 15946,'-18'0,"-17"0,-71 0,-35 0,-36 0,-52 52,17-34,-52 35,-18-35,70 35,0-53,36 53,-18-36,70 36,54-35,17-18,35 0</inkml:trace>
  <inkml:trace contextRef="#ctx0" brushRef="#br0" timeOffset="47094.4406">23830 16369,'-106'0,"-17"18,-89 17,53 0,-88 0,-17 1,-36 17,53-18,35 18,18-18,36 0,69-17,37 0,16-18,19 0</inkml:trace>
  <inkml:trace contextRef="#ctx0" brushRef="#br0" timeOffset="47854.7316">21114 17004</inkml:trace>
  <inkml:trace contextRef="#ctx0" brushRef="#br0" timeOffset="48110.6475">21202 17004,'18'0,"-1"0,-17 18,-17-18,-1 0,0 0,1-36,-19 19</inkml:trace>
  <inkml:trace contextRef="#ctx0" brushRef="#br0" timeOffset="53166.3247">16175 13370,'18'0,"-36"0,18-17,0-1,0 0,0 1,0-1,18 18,-1 0,-17 18,0-1,0 19,-17-19,-1-17,0 0,1 0,-1 0,18-17,0-1,18 18,-18-18,17 18,1 0,0 0,-18 36,0-19,0 1,0 0,-18-18,18-18,-18 0,18 1,0-1,0 0,0 1,0-1,0 0,18 18,0 0,-1 18,-17 0,0-1,0 1,-17-18,17 18,-18-1,0-17,1-17,-1-1,18 0,0 1,0-1,0 0,18 18,-1 0,-17 18,0 0,0-1,0 1,0 0,-17-18,-1-18,0 0,1 1,-1 17,18-18,0 0,0 1,0-1,0 1,18 17,-1 0,-17 17,18 1,-18-1,0 1,0 0,0-1,0 1,0-36,0-17,0 17,0 1,18 17,-1 0,1 0,0 0,-18 17,0 1,0 0,-36-18,1 0,17 0,18-18,-17 18,17-18,-18-17,18 18,0-1,0 0,0 1</inkml:trace>
  <inkml:trace contextRef="#ctx0" brushRef="#br0" timeOffset="56046.7392">15575 14005,'18'0,"-1"0,36 0,0 0,53-17,35 17,53-36,36 36,52 0,18 0,-124 0,0 0,-70-17,-35 17,-54 0</inkml:trace>
  <inkml:trace contextRef="#ctx0" brushRef="#br0" timeOffset="57247.6114">16104 13776,'-17'18,"-36"17,0 0,-18 18,1 0,17-18,-18-17,18 0,18 17,17-35,1 0,17 17,0 1,-18 0,18 17,53-35,0 18,35-18,0 17,36-17,-54 18,-17-18,-35 35,0-35,-1 0,1 0</inkml:trace>
  <inkml:trace contextRef="#ctx0" brushRef="#br0" timeOffset="60126.4206">16281 14799,'-36'0,"-16"18,-1-18,-18 0,-70 35,35 0,-17-17,-36-18,71 0,-36 0,1 0,-1 0,1 0,-36 18,18-18,17 0,-34 0,17 0,17 0,-70 0,106 0,-88 0,17 0,18 0,-53 0,53 0,-36 0,18 0,-17 0,17 0,0 0,18 0,53 0,35 0,0 17,18-17,-18 0,0 0,36 0,-19 0,19 0,17 18</inkml:trace>
  <inkml:trace contextRef="#ctx0" brushRef="#br0" timeOffset="61622.1798">16298 15169,'-17'0,"-19"0,-16-17,-19-1,-53 18,1 0,0 0,-1-17,-35 17,1 0,34 0,1 0,-18 0,17 0,36 0,-18 0,35 0,19 0,-19 0,0 0,1 0,17 0,-18 0,36 0,-35 0,-19 0,1 0,-18 0,18 0,0 0,-36 0,19 0,-1 0,0 0,18 0,-36 0,1 0,-1 0,-17 0,18 0,-1 0,18 0,-17 0,70 0,-17 0,-1 0,0 17,19-17,16 0,1 0,17 0,1 0</inkml:trace>
  <inkml:trace contextRef="#ctx0" brushRef="#br0" timeOffset="62830.5611">16351 15275,'-17'0,"-1"0,-53 0,1 0,-36 0,-17 0,-36 18,0-18,-53 0,36 0,17 0,-17 0,-1 0,54 0,-36 0,-17 0,17 0,18 0,-18 0,-17 0,-1 0,54 0,-36 0,1 35,-54-35,35 0,19 0,-19 0,54 0,-18 0,17 0,18 0,18 0,18 0,34 0,1 0,17 0</inkml:trace>
  <inkml:trace contextRef="#ctx0" brushRef="#br0" timeOffset="63902.4156">16334 15505,'-36'0,"1"0,-18 0,-35 0,-36 0,-52 0,17 0,-88 0,18 0,-35 0,-36 0,53 0,0 0,-35 0,-18 17,53-17,-18 0,53 0,18 0,53 0,18 0,35 0,-18 0,53 0,18 0,-18 0,35 0,0 0,-17 0,-18 0,18 0,17 0</inkml:trace>
  <inkml:trace contextRef="#ctx0" brushRef="#br0" timeOffset="65158.854">11677 15558,'18'0,"-1"0,1 0,-36 0,1 17,-19-17,19 0,-1 0,-17 0,17 0,0 0,1-17,17-1,0 0,0 1,17 17,-17-18,18 18,0 0,-1 0,19 0,-19 0,1 0,-18 18,0-1,0 1,0 0,0-1,-18-17,1 0,-1 0,0 0,18-17,18 17,0 0,-18 17,0 1,0-1,-18-17,0 0,1 0,-19 0,19-35,-36 18,18 17,17 0</inkml:trace>
  <inkml:trace contextRef="#ctx0" brushRef="#br0" timeOffset="66429.8471">15804 16104,'18'0,"17"0,71 0,18 0,17 0,35 0,18 0,-53 0,18 0,-71 0,-17 0,-36 0</inkml:trace>
  <inkml:trace contextRef="#ctx0" brushRef="#br0" timeOffset="67782.4026">16069 15946,'0'17,"-18"1,1-18,-19 53,-16-36,16 1,19 0,-1-18,18 17,0 1,0 0,-18-18,1 0,17 17,17-17,19 0,-1 18,0-18,18 0,0 0,-18 0,-35 18,18-18</inkml:trace>
  <inkml:trace contextRef="#ctx0" brushRef="#br0" timeOffset="68813.9784">16298 16669,'-17'0,"-107"0,1 0,-89 0,-88 0,18 0,-106 17,-229-17,70 0,106 0,-53 0,53 36,0-1,106-35,70 0,-17 0,106 18,17-18,71 0,17 0,54 17</inkml:trace>
  <inkml:trace contextRef="#ctx0" brushRef="#br0" timeOffset="69926.5707">16281 17074,'-36'0,"-34"0,-54 18,-87-18,-1 0,-141 0,-211 0,-177 0,71 0,52 0,1 0,123 0,71 0,123 0,53 0,124 0,-19 0,107 0</inkml:trace>
  <inkml:trace contextRef="#ctx0" brushRef="#br0" timeOffset="70654.3731">15963 17268,'0'18,"-17"0,-54-1,-88 1,-52-18,-54 0,-158 35,-371-35,124 0,52 0,-17 36,-35-36,53 0,317 0,53 0,70 0,54 0,52 0</inkml:trace>
  <inkml:trace contextRef="#ctx0" brushRef="#br0" timeOffset="71727.0282">15752 17639,'-71'18,"-88"-1,-52-17,-36 53,-89-53,-104 0,-143 35,-140-35,106 0,52 0,1 36,141-36,140 0,72 0,34 0,89 0,53 0,17 0,36 0</inkml:trace>
  <inkml:trace contextRef="#ctx0" brushRef="#br0" timeOffset="74606.1513">17445 12894,'18'18,"-1"17,-17 18,0-35,0 34,0 1,0-17,18-19,-1 1,-17 0,0-1</inkml:trace>
  <inkml:trace contextRef="#ctx0" brushRef="#br0" timeOffset="75606.2648">17233 12735,'0'0,"-17"0,-1 18,0 17,1 0,17-17,0 17,0 36,0-18,0 17,0-34,0 34,35-17,0 0,0 35,1-52,17 16,-18 1,0-17,18-19,0 36,-35-35,17-18,18 0,-18 18,0-18,18 0,-17 0,-1 0,-17-18,17 0,-35-17,17-18,-17 18,0-18,0-18,0 1,0-1,0-17,0 53,-17-71,-18 35,17 18,-17 0,35 36,-36-18,36-1,-17 36,-19-35,1 35,0-18,17 18,-17 0,17 0,1 0,-19 0,1 0,18 0</inkml:trace>
  <inkml:trace contextRef="#ctx0" brushRef="#br0" timeOffset="76678.4284">17427 14975,'0'-17,"0"-1,0 1,18-19,0 1,-1 17,18 18,1-17,-36-1,17 18,19 35,-19 18,-17-17,18 16,-18-16,0 17,0-18,0 0,-18 18,1-18,-1 18,-35 0,18-18,-18 1,18-36,17 17,-17-17,17 0,36 0,-1 0,19 0,-19 0,36 0,-18 0,36 18,-36-18,36 18,-36-18,0 0,-17 0,0 0,17-36,-17 1,17 0</inkml:trace>
  <inkml:trace contextRef="#ctx0" brushRef="#br0" timeOffset="77469.8943">17410 14464,'0'0,"-18"0,-17 0,-1 18,19 17,-19 0,36-17,-17 35,-1-18,-17 18,0-18,17 0,0 18,-17 0,17 0,18 0,0 0,0 0,0 17,0-34,36 17,-1 17,18-35,0 18,0 18,35 17,-35-53,17 18,-17 0,0-17,0 16,18-16,-18-19,17 1,18-18,-35 0,-17 0,34 0,-17 0,0-18,0-35,-18 1,0-19,-35 0,36-17,-36-35,0-1,0 1,0-1,0 54,0-18,0-18,-18 18,0 35,-34 0,16 0,1 18,0 17,-1 18,-16 0,34 0,-17 0,17 0,0 0</inkml:trace>
  <inkml:trace contextRef="#ctx0" brushRef="#br0" timeOffset="78606.6566">17110 16828,'17'0,"1"0,0 0,-1 0,1 0,17 0,18 0,0 0,-18 0,36 0,-18 17,0-17,0 0,-36 18,1-18,0 0,-18 17,0 1,0 0,0-1,0 1,0 17,-18 1,-17 16,-1-34,1 0,35-1,-35-17,17 0,18 18,88 35,-35 0,-35-18,17 0,0 1,1-19,-19 1,-17 17,18 1,-18-19,0 1,0-1,-18 1,1 17,17-17,-18 0,0-1,-17 19,-18-19,18 1,-18-18,0 0,18 0,17 0,1 0,-1 0,18-18,0 1,-18 17,18-18,0 0,0 1,0-1</inkml:trace>
  <inkml:trace contextRef="#ctx0" brushRef="#br0" timeOffset="79790.1019">17886 16351,'0'0,"-53"0,18 0,-36 0,36 0,0 0,-1 0,-17 0,0 0,36 0,-18 0,17 0,-17 0,17 0,0 0,1 36,-1-19,-35 18,18 36,17-18,-17-18,17 0,-17 36,17 0,1-1,17-35,0 1,0 34,0 1,0-18,0 17,0-17,0 0,0 18,0-1,0-34,0 34,0-35,17 1,19 17,-1-1,0-16,0-1,18 0,0 18,-17-18,-19-17,19 0,-1-1,18 1,-18-18,18 0,0 0,17 0,-17 0,-35 0,17-18,0 1,-17-19,-18-16,18 34,17-70,-17 35,-1-18,19-17,17-35,-18 52,0-35,0 36,-17-1,35 1,-35 17,-18 17,0-34,0 52,0-35,0 0,-18 0,0 18,-17 17,-18-17,0 0,0 0,0-1,36 36,-36-17,0-1,35 18,-35 0,18 0,17 0,1 0,-19 0,-69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15E9E6-1E03-4C5C-9882-8A1BBEB5B7AF}" type="datetimeFigureOut">
              <a:rPr lang="en-US" smtClean="0"/>
              <a:t>16/11/2020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2F2E71-6DD4-463D-8859-A260510A3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631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AACE24C-DD6B-42E2-B99A-DABFD4C9FF69}" type="slidenum">
              <a:rPr lang="ar-SA" altLang="en-US"/>
              <a:pPr eaLnBrk="1" hangingPunct="1"/>
              <a:t>10</a:t>
            </a:fld>
            <a:endParaRPr lang="en-US" altLang="en-US"/>
          </a:p>
        </p:txBody>
      </p:sp>
      <p:sp>
        <p:nvSpPr>
          <p:cNvPr id="160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BEA76-242A-404F-8A51-4DF32DE9177F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359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537B1-5E9E-4F5C-8B5E-09CDA4B6D1A7}" type="datetimeFigureOut">
              <a:rPr lang="en-US" smtClean="0"/>
              <a:t>16/11/2020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8AF8-A898-4F70-B60C-CF77A390A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101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537B1-5E9E-4F5C-8B5E-09CDA4B6D1A7}" type="datetimeFigureOut">
              <a:rPr lang="en-US" smtClean="0"/>
              <a:t>16/11/2020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8AF8-A898-4F70-B60C-CF77A390A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693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537B1-5E9E-4F5C-8B5E-09CDA4B6D1A7}" type="datetimeFigureOut">
              <a:rPr lang="en-US" smtClean="0"/>
              <a:t>16/11/2020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8AF8-A898-4F70-B60C-CF77A390A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916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A6056-B832-44C1-AE54-A68DFAB5C08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57750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537B1-5E9E-4F5C-8B5E-09CDA4B6D1A7}" type="datetimeFigureOut">
              <a:rPr lang="en-US" smtClean="0"/>
              <a:t>16/11/2020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8AF8-A898-4F70-B60C-CF77A390A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493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537B1-5E9E-4F5C-8B5E-09CDA4B6D1A7}" type="datetimeFigureOut">
              <a:rPr lang="en-US" smtClean="0"/>
              <a:t>16/11/2020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8AF8-A898-4F70-B60C-CF77A390A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125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537B1-5E9E-4F5C-8B5E-09CDA4B6D1A7}" type="datetimeFigureOut">
              <a:rPr lang="en-US" smtClean="0"/>
              <a:t>16/11/2020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8AF8-A898-4F70-B60C-CF77A390A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390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537B1-5E9E-4F5C-8B5E-09CDA4B6D1A7}" type="datetimeFigureOut">
              <a:rPr lang="en-US" smtClean="0"/>
              <a:t>16/11/2020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8AF8-A898-4F70-B60C-CF77A390A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756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537B1-5E9E-4F5C-8B5E-09CDA4B6D1A7}" type="datetimeFigureOut">
              <a:rPr lang="en-US" smtClean="0"/>
              <a:t>16/11/2020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8AF8-A898-4F70-B60C-CF77A390A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32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537B1-5E9E-4F5C-8B5E-09CDA4B6D1A7}" type="datetimeFigureOut">
              <a:rPr lang="en-US" smtClean="0"/>
              <a:t>16/11/2020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8AF8-A898-4F70-B60C-CF77A390A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937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537B1-5E9E-4F5C-8B5E-09CDA4B6D1A7}" type="datetimeFigureOut">
              <a:rPr lang="en-US" smtClean="0"/>
              <a:t>16/11/2020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8AF8-A898-4F70-B60C-CF77A390A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727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537B1-5E9E-4F5C-8B5E-09CDA4B6D1A7}" type="datetimeFigureOut">
              <a:rPr lang="en-US" smtClean="0"/>
              <a:t>16/11/2020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8AF8-A898-4F70-B60C-CF77A390A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079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537B1-5E9E-4F5C-8B5E-09CDA4B6D1A7}" type="datetimeFigureOut">
              <a:rPr lang="en-US" smtClean="0"/>
              <a:t>16/11/2020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D8AF8-A898-4F70-B60C-CF77A390A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899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cebook.com/higher.studies.mag/posts/2120802578033445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libguides.uwf.edu/subjectdatabase" TargetMode="External"/><Relationship Id="rId2" Type="http://schemas.openxmlformats.org/officeDocument/2006/relationships/hyperlink" Target="http://libguides.uwf.edu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.umn.edu/~hrallis/guides/researching/litreview.html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قصر 401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/>
              <a:t>الجزء (2)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9681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DBDE7A2-0B79-4D0E-8ACF-4F1AA1226D3F}" type="slidenum">
              <a:rPr lang="ar-SA" altLang="en-US"/>
              <a:pPr eaLnBrk="1" hangingPunct="1"/>
              <a:t>10</a:t>
            </a:fld>
            <a:endParaRPr lang="en-US" altLang="en-US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BH" altLang="en-US" sz="6000" b="1" dirty="0" smtClean="0"/>
              <a:t> ال</a:t>
            </a:r>
            <a:r>
              <a:rPr lang="ar-SA" altLang="en-US" sz="6000" b="1" dirty="0" smtClean="0"/>
              <a:t>بيان</a:t>
            </a:r>
            <a:r>
              <a:rPr lang="ar-BH" altLang="en-US" sz="6000" b="1" dirty="0" smtClean="0"/>
              <a:t>ات </a:t>
            </a:r>
            <a:endParaRPr lang="en-US" altLang="en-US" sz="6000" b="1" dirty="0" smtClean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80000"/>
              </a:lnSpc>
            </a:pPr>
            <a:r>
              <a:rPr lang="ar-BH" altLang="en-US" sz="2800" b="1" dirty="0" smtClean="0"/>
              <a:t>يحصرالباحث في هذه الخطوة </a:t>
            </a:r>
            <a:r>
              <a:rPr lang="ar-SA" altLang="en-US" sz="2800" b="1" dirty="0" smtClean="0"/>
              <a:t>نوع </a:t>
            </a:r>
            <a:r>
              <a:rPr lang="ar-BH" altLang="en-US" sz="2800" b="1" dirty="0" smtClean="0"/>
              <a:t>ال</a:t>
            </a:r>
            <a:r>
              <a:rPr lang="ar-SA" altLang="en-US" sz="2800" b="1" dirty="0" smtClean="0"/>
              <a:t>بيان</a:t>
            </a:r>
            <a:r>
              <a:rPr lang="ar-BH" altLang="en-US" sz="2800" b="1" dirty="0" smtClean="0"/>
              <a:t>ات التي يحتاج إليها البحث لتحقيق أهدافه</a:t>
            </a:r>
            <a:endParaRPr lang="ar-SA" altLang="en-US" sz="2800" b="1" dirty="0" smtClean="0"/>
          </a:p>
          <a:p>
            <a:pPr algn="r" rtl="1">
              <a:lnSpc>
                <a:spcPct val="80000"/>
              </a:lnSpc>
            </a:pPr>
            <a:r>
              <a:rPr lang="ar-SA" altLang="en-US" sz="2800" b="1" dirty="0" smtClean="0"/>
              <a:t>كذلك يحدد</a:t>
            </a:r>
            <a:r>
              <a:rPr lang="ar-BH" altLang="en-US" sz="2800" b="1" dirty="0" smtClean="0"/>
              <a:t> مصادر هذه المعلومات وكيفية جمعها. </a:t>
            </a:r>
          </a:p>
          <a:p>
            <a:pPr algn="r" rtl="1" eaLnBrk="1" hangingPunct="1">
              <a:lnSpc>
                <a:spcPct val="80000"/>
              </a:lnSpc>
            </a:pPr>
            <a:r>
              <a:rPr lang="ar-SA" altLang="en-US" sz="2800" b="1" dirty="0" smtClean="0"/>
              <a:t>في حالة استخدام </a:t>
            </a:r>
            <a:r>
              <a:rPr lang="ar-BH" altLang="en-US" sz="2800" b="1" dirty="0" smtClean="0"/>
              <a:t>استبانة </a:t>
            </a:r>
            <a:r>
              <a:rPr lang="ar-SA" altLang="en-US" sz="2800" b="1" dirty="0" smtClean="0"/>
              <a:t>يتم ت</a:t>
            </a:r>
            <a:r>
              <a:rPr lang="ar-BH" altLang="en-US" sz="2800" b="1" dirty="0" smtClean="0"/>
              <a:t>وض</a:t>
            </a:r>
            <a:r>
              <a:rPr lang="ar-SA" altLang="en-US" sz="2800" b="1" dirty="0" smtClean="0"/>
              <a:t>ي</a:t>
            </a:r>
            <a:r>
              <a:rPr lang="ar-BH" altLang="en-US" sz="2800" b="1" dirty="0" smtClean="0"/>
              <a:t>ح</a:t>
            </a:r>
            <a:r>
              <a:rPr lang="ar-SA" altLang="en-US" sz="2800" b="1" dirty="0" smtClean="0"/>
              <a:t>:</a:t>
            </a:r>
            <a:r>
              <a:rPr lang="ar-BH" altLang="en-US" sz="2800" b="1" dirty="0" smtClean="0"/>
              <a:t> حجم العينة </a:t>
            </a:r>
            <a:r>
              <a:rPr lang="ar-SA" altLang="en-US" sz="2800" b="1" dirty="0" smtClean="0"/>
              <a:t>/ </a:t>
            </a:r>
            <a:r>
              <a:rPr lang="ar-BH" altLang="en-US" sz="2800" b="1" dirty="0" smtClean="0"/>
              <a:t>مضمون الاستمارة </a:t>
            </a:r>
            <a:r>
              <a:rPr lang="ar-SA" altLang="en-US" sz="2800" b="1" dirty="0" smtClean="0"/>
              <a:t>(المتغيرات) /</a:t>
            </a:r>
            <a:r>
              <a:rPr lang="ar-BH" altLang="en-US" sz="2800" b="1" dirty="0" smtClean="0"/>
              <a:t>مجتمع </a:t>
            </a:r>
            <a:r>
              <a:rPr lang="ar-SA" altLang="en-US" sz="2800" b="1" dirty="0" smtClean="0"/>
              <a:t>الدراسة/ </a:t>
            </a:r>
            <a:r>
              <a:rPr lang="ar-BH" altLang="en-US" sz="2800" b="1" dirty="0" smtClean="0"/>
              <a:t>كيفية اختيار مفردات العينة </a:t>
            </a:r>
            <a:r>
              <a:rPr lang="ar-SA" altLang="en-US" sz="2800" b="1" dirty="0" smtClean="0"/>
              <a:t>/ </a:t>
            </a:r>
            <a:r>
              <a:rPr lang="ar-BH" altLang="en-US" sz="2800" b="1" dirty="0" smtClean="0"/>
              <a:t>كيف</a:t>
            </a:r>
            <a:r>
              <a:rPr lang="ar-SA" altLang="en-US" sz="2800" b="1" dirty="0" smtClean="0"/>
              <a:t>ية</a:t>
            </a:r>
            <a:r>
              <a:rPr lang="ar-BH" altLang="en-US" sz="2800" b="1" dirty="0" smtClean="0"/>
              <a:t> </a:t>
            </a:r>
            <a:r>
              <a:rPr lang="ar-SA" altLang="en-US" sz="2800" b="1" dirty="0" smtClean="0"/>
              <a:t>ت</a:t>
            </a:r>
            <a:r>
              <a:rPr lang="ar-BH" altLang="en-US" sz="2800" b="1" dirty="0" smtClean="0"/>
              <a:t>وز</a:t>
            </a:r>
            <a:r>
              <a:rPr lang="ar-SA" altLang="en-US" sz="2800" b="1" dirty="0" smtClean="0"/>
              <a:t>ي</a:t>
            </a:r>
            <a:r>
              <a:rPr lang="ar-BH" altLang="en-US" sz="2800" b="1" dirty="0" smtClean="0"/>
              <a:t>ع الاستبانة على </a:t>
            </a:r>
            <a:r>
              <a:rPr lang="ar-SA" altLang="en-US" sz="2800" b="1" dirty="0" smtClean="0"/>
              <a:t>أفراد </a:t>
            </a:r>
            <a:r>
              <a:rPr lang="ar-BH" altLang="en-US" sz="2800" b="1" dirty="0" smtClean="0"/>
              <a:t>العينة.</a:t>
            </a:r>
            <a:endParaRPr lang="en-US" alt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3516175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نوع البيانات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altLang="en-US" b="1" dirty="0" smtClean="0"/>
              <a:t>يمكن </a:t>
            </a:r>
            <a:r>
              <a:rPr lang="ar-BH" altLang="en-US" b="1" dirty="0" smtClean="0"/>
              <a:t>تقسم ال</a:t>
            </a:r>
            <a:r>
              <a:rPr lang="ar-SA" altLang="en-US" b="1" dirty="0" smtClean="0"/>
              <a:t>بيانات</a:t>
            </a:r>
            <a:r>
              <a:rPr lang="ar-BH" altLang="en-US" b="1" dirty="0" smtClean="0"/>
              <a:t> </a:t>
            </a:r>
            <a:r>
              <a:rPr lang="ar-BH" altLang="en-US" b="1" dirty="0"/>
              <a:t>حسب المصدر </a:t>
            </a:r>
            <a:r>
              <a:rPr lang="ar-BH" altLang="en-US" b="1" dirty="0" smtClean="0"/>
              <a:t>لقسمين</a:t>
            </a:r>
            <a:r>
              <a:rPr lang="ar-SA" altLang="en-US" b="1" dirty="0" smtClean="0"/>
              <a:t>:</a:t>
            </a:r>
          </a:p>
          <a:p>
            <a:pPr lvl="1" algn="r" rtl="1"/>
            <a:r>
              <a:rPr lang="ar-BH" altLang="en-US" b="1" dirty="0" smtClean="0"/>
              <a:t>المصدر غير مباشر</a:t>
            </a:r>
            <a:r>
              <a:rPr lang="ar-SA" altLang="en-US" b="1" dirty="0" smtClean="0"/>
              <a:t> (بيانات ثانوية)</a:t>
            </a:r>
          </a:p>
          <a:p>
            <a:pPr lvl="1" algn="r" rtl="1"/>
            <a:r>
              <a:rPr lang="ar-BH" altLang="en-US" b="1" dirty="0" smtClean="0"/>
              <a:t>والمصدر المباشر</a:t>
            </a:r>
            <a:r>
              <a:rPr lang="ar-SA" altLang="en-US" b="1" dirty="0" smtClean="0"/>
              <a:t> </a:t>
            </a:r>
            <a:r>
              <a:rPr lang="ar-SA" altLang="en-US" b="1" dirty="0"/>
              <a:t>(بيانات </a:t>
            </a:r>
            <a:r>
              <a:rPr lang="ar-SA" altLang="en-US" b="1" dirty="0" smtClean="0"/>
              <a:t>أولية)</a:t>
            </a:r>
            <a:endParaRPr lang="ar-SA" altLang="en-US" b="1" dirty="0"/>
          </a:p>
        </p:txBody>
      </p:sp>
    </p:spTree>
    <p:extLst>
      <p:ext uri="{BB962C8B-B14F-4D97-AF65-F5344CB8AC3E}">
        <p14:creationId xmlns:p14="http://schemas.microsoft.com/office/powerpoint/2010/main" val="238840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SA" altLang="en-US" b="1" dirty="0" smtClean="0"/>
              <a:t>البيانات الثانوية</a:t>
            </a:r>
            <a:r>
              <a:rPr lang="en-US" altLang="en-US" b="1" dirty="0" smtClean="0"/>
              <a:t/>
            </a:r>
            <a:br>
              <a:rPr lang="en-US" altLang="en-US" b="1" dirty="0" smtClean="0"/>
            </a:br>
            <a:r>
              <a:rPr lang="en-US" altLang="en-US" b="1" dirty="0" smtClean="0"/>
              <a:t>Secondary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r" rtl="1"/>
            <a:r>
              <a:rPr lang="ar-SA" altLang="en-US" b="1" dirty="0" smtClean="0"/>
              <a:t>ي</a:t>
            </a:r>
            <a:r>
              <a:rPr lang="ar-BH" altLang="en-US" b="1" dirty="0" smtClean="0"/>
              <a:t>تم </a:t>
            </a:r>
            <a:r>
              <a:rPr lang="ar-BH" altLang="en-US" b="1" dirty="0"/>
              <a:t>جمعها من جهات مختلفة من </a:t>
            </a:r>
            <a:r>
              <a:rPr lang="ar-BH" altLang="en-US" b="1" dirty="0" smtClean="0"/>
              <a:t>قبل آخرين </a:t>
            </a:r>
            <a:r>
              <a:rPr lang="ar-BH" altLang="en-US" b="1" dirty="0"/>
              <a:t>وليس للباحث أي دور في عملية جمعها. </a:t>
            </a:r>
            <a:endParaRPr lang="ar-SA" altLang="en-US" b="1" dirty="0" smtClean="0"/>
          </a:p>
          <a:p>
            <a:pPr algn="r" rtl="1"/>
            <a:r>
              <a:rPr lang="ar-BH" altLang="en-US" b="1" dirty="0"/>
              <a:t>توجد </a:t>
            </a:r>
            <a:r>
              <a:rPr lang="ar-BH" altLang="en-US" b="1" dirty="0" smtClean="0"/>
              <a:t>في </a:t>
            </a:r>
            <a:r>
              <a:rPr lang="ar-BH" altLang="en-US" b="1" dirty="0"/>
              <a:t>المصادر المنشورة مثل الكتب </a:t>
            </a:r>
            <a:r>
              <a:rPr lang="ar-SA" altLang="en-US" b="1" dirty="0" smtClean="0"/>
              <a:t>/</a:t>
            </a:r>
            <a:r>
              <a:rPr lang="ar-BH" altLang="en-US" b="1" dirty="0" smtClean="0"/>
              <a:t>الدوريات</a:t>
            </a:r>
            <a:r>
              <a:rPr lang="ar-SA" altLang="en-US" b="1" dirty="0" smtClean="0"/>
              <a:t>/التقارير</a:t>
            </a:r>
            <a:r>
              <a:rPr lang="ar-BH" altLang="en-US" b="1" dirty="0" smtClean="0"/>
              <a:t> </a:t>
            </a:r>
            <a:r>
              <a:rPr lang="ar-BH" altLang="en-US" b="1" dirty="0"/>
              <a:t>والمصادر غير المنشورة مثل ملفات </a:t>
            </a:r>
            <a:r>
              <a:rPr lang="ar-BH" altLang="en-US" b="1" dirty="0" smtClean="0"/>
              <a:t>ال</a:t>
            </a:r>
            <a:r>
              <a:rPr lang="ar-SA" altLang="en-US" b="1" dirty="0" smtClean="0"/>
              <a:t>جهات</a:t>
            </a:r>
            <a:r>
              <a:rPr lang="ar-BH" altLang="en-US" b="1" dirty="0" smtClean="0"/>
              <a:t> </a:t>
            </a:r>
            <a:r>
              <a:rPr lang="ar-BH" altLang="en-US" b="1" dirty="0"/>
              <a:t>الحكومية والشركات</a:t>
            </a:r>
            <a:r>
              <a:rPr lang="ar-BH" altLang="en-US" b="1" dirty="0" smtClean="0"/>
              <a:t>.</a:t>
            </a:r>
            <a:endParaRPr lang="ar-SA" altLang="en-US" b="1" dirty="0" smtClean="0"/>
          </a:p>
          <a:p>
            <a:pPr algn="r" rtl="1">
              <a:lnSpc>
                <a:spcPct val="90000"/>
              </a:lnSpc>
            </a:pPr>
            <a:r>
              <a:rPr lang="ar-SA" altLang="en-US" b="1" dirty="0" smtClean="0"/>
              <a:t>يمكن استخدامها ك</a:t>
            </a:r>
            <a:r>
              <a:rPr lang="ar-BH" altLang="en-US" b="1" dirty="0" smtClean="0"/>
              <a:t>د</a:t>
            </a:r>
            <a:r>
              <a:rPr lang="ar-SA" altLang="en-US" b="1" dirty="0" smtClean="0"/>
              <a:t>ا</a:t>
            </a:r>
            <a:r>
              <a:rPr lang="ar-BH" altLang="en-US" b="1" dirty="0" smtClean="0"/>
              <a:t>عم </a:t>
            </a:r>
            <a:r>
              <a:rPr lang="ar-SA" altLang="en-US" b="1" dirty="0" smtClean="0"/>
              <a:t>للبيانات الأولية </a:t>
            </a:r>
            <a:r>
              <a:rPr lang="ar-BH" altLang="en-US" b="1" dirty="0" smtClean="0"/>
              <a:t>التي </a:t>
            </a:r>
            <a:r>
              <a:rPr lang="ar-BH" altLang="en-US" b="1" dirty="0"/>
              <a:t>تم جمعها أو قد يكتفي الباحث بهذه المعلومات الثانوية فقط </a:t>
            </a:r>
            <a:r>
              <a:rPr lang="ar-SA" altLang="en-US" b="1" dirty="0" smtClean="0"/>
              <a:t>خاصة في حالة ضيق الوقت وتعذر جمع البيانات الأولية</a:t>
            </a:r>
            <a:r>
              <a:rPr lang="ar-BH" altLang="en-US" b="1" dirty="0" smtClean="0"/>
              <a:t>.</a:t>
            </a:r>
            <a:endParaRPr lang="ar-SA" altLang="en-US" b="1" dirty="0" smtClean="0"/>
          </a:p>
          <a:p>
            <a:pPr algn="r" rtl="1">
              <a:lnSpc>
                <a:spcPct val="90000"/>
              </a:lnSpc>
            </a:pPr>
            <a:r>
              <a:rPr lang="ar-SA" altLang="en-US" b="1" dirty="0" smtClean="0"/>
              <a:t>من مميزاتها:</a:t>
            </a:r>
          </a:p>
          <a:p>
            <a:pPr lvl="1" algn="r" rtl="1">
              <a:lnSpc>
                <a:spcPct val="90000"/>
              </a:lnSpc>
            </a:pPr>
            <a:r>
              <a:rPr lang="ar-SA" altLang="en-US" b="1" dirty="0" smtClean="0"/>
              <a:t>قد لا يستغرق جمعها الكثير من الجهد/المال/الوقت</a:t>
            </a:r>
          </a:p>
          <a:p>
            <a:pPr algn="r" rtl="1">
              <a:lnSpc>
                <a:spcPct val="90000"/>
              </a:lnSpc>
            </a:pPr>
            <a:r>
              <a:rPr lang="ar-SA" altLang="en-US" b="1" dirty="0" smtClean="0"/>
              <a:t>من عيوبها: </a:t>
            </a:r>
          </a:p>
          <a:p>
            <a:pPr lvl="1" algn="r" rtl="1">
              <a:lnSpc>
                <a:spcPct val="90000"/>
              </a:lnSpc>
            </a:pPr>
            <a:r>
              <a:rPr lang="ar-BH" altLang="en-US" b="1" dirty="0" smtClean="0"/>
              <a:t>يصعب على </a:t>
            </a:r>
            <a:r>
              <a:rPr lang="ar-BH" altLang="en-US" b="1" dirty="0"/>
              <a:t>الباحث تحديد </a:t>
            </a:r>
            <a:r>
              <a:rPr lang="ar-BH" altLang="en-US" b="1" dirty="0" smtClean="0"/>
              <a:t>دق</a:t>
            </a:r>
            <a:r>
              <a:rPr lang="ar-SA" altLang="en-US" b="1" dirty="0" smtClean="0"/>
              <a:t>تها</a:t>
            </a:r>
            <a:r>
              <a:rPr lang="ar-BH" altLang="en-US" b="1" dirty="0" smtClean="0"/>
              <a:t> ودرجة </a:t>
            </a:r>
            <a:r>
              <a:rPr lang="ar-BH" altLang="en-US" b="1" dirty="0"/>
              <a:t>الثقة </a:t>
            </a:r>
            <a:r>
              <a:rPr lang="ar-BH" altLang="en-US" b="1" dirty="0" smtClean="0"/>
              <a:t>بها</a:t>
            </a:r>
            <a:endParaRPr lang="ar-SA" altLang="en-US" b="1" dirty="0" smtClean="0"/>
          </a:p>
          <a:p>
            <a:pPr lvl="1" algn="r" rtl="1">
              <a:lnSpc>
                <a:spcPct val="90000"/>
              </a:lnSpc>
            </a:pPr>
            <a:r>
              <a:rPr lang="ar-SA" altLang="en-US" b="1" dirty="0" smtClean="0"/>
              <a:t>صعوبة التأكد </a:t>
            </a:r>
            <a:r>
              <a:rPr lang="ar-BH" altLang="en-US" b="1" dirty="0" smtClean="0"/>
              <a:t>من </a:t>
            </a:r>
            <a:r>
              <a:rPr lang="ar-BH" altLang="en-US" b="1" dirty="0"/>
              <a:t>سلامة إعداد هذه </a:t>
            </a:r>
            <a:r>
              <a:rPr lang="ar-BH" altLang="en-US" b="1" dirty="0" smtClean="0"/>
              <a:t>ال</a:t>
            </a:r>
            <a:r>
              <a:rPr lang="ar-SA" altLang="en-US" b="1" dirty="0" smtClean="0"/>
              <a:t>بيانات</a:t>
            </a:r>
            <a:r>
              <a:rPr lang="ar-BH" altLang="en-US" b="1" dirty="0" smtClean="0"/>
              <a:t> </a:t>
            </a:r>
            <a:r>
              <a:rPr lang="ar-BH" altLang="en-US" b="1" dirty="0"/>
              <a:t>بعد جمعها.</a:t>
            </a:r>
            <a:endParaRPr lang="en-US" altLang="en-US" b="1" dirty="0"/>
          </a:p>
          <a:p>
            <a:pPr algn="r" rtl="1">
              <a:lnSpc>
                <a:spcPct val="90000"/>
              </a:lnSpc>
            </a:pPr>
            <a:r>
              <a:rPr lang="ar-BH" altLang="en-US" b="1" dirty="0" smtClean="0"/>
              <a:t> </a:t>
            </a:r>
            <a:endParaRPr lang="ar-BH" altLang="en-US" b="1" dirty="0"/>
          </a:p>
          <a:p>
            <a:pPr algn="r" rtl="1"/>
            <a:endParaRPr lang="ar-BH" altLang="en-US" b="1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54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b="1" dirty="0" smtClean="0"/>
              <a:t>Primary data</a:t>
            </a:r>
            <a:r>
              <a:rPr lang="ar-SA" altLang="en-US" b="1" dirty="0" smtClean="0"/>
              <a:t/>
            </a:r>
            <a:br>
              <a:rPr lang="ar-SA" altLang="en-US" b="1" dirty="0" smtClean="0"/>
            </a:br>
            <a:r>
              <a:rPr lang="ar-SA" altLang="en-US" b="1" dirty="0" smtClean="0"/>
              <a:t>البيانات الأولية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BH" altLang="en-US" b="1" dirty="0"/>
              <a:t>تشمل </a:t>
            </a:r>
            <a:r>
              <a:rPr lang="ar-BH" altLang="en-US" b="1" dirty="0" smtClean="0"/>
              <a:t>التجارب </a:t>
            </a:r>
            <a:r>
              <a:rPr lang="ar-BH" altLang="en-US" b="1" dirty="0"/>
              <a:t>المختبرية والتجارب الحقلية والمقابلة الشخصية والاستبانة الإحصائية </a:t>
            </a:r>
            <a:r>
              <a:rPr lang="ar-BH" altLang="en-US" b="1" dirty="0" smtClean="0"/>
              <a:t>والملاحظة</a:t>
            </a:r>
            <a:r>
              <a:rPr lang="ar-SA" altLang="en-US" b="1" dirty="0" smtClean="0"/>
              <a:t>.</a:t>
            </a:r>
          </a:p>
          <a:p>
            <a:pPr algn="r" rtl="1"/>
            <a:r>
              <a:rPr lang="ar-SA" altLang="en-US" b="1" dirty="0" smtClean="0"/>
              <a:t>بيانا</a:t>
            </a:r>
            <a:r>
              <a:rPr lang="ar-BH" altLang="en-US" b="1" dirty="0" smtClean="0"/>
              <a:t>ت طازجة قام </a:t>
            </a:r>
            <a:r>
              <a:rPr lang="ar-BH" altLang="en-US" b="1" dirty="0"/>
              <a:t>الباحث بجمعها عبر العمل الميداني من مصدرها </a:t>
            </a:r>
            <a:r>
              <a:rPr lang="ar-BH" altLang="en-US" b="1" dirty="0" smtClean="0"/>
              <a:t>الأساسي.</a:t>
            </a:r>
            <a:endParaRPr lang="ar-SA" altLang="en-US" b="1" dirty="0" smtClean="0"/>
          </a:p>
          <a:p>
            <a:pPr algn="r" rtl="1"/>
            <a:r>
              <a:rPr lang="ar-SA" altLang="en-US" b="1" dirty="0" smtClean="0"/>
              <a:t>من مميزاتها:</a:t>
            </a:r>
          </a:p>
          <a:p>
            <a:pPr lvl="1" algn="r" rtl="1"/>
            <a:r>
              <a:rPr lang="ar-SA" altLang="en-US" b="1" dirty="0" smtClean="0"/>
              <a:t>بما أ</a:t>
            </a:r>
            <a:r>
              <a:rPr lang="ar-BH" altLang="en-US" b="1" dirty="0" smtClean="0"/>
              <a:t>ن </a:t>
            </a:r>
            <a:r>
              <a:rPr lang="ar-BH" altLang="en-US" b="1" dirty="0"/>
              <a:t>الباحث هو الذي جمع المعلومة </a:t>
            </a:r>
            <a:r>
              <a:rPr lang="ar-BH" altLang="en-US" b="1" dirty="0" smtClean="0"/>
              <a:t>فهو </a:t>
            </a:r>
            <a:r>
              <a:rPr lang="ar-SA" altLang="en-US" b="1" dirty="0" smtClean="0"/>
              <a:t>متأكد من </a:t>
            </a:r>
            <a:r>
              <a:rPr lang="ar-BH" altLang="en-US" b="1" dirty="0" smtClean="0"/>
              <a:t>دقتها </a:t>
            </a:r>
            <a:r>
              <a:rPr lang="ar-BH" altLang="en-US" b="1" dirty="0"/>
              <a:t>وسلامة طريقة جمعها وعرضها</a:t>
            </a:r>
            <a:r>
              <a:rPr lang="ar-BH" altLang="en-US" b="1" dirty="0" smtClean="0"/>
              <a:t>.</a:t>
            </a:r>
            <a:endParaRPr lang="ar-SA" altLang="en-US" b="1" dirty="0" smtClean="0"/>
          </a:p>
          <a:p>
            <a:pPr algn="r" rtl="1"/>
            <a:r>
              <a:rPr lang="ar-SA" altLang="en-US" b="1" dirty="0"/>
              <a:t>من </a:t>
            </a:r>
            <a:r>
              <a:rPr lang="ar-SA" altLang="en-US" b="1" dirty="0" smtClean="0"/>
              <a:t>عيوبها:</a:t>
            </a:r>
          </a:p>
          <a:p>
            <a:pPr lvl="1" algn="r" rtl="1"/>
            <a:r>
              <a:rPr lang="ar-BH" altLang="en-US" b="1" dirty="0" smtClean="0"/>
              <a:t>يحتاج</a:t>
            </a:r>
            <a:r>
              <a:rPr lang="ar-SA" altLang="en-US" b="1" dirty="0" smtClean="0"/>
              <a:t> </a:t>
            </a:r>
            <a:r>
              <a:rPr lang="ar-BH" altLang="en-US" b="1" dirty="0" smtClean="0"/>
              <a:t>جمعها لوقت </a:t>
            </a:r>
            <a:r>
              <a:rPr lang="ar-BH" altLang="en-US" b="1" dirty="0"/>
              <a:t>وجهد ومال.</a:t>
            </a:r>
            <a:endParaRPr lang="ar-SA" altLang="en-US" b="1" dirty="0"/>
          </a:p>
          <a:p>
            <a:pPr algn="r" rtl="1"/>
            <a:endParaRPr lang="ar-BH" altLang="en-US" b="1" dirty="0"/>
          </a:p>
          <a:p>
            <a:pPr algn="r" rtl="1"/>
            <a:endParaRPr lang="ar-SA" altLang="en-US" b="1" dirty="0" smtClean="0"/>
          </a:p>
          <a:p>
            <a:pPr algn="r" rtl="1"/>
            <a:endParaRPr lang="ar-BH" altLang="en-US" b="1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16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طرق جمع البيانات الأولية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altLang="en-US" b="1" dirty="0" smtClean="0"/>
              <a:t>في حالة استخدام</a:t>
            </a:r>
            <a:r>
              <a:rPr lang="ar-BH" altLang="en-US" b="1" dirty="0" smtClean="0"/>
              <a:t> </a:t>
            </a:r>
            <a:r>
              <a:rPr lang="ar-SA" altLang="en-US" b="1" dirty="0" smtClean="0"/>
              <a:t>للبيانات </a:t>
            </a:r>
            <a:r>
              <a:rPr lang="ar-BH" altLang="en-US" b="1" dirty="0" smtClean="0"/>
              <a:t>الأولية </a:t>
            </a:r>
            <a:r>
              <a:rPr lang="ar-BH" altLang="en-US" b="1" dirty="0"/>
              <a:t>يتبع الباحث إحدى </a:t>
            </a:r>
            <a:r>
              <a:rPr lang="ar-BH" altLang="en-US" b="1" dirty="0" smtClean="0"/>
              <a:t>طريقتين</a:t>
            </a:r>
            <a:r>
              <a:rPr lang="ar-SA" altLang="en-US" b="1" dirty="0" smtClean="0"/>
              <a:t>:</a:t>
            </a:r>
          </a:p>
          <a:p>
            <a:pPr lvl="1" algn="r" rtl="1"/>
            <a:r>
              <a:rPr lang="ar-BH" altLang="en-US" b="1" dirty="0" smtClean="0"/>
              <a:t>طريقة </a:t>
            </a:r>
            <a:r>
              <a:rPr lang="ar-BH" altLang="en-US" b="1" dirty="0"/>
              <a:t>المسح </a:t>
            </a:r>
            <a:r>
              <a:rPr lang="ar-BH" altLang="en-US" b="1" dirty="0" smtClean="0"/>
              <a:t>الشامل</a:t>
            </a:r>
            <a:endParaRPr lang="ar-SA" altLang="en-US" b="1" dirty="0" smtClean="0"/>
          </a:p>
          <a:p>
            <a:pPr lvl="1" algn="r" rtl="1"/>
            <a:r>
              <a:rPr lang="ar-BH" altLang="en-US" b="1" dirty="0" smtClean="0"/>
              <a:t>وطريقة </a:t>
            </a:r>
            <a:r>
              <a:rPr lang="ar-BH" altLang="en-US" b="1" dirty="0"/>
              <a:t>العينة.</a:t>
            </a:r>
            <a:endParaRPr lang="en-US" altLang="en-US" b="1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00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ar-SA" altLang="en-US" sz="4000" b="1" dirty="0" smtClean="0"/>
              <a:t>طريقة </a:t>
            </a:r>
            <a:r>
              <a:rPr lang="ar-BH" altLang="en-US" sz="4000" b="1" dirty="0" smtClean="0"/>
              <a:t>المسح</a:t>
            </a:r>
            <a:r>
              <a:rPr lang="ar-SA" altLang="en-US" sz="4000" b="1" dirty="0" smtClean="0"/>
              <a:t> (الحصر)</a:t>
            </a:r>
            <a:r>
              <a:rPr lang="ar-BH" altLang="en-US" sz="4000" b="1" dirty="0" smtClean="0"/>
              <a:t> الشامل</a:t>
            </a:r>
            <a:r>
              <a:rPr lang="ar-SA" altLang="en-US" sz="4000" b="1" dirty="0" smtClean="0"/>
              <a:t/>
            </a:r>
            <a:br>
              <a:rPr lang="ar-SA" altLang="en-US" sz="4000" b="1" dirty="0" smtClean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>
            <a:normAutofit/>
          </a:bodyPr>
          <a:lstStyle/>
          <a:p>
            <a:pPr algn="r" rtl="1">
              <a:lnSpc>
                <a:spcPct val="80000"/>
              </a:lnSpc>
            </a:pPr>
            <a:r>
              <a:rPr lang="ar-SA" altLang="en-US" b="1" dirty="0" smtClean="0"/>
              <a:t>استخدام </a:t>
            </a:r>
            <a:r>
              <a:rPr lang="ar-BH" altLang="en-US" b="1" dirty="0" smtClean="0"/>
              <a:t>كل </a:t>
            </a:r>
            <a:r>
              <a:rPr lang="ar-BH" altLang="en-US" b="1" dirty="0"/>
              <a:t>مفردات مجتمع الدراسة </a:t>
            </a:r>
            <a:r>
              <a:rPr lang="ar-SA" altLang="en-US" b="1" dirty="0" smtClean="0"/>
              <a:t>كعينة: </a:t>
            </a:r>
            <a:r>
              <a:rPr lang="ar-BH" altLang="en-US" b="1" dirty="0" smtClean="0"/>
              <a:t>مثل </a:t>
            </a:r>
            <a:r>
              <a:rPr lang="ar-SA" altLang="en-US" b="1" dirty="0" smtClean="0"/>
              <a:t>ال</a:t>
            </a:r>
            <a:r>
              <a:rPr lang="ar-BH" altLang="en-US" b="1" dirty="0" smtClean="0"/>
              <a:t>تعداد السكان</a:t>
            </a:r>
            <a:r>
              <a:rPr lang="ar-SA" altLang="en-US" b="1" dirty="0" smtClean="0"/>
              <a:t>ي</a:t>
            </a:r>
            <a:r>
              <a:rPr lang="ar-BH" altLang="en-US" b="1" dirty="0" smtClean="0"/>
              <a:t>.</a:t>
            </a:r>
            <a:endParaRPr lang="ar-BH" altLang="en-US" b="1" dirty="0"/>
          </a:p>
          <a:p>
            <a:pPr algn="r" rtl="1">
              <a:lnSpc>
                <a:spcPct val="80000"/>
              </a:lnSpc>
            </a:pPr>
            <a:r>
              <a:rPr lang="ar-SA" altLang="en-US" b="1" dirty="0" smtClean="0"/>
              <a:t>من مزاياه:</a:t>
            </a:r>
          </a:p>
          <a:p>
            <a:pPr lvl="1" algn="r" rtl="1">
              <a:lnSpc>
                <a:spcPct val="80000"/>
              </a:lnSpc>
            </a:pPr>
            <a:r>
              <a:rPr lang="ar-BH" altLang="en-US" b="1" dirty="0" smtClean="0"/>
              <a:t>لأنه </a:t>
            </a:r>
            <a:r>
              <a:rPr lang="ar-BH" altLang="en-US" b="1" dirty="0"/>
              <a:t>يحصر معلومات المجتمع </a:t>
            </a:r>
            <a:r>
              <a:rPr lang="ar-BH" altLang="en-US" b="1" dirty="0" smtClean="0"/>
              <a:t>بكامله</a:t>
            </a:r>
            <a:r>
              <a:rPr lang="ar-SA" altLang="en-US" b="1" dirty="0" smtClean="0"/>
              <a:t> فهو يمثل </a:t>
            </a:r>
            <a:r>
              <a:rPr lang="ar-BH" altLang="en-US" b="1" dirty="0" smtClean="0"/>
              <a:t>الحقيقة تماماً. </a:t>
            </a:r>
            <a:endParaRPr lang="ar-BH" altLang="en-US" b="1" dirty="0"/>
          </a:p>
          <a:p>
            <a:pPr algn="r" rtl="1">
              <a:lnSpc>
                <a:spcPct val="80000"/>
              </a:lnSpc>
            </a:pPr>
            <a:r>
              <a:rPr lang="ar-SA" altLang="en-US" b="1" dirty="0" smtClean="0"/>
              <a:t>من عيوبه:</a:t>
            </a:r>
          </a:p>
          <a:p>
            <a:pPr lvl="1" algn="r" rtl="1">
              <a:lnSpc>
                <a:spcPct val="80000"/>
              </a:lnSpc>
            </a:pPr>
            <a:r>
              <a:rPr lang="ar-SA" altLang="en-US" b="1" dirty="0" smtClean="0"/>
              <a:t>غير عملي و</a:t>
            </a:r>
            <a:r>
              <a:rPr lang="ar-BH" altLang="en-US" b="1" dirty="0" smtClean="0"/>
              <a:t>يحتاج </a:t>
            </a:r>
            <a:r>
              <a:rPr lang="ar-SA" altLang="en-US" b="1" dirty="0" smtClean="0"/>
              <a:t>لامكانات مبيرة: </a:t>
            </a:r>
            <a:r>
              <a:rPr lang="ar-BH" altLang="en-US" b="1" dirty="0" smtClean="0"/>
              <a:t>جهاز </a:t>
            </a:r>
            <a:r>
              <a:rPr lang="ar-BH" altLang="en-US" b="1" dirty="0"/>
              <a:t>فني إحصائي </a:t>
            </a:r>
            <a:r>
              <a:rPr lang="ar-SA" altLang="en-US" b="1" dirty="0" smtClean="0"/>
              <a:t>/</a:t>
            </a:r>
            <a:r>
              <a:rPr lang="ar-BH" altLang="en-US" b="1" dirty="0" smtClean="0"/>
              <a:t> وقت </a:t>
            </a:r>
            <a:r>
              <a:rPr lang="ar-BH" altLang="en-US" b="1" dirty="0"/>
              <a:t>متسع </a:t>
            </a:r>
            <a:r>
              <a:rPr lang="ar-SA" altLang="en-US" b="1" dirty="0" smtClean="0"/>
              <a:t>/أ</a:t>
            </a:r>
            <a:r>
              <a:rPr lang="ar-BH" altLang="en-US" b="1" dirty="0" smtClean="0"/>
              <a:t>م</a:t>
            </a:r>
            <a:r>
              <a:rPr lang="ar-SA" altLang="en-US" b="1" dirty="0" smtClean="0"/>
              <a:t>وال</a:t>
            </a:r>
            <a:r>
              <a:rPr lang="ar-BH" altLang="en-US" b="1" dirty="0" smtClean="0"/>
              <a:t> </a:t>
            </a:r>
            <a:r>
              <a:rPr lang="ar-BH" altLang="en-US" b="1" dirty="0"/>
              <a:t>كبيرة </a:t>
            </a:r>
            <a:r>
              <a:rPr lang="ar-SA" altLang="en-US" b="1" dirty="0" smtClean="0"/>
              <a:t>فهو غير عملي </a:t>
            </a:r>
            <a:r>
              <a:rPr lang="ar-BH" altLang="en-US" b="1" dirty="0" smtClean="0"/>
              <a:t>للدراسات </a:t>
            </a:r>
            <a:r>
              <a:rPr lang="ar-BH" altLang="en-US" b="1" dirty="0"/>
              <a:t>التي ترتبط نتائجها بوقت قصير ومحدد. </a:t>
            </a:r>
          </a:p>
          <a:p>
            <a:pPr algn="r" rtl="1">
              <a:lnSpc>
                <a:spcPct val="80000"/>
              </a:lnSpc>
            </a:pPr>
            <a:r>
              <a:rPr lang="ar-BH" altLang="en-US" b="1" dirty="0"/>
              <a:t>تعرف المعلومات المشتقة من اسلوب الحصر الشامل </a:t>
            </a:r>
            <a:r>
              <a:rPr lang="ar-BH" altLang="en-US" b="1" dirty="0" smtClean="0">
                <a:solidFill>
                  <a:srgbClr val="FF0000"/>
                </a:solidFill>
              </a:rPr>
              <a:t>بمع</a:t>
            </a:r>
            <a:r>
              <a:rPr lang="ar-SA" altLang="en-US" b="1" dirty="0" smtClean="0">
                <a:solidFill>
                  <a:srgbClr val="FF0000"/>
                </a:solidFill>
              </a:rPr>
              <a:t>لمات</a:t>
            </a:r>
            <a:r>
              <a:rPr lang="ar-BH" altLang="en-US" b="1" dirty="0" smtClean="0">
                <a:solidFill>
                  <a:srgbClr val="FF0000"/>
                </a:solidFill>
              </a:rPr>
              <a:t> </a:t>
            </a:r>
            <a:r>
              <a:rPr lang="ar-BH" altLang="en-US" b="1" dirty="0">
                <a:solidFill>
                  <a:srgbClr val="FF0000"/>
                </a:solidFill>
              </a:rPr>
              <a:t>المجتمع</a:t>
            </a:r>
            <a:r>
              <a:rPr lang="ar-BH" altLang="en-US" b="1" dirty="0"/>
              <a:t>.</a:t>
            </a:r>
            <a:endParaRPr lang="en-US" altLang="en-US" b="1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06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أسلوب العينة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90000"/>
              </a:lnSpc>
            </a:pPr>
            <a:r>
              <a:rPr lang="ar-BH" altLang="en-US" b="1" dirty="0" smtClean="0"/>
              <a:t>البديل </a:t>
            </a:r>
            <a:r>
              <a:rPr lang="ar-BH" altLang="en-US" b="1" dirty="0"/>
              <a:t>لاسلوب المسح الشامل </a:t>
            </a:r>
            <a:r>
              <a:rPr lang="ar-SA" altLang="en-US" b="1" dirty="0" smtClean="0"/>
              <a:t>وهو الاسلوب الشايع</a:t>
            </a:r>
          </a:p>
          <a:p>
            <a:pPr algn="r" rtl="1">
              <a:lnSpc>
                <a:spcPct val="90000"/>
              </a:lnSpc>
            </a:pPr>
            <a:r>
              <a:rPr lang="ar-BH" altLang="en-US" b="1" dirty="0" smtClean="0"/>
              <a:t>يتم </a:t>
            </a:r>
            <a:r>
              <a:rPr lang="ar-BH" altLang="en-US" b="1" dirty="0"/>
              <a:t>إختيار فئة من مجتمع الدراسة تعتمد عليها الدراسات ثم تؤخذ النتائج لتمثل المجتمع ككل. </a:t>
            </a:r>
          </a:p>
          <a:p>
            <a:pPr algn="r" rtl="1">
              <a:lnSpc>
                <a:spcPct val="90000"/>
              </a:lnSpc>
            </a:pPr>
            <a:r>
              <a:rPr lang="ar-BH" altLang="en-US" b="1" dirty="0"/>
              <a:t>تعرف المعلومات المشتقة من اسلوب العينة </a:t>
            </a:r>
            <a:r>
              <a:rPr lang="ar-BH" altLang="en-US" b="1" dirty="0">
                <a:solidFill>
                  <a:srgbClr val="FF0000"/>
                </a:solidFill>
              </a:rPr>
              <a:t> </a:t>
            </a:r>
            <a:r>
              <a:rPr lang="ar-BH" altLang="en-US" b="1" i="1" dirty="0">
                <a:solidFill>
                  <a:srgbClr val="FF0000"/>
                </a:solidFill>
              </a:rPr>
              <a:t>بالإحصائيات</a:t>
            </a:r>
            <a:r>
              <a:rPr lang="ar-BH" altLang="en-US" b="1" dirty="0"/>
              <a:t>.</a:t>
            </a:r>
          </a:p>
          <a:p>
            <a:pPr algn="r" rtl="1">
              <a:lnSpc>
                <a:spcPct val="90000"/>
              </a:lnSpc>
            </a:pPr>
            <a:r>
              <a:rPr lang="ar-BH" altLang="en-US" b="1" dirty="0"/>
              <a:t>يجب مراعاة بعض الشروط المهمة عند اللجوء لاسلوب العينة </a:t>
            </a:r>
            <a:r>
              <a:rPr lang="ar-SA" altLang="en-US" b="1" dirty="0" smtClean="0"/>
              <a:t>(سبق).</a:t>
            </a:r>
            <a:endParaRPr lang="ar-BH" altLang="en-US" b="1" dirty="0"/>
          </a:p>
        </p:txBody>
      </p:sp>
    </p:spTree>
    <p:extLst>
      <p:ext uri="{BB962C8B-B14F-4D97-AF65-F5344CB8AC3E}">
        <p14:creationId xmlns:p14="http://schemas.microsoft.com/office/powerpoint/2010/main" val="32280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ar-SA" altLang="en-US" sz="4000" b="1" dirty="0" smtClean="0"/>
              <a:t>طرق تحليل ومعالجة البيانات</a:t>
            </a:r>
            <a:br>
              <a:rPr lang="ar-SA" altLang="en-US" sz="4000" b="1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b="1" dirty="0" smtClean="0"/>
              <a:t>الهدف من تحليل البيانات يشمل:</a:t>
            </a:r>
          </a:p>
          <a:p>
            <a:pPr lvl="1" algn="r" rtl="1"/>
            <a:r>
              <a:rPr lang="ar-SA" b="1" dirty="0" smtClean="0"/>
              <a:t>فهم/شرح /توضيح </a:t>
            </a:r>
            <a:r>
              <a:rPr lang="ar-SA" b="1" dirty="0"/>
              <a:t>العلاقة بين </a:t>
            </a:r>
            <a:r>
              <a:rPr lang="ar-SA" b="1" dirty="0" smtClean="0"/>
              <a:t>المسبِّب  والمسبَب للظاهرة محل الدراسة. </a:t>
            </a:r>
          </a:p>
          <a:p>
            <a:pPr lvl="1" algn="r" rtl="1"/>
            <a:r>
              <a:rPr lang="ar-SA" b="1" dirty="0" smtClean="0"/>
              <a:t>الإجابة على الأسئلة البحثية. </a:t>
            </a:r>
            <a:endParaRPr lang="ar-SA" b="1" dirty="0"/>
          </a:p>
          <a:p>
            <a:pPr lvl="1" algn="r" rtl="1"/>
            <a:r>
              <a:rPr lang="ar-SA" b="1" dirty="0"/>
              <a:t>الوصول إلى </a:t>
            </a:r>
            <a:r>
              <a:rPr lang="ar-SA" b="1" dirty="0" smtClean="0"/>
              <a:t>ااستنتاجات منطقية حول الظاهرة.</a:t>
            </a:r>
            <a:endParaRPr lang="ar-SA" b="1" dirty="0"/>
          </a:p>
          <a:p>
            <a:pPr lvl="1" algn="r" rtl="1"/>
            <a:r>
              <a:rPr lang="ar-SA" b="1" dirty="0" smtClean="0"/>
              <a:t>الوصول للطرق </a:t>
            </a:r>
            <a:r>
              <a:rPr lang="ar-SA" b="1" dirty="0"/>
              <a:t>المثالية للتعامل </a:t>
            </a:r>
            <a:r>
              <a:rPr lang="ar-SA" b="1" dirty="0" smtClean="0"/>
              <a:t>مع المشكلة البحثية.</a:t>
            </a:r>
            <a:endParaRPr lang="ar-SA" b="1" dirty="0"/>
          </a:p>
        </p:txBody>
      </p:sp>
    </p:spTree>
    <p:extLst>
      <p:ext uri="{BB962C8B-B14F-4D97-AF65-F5344CB8AC3E}">
        <p14:creationId xmlns:p14="http://schemas.microsoft.com/office/powerpoint/2010/main" val="110978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BH" altLang="en-US" b="1" dirty="0"/>
              <a:t>تحديد </a:t>
            </a:r>
            <a:r>
              <a:rPr lang="ar-BH" altLang="en-US" b="1" dirty="0" smtClean="0"/>
              <a:t>حدود</a:t>
            </a:r>
            <a:r>
              <a:rPr lang="ar-SA" altLang="en-US" b="1" dirty="0" smtClean="0"/>
              <a:t>/محددات</a:t>
            </a:r>
            <a:r>
              <a:rPr lang="ar-BH" altLang="en-US" b="1" dirty="0" smtClean="0"/>
              <a:t> البحث</a:t>
            </a:r>
            <a:r>
              <a:rPr lang="ar-BH" altLang="en-US" b="1" dirty="0"/>
              <a:t/>
            </a:r>
            <a:br>
              <a:rPr lang="ar-BH" alt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r" rtl="1"/>
            <a:r>
              <a:rPr lang="ar-SA" sz="4500" b="1" u="sng" dirty="0" smtClean="0"/>
              <a:t>الحدود</a:t>
            </a:r>
            <a:r>
              <a:rPr lang="ar-SA" b="1" dirty="0" smtClean="0"/>
              <a:t> </a:t>
            </a:r>
            <a:r>
              <a:rPr lang="ar-SA" b="1" dirty="0"/>
              <a:t>هي الإطار الذي يختار الباحث أن يبحث ضمنه ولا يخرج عنه في البحث الذي يجريه. ويختاره طواعية بإرادته</a:t>
            </a:r>
            <a:r>
              <a:rPr lang="ar-SA" b="1" dirty="0" smtClean="0"/>
              <a:t>.</a:t>
            </a:r>
            <a:endParaRPr lang="en-US" b="1" dirty="0" smtClean="0"/>
          </a:p>
          <a:p>
            <a:pPr algn="r" rtl="1"/>
            <a:r>
              <a:rPr lang="ar-SA" b="1" dirty="0" smtClean="0"/>
              <a:t> </a:t>
            </a:r>
            <a:r>
              <a:rPr lang="ar-SA" b="1" dirty="0"/>
              <a:t>فأي موضوعٍ من المواضيع التي يتطرق لها أي باحث في أي حقل من حقول المعرفة لا بد أن تكون له حدودٌ لا يَسَع الباحث أن </a:t>
            </a:r>
            <a:r>
              <a:rPr lang="ar-SA" b="1" dirty="0" smtClean="0"/>
              <a:t>يتجاوزها</a:t>
            </a:r>
          </a:p>
          <a:p>
            <a:pPr algn="r" rtl="1"/>
            <a:r>
              <a:rPr lang="ar-SA" sz="3800" b="1" u="sng" dirty="0"/>
              <a:t>محددات أو قيود البحث </a:t>
            </a:r>
            <a:r>
              <a:rPr lang="ar-SA" b="1" dirty="0"/>
              <a:t>‏</a:t>
            </a:r>
            <a:r>
              <a:rPr lang="en-US" b="1" dirty="0"/>
              <a:t>Research Limitations‏ </a:t>
            </a:r>
            <a:r>
              <a:rPr lang="ar-SA" b="1" dirty="0"/>
              <a:t>فهي التأثيرات التي لا يستطيع الباحث السيطرة عليها. وهي أوجه القصور أو الظروف أو المؤثرات التي لا يمكن التحكم فيها من قبل الباحث، والتي تضع قيودًا على المنهجية والاستنتاجات</a:t>
            </a:r>
            <a:endParaRPr lang="en-US" b="1" dirty="0" smtClean="0"/>
          </a:p>
          <a:p>
            <a:pPr algn="r" rtl="1"/>
            <a:r>
              <a:rPr lang="ar-SA" b="1" dirty="0" smtClean="0"/>
              <a:t>محددات الدراسةتتضمن</a:t>
            </a:r>
            <a:r>
              <a:rPr lang="en-US" b="1" dirty="0" smtClean="0"/>
              <a:t>:</a:t>
            </a:r>
          </a:p>
          <a:p>
            <a:pPr algn="r" rtl="1"/>
            <a:r>
              <a:rPr lang="ar-SA" b="1" dirty="0" smtClean="0"/>
              <a:t> </a:t>
            </a:r>
            <a:r>
              <a:rPr lang="ar-SA" b="1" dirty="0"/>
              <a:t>الحدود المكانية والزمانية والبشرية والمتغيراتية للبحث</a:t>
            </a:r>
            <a:r>
              <a:rPr lang="en-US" b="1" dirty="0"/>
              <a:t>.</a:t>
            </a:r>
            <a:br>
              <a:rPr lang="en-US" b="1" dirty="0"/>
            </a:br>
            <a:r>
              <a:rPr lang="en-US" b="1" dirty="0"/>
              <a:t>· </a:t>
            </a:r>
            <a:r>
              <a:rPr lang="ar-SA" b="1" dirty="0"/>
              <a:t>الحدود المكانية</a:t>
            </a:r>
            <a:r>
              <a:rPr lang="en-US" b="1" dirty="0"/>
              <a:t>/ </a:t>
            </a:r>
            <a:r>
              <a:rPr lang="ar-SA" b="1" dirty="0"/>
              <a:t>يقتصر البحث على </a:t>
            </a:r>
            <a:r>
              <a:rPr lang="ar-SA" b="1" dirty="0" smtClean="0"/>
              <a:t>المزارع في محافظة الغاط والزلفي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· </a:t>
            </a:r>
            <a:r>
              <a:rPr lang="ar-SA" b="1" dirty="0"/>
              <a:t>الحدود الزمانية/ سيتم إعداد البحث خلال الفترة الممتدة من تاريخ ____الى</a:t>
            </a:r>
            <a:r>
              <a:rPr lang="en-US" b="1" dirty="0"/>
              <a:t> ______</a:t>
            </a:r>
            <a:br>
              <a:rPr lang="en-US" b="1" dirty="0"/>
            </a:br>
            <a:r>
              <a:rPr lang="en-US" b="1" dirty="0"/>
              <a:t>· </a:t>
            </a:r>
            <a:r>
              <a:rPr lang="ar-SA" b="1" dirty="0"/>
              <a:t>الحدود البشرية</a:t>
            </a:r>
            <a:r>
              <a:rPr lang="en-US" b="1" dirty="0"/>
              <a:t>/ </a:t>
            </a:r>
            <a:r>
              <a:rPr lang="ar-SA" b="1" dirty="0"/>
              <a:t>يقتصر البحث على دراسة الموضوع من وجهة نظر </a:t>
            </a:r>
            <a:r>
              <a:rPr lang="ar-SA" b="1" dirty="0" smtClean="0"/>
              <a:t>المزارعين</a:t>
            </a:r>
          </a:p>
          <a:p>
            <a:pPr marL="400050" lvl="1" indent="0" algn="r" rtl="1">
              <a:buNone/>
            </a:pPr>
            <a:r>
              <a:rPr lang="en-US" b="1" dirty="0" smtClean="0"/>
              <a:t>· </a:t>
            </a:r>
            <a:r>
              <a:rPr lang="ar-SA" b="1" dirty="0"/>
              <a:t>الحدود المتغيراتية</a:t>
            </a:r>
            <a:r>
              <a:rPr lang="en-US" b="1" dirty="0"/>
              <a:t>/ </a:t>
            </a:r>
            <a:r>
              <a:rPr lang="ar-SA" b="1" dirty="0"/>
              <a:t>وتتمثل بالمتغيرات المستقلة </a:t>
            </a:r>
            <a:r>
              <a:rPr lang="ar-SA" b="1" dirty="0" smtClean="0"/>
              <a:t>(مساحة المزرعة/عدد العمال/...)، </a:t>
            </a:r>
            <a:r>
              <a:rPr lang="ar-SA" b="1" dirty="0"/>
              <a:t>والمتغيرات التابعة </a:t>
            </a:r>
            <a:r>
              <a:rPr lang="ar-SA" b="1" dirty="0" smtClean="0"/>
              <a:t>حجم الانتاج.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>
                <a:solidFill>
                  <a:schemeClr val="bg1"/>
                </a:solidFill>
                <a:hlinkClick r:id="rId2"/>
              </a:rPr>
              <a:t>https://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www.facebook.com/higher.studies.mag/posts/2120802578033445</a:t>
            </a:r>
            <a:endParaRPr lang="ar-SA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r" rt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7060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609600" indent="-609600" rtl="1"/>
            <a:r>
              <a:rPr lang="ar-BH" altLang="en-US" b="1" dirty="0"/>
              <a:t>الدراسات السابقة في مجال </a:t>
            </a:r>
            <a:r>
              <a:rPr lang="ar-BH" altLang="en-US" b="1" dirty="0" smtClean="0"/>
              <a:t>البحث</a:t>
            </a:r>
            <a:r>
              <a:rPr lang="ar-SA" altLang="en-US" b="1" dirty="0" smtClean="0"/>
              <a:t/>
            </a:r>
            <a:br>
              <a:rPr lang="ar-SA" altLang="en-US" b="1" dirty="0" smtClean="0"/>
            </a:br>
            <a:r>
              <a:rPr lang="en-US" altLang="ar-SA" b="1" dirty="0"/>
              <a:t>The Literature Review</a:t>
            </a:r>
            <a:endParaRPr lang="ar-SA" alt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b="1" dirty="0"/>
              <a:t>فقرة </a:t>
            </a:r>
            <a:r>
              <a:rPr lang="ar-SA" b="1" dirty="0" smtClean="0"/>
              <a:t>أساسية في البحث</a:t>
            </a:r>
            <a:endParaRPr lang="en-US" b="1" dirty="0" smtClean="0"/>
          </a:p>
          <a:p>
            <a:pPr algn="r" rtl="1"/>
            <a:r>
              <a:rPr lang="ar-SA" b="1" dirty="0" smtClean="0"/>
              <a:t>تضع الإطار النظري للبحث</a:t>
            </a:r>
            <a:endParaRPr lang="en-US" b="1" dirty="0" smtClean="0"/>
          </a:p>
          <a:p>
            <a:pPr algn="r" rtl="1"/>
            <a:r>
              <a:rPr lang="ar-SA" b="1" dirty="0" smtClean="0"/>
              <a:t>وتعرّف القارئ على الأفكار والفرضيات والنظريات الأساسية حول موضوع البحث</a:t>
            </a:r>
            <a:endParaRPr lang="en-US" b="1" dirty="0" smtClean="0"/>
          </a:p>
          <a:p>
            <a:pPr algn="r" rtl="1"/>
            <a:r>
              <a:rPr lang="ar-SA" b="1" dirty="0" smtClean="0"/>
              <a:t>وتساعد على معرفة </a:t>
            </a:r>
            <a:r>
              <a:rPr lang="ar-SA" b="1" dirty="0"/>
              <a:t>وفهم </a:t>
            </a:r>
            <a:r>
              <a:rPr lang="ar-SA" b="1" dirty="0" smtClean="0"/>
              <a:t>الآراء والأبحاث</a:t>
            </a:r>
            <a:r>
              <a:rPr lang="en-US" b="1" dirty="0" smtClean="0"/>
              <a:t> </a:t>
            </a:r>
            <a:r>
              <a:rPr lang="ar-SA" b="1" dirty="0" smtClean="0"/>
              <a:t>المختلفة حول الموضوع</a:t>
            </a:r>
          </a:p>
          <a:p>
            <a:pPr algn="r" rtl="1"/>
            <a:r>
              <a:rPr lang="ar-SA" b="1" dirty="0" smtClean="0"/>
              <a:t>وتساعد على اشتقاق الفرضيات </a:t>
            </a:r>
            <a:r>
              <a:rPr lang="ar-SA" b="1" dirty="0"/>
              <a:t>وتحديد النظريات التي </a:t>
            </a:r>
            <a:r>
              <a:rPr lang="ar-SA" b="1" dirty="0" smtClean="0"/>
              <a:t>سيتم </a:t>
            </a:r>
            <a:r>
              <a:rPr lang="ar-SA" b="1" dirty="0"/>
              <a:t>اختبارها </a:t>
            </a:r>
            <a:r>
              <a:rPr lang="ar-SA" b="1" dirty="0" smtClean="0"/>
              <a:t>في البحث</a:t>
            </a:r>
          </a:p>
        </p:txBody>
      </p:sp>
    </p:spTree>
    <p:extLst>
      <p:ext uri="{BB962C8B-B14F-4D97-AF65-F5344CB8AC3E}">
        <p14:creationId xmlns:p14="http://schemas.microsoft.com/office/powerpoint/2010/main" val="368727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Hypotheses </a:t>
            </a:r>
            <a:r>
              <a:rPr lang="ar-SA" b="1" dirty="0" smtClean="0"/>
              <a:t>فرضيات البحث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r" rtl="1"/>
            <a:r>
              <a:rPr lang="ar-SA" b="1" dirty="0" smtClean="0"/>
              <a:t>الفرضية</a:t>
            </a:r>
            <a:r>
              <a:rPr lang="en-US" b="1" dirty="0" smtClean="0"/>
              <a:t> </a:t>
            </a:r>
            <a:r>
              <a:rPr lang="ar-SA" b="1" dirty="0" smtClean="0"/>
              <a:t>(إن وجدت) عبارة عن جملة يراد دراستها لاختبار مدى صحتها من واقع نتائج تحليل بيانات الدراسة.</a:t>
            </a:r>
          </a:p>
          <a:p>
            <a:pPr algn="r" rtl="1"/>
            <a:r>
              <a:rPr lang="ar-SA" b="1" dirty="0" smtClean="0"/>
              <a:t>تخمينات/توقعات</a:t>
            </a:r>
            <a:r>
              <a:rPr lang="en-US" b="1" dirty="0" smtClean="0"/>
              <a:t> </a:t>
            </a:r>
            <a:r>
              <a:rPr lang="ar-SA" b="1" dirty="0" smtClean="0"/>
              <a:t>(ذكية) مسبقة للباحث عن نتائج البحث: تحديد عن العلاقة المتوقعة بين اثنين أو أكثر من متغيرات الدراسة </a:t>
            </a:r>
          </a:p>
          <a:p>
            <a:pPr algn="r" rtl="1"/>
            <a:r>
              <a:rPr lang="ar-SA" b="1" dirty="0" smtClean="0"/>
              <a:t>تأتي بعد تحديد مشكلة البحث وأهدافه</a:t>
            </a:r>
          </a:p>
          <a:p>
            <a:pPr algn="r" rtl="1"/>
            <a:r>
              <a:rPr lang="ar-SA" b="1" dirty="0" smtClean="0"/>
              <a:t>يمكن أن تكون مستندة على نظرية علمية محددة: هل واقع البيانات/ منطقة الدراسة يدعم أم يدحض هذه النظرية؟</a:t>
            </a:r>
            <a:r>
              <a:rPr lang="en-US" b="1" dirty="0" smtClean="0"/>
              <a:t>  </a:t>
            </a:r>
            <a:r>
              <a:rPr lang="ar-SA" b="1" dirty="0" smtClean="0"/>
              <a:t>أي هل الفرضية صحيحة أم لا؟</a:t>
            </a:r>
          </a:p>
          <a:p>
            <a:pPr algn="r" rtl="1"/>
            <a:r>
              <a:rPr lang="ar-SA" b="1" dirty="0" smtClean="0"/>
              <a:t>يمكن تقسيم الفروض</a:t>
            </a:r>
            <a:r>
              <a:rPr lang="en-US" b="1" dirty="0" smtClean="0"/>
              <a:t> </a:t>
            </a:r>
            <a:r>
              <a:rPr lang="ar-SA" b="1" dirty="0" smtClean="0"/>
              <a:t>إلى:</a:t>
            </a:r>
          </a:p>
          <a:p>
            <a:pPr lvl="1" algn="r" rtl="1"/>
            <a:r>
              <a:rPr lang="ar-SA" b="1" dirty="0" smtClean="0"/>
              <a:t>فرضية (العدم) </a:t>
            </a:r>
            <a:r>
              <a:rPr lang="ar-SA" b="1" dirty="0"/>
              <a:t>صفرية</a:t>
            </a:r>
            <a:r>
              <a:rPr lang="en-US" b="1" dirty="0"/>
              <a:t>Null-hypothesis (H</a:t>
            </a:r>
            <a:r>
              <a:rPr lang="en-US" b="1" baseline="-25000" dirty="0"/>
              <a:t>0</a:t>
            </a:r>
            <a:r>
              <a:rPr lang="en-US" b="1" dirty="0"/>
              <a:t>) </a:t>
            </a:r>
          </a:p>
          <a:p>
            <a:pPr lvl="2" algn="r" rtl="1"/>
            <a:r>
              <a:rPr lang="ar-SA" b="1" dirty="0" smtClean="0"/>
              <a:t> فرضية </a:t>
            </a:r>
            <a:r>
              <a:rPr lang="ar-SA" b="1" dirty="0"/>
              <a:t>موجهة</a:t>
            </a:r>
            <a:r>
              <a:rPr lang="en-US" b="1" dirty="0"/>
              <a:t> Directional </a:t>
            </a:r>
            <a:endParaRPr lang="ar-SA" b="1" dirty="0"/>
          </a:p>
          <a:p>
            <a:pPr lvl="2" algn="r" rtl="1"/>
            <a:r>
              <a:rPr lang="ar-SA" b="1" dirty="0"/>
              <a:t>فرضية غير موجهة</a:t>
            </a:r>
            <a:r>
              <a:rPr lang="en-US" b="1" dirty="0"/>
              <a:t>Non-directional </a:t>
            </a:r>
            <a:endParaRPr lang="ar-SA" b="1" dirty="0"/>
          </a:p>
          <a:p>
            <a:pPr lvl="1" algn="r" rtl="1"/>
            <a:r>
              <a:rPr lang="ar-SA" b="1" dirty="0"/>
              <a:t>فرضية بحثية </a:t>
            </a:r>
            <a:r>
              <a:rPr lang="en-US" b="1" dirty="0"/>
              <a:t>Research/Alternative hypothesis (H</a:t>
            </a:r>
            <a:r>
              <a:rPr lang="en-US" b="1" baseline="-25000" dirty="0"/>
              <a:t>A</a:t>
            </a:r>
            <a:r>
              <a:rPr lang="en-US" b="1" dirty="0"/>
              <a:t>)</a:t>
            </a:r>
            <a:endParaRPr lang="ar-SA" b="1" dirty="0" smtClean="0"/>
          </a:p>
          <a:p>
            <a:pPr algn="r" rt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96783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تابع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/>
              <a:t>يجب على المراجعة أن لا تكون مجرّد تلخيص </a:t>
            </a:r>
            <a:r>
              <a:rPr lang="ar-SA" b="1" dirty="0" smtClean="0"/>
              <a:t>لأبحاث سابقة على قدر يسير من الترابط فيما بينها وبموضوعك</a:t>
            </a:r>
          </a:p>
          <a:p>
            <a:pPr algn="r" rtl="1"/>
            <a:r>
              <a:rPr lang="ar-SA" b="1" dirty="0" smtClean="0"/>
              <a:t>وإنما تلخيصا ومراجعة وتفسيرا ونقاشا وتقييما </a:t>
            </a:r>
            <a:r>
              <a:rPr lang="ar-SA" b="1" u="sng" dirty="0" smtClean="0"/>
              <a:t>ومزجا</a:t>
            </a:r>
            <a:r>
              <a:rPr lang="ar-SA" b="1" dirty="0" smtClean="0"/>
              <a:t> شاملا لبحوث محددة بعناية تعطي خلفية ممتازة للأسئلة الرئيسة في بحثك وتوضح التطورات المهمة في المجال.</a:t>
            </a:r>
          </a:p>
          <a:p>
            <a:pPr algn="r" rtl="1"/>
            <a:r>
              <a:rPr lang="ar-SA" b="1" dirty="0" smtClean="0"/>
              <a:t>قد تكون مراجعة الأدبيات مكونا في البحث أو بحثا قائما بذاته</a:t>
            </a:r>
          </a:p>
          <a:p>
            <a:pPr algn="r" rt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4569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 eaLnBrk="1" hangingPunct="1"/>
            <a:r>
              <a:rPr lang="ar-SA" altLang="ar-SA" b="1" dirty="0" smtClean="0"/>
              <a:t>استعراض أدبيات البحث</a:t>
            </a:r>
            <a:br>
              <a:rPr lang="ar-SA" altLang="ar-SA" b="1" dirty="0" smtClean="0"/>
            </a:br>
            <a:endParaRPr lang="en-US" altLang="ar-SA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 eaLnBrk="1" hangingPunct="1">
              <a:defRPr/>
            </a:pPr>
            <a:r>
              <a:rPr lang="ar-SA" sz="2400" b="1" dirty="0" smtClean="0"/>
              <a:t>وتكمن أهمية مراجعة الأدبيات في </a:t>
            </a:r>
            <a:r>
              <a:rPr lang="ar-SA" sz="2400" b="1" dirty="0" err="1" smtClean="0"/>
              <a:t>مايلي</a:t>
            </a:r>
            <a:r>
              <a:rPr lang="ar-SA" sz="2400" b="1" dirty="0" smtClean="0"/>
              <a:t>:</a:t>
            </a:r>
            <a:endParaRPr lang="en-US" sz="2400" dirty="0" smtClean="0"/>
          </a:p>
          <a:p>
            <a:pPr lvl="1" algn="r" rtl="1" eaLnBrk="1" hangingPunct="1">
              <a:defRPr/>
            </a:pPr>
            <a:r>
              <a:rPr lang="ar-SA" sz="2400" b="1" dirty="0" smtClean="0">
                <a:ea typeface="+mn-ea"/>
              </a:rPr>
              <a:t>معرفة ما وصل إليه الآخرون قبلنا و</a:t>
            </a:r>
          </a:p>
          <a:p>
            <a:pPr lvl="1" algn="r" rtl="1" eaLnBrk="1" hangingPunct="1">
              <a:defRPr/>
            </a:pPr>
            <a:r>
              <a:rPr lang="ar-SA" sz="2400" b="1" dirty="0" smtClean="0">
                <a:ea typeface="+mn-ea"/>
              </a:rPr>
              <a:t>تحديد مساهمة البحث المزمع </a:t>
            </a:r>
          </a:p>
          <a:p>
            <a:pPr lvl="1" algn="r" rtl="1" eaLnBrk="1" hangingPunct="1">
              <a:defRPr/>
            </a:pPr>
            <a:r>
              <a:rPr lang="ar-SA" sz="2400" b="1" dirty="0" smtClean="0">
                <a:ea typeface="+mn-ea"/>
              </a:rPr>
              <a:t>حصر مساهمة الأبحاث السابقة في البحث محل الدراسة.</a:t>
            </a:r>
            <a:endParaRPr lang="en-US" sz="2400" dirty="0" smtClean="0">
              <a:ea typeface="+mn-ea"/>
            </a:endParaRPr>
          </a:p>
          <a:p>
            <a:pPr lvl="1" algn="r" rtl="1" eaLnBrk="1" hangingPunct="1">
              <a:defRPr/>
            </a:pPr>
            <a:r>
              <a:rPr lang="ar-SA" sz="2400" b="1" dirty="0" smtClean="0">
                <a:ea typeface="+mn-ea"/>
              </a:rPr>
              <a:t>معرفة التعاريف الحديثة لأهم مصطلحات الدراسة.</a:t>
            </a:r>
            <a:endParaRPr lang="en-US" sz="2400" dirty="0" smtClean="0">
              <a:ea typeface="+mn-ea"/>
            </a:endParaRPr>
          </a:p>
          <a:p>
            <a:pPr lvl="1" algn="r" rtl="1" eaLnBrk="1" hangingPunct="1">
              <a:defRPr/>
            </a:pPr>
            <a:r>
              <a:rPr lang="ar-SA" sz="2400" b="1" dirty="0" smtClean="0">
                <a:ea typeface="+mn-ea"/>
              </a:rPr>
              <a:t>معرفة أساليب القياس المستخدمة  (للمتغيرات / المشاهدات).</a:t>
            </a:r>
            <a:endParaRPr lang="en-US" sz="2400" dirty="0" smtClean="0">
              <a:ea typeface="+mn-ea"/>
            </a:endParaRPr>
          </a:p>
          <a:p>
            <a:pPr lvl="1" algn="r" rtl="1" eaLnBrk="1" hangingPunct="1">
              <a:defRPr/>
            </a:pPr>
            <a:r>
              <a:rPr lang="ar-SA" sz="2400" b="1" dirty="0" smtClean="0">
                <a:ea typeface="+mn-ea"/>
              </a:rPr>
              <a:t>معرفة مصادر الحصول على البيانات واستراتيجيات جمعها.</a:t>
            </a:r>
            <a:endParaRPr lang="en-US" sz="2400" dirty="0" smtClean="0">
              <a:ea typeface="+mn-ea"/>
            </a:endParaRPr>
          </a:p>
          <a:p>
            <a:pPr lvl="1" algn="r" rtl="1" eaLnBrk="1" hangingPunct="1">
              <a:defRPr/>
            </a:pPr>
            <a:r>
              <a:rPr lang="ar-SA" sz="2400" b="1" dirty="0" smtClean="0">
                <a:ea typeface="+mn-ea"/>
              </a:rPr>
              <a:t>الاقتراحات الموجودة في الدراسات السابقة حول الدراسات المستقبلية الممكن عملها.</a:t>
            </a:r>
          </a:p>
          <a:p>
            <a:pPr lvl="1" algn="r" rtl="1" eaLnBrk="1" hangingPunct="1">
              <a:defRPr/>
            </a:pPr>
            <a:r>
              <a:rPr lang="ar-SA" sz="2400" b="1" dirty="0" smtClean="0">
                <a:ea typeface="+mn-ea"/>
              </a:rPr>
              <a:t>ثم ماذا؟؟؟</a:t>
            </a:r>
            <a:endParaRPr lang="en-US" sz="2400" dirty="0" smtClean="0">
              <a:ea typeface="+mn-ea"/>
            </a:endParaRPr>
          </a:p>
          <a:p>
            <a:pPr algn="r" eaLnBrk="1" hangingPunct="1">
              <a:buFontTx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44535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r>
              <a:rPr lang="ar-SA" dirty="0" smtClean="0"/>
              <a:t>كيفية مراجعة الدراسات السابقة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/>
            <a:r>
              <a:rPr lang="ar-SA" b="1" dirty="0" smtClean="0"/>
              <a:t>يمكن اتباع هذه الخطوات لعمل وكتابة فقرة الدراسات السابقة:</a:t>
            </a:r>
          </a:p>
          <a:p>
            <a:pPr marL="971550" lvl="1" indent="-514350" algn="r" rtl="1">
              <a:buFont typeface="+mj-lt"/>
              <a:buAutoNum type="arabicPeriod"/>
            </a:pPr>
            <a:r>
              <a:rPr lang="ar-SA" b="1" dirty="0" smtClean="0"/>
              <a:t>قم بتحديد موضوع البحث: حدد ماهي الأسئلة البحثية الأساسية:</a:t>
            </a:r>
          </a:p>
          <a:p>
            <a:pPr lvl="2" algn="r" rtl="1"/>
            <a:r>
              <a:rPr lang="ar-SA" b="1" dirty="0" smtClean="0"/>
              <a:t>يجب أن يكون السؤال البحثي مناسب النطاق: ليس موسعا بحث يصعب حصره وتغطيته وليس ضيقا جدا</a:t>
            </a:r>
          </a:p>
          <a:p>
            <a:pPr lvl="2" algn="r" rtl="1"/>
            <a:r>
              <a:rPr lang="ar-SA" b="1" dirty="0" smtClean="0"/>
              <a:t>حدد الكلمات المفتاحية </a:t>
            </a:r>
            <a:r>
              <a:rPr lang="en-US" b="1" dirty="0" smtClean="0"/>
              <a:t>key words</a:t>
            </a:r>
            <a:r>
              <a:rPr lang="ar-SA" b="1" dirty="0" smtClean="0"/>
              <a:t> للسؤال البحثي لتسهيل البحث</a:t>
            </a:r>
          </a:p>
          <a:p>
            <a:pPr lvl="2" algn="r" rtl="1"/>
            <a:r>
              <a:rPr lang="ar-SA" b="1" dirty="0" smtClean="0"/>
              <a:t>ناقش الموضوع مع المشرف</a:t>
            </a:r>
          </a:p>
          <a:p>
            <a:pPr marL="971550" lvl="1" indent="-514350" algn="r" rtl="1">
              <a:buFont typeface="+mj-lt"/>
              <a:buAutoNum type="arabicPeriod"/>
            </a:pPr>
            <a:r>
              <a:rPr lang="ar-SA" b="1" dirty="0" smtClean="0"/>
              <a:t>حدد نطاق العمل:</a:t>
            </a:r>
          </a:p>
          <a:p>
            <a:pPr lvl="2" algn="r" rtl="1"/>
            <a:r>
              <a:rPr lang="ar-SA" b="1" dirty="0" smtClean="0"/>
              <a:t>ماهي الفترة الزمنية المناسبة؟ كم عدد الدراسات المناسب؟ درجة الشمول؟</a:t>
            </a:r>
          </a:p>
          <a:p>
            <a:pPr marL="971550" lvl="1" indent="-457200" algn="r" rtl="1">
              <a:buFont typeface="+mj-lt"/>
              <a:buAutoNum type="arabicPeriod"/>
            </a:pPr>
            <a:r>
              <a:rPr lang="ar-SA" b="1" dirty="0" smtClean="0"/>
              <a:t>حدد قواعد البيانات/محركات البحث التي ستستعين بها: مثلا </a:t>
            </a:r>
          </a:p>
          <a:p>
            <a:pPr marL="514350" lvl="1" indent="0" algn="r" rtl="1">
              <a:buNone/>
            </a:pPr>
            <a:r>
              <a:rPr lang="en-US" b="1" u="sng" dirty="0">
                <a:hlinkClick r:id="rId2"/>
              </a:rPr>
              <a:t>Find Databases via Research Guides</a:t>
            </a:r>
            <a:endParaRPr lang="ar-SA" b="1" dirty="0" smtClean="0">
              <a:hlinkClick r:id="rId3"/>
            </a:endParaRPr>
          </a:p>
          <a:p>
            <a:pPr marL="514350" lvl="1" indent="0" algn="r" rtl="1">
              <a:buNone/>
            </a:pPr>
            <a:r>
              <a:rPr lang="en-US" b="1" dirty="0" smtClean="0">
                <a:hlinkClick r:id="rId3"/>
              </a:rPr>
              <a:t>Find </a:t>
            </a:r>
            <a:r>
              <a:rPr lang="en-US" b="1" dirty="0">
                <a:hlinkClick r:id="rId3"/>
              </a:rPr>
              <a:t>Databases by Subject</a:t>
            </a:r>
            <a:endParaRPr lang="ar-SA" b="1" dirty="0" smtClean="0"/>
          </a:p>
        </p:txBody>
      </p:sp>
    </p:spTree>
    <p:extLst>
      <p:ext uri="{BB962C8B-B14F-4D97-AF65-F5344CB8AC3E}">
        <p14:creationId xmlns:p14="http://schemas.microsoft.com/office/powerpoint/2010/main" val="1091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تابع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lvl="1" indent="-514350" algn="r" rtl="1">
              <a:buFont typeface="+mj-lt"/>
              <a:buAutoNum type="arabicPeriod" startAt="4"/>
            </a:pPr>
            <a:r>
              <a:rPr lang="ar-SA" b="1" dirty="0" smtClean="0"/>
              <a:t>أبدأ </a:t>
            </a:r>
            <a:r>
              <a:rPr lang="ar-SA" b="1" dirty="0"/>
              <a:t>عملية البحث عن الأدبيات ودون ملاحظات عن ماتم </a:t>
            </a:r>
            <a:r>
              <a:rPr lang="ar-SA" b="1" dirty="0" smtClean="0"/>
              <a:t>بحثه</a:t>
            </a:r>
          </a:p>
          <a:p>
            <a:pPr marL="857250" lvl="2" indent="-457200" algn="r" rtl="1"/>
            <a:r>
              <a:rPr lang="ar-SA" b="1" dirty="0" smtClean="0"/>
              <a:t>اقرأ الملخصات </a:t>
            </a:r>
            <a:r>
              <a:rPr lang="en-US" b="1" dirty="0" smtClean="0"/>
              <a:t>abstracts</a:t>
            </a:r>
            <a:r>
              <a:rPr lang="ar-SA" b="1" dirty="0" smtClean="0"/>
              <a:t> بتمعن لكسب الوقت</a:t>
            </a:r>
          </a:p>
          <a:p>
            <a:pPr marL="857250" lvl="2" indent="-457200" algn="r" rtl="1"/>
            <a:r>
              <a:rPr lang="ar-SA" b="1" dirty="0" smtClean="0"/>
              <a:t>دون كل بحث قمت به: إن كان يستحق الرجوع اليه مرة أخرى أم لا: لكسب الوقت</a:t>
            </a:r>
          </a:p>
          <a:p>
            <a:pPr marL="857250" lvl="2" indent="-457200" algn="r" rtl="1"/>
            <a:r>
              <a:rPr lang="ar-SA" b="1" dirty="0" smtClean="0"/>
              <a:t>استخدم المراجع   </a:t>
            </a:r>
            <a:r>
              <a:rPr lang="en-US" b="1" dirty="0" err="1" smtClean="0"/>
              <a:t>referencses</a:t>
            </a:r>
            <a:r>
              <a:rPr lang="en-US" b="1" dirty="0" smtClean="0"/>
              <a:t>/bibliographies</a:t>
            </a:r>
            <a:r>
              <a:rPr lang="ar-SA" b="1" dirty="0" smtClean="0"/>
              <a:t> في آخر كل دراسة وجدتها لايجاد دراسات أخرى.</a:t>
            </a:r>
          </a:p>
          <a:p>
            <a:pPr marL="857250" lvl="2" indent="-457200" algn="r" rtl="1"/>
            <a:r>
              <a:rPr lang="ar-SA" b="1" dirty="0" smtClean="0"/>
              <a:t>استشر مرشدك أو من له دراية وثيقة بلأدبيات في المجال: هل قمت بتغطية الأبحاث المهة؟</a:t>
            </a:r>
          </a:p>
          <a:p>
            <a:pPr marL="457200" lvl="1" indent="-457200" algn="r" rtl="1">
              <a:buFont typeface="+mj-lt"/>
              <a:buAutoNum type="arabicPeriod" startAt="4"/>
            </a:pPr>
            <a:r>
              <a:rPr lang="ar-SA" b="1" dirty="0" smtClean="0"/>
              <a:t>ابدأ بمراجعة كل بحث من الأبحاث التي حصرتها في </a:t>
            </a:r>
            <a:r>
              <a:rPr lang="en-US" b="1" dirty="0" smtClean="0"/>
              <a:t>4</a:t>
            </a:r>
            <a:r>
              <a:rPr lang="ar-SA" b="1" dirty="0" smtClean="0"/>
              <a:t> أعلاه</a:t>
            </a:r>
            <a:r>
              <a:rPr lang="en-US" b="1" dirty="0" smtClean="0"/>
              <a:t>:</a:t>
            </a:r>
            <a:endParaRPr lang="ar-SA" b="1" dirty="0" smtClean="0"/>
          </a:p>
          <a:p>
            <a:pPr marL="742950" lvl="2" indent="-342900" algn="r" rtl="1"/>
            <a:r>
              <a:rPr lang="ar-SA" b="1" dirty="0" smtClean="0"/>
              <a:t>ماهو السؤال البحثي في ذلك البحث؟ الام يرمي الباحث ؟</a:t>
            </a:r>
          </a:p>
          <a:p>
            <a:pPr marL="742950" lvl="2" indent="-342900" algn="r" rtl="1"/>
            <a:r>
              <a:rPr lang="ar-SA" b="1" dirty="0" smtClean="0"/>
              <a:t>هل البحث ممول من جهة قد تطعن في مصداقية النتائج؟</a:t>
            </a:r>
          </a:p>
          <a:p>
            <a:pPr marL="742950" lvl="2" indent="-342900" algn="r" rtl="1"/>
            <a:r>
              <a:rPr lang="ar-SA" b="1" dirty="0" smtClean="0"/>
              <a:t>ماهي طرق البحث المتبعة؟ ماهي الأدبيات التي تناولها الباحث؟ العينة؟ المتغيرات؟ النتائج؟ الخلاصة؟ هل البحث يبدو مكتمل؟ هل من نواقص؟ هل أثار البحث أسئلة للمزيد من البحث مستقبلا؟؟</a:t>
            </a:r>
          </a:p>
          <a:p>
            <a:pPr marL="742950" lvl="2" indent="-342900" algn="r" rtl="1"/>
            <a:r>
              <a:rPr lang="ar-SA" b="1" dirty="0" smtClean="0"/>
              <a:t>هل توجد دراسات متضاربة في نتائجها؟ لماذا في رأيك؟</a:t>
            </a:r>
          </a:p>
          <a:p>
            <a:pPr marL="742950" lvl="2" indent="-342900" algn="r" rtl="1"/>
            <a:r>
              <a:rPr lang="ar-SA" b="1" dirty="0" smtClean="0"/>
              <a:t>هل الباحث مرموق في المجال؟ هل تمت الاشارة للدراسة كثيرا في الأدبيات؟ ايجابيا ام سلبيا؟</a:t>
            </a:r>
          </a:p>
          <a:p>
            <a:pPr marL="742950" lvl="2" indent="-342900" algn="r" rtl="1"/>
            <a:r>
              <a:rPr lang="ar-SA" b="1" dirty="0" smtClean="0"/>
              <a:t>دون ملاحظاتك بدقة </a:t>
            </a:r>
            <a:br>
              <a:rPr lang="ar-SA" b="1" dirty="0" smtClean="0"/>
            </a:br>
            <a:endParaRPr lang="en-US" b="1" dirty="0"/>
          </a:p>
          <a:p>
            <a:pPr algn="r" rt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456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تابع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 smtClean="0"/>
              <a:t>يستحسن مطالعة/مسح أمثلة جيدة جدا لبعض البحوث في مجالك لأخذ فكرة عما ينبغي أن يكون عليه الأمر وكيف يكتب.</a:t>
            </a:r>
          </a:p>
          <a:p>
            <a:pPr algn="r" rtl="1"/>
            <a:r>
              <a:rPr lang="ar-SA" b="1" dirty="0" smtClean="0"/>
              <a:t>يوجد هنا وصف مفصل لطريقة عمل «مراجعة الأدبيات السابقة»</a:t>
            </a:r>
          </a:p>
          <a:p>
            <a:pPr marL="0" indent="0" algn="ctr" rtl="1">
              <a:buNone/>
            </a:pPr>
            <a:r>
              <a:rPr lang="en-US" b="1" dirty="0">
                <a:hlinkClick r:id="rId2"/>
              </a:rPr>
              <a:t>https://www.d.umn.edu/~</a:t>
            </a:r>
            <a:r>
              <a:rPr lang="en-US" b="1" dirty="0" smtClean="0">
                <a:hlinkClick r:id="rId2"/>
              </a:rPr>
              <a:t>hrallis/guides/researching/litreview.html</a:t>
            </a:r>
            <a:endParaRPr lang="ar-SA" b="1" dirty="0" smtClean="0"/>
          </a:p>
          <a:p>
            <a:pPr algn="r" rtl="1"/>
            <a:r>
              <a:rPr lang="ar-SA" b="1" dirty="0" smtClean="0"/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4932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r" rtl="1"/>
            <a:r>
              <a:rPr lang="ar-SA" b="1" dirty="0"/>
              <a:t>العنوان :العلاقة بين الناتج الاجمالي </a:t>
            </a:r>
            <a:r>
              <a:rPr lang="ar-SA" b="1" dirty="0">
                <a:solidFill>
                  <a:srgbClr val="FF0000"/>
                </a:solidFill>
              </a:rPr>
              <a:t>والمياه</a:t>
            </a:r>
            <a:r>
              <a:rPr lang="ar-SA" b="1" dirty="0"/>
              <a:t>  للسعودية بين (2007 الى 2017)</a:t>
            </a:r>
          </a:p>
          <a:p>
            <a:pPr algn="r" rtl="1"/>
            <a:r>
              <a:rPr lang="ar-SA" b="1" dirty="0"/>
              <a:t/>
            </a:r>
            <a:br>
              <a:rPr lang="ar-SA" b="1" dirty="0"/>
            </a:br>
            <a:endParaRPr lang="ar-SA" b="1" dirty="0"/>
          </a:p>
          <a:p>
            <a:pPr algn="r" rtl="1"/>
            <a:r>
              <a:rPr lang="ar-SA" b="1" dirty="0"/>
              <a:t>الغاية : هل هناك علاقة بين تغير الناتج الاجمالي وتغير إستهلاك المياه بقطاعه الزراعي والصناعي</a:t>
            </a:r>
          </a:p>
          <a:p>
            <a:pPr algn="r" rtl="1"/>
            <a:r>
              <a:rPr lang="ar-SA" b="1" dirty="0"/>
              <a:t/>
            </a:r>
            <a:br>
              <a:rPr lang="ar-SA" b="1" dirty="0"/>
            </a:br>
            <a:endParaRPr lang="ar-SA" b="1" dirty="0"/>
          </a:p>
          <a:p>
            <a:pPr algn="r" rtl="1"/>
            <a:r>
              <a:rPr lang="ar-SA" b="1" dirty="0"/>
              <a:t>الاهداف : 1- تحليل  التغير في الناتج الاجمالي</a:t>
            </a:r>
          </a:p>
          <a:p>
            <a:pPr algn="r" rtl="1"/>
            <a:r>
              <a:rPr lang="ar-SA" b="1" dirty="0"/>
              <a:t>2- تحليل التغير في إستهلاك المياه للقطاع الزراعي والصناعي</a:t>
            </a:r>
          </a:p>
          <a:p>
            <a:pPr algn="r" rtl="1"/>
            <a:r>
              <a:rPr lang="ar-SA" b="1" dirty="0"/>
              <a:t>3- هل يوجد ارتباط حقيقي بين تغير الناتج الاجمالي والتغير في إستهلاك المياه بقطاعها الزراعي والصناعي</a:t>
            </a:r>
          </a:p>
          <a:p>
            <a:pPr algn="r" rtl="1"/>
            <a:endParaRPr lang="ar-SA" b="1" dirty="0"/>
          </a:p>
          <a:p>
            <a:pPr algn="r" rtl="1"/>
            <a:r>
              <a:rPr lang="ar-SA" b="1" dirty="0"/>
              <a:t>عبدالعزيز زاهر</a:t>
            </a:r>
          </a:p>
          <a:p>
            <a:pPr algn="r" rt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107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نشاط: 5 درجات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 smtClean="0"/>
              <a:t>للموضوع الذي اخترته في النشاط السابق:</a:t>
            </a:r>
          </a:p>
          <a:p>
            <a:pPr lvl="1" algn="r" rtl="1"/>
            <a:r>
              <a:rPr lang="ar-SA" b="1" dirty="0" smtClean="0"/>
              <a:t>ابحث في الشبكة/المكتبة/... عن 5 ابحاث منشورة ذات صلة بموضوعك.</a:t>
            </a:r>
          </a:p>
          <a:p>
            <a:pPr lvl="1" algn="r" rtl="1"/>
            <a:r>
              <a:rPr lang="ar-SA" b="1" dirty="0" smtClean="0"/>
              <a:t>قم بعمل مراجعة لهذه الأبحاث وعمل ملخص موجز </a:t>
            </a:r>
            <a:r>
              <a:rPr lang="ar-SA" b="1" i="1" dirty="0" smtClean="0"/>
              <a:t>مستخدما الجدول التالي: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7007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5841265"/>
              </p:ext>
            </p:extLst>
          </p:nvPr>
        </p:nvGraphicFramePr>
        <p:xfrm>
          <a:off x="457200" y="1600200"/>
          <a:ext cx="82296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ar-SA" dirty="0" smtClean="0"/>
                        <a:t>أهم النتائج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طرق التحليل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نوع البيانات ومصدرها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r>
                        <a:rPr lang="ar-SA" dirty="0" smtClean="0"/>
                        <a:t>هدف البحث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الكاتب وسنة النشر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915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1"/>
            <a:r>
              <a:rPr lang="ar-SA" b="1" dirty="0" smtClean="0"/>
              <a:t>الأسبوع: </a:t>
            </a:r>
            <a:r>
              <a:rPr lang="ar-SA" b="1" dirty="0"/>
              <a:t>الثامن - العاشر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b="1" dirty="0">
                <a:solidFill>
                  <a:schemeClr val="tx1"/>
                </a:solidFill>
              </a:rPr>
              <a:t>اختبار الفرضيات، تحليل البيانات وكتابة النتائج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15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اختبار الفرضيات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 smtClean="0"/>
              <a:t>الفرضيات (كما سبق) عبارة عن استباق (تصور/توقع) لطبيعة أثر متغير (أو أكثر) على مشكلة الدراسة. </a:t>
            </a:r>
          </a:p>
          <a:p>
            <a:pPr algn="r" rtl="1"/>
            <a:r>
              <a:rPr lang="ar-SA" b="1" dirty="0" smtClean="0"/>
              <a:t>أي أنها تحدد مسبقا العلاقة بين متغيرات.</a:t>
            </a:r>
          </a:p>
          <a:p>
            <a:pPr algn="r" rtl="1"/>
            <a:r>
              <a:rPr lang="ar-SA" b="1" dirty="0" smtClean="0"/>
              <a:t>يقوم الباحث باختبار هذه الفرضيات لاحقا في دراسته</a:t>
            </a:r>
          </a:p>
          <a:p>
            <a:pPr algn="r" rtl="1"/>
            <a:r>
              <a:rPr lang="ar-SA" b="1" dirty="0" smtClean="0"/>
              <a:t>يجب على الباحث تحديد طبيعة المتغيرات: التابعة/ المستقلة قبل اختبالا الفرضيات.</a:t>
            </a:r>
          </a:p>
          <a:p>
            <a:pPr algn="r" rt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2295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تابع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SA" b="1" dirty="0" smtClean="0"/>
              <a:t>تتلخص عملية اختبار الفروض بصورة عامة في:</a:t>
            </a:r>
          </a:p>
          <a:p>
            <a:pPr lvl="1" algn="r" rtl="1"/>
            <a:r>
              <a:rPr lang="ar-SA" b="1" dirty="0" smtClean="0"/>
              <a:t>يفترض مبدئيا أن فرضية العدم صحيحة</a:t>
            </a:r>
          </a:p>
          <a:p>
            <a:pPr lvl="1" algn="r" rtl="1"/>
            <a:r>
              <a:rPr lang="ar-SA" b="1" dirty="0" smtClean="0"/>
              <a:t>يقوم الباحث بجمع الأدلة من البيانات واختبار مدى موافقة/دعم الأدلة لفرضية العدم</a:t>
            </a:r>
          </a:p>
          <a:p>
            <a:pPr lvl="1" algn="r" rtl="1"/>
            <a:r>
              <a:rPr lang="ar-SA" b="1" dirty="0" smtClean="0"/>
              <a:t>يستخدم اختبار احصائي /قاعدة</a:t>
            </a:r>
            <a:r>
              <a:rPr lang="en-US" b="1" dirty="0" smtClean="0"/>
              <a:t> </a:t>
            </a:r>
            <a:r>
              <a:rPr lang="ar-SA" b="1" dirty="0" smtClean="0"/>
              <a:t>لاتخاذ قرار رفض/عدم رفض فرضية العدم </a:t>
            </a:r>
          </a:p>
          <a:p>
            <a:pPr lvl="1" algn="r" rtl="1"/>
            <a:r>
              <a:rPr lang="ar-SA" b="1" dirty="0" smtClean="0"/>
              <a:t>في حالة دعم الأدلة لفرضية العدم تعتبر الفرضية «صحيحة» لكن قد يصار الى دحضها بتوفير المزيد من الأدلة لاحقا</a:t>
            </a:r>
          </a:p>
          <a:p>
            <a:pPr lvl="1" algn="r" rtl="1"/>
            <a:r>
              <a:rPr lang="ar-SA" b="1" dirty="0" smtClean="0"/>
              <a:t>في حالة دحض الأدلة لفرضية العدم ترفض الفرضية لصالح فرضية البحث</a:t>
            </a:r>
          </a:p>
          <a:p>
            <a:pPr lvl="1" algn="r" rt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262306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تحليل البيانات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r" rtl="1"/>
            <a:r>
              <a:rPr lang="ar-SA" b="1" dirty="0" smtClean="0"/>
              <a:t>تشمل عملية </a:t>
            </a:r>
            <a:r>
              <a:rPr lang="ar-SA" b="1" dirty="0"/>
              <a:t>تحليل البيانات </a:t>
            </a:r>
            <a:r>
              <a:rPr lang="ar-SA" b="1" dirty="0" smtClean="0"/>
              <a:t>تنظيم </a:t>
            </a:r>
            <a:r>
              <a:rPr lang="ar-SA" b="1" dirty="0"/>
              <a:t>وترتيب البيانات؛ </a:t>
            </a:r>
            <a:r>
              <a:rPr lang="ar-SA" b="1" dirty="0" smtClean="0"/>
              <a:t>بغية </a:t>
            </a:r>
            <a:r>
              <a:rPr lang="ar-SA" b="1" dirty="0"/>
              <a:t>إخراجها وإبرازها على شكل معلومات </a:t>
            </a:r>
            <a:r>
              <a:rPr lang="ar-SA" b="1" dirty="0" smtClean="0"/>
              <a:t>يمكن </a:t>
            </a:r>
            <a:r>
              <a:rPr lang="ar-SA" b="1" dirty="0"/>
              <a:t>استخدامها </a:t>
            </a:r>
            <a:r>
              <a:rPr lang="ar-SA" b="1" dirty="0" smtClean="0"/>
              <a:t>للإجابة </a:t>
            </a:r>
            <a:r>
              <a:rPr lang="ar-SA" b="1" dirty="0"/>
              <a:t>على </a:t>
            </a:r>
            <a:r>
              <a:rPr lang="ar-SA" b="1" dirty="0" smtClean="0"/>
              <a:t>الأسئلة البحثية.</a:t>
            </a:r>
          </a:p>
          <a:p>
            <a:pPr algn="r" rtl="1"/>
            <a:r>
              <a:rPr lang="ar-SA" b="1" dirty="0" smtClean="0"/>
              <a:t>تأتي مرحلة </a:t>
            </a:r>
            <a:r>
              <a:rPr lang="ar-SA" b="1" dirty="0"/>
              <a:t>تحليل البيانات بعد جمع المعلومات وتنظيمها بشكل مرتب لتسهيل تحليلها مثل: وضع الإجابات في جداول لعرضها وتحليلها، ويتم تحليل البيانات لعدّة أسباب نذكر منها:</a:t>
            </a:r>
            <a:endParaRPr lang="en-US" b="1" dirty="0"/>
          </a:p>
          <a:p>
            <a:pPr lvl="1" algn="r" rtl="1"/>
            <a:r>
              <a:rPr lang="ar-SA" b="1" dirty="0"/>
              <a:t>تفسير المتغيرات التي تؤثر في ظاهرة </a:t>
            </a:r>
            <a:r>
              <a:rPr lang="ar-SA" b="1" dirty="0" smtClean="0"/>
              <a:t>معينة وتوضيح العلاقة بين السبب والأثر و تحديد مدى وطبيعة </a:t>
            </a:r>
            <a:r>
              <a:rPr lang="ar-SA" b="1" dirty="0"/>
              <a:t>تأثير المتغيرات على الظاهرة.</a:t>
            </a:r>
            <a:endParaRPr lang="en-US" b="1" dirty="0"/>
          </a:p>
          <a:p>
            <a:pPr lvl="1" algn="r" rtl="1"/>
            <a:r>
              <a:rPr lang="ar-SA" b="1" dirty="0" smtClean="0"/>
              <a:t>تقدير </a:t>
            </a:r>
            <a:r>
              <a:rPr lang="ar-SA" b="1" dirty="0"/>
              <a:t>البيانات المجتمعية من واقع البيانات للعينات الاحتمالية المأخوذة من المجتمع</a:t>
            </a:r>
            <a:r>
              <a:rPr lang="ar-SA" b="1" dirty="0" smtClean="0"/>
              <a:t>.</a:t>
            </a:r>
          </a:p>
          <a:p>
            <a:pPr lvl="1" algn="r" rtl="1"/>
            <a:r>
              <a:rPr lang="ar-SA" b="1" dirty="0" smtClean="0"/>
              <a:t> </a:t>
            </a:r>
            <a:r>
              <a:rPr lang="ar-SA" b="1" dirty="0"/>
              <a:t>الحصول على إجابات واضحة لأسئلة </a:t>
            </a:r>
            <a:r>
              <a:rPr lang="ar-SA" b="1" dirty="0" smtClean="0"/>
              <a:t>محددة</a:t>
            </a:r>
          </a:p>
          <a:p>
            <a:pPr lvl="1" algn="r" rtl="1"/>
            <a:r>
              <a:rPr lang="ar-SA" b="1" dirty="0"/>
              <a:t>التوصّل إلى استنتاج يخصّ ظاهرة معينة</a:t>
            </a:r>
            <a:endParaRPr lang="en-US" b="1" dirty="0"/>
          </a:p>
          <a:p>
            <a:pPr algn="r" rt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1600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dirty="0"/>
              <a:t>طرق تحليل البيانات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r" rtl="1"/>
            <a:r>
              <a:rPr lang="ar-SA" b="1" dirty="0" smtClean="0"/>
              <a:t>التحليل </a:t>
            </a:r>
            <a:r>
              <a:rPr lang="ar-SA" b="1" dirty="0"/>
              <a:t>الوصفي </a:t>
            </a:r>
            <a:r>
              <a:rPr lang="ar-SA" b="1" dirty="0" smtClean="0"/>
              <a:t>: </a:t>
            </a:r>
            <a:r>
              <a:rPr lang="ar-SA" b="1" dirty="0"/>
              <a:t>والذي من خلاله يمكن الباحث التحليل المنطقي والواقعي لتأثير متغيرات متنوعة على ظاهرة معينة </a:t>
            </a:r>
            <a:endParaRPr lang="en-US" b="1" dirty="0"/>
          </a:p>
          <a:p>
            <a:pPr lvl="0" algn="r" rtl="1"/>
            <a:r>
              <a:rPr lang="ar-SA" b="1" dirty="0"/>
              <a:t>التحليل الإحصائي: هو عبارة عن تحليل يرتبط بالكثير من البرامج مثل</a:t>
            </a:r>
            <a:r>
              <a:rPr lang="en-US" b="1" dirty="0"/>
              <a:t>: (excel, Statistic, SAS) </a:t>
            </a:r>
            <a:r>
              <a:rPr lang="ar-SA" b="1" dirty="0"/>
              <a:t>وهي تخص المعالجات الإحصائية.</a:t>
            </a:r>
            <a:endParaRPr lang="en-US" b="1" dirty="0"/>
          </a:p>
          <a:p>
            <a:pPr lvl="0" algn="r" rtl="1"/>
            <a:r>
              <a:rPr lang="ar-SA" b="1" dirty="0" smtClean="0"/>
              <a:t>التحليل </a:t>
            </a:r>
            <a:r>
              <a:rPr lang="ar-SA" b="1" dirty="0"/>
              <a:t>النوعي.</a:t>
            </a:r>
            <a:endParaRPr lang="en-US" b="1" dirty="0"/>
          </a:p>
          <a:p>
            <a:pPr algn="r" rt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1616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dirty="0"/>
              <a:t>مراحل تحليل البيانات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/>
            <a:r>
              <a:rPr lang="ar-SA" b="1" dirty="0" smtClean="0"/>
              <a:t>يمكن اجمال هذه المراحل في:</a:t>
            </a:r>
          </a:p>
          <a:p>
            <a:pPr algn="r" rtl="1"/>
            <a:r>
              <a:rPr lang="ar-SA" b="1" dirty="0"/>
              <a:t>إدخال البيانات: </a:t>
            </a:r>
            <a:r>
              <a:rPr lang="ar-SA" b="1" dirty="0" smtClean="0"/>
              <a:t>بعد جمع </a:t>
            </a:r>
            <a:r>
              <a:rPr lang="ar-SA" b="1" dirty="0"/>
              <a:t>المعلومات </a:t>
            </a:r>
            <a:r>
              <a:rPr lang="ar-SA" b="1" dirty="0" smtClean="0"/>
              <a:t>يقوم </a:t>
            </a:r>
            <a:r>
              <a:rPr lang="ar-SA" b="1" dirty="0"/>
              <a:t>الباحث بإدخال البيانات إلى الحاسوب باستخدام </a:t>
            </a:r>
            <a:r>
              <a:rPr lang="ar-SA" b="1" dirty="0" smtClean="0"/>
              <a:t>برامج مثل </a:t>
            </a:r>
            <a:r>
              <a:rPr lang="en-US" b="1" dirty="0" smtClean="0"/>
              <a:t>SPSS </a:t>
            </a:r>
            <a:r>
              <a:rPr lang="ar-SA" b="1" dirty="0" smtClean="0"/>
              <a:t> و</a:t>
            </a:r>
            <a:r>
              <a:rPr lang="en-US" b="1" dirty="0" smtClean="0"/>
              <a:t>Excel</a:t>
            </a:r>
            <a:r>
              <a:rPr lang="ar-SA" b="1" dirty="0" smtClean="0"/>
              <a:t>.</a:t>
            </a:r>
          </a:p>
          <a:p>
            <a:pPr lvl="0" algn="r" rtl="1"/>
            <a:r>
              <a:rPr lang="ar-SA" b="1" dirty="0" smtClean="0"/>
              <a:t>تنظيف/ تنقيح </a:t>
            </a:r>
            <a:r>
              <a:rPr lang="ar-SA" b="1" dirty="0"/>
              <a:t>البيانات: وهي عبارة عن حصر وعد عدد الحالات لكل متغيّر </a:t>
            </a:r>
            <a:r>
              <a:rPr lang="ar-SA" b="1" dirty="0" smtClean="0"/>
              <a:t>وعمل التوزيعات التكرارية والتحليلات الاحصائية البسيطة ووصف البيانات احصائي (مقاييس النزعة المركزية/التشتت ...الخ).</a:t>
            </a:r>
          </a:p>
          <a:p>
            <a:pPr lvl="0" algn="r" rtl="1"/>
            <a:r>
              <a:rPr lang="ar-SA" b="1" dirty="0" smtClean="0"/>
              <a:t>عمل التحليل الأساسي المناسب وتحويل البيانات لمعلومات للاجابة على أسئلة البحث</a:t>
            </a:r>
          </a:p>
          <a:p>
            <a:pPr lvl="0" algn="r" rtl="1"/>
            <a:r>
              <a:rPr lang="ar-SA" b="1" dirty="0" smtClean="0"/>
              <a:t>تفسير المعلومات وتحويلها لنتائج وأدلة للاجابة على أسئلة البحث</a:t>
            </a:r>
            <a:endParaRPr lang="en-US" b="1" dirty="0"/>
          </a:p>
          <a:p>
            <a:pPr algn="r" rt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8036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كتابة/عرض</a:t>
            </a:r>
            <a:r>
              <a:rPr lang="ar-SA" dirty="0" smtClean="0"/>
              <a:t> النتائج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/>
            <a:r>
              <a:rPr lang="ar-SA" b="1" dirty="0" smtClean="0"/>
              <a:t>بعد اكتمال عملية التحليل يختارالباحث طريقة </a:t>
            </a:r>
            <a:r>
              <a:rPr lang="ar-SA" b="1" dirty="0"/>
              <a:t>مناسبة لعرض البيانات والمعلومات </a:t>
            </a:r>
            <a:r>
              <a:rPr lang="ar-SA" b="1" dirty="0" smtClean="0"/>
              <a:t>بغية توصيلها للقارئ بأسلوب واضح/جاذب/مفهموم.</a:t>
            </a:r>
          </a:p>
          <a:p>
            <a:pPr algn="r" rtl="1"/>
            <a:r>
              <a:rPr lang="ar-SA" b="1" dirty="0" smtClean="0"/>
              <a:t>يمكن «عرض/وصف النتائج» أولا ثم افراد عنوان آخر لـ»مناقشة النتائج» أو يمكن دمج الأثنين في «عرض ومناقشة النتائج» </a:t>
            </a:r>
          </a:p>
          <a:p>
            <a:pPr algn="r" rtl="1"/>
            <a:r>
              <a:rPr lang="ar-SA" b="1" dirty="0" smtClean="0"/>
              <a:t>يمكن وصف </a:t>
            </a:r>
            <a:r>
              <a:rPr lang="ar-SA" b="1" dirty="0"/>
              <a:t>ثلاث طرق رئيسية </a:t>
            </a:r>
            <a:r>
              <a:rPr lang="ar-SA" b="1" dirty="0" smtClean="0"/>
              <a:t>لعرض البيانات:</a:t>
            </a:r>
          </a:p>
          <a:p>
            <a:pPr lvl="1" algn="r" rtl="1"/>
            <a:r>
              <a:rPr lang="ar-SA" b="1" dirty="0"/>
              <a:t>الطريقة الإنشائية السردية </a:t>
            </a:r>
            <a:endParaRPr lang="ar-SA" b="1" dirty="0" smtClean="0"/>
          </a:p>
          <a:p>
            <a:pPr lvl="1" algn="r" rtl="1"/>
            <a:r>
              <a:rPr lang="ar-SA" b="1" dirty="0"/>
              <a:t>طريقة عرض البيانات </a:t>
            </a:r>
            <a:r>
              <a:rPr lang="ar-SA" b="1" dirty="0" smtClean="0"/>
              <a:t>بالجداول</a:t>
            </a:r>
          </a:p>
          <a:p>
            <a:pPr lvl="1" algn="r" rtl="1"/>
            <a:r>
              <a:rPr lang="ar-SA" b="1" dirty="0"/>
              <a:t>طريقة عرض البيانات </a:t>
            </a:r>
            <a:r>
              <a:rPr lang="ar-SA" b="1" dirty="0" smtClean="0"/>
              <a:t>بالرسوم البيانية </a:t>
            </a:r>
          </a:p>
          <a:p>
            <a:pPr lvl="1" algn="r" rtl="1"/>
            <a:r>
              <a:rPr lang="ar-SA" b="1" dirty="0" smtClean="0"/>
              <a:t>أي خلطة من الطرق الثلاث أعلاه</a:t>
            </a:r>
          </a:p>
          <a:p>
            <a:pPr algn="r" rtl="1"/>
            <a:endParaRPr lang="en-US" b="1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52280" y="444600"/>
              <a:ext cx="2413440" cy="276876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2920" y="435240"/>
                <a:ext cx="2432160" cy="2787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3314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ar-SA" sz="2800" b="1" dirty="0" smtClean="0"/>
              <a:t>الطريقة الإنشائية السردية </a:t>
            </a:r>
            <a:br>
              <a:rPr lang="ar-SA" sz="2800" b="1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 smtClean="0"/>
              <a:t>في هذه </a:t>
            </a:r>
            <a:r>
              <a:rPr lang="ar-SA" b="1" dirty="0"/>
              <a:t>الطريقة </a:t>
            </a:r>
            <a:r>
              <a:rPr lang="ar-SA" b="1" dirty="0" smtClean="0"/>
              <a:t>يكون </a:t>
            </a:r>
            <a:r>
              <a:rPr lang="ar-SA" b="1" dirty="0"/>
              <a:t>عرض البيانات والنتائج </a:t>
            </a:r>
            <a:r>
              <a:rPr lang="ar-SA" b="1" dirty="0" smtClean="0"/>
              <a:t>في شكل سردي إنشائي</a:t>
            </a:r>
          </a:p>
          <a:p>
            <a:pPr algn="r" rtl="1"/>
            <a:r>
              <a:rPr lang="ar-SA" b="1" dirty="0"/>
              <a:t>وتستخدم هذه الطريقة في المنهج </a:t>
            </a:r>
            <a:r>
              <a:rPr lang="ar-SA" b="1" dirty="0" smtClean="0"/>
              <a:t>الوصفي</a:t>
            </a:r>
          </a:p>
          <a:p>
            <a:pPr algn="r" rtl="1"/>
            <a:r>
              <a:rPr lang="ar-SA" b="1" dirty="0" smtClean="0"/>
              <a:t>ويلجأ لاستخدام </a:t>
            </a:r>
            <a:r>
              <a:rPr lang="ar-SA" b="1" dirty="0"/>
              <a:t>هذه الطريقة الإنشائية كلما كانت كمية البيانات المتوفرة </a:t>
            </a:r>
            <a:r>
              <a:rPr lang="ar-SA" b="1" dirty="0" smtClean="0"/>
              <a:t>قليلة. </a:t>
            </a:r>
          </a:p>
          <a:p>
            <a:pPr algn="r" rtl="1"/>
            <a:r>
              <a:rPr lang="ar-SA" b="1" dirty="0" smtClean="0"/>
              <a:t>لاحظ أن الطريقة تستخدم الارقام أي أنها ليست كلاما انشائيا صرفا.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9410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الطريقة السردية: مثال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 smtClean="0"/>
              <a:t>دراسة بعنوان: "تأثير حمية خبز الدخن على الوزن في المدارس الابتدائية":</a:t>
            </a:r>
          </a:p>
          <a:p>
            <a:pPr algn="r" rtl="1"/>
            <a:r>
              <a:rPr lang="ar-SA" b="1" dirty="0" smtClean="0"/>
              <a:t>بلغت أوزان الطلاب قبل بدء الحمية حوالى 25 كجم بانحراف معياري (2.34) وحدة بينما بلغ أعلى وزن 34 كجم وأدنى وزن 21 كجم. أما بعد تطبيق الحمية فقد بلغ .....الخ.</a:t>
            </a:r>
            <a:endParaRPr lang="en-US" b="1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3505320" y="4400640"/>
              <a:ext cx="5162760" cy="220356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495960" y="4391280"/>
                <a:ext cx="5181480" cy="2222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180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ar-SA" sz="2800" b="1" dirty="0" smtClean="0">
                <a:cs typeface="+mj-cs"/>
              </a:rPr>
              <a:t>طريقة عرض البيانات بالجداول</a:t>
            </a:r>
            <a:br>
              <a:rPr lang="ar-SA" sz="2800" b="1" dirty="0" smtClean="0">
                <a:cs typeface="+mj-cs"/>
              </a:rPr>
            </a:br>
            <a:endParaRPr lang="en-US" sz="2800" dirty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pPr algn="r" rtl="1"/>
            <a:r>
              <a:rPr lang="ar-SA" sz="2200" b="1" dirty="0" smtClean="0"/>
              <a:t>تعرض </a:t>
            </a:r>
            <a:r>
              <a:rPr lang="ar-SA" sz="2200" b="1" dirty="0"/>
              <a:t>البيانات في هذه الطريقة في </a:t>
            </a:r>
            <a:r>
              <a:rPr lang="ar-SA" sz="2200" b="1" dirty="0" smtClean="0"/>
              <a:t>أعمدة/صفوف بحيث يسهل </a:t>
            </a:r>
            <a:r>
              <a:rPr lang="ar-SA" sz="2200" b="1" dirty="0"/>
              <a:t>استيعابها واستخلاص النتائج </a:t>
            </a:r>
            <a:r>
              <a:rPr lang="ar-SA" sz="2200" b="1" dirty="0" smtClean="0"/>
              <a:t>منها.</a:t>
            </a:r>
          </a:p>
          <a:p>
            <a:pPr algn="r" rtl="1"/>
            <a:r>
              <a:rPr lang="ar-SA" sz="2200" b="1" dirty="0" smtClean="0"/>
              <a:t>وتصنف البيانات بالجدول وتنظم بعدة طرق بحسب طبيعة الدراسة ونوعية البيانات:</a:t>
            </a:r>
          </a:p>
          <a:p>
            <a:pPr lvl="1" algn="r" rtl="1"/>
            <a:r>
              <a:rPr lang="ar-SA" sz="2200" b="1" dirty="0" smtClean="0"/>
              <a:t>التصنيف بناءا </a:t>
            </a:r>
            <a:r>
              <a:rPr lang="ar-SA" sz="2200" b="1" dirty="0"/>
              <a:t>على اختلافات في </a:t>
            </a:r>
            <a:r>
              <a:rPr lang="ar-SA" sz="2200" b="1" dirty="0" smtClean="0"/>
              <a:t>النوع: مثال </a:t>
            </a:r>
            <a:r>
              <a:rPr lang="ar-SA" sz="2200" b="1" dirty="0"/>
              <a:t>ذلك تصنيف السكان حسب </a:t>
            </a:r>
            <a:r>
              <a:rPr lang="ar-SA" sz="2200" b="1" dirty="0" smtClean="0"/>
              <a:t>الجنس/الجنسية </a:t>
            </a:r>
            <a:r>
              <a:rPr lang="ar-SA" sz="2200" b="1" dirty="0"/>
              <a:t>أو </a:t>
            </a:r>
            <a:r>
              <a:rPr lang="ar-SA" sz="2200" b="1" dirty="0" smtClean="0"/>
              <a:t>تصنيف الكرات حسب اللون أو </a:t>
            </a:r>
            <a:r>
              <a:rPr lang="ar-SA" sz="2200" b="1" dirty="0"/>
              <a:t>تصنيف الشركات حسب الصناعة ، </a:t>
            </a:r>
            <a:r>
              <a:rPr lang="ar-SA" sz="2200" b="1" dirty="0" smtClean="0"/>
              <a:t>وهكذا</a:t>
            </a:r>
          </a:p>
          <a:p>
            <a:pPr lvl="1" algn="r" rtl="1"/>
            <a:r>
              <a:rPr lang="ar-SA" sz="2200" b="1" dirty="0" smtClean="0"/>
              <a:t>التصنيف بناءا على اختلاف </a:t>
            </a:r>
            <a:r>
              <a:rPr lang="ar-SA" sz="2200" b="1" dirty="0"/>
              <a:t>درجة خاصية </a:t>
            </a:r>
            <a:r>
              <a:rPr lang="ar-SA" sz="2200" b="1" dirty="0" smtClean="0"/>
              <a:t>معينة: وهنا يدخل البعد الكمي، مثال </a:t>
            </a:r>
            <a:r>
              <a:rPr lang="ar-SA" sz="2200" b="1" dirty="0"/>
              <a:t>ذلك تصنيف </a:t>
            </a:r>
            <a:r>
              <a:rPr lang="ar-SA" sz="2200" b="1" dirty="0" smtClean="0"/>
              <a:t>الطلاب إلى </a:t>
            </a:r>
            <a:r>
              <a:rPr lang="ar-SA" sz="2200" b="1" dirty="0"/>
              <a:t>ثلاثة </a:t>
            </a:r>
            <a:r>
              <a:rPr lang="ar-SA" sz="2200" b="1" dirty="0" smtClean="0"/>
              <a:t>درجات بحسب المعدل التراكمي (ممتاز </a:t>
            </a:r>
            <a:r>
              <a:rPr lang="ar-SA" sz="2200" b="1" dirty="0"/>
              <a:t>، </a:t>
            </a:r>
            <a:r>
              <a:rPr lang="ar-SA" sz="2200" b="1" dirty="0" smtClean="0"/>
              <a:t>جيد جدا </a:t>
            </a:r>
            <a:r>
              <a:rPr lang="ar-SA" sz="2200" b="1" dirty="0"/>
              <a:t>، </a:t>
            </a:r>
            <a:r>
              <a:rPr lang="ar-SA" sz="2200" b="1" dirty="0" smtClean="0"/>
              <a:t>جيد) </a:t>
            </a:r>
            <a:r>
              <a:rPr lang="ar-SA" sz="2200" b="1" dirty="0"/>
              <a:t>، أو تصنيف العاملين </a:t>
            </a:r>
            <a:r>
              <a:rPr lang="ar-SA" sz="2200" b="1" dirty="0" smtClean="0"/>
              <a:t>حسب مستوى الدخل الشهري وهكذا.</a:t>
            </a:r>
            <a:endParaRPr lang="en-US" sz="2200" b="1" dirty="0"/>
          </a:p>
          <a:p>
            <a:pPr lvl="1" algn="r" rtl="1"/>
            <a:r>
              <a:rPr lang="ar-SA" sz="2200" b="1" dirty="0" smtClean="0"/>
              <a:t> الـتصنيف بناءا </a:t>
            </a:r>
            <a:r>
              <a:rPr lang="ar-SA" sz="2200" b="1" dirty="0"/>
              <a:t>على التقسيمات </a:t>
            </a:r>
            <a:r>
              <a:rPr lang="ar-SA" sz="2200" b="1" dirty="0" smtClean="0"/>
              <a:t>الجغرافية: مثلا المنطقة أو المدينة أو المحافظة وهلم جرا</a:t>
            </a:r>
          </a:p>
          <a:p>
            <a:pPr lvl="1" algn="r" rtl="1"/>
            <a:r>
              <a:rPr lang="ar-SA" sz="2200" b="1" dirty="0" smtClean="0"/>
              <a:t>التصنيف بناءا </a:t>
            </a:r>
            <a:r>
              <a:rPr lang="ar-SA" sz="2200" b="1" dirty="0"/>
              <a:t>على </a:t>
            </a:r>
            <a:r>
              <a:rPr lang="ar-SA" sz="2200" b="1" dirty="0" smtClean="0"/>
              <a:t>تسلسل زمني: مثلا </a:t>
            </a:r>
            <a:r>
              <a:rPr lang="ar-SA" sz="2200" b="1" dirty="0"/>
              <a:t>تعرض البيانات حسب السنين أو الأشهر أو الأسابيع أو </a:t>
            </a:r>
            <a:r>
              <a:rPr lang="ar-SA" sz="2200" b="1" dirty="0" smtClean="0"/>
              <a:t>الأيام ونحوه.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128465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الجداول مثال</a:t>
            </a:r>
            <a:endParaRPr 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812229"/>
              </p:ext>
            </p:extLst>
          </p:nvPr>
        </p:nvGraphicFramePr>
        <p:xfrm>
          <a:off x="457200" y="2438400"/>
          <a:ext cx="8229600" cy="304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xmlns="" val="2339350107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xmlns="" val="2455585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xmlns="" val="13544505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xmlns="" val="3558852924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xmlns="" val="7317403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الوزن (كجم)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>
                          <a:solidFill>
                            <a:srgbClr val="FFC000"/>
                          </a:solidFill>
                        </a:rPr>
                        <a:t>عدد مرات التدريب</a:t>
                      </a:r>
                      <a:endParaRPr lang="en-US" sz="24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النشاط الرياضى المفضل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>
                          <a:solidFill>
                            <a:srgbClr val="FFC000"/>
                          </a:solidFill>
                        </a:rPr>
                        <a:t>المستوي</a:t>
                      </a:r>
                      <a:endParaRPr lang="en-US" sz="24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الرقم الجامعي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288558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23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كرة السلة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56565565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52623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34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الكرة الطائرة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434343443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80812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34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كرة القدم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43434343434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816306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45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رفع</a:t>
                      </a:r>
                      <a:r>
                        <a:rPr lang="ar-SA" b="1" baseline="0" dirty="0" smtClean="0"/>
                        <a:t> الأثقال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6565656565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21452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36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المشي السريع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8788886868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90432726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057400" y="160020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b="1" dirty="0" smtClean="0"/>
              <a:t>جدول يوضح أنواع الأنشطة الممارسة و.......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7473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/>
              <a:t>طريقة عرض البيانات بالرسوم البيانية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SA" b="1" dirty="0"/>
              <a:t>وهنا يحاول تحليل البيانات إحصائيا بشكل يسهل له استخلاص النتائج منها وتقدير إمكانية </a:t>
            </a:r>
            <a:r>
              <a:rPr lang="ar-SA" b="1" dirty="0" smtClean="0"/>
              <a:t>تعميمها</a:t>
            </a:r>
          </a:p>
          <a:p>
            <a:pPr algn="r" rtl="1"/>
            <a:r>
              <a:rPr lang="ar-SA" b="1" dirty="0" smtClean="0"/>
              <a:t>ويأخذا </a:t>
            </a:r>
            <a:r>
              <a:rPr lang="ar-SA" b="1" dirty="0"/>
              <a:t>التحليل الإحصائي في هذا المجال أشكالا متعددة مثل أيجاد مقاييس التوسط أو مقاييس </a:t>
            </a:r>
            <a:r>
              <a:rPr lang="ar-SA" b="1" dirty="0" smtClean="0"/>
              <a:t>التشتت، </a:t>
            </a:r>
            <a:r>
              <a:rPr lang="ar-SA" b="1" dirty="0"/>
              <a:t>ودراسة الارتباطات بين </a:t>
            </a:r>
            <a:r>
              <a:rPr lang="ar-SA" b="1" dirty="0" smtClean="0"/>
              <a:t>الظواهر، </a:t>
            </a:r>
            <a:r>
              <a:rPr lang="ar-SA" b="1" dirty="0"/>
              <a:t>وعمليات اختبار </a:t>
            </a:r>
            <a:r>
              <a:rPr lang="ar-SA" b="1" dirty="0" smtClean="0"/>
              <a:t>الفرضيات.</a:t>
            </a:r>
          </a:p>
          <a:p>
            <a:pPr algn="r" rtl="1"/>
            <a:r>
              <a:rPr lang="ar-SA" b="1" dirty="0" smtClean="0"/>
              <a:t>البيانات </a:t>
            </a:r>
            <a:r>
              <a:rPr lang="ar-SA" b="1" dirty="0"/>
              <a:t>في هذه الطريقة توضح بشكل رسوم بيانية </a:t>
            </a:r>
            <a:r>
              <a:rPr lang="ar-SA" b="1" dirty="0" smtClean="0"/>
              <a:t>تيسر  </a:t>
            </a:r>
            <a:r>
              <a:rPr lang="ar-SA" b="1" dirty="0"/>
              <a:t>اكتشاف العلاقة </a:t>
            </a:r>
            <a:r>
              <a:rPr lang="ar-SA" b="1" dirty="0" smtClean="0"/>
              <a:t>بين المتغيرات </a:t>
            </a:r>
            <a:r>
              <a:rPr lang="ar-SA" b="1" dirty="0"/>
              <a:t>بالاطلاع </a:t>
            </a:r>
            <a:r>
              <a:rPr lang="ar-SA" b="1" dirty="0" smtClean="0"/>
              <a:t>والنظر.</a:t>
            </a:r>
          </a:p>
          <a:p>
            <a:pPr algn="r" rtl="1"/>
            <a:r>
              <a:rPr lang="ar-SA" b="1" dirty="0" smtClean="0"/>
              <a:t>الرسوم قد لاتعطي الأرقام الفعلية بدقة (كماهو الحال بالجداول) لكنها توضح العلاقة.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2645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الرسوم البيانية مثال</a:t>
            </a:r>
            <a:endParaRPr lang="en-US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970807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3360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تابع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BH" altLang="en-US" b="1" dirty="0"/>
              <a:t>الفرض </a:t>
            </a:r>
            <a:r>
              <a:rPr lang="ar-BH" altLang="en-US" b="1" dirty="0" smtClean="0"/>
              <a:t>الموجه</a:t>
            </a:r>
            <a:r>
              <a:rPr lang="ar-SA" altLang="en-US" b="1" dirty="0" smtClean="0"/>
              <a:t>:</a:t>
            </a:r>
            <a:endParaRPr lang="en-US" altLang="en-US" b="1" dirty="0" smtClean="0"/>
          </a:p>
          <a:p>
            <a:pPr lvl="1" algn="r" rtl="1"/>
            <a:r>
              <a:rPr lang="ar-SA" b="1" dirty="0" smtClean="0"/>
              <a:t>يتلخص في أن تأثير المتغير المستقل على التابع معلوم ومحدد الاتجاه: اما سلبي </a:t>
            </a:r>
            <a:r>
              <a:rPr lang="ar-SA" b="1" u="sng" dirty="0" smtClean="0"/>
              <a:t>أو</a:t>
            </a:r>
            <a:r>
              <a:rPr lang="ar-SA" b="1" dirty="0" smtClean="0"/>
              <a:t> ايجابي</a:t>
            </a:r>
          </a:p>
          <a:p>
            <a:pPr algn="r" rtl="1"/>
            <a:r>
              <a:rPr lang="ar-SA" b="1" dirty="0" smtClean="0"/>
              <a:t>يعرف ب: «أحادي الذيل»</a:t>
            </a:r>
            <a:r>
              <a:rPr lang="en-US" b="1" dirty="0" smtClean="0"/>
              <a:t> one-tailed</a:t>
            </a:r>
          </a:p>
          <a:p>
            <a:pPr algn="r" rtl="1"/>
            <a:r>
              <a:rPr lang="ar-SA" b="1" dirty="0" smtClean="0"/>
              <a:t>مثال:</a:t>
            </a:r>
          </a:p>
          <a:p>
            <a:pPr lvl="1" algn="r" rtl="1"/>
            <a:r>
              <a:rPr lang="ar-SA" b="1" dirty="0" smtClean="0"/>
              <a:t>رواتب الرجال أعلى من رواتب النساء للمهن المتشابهة</a:t>
            </a:r>
          </a:p>
          <a:p>
            <a:pPr marL="457200" lvl="1" indent="0" algn="ctr" rtl="1">
              <a:buNone/>
            </a:pPr>
            <a:r>
              <a:rPr lang="ar-SA" b="1" dirty="0" smtClean="0"/>
              <a:t>مقارنة بـ:</a:t>
            </a:r>
          </a:p>
          <a:p>
            <a:pPr lvl="1" algn="r" rtl="1"/>
            <a:r>
              <a:rPr lang="ar-SA" b="1" dirty="0" smtClean="0"/>
              <a:t>يوجد فرق بين رواتب الرجال والنساء </a:t>
            </a:r>
            <a:r>
              <a:rPr lang="ar-SA" b="1" dirty="0"/>
              <a:t>للمهن المتشابهة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24385489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b="1" dirty="0" smtClean="0"/>
              <a:t>أيا كانت طريقة عرض البيانات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2400" b="1" dirty="0"/>
              <a:t>يجب </a:t>
            </a:r>
            <a:r>
              <a:rPr lang="ar-SA" sz="2400" b="1" dirty="0" smtClean="0"/>
              <a:t>مراعاة التالي بالنسبة للجداول والرسوم:</a:t>
            </a:r>
          </a:p>
          <a:p>
            <a:pPr lvl="1" algn="r" rtl="1"/>
            <a:r>
              <a:rPr lang="ar-SA" sz="2000" b="1" dirty="0" smtClean="0"/>
              <a:t>أن تكون البيانات كافية ومناسبة لتوصيل وتوضيح الفكرة</a:t>
            </a:r>
          </a:p>
          <a:p>
            <a:pPr lvl="1" algn="r" rtl="1"/>
            <a:r>
              <a:rPr lang="ar-SA" sz="2000" b="1" dirty="0" smtClean="0"/>
              <a:t>أن تكون طريقة السرد/التنظيم/ العرض مناسبة لاستخلاص المعلومات المراد توصيلها</a:t>
            </a:r>
            <a:endParaRPr lang="en-US" sz="2000" b="1" dirty="0" smtClean="0"/>
          </a:p>
          <a:p>
            <a:pPr lvl="2" algn="r" rtl="1"/>
            <a:r>
              <a:rPr lang="ar-SA" sz="1600" b="1" dirty="0" smtClean="0"/>
              <a:t>للرسوم: تسمية المحورين بوضوح (أسماء المتغيرات ووحدات مقاييسها)</a:t>
            </a:r>
          </a:p>
          <a:p>
            <a:pPr lvl="2" algn="r" rtl="1"/>
            <a:r>
              <a:rPr lang="ar-SA" sz="1600" b="1" dirty="0"/>
              <a:t>اختيار العناوين المناسبة للرسوم </a:t>
            </a:r>
            <a:r>
              <a:rPr lang="ar-SA" sz="1600" b="1" dirty="0" smtClean="0"/>
              <a:t>والجداول</a:t>
            </a:r>
          </a:p>
          <a:p>
            <a:pPr lvl="1" algn="r" rtl="1"/>
            <a:r>
              <a:rPr lang="ar-SA" sz="2000" b="1" dirty="0" smtClean="0"/>
              <a:t>توخي الدقة في تسجيل وجمع البيانات ومراجعتها لاكتشاف/لتصحيح أية أخطاء</a:t>
            </a:r>
          </a:p>
          <a:p>
            <a:pPr lvl="1" algn="r" rtl="1"/>
            <a:r>
              <a:rPr lang="ar-SA" sz="2000" b="1" dirty="0" smtClean="0"/>
              <a:t>توخي الحذر في استخدام الألوان في الرسوم (النسخ/التصوير؟)</a:t>
            </a:r>
          </a:p>
          <a:p>
            <a:pPr lvl="1" algn="r" rtl="1"/>
            <a:r>
              <a:rPr lang="ar-SA" sz="2000" b="1" dirty="0" smtClean="0"/>
              <a:t>اثبات المراجع والمصادر في حالات ااقتباس الجدول/الرسم/الصورة/المخطط من مصادر أخرى</a:t>
            </a:r>
          </a:p>
          <a:p>
            <a:pPr algn="r" rtl="1"/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0307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تابع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/>
            <a:r>
              <a:rPr lang="ar-BH" altLang="en-US" b="1" dirty="0"/>
              <a:t>الفرض </a:t>
            </a:r>
            <a:r>
              <a:rPr lang="ar-SA" altLang="en-US" b="1" dirty="0" smtClean="0"/>
              <a:t>غير </a:t>
            </a:r>
            <a:r>
              <a:rPr lang="ar-BH" altLang="en-US" b="1" dirty="0" smtClean="0"/>
              <a:t>الموجه</a:t>
            </a:r>
            <a:r>
              <a:rPr lang="ar-SA" altLang="en-US" b="1" dirty="0" smtClean="0"/>
              <a:t>:</a:t>
            </a:r>
          </a:p>
          <a:p>
            <a:pPr lvl="1" algn="r" rtl="1"/>
            <a:r>
              <a:rPr lang="ar-SA" b="1" dirty="0"/>
              <a:t>يتلخص في أن تأثير المتغير المستقل على التابع </a:t>
            </a:r>
            <a:r>
              <a:rPr lang="ar-SA" b="1" dirty="0" smtClean="0"/>
              <a:t>غير معلوم /محدد </a:t>
            </a:r>
            <a:r>
              <a:rPr lang="ar-SA" b="1" dirty="0"/>
              <a:t>الاتجاه: </a:t>
            </a:r>
            <a:r>
              <a:rPr lang="ar-SA" b="1" dirty="0" smtClean="0"/>
              <a:t>قد يكون سلبي </a:t>
            </a:r>
            <a:r>
              <a:rPr lang="ar-SA" b="1" u="sng" dirty="0"/>
              <a:t>أو</a:t>
            </a:r>
            <a:r>
              <a:rPr lang="ar-SA" b="1" dirty="0"/>
              <a:t> ايجابي</a:t>
            </a:r>
          </a:p>
          <a:p>
            <a:pPr algn="r" rtl="1"/>
            <a:r>
              <a:rPr lang="ar-SA" b="1" dirty="0"/>
              <a:t>يعرف ب: </a:t>
            </a:r>
            <a:r>
              <a:rPr lang="ar-SA" b="1" dirty="0" smtClean="0"/>
              <a:t>«ثنائي </a:t>
            </a:r>
            <a:r>
              <a:rPr lang="ar-SA" b="1" dirty="0"/>
              <a:t>الذيل»</a:t>
            </a:r>
            <a:r>
              <a:rPr lang="en-US" b="1" dirty="0"/>
              <a:t> </a:t>
            </a:r>
            <a:r>
              <a:rPr lang="en-US" b="1" dirty="0" smtClean="0"/>
              <a:t>two-tailed</a:t>
            </a:r>
            <a:endParaRPr lang="en-US" b="1" dirty="0"/>
          </a:p>
          <a:p>
            <a:pPr algn="r" rtl="1"/>
            <a:r>
              <a:rPr lang="ar-SA" b="1" dirty="0"/>
              <a:t>مثال</a:t>
            </a:r>
            <a:r>
              <a:rPr lang="ar-SA" b="1" dirty="0" smtClean="0"/>
              <a:t>:</a:t>
            </a:r>
            <a:endParaRPr lang="en-US" b="1" dirty="0" smtClean="0"/>
          </a:p>
          <a:p>
            <a:pPr lvl="1" algn="r" rtl="1"/>
            <a:r>
              <a:rPr lang="ar-SA" b="1" dirty="0" smtClean="0"/>
              <a:t>ينفق الطالب في المتوسط 10ساعات اسبوعيا في المذاكرة، ما مدى صحة ذلك؟</a:t>
            </a:r>
          </a:p>
          <a:p>
            <a:pPr lvl="1" algn="r" rtl="1"/>
            <a:r>
              <a:rPr lang="ar-SA" b="1" dirty="0" smtClean="0"/>
              <a:t>مقارنة بـ:</a:t>
            </a:r>
          </a:p>
          <a:p>
            <a:pPr lvl="1" algn="r" rtl="1"/>
            <a:r>
              <a:rPr lang="ar-SA" b="1" dirty="0"/>
              <a:t>ينفق الطالب في </a:t>
            </a:r>
            <a:r>
              <a:rPr lang="ar-SA" b="1" dirty="0" smtClean="0"/>
              <a:t>المتوسط على الأقل </a:t>
            </a:r>
            <a:r>
              <a:rPr lang="ar-SA" b="1" dirty="0"/>
              <a:t>10 ساعات اسبوعيا في المذاكرة، ما مدى صحة ذلك؟</a:t>
            </a:r>
          </a:p>
        </p:txBody>
      </p:sp>
    </p:spTree>
    <p:extLst>
      <p:ext uri="{BB962C8B-B14F-4D97-AF65-F5344CB8AC3E}">
        <p14:creationId xmlns:p14="http://schemas.microsoft.com/office/powerpoint/2010/main" val="239921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منهجية البحث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 smtClean="0"/>
              <a:t>كما سبق:</a:t>
            </a:r>
          </a:p>
          <a:p>
            <a:pPr algn="r" rtl="1"/>
            <a:r>
              <a:rPr lang="ar-SA" b="1" dirty="0" smtClean="0"/>
              <a:t>منهجية </a:t>
            </a:r>
            <a:r>
              <a:rPr lang="ar-SA" b="1" dirty="0"/>
              <a:t>البحث: مصطلح أكاديمي قد يقصد به: طريقة محددة لإعداد البحث.</a:t>
            </a:r>
          </a:p>
          <a:p>
            <a:pPr lvl="1" algn="r" rtl="1"/>
            <a:r>
              <a:rPr lang="ar-SA" b="1" dirty="0"/>
              <a:t>المنهجية تتمثل في الإجراءات المستخدمة في كتابة البحث العلمي من أدوات وأساليب وغيرها من الآليات وهي عبارة عن «خريطة طريق» لتنفيذ </a:t>
            </a:r>
            <a:r>
              <a:rPr lang="ar-SA" b="1" dirty="0" smtClean="0"/>
              <a:t>البحث.</a:t>
            </a:r>
          </a:p>
          <a:p>
            <a:pPr lvl="1" algn="r" rtl="1"/>
            <a:r>
              <a:rPr lang="ar-SA" b="1" dirty="0" smtClean="0"/>
              <a:t>عموما يوجد نوعان من المناهج المتبعة في العلوم الاجتماعية:</a:t>
            </a:r>
          </a:p>
          <a:p>
            <a:pPr lvl="2" algn="r" rtl="1"/>
            <a:r>
              <a:rPr lang="ar-SA" dirty="0"/>
              <a:t>المنهج </a:t>
            </a:r>
            <a:r>
              <a:rPr lang="ar-SA" dirty="0" smtClean="0"/>
              <a:t>الكمي</a:t>
            </a:r>
          </a:p>
          <a:p>
            <a:pPr lvl="2" algn="r" rtl="1"/>
            <a:r>
              <a:rPr lang="ar-SA" dirty="0" smtClean="0"/>
              <a:t>المنهج </a:t>
            </a:r>
            <a:r>
              <a:rPr lang="ar-SA" dirty="0"/>
              <a:t>النوعي</a:t>
            </a:r>
            <a:endParaRPr lang="en-US" b="1" dirty="0"/>
          </a:p>
          <a:p>
            <a:pPr algn="r" rtl="1"/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5772240" y="4165560"/>
              <a:ext cx="2311560" cy="54000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62880" y="4156200"/>
                <a:ext cx="2330280" cy="558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1149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تابع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b="1" dirty="0"/>
              <a:t>ويعتمد اختيار المنهجية </a:t>
            </a:r>
            <a:r>
              <a:rPr lang="ar-SA" b="1" dirty="0" smtClean="0"/>
              <a:t>المعينة على محددات منها:</a:t>
            </a:r>
          </a:p>
          <a:p>
            <a:pPr lvl="1" algn="r" rtl="1"/>
            <a:r>
              <a:rPr lang="ar-SA" b="1" dirty="0" smtClean="0"/>
              <a:t>طبيعة السؤال البحثي</a:t>
            </a:r>
          </a:p>
          <a:p>
            <a:pPr lvl="1" algn="r" rtl="1"/>
            <a:r>
              <a:rPr lang="ar-SA" b="1" dirty="0" smtClean="0"/>
              <a:t> الوضع الأمني</a:t>
            </a:r>
          </a:p>
          <a:p>
            <a:pPr lvl="1" algn="r" rtl="1"/>
            <a:r>
              <a:rPr lang="ar-SA" b="1" dirty="0" smtClean="0"/>
              <a:t>الإمكانيات </a:t>
            </a:r>
            <a:r>
              <a:rPr lang="ar-SA" b="1" dirty="0"/>
              <a:t>المتاحة </a:t>
            </a:r>
            <a:r>
              <a:rPr lang="ar-SA" b="1" dirty="0" smtClean="0"/>
              <a:t>للبحث</a:t>
            </a:r>
          </a:p>
          <a:p>
            <a:pPr lvl="1" algn="r" rtl="1"/>
            <a:r>
              <a:rPr lang="ar-SA" b="1" dirty="0" smtClean="0"/>
              <a:t>إمكانية الوصول إلى العينة</a:t>
            </a:r>
          </a:p>
          <a:p>
            <a:pPr lvl="1" algn="r" rtl="1"/>
            <a:r>
              <a:rPr lang="ar-SA" b="1" dirty="0" smtClean="0"/>
              <a:t>توافر ًالباحثين </a:t>
            </a:r>
            <a:r>
              <a:rPr lang="ar-SA" b="1" dirty="0"/>
              <a:t>المهيئين</a:t>
            </a:r>
            <a:r>
              <a:rPr lang="ar-SA" b="1" dirty="0" smtClean="0"/>
              <a:t>،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066680" y="692280"/>
              <a:ext cx="6109200" cy="478188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57320" y="682920"/>
                <a:ext cx="6127920" cy="4800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6853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txBody>
          <a:bodyPr/>
          <a:lstStyle/>
          <a:p>
            <a:r>
              <a:rPr lang="ar-SA" altLang="en-US" smtClean="0"/>
              <a:t>الاساليب الكمية / الكيفية: مقارنة </a:t>
            </a:r>
            <a:endParaRPr lang="en-GB" altLang="en-US" smtClean="0"/>
          </a:p>
        </p:txBody>
      </p:sp>
      <p:graphicFrame>
        <p:nvGraphicFramePr>
          <p:cNvPr id="15432" name="Group 7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4936628"/>
              </p:ext>
            </p:extLst>
          </p:nvPr>
        </p:nvGraphicFramePr>
        <p:xfrm>
          <a:off x="457200" y="1249364"/>
          <a:ext cx="8229600" cy="5608636"/>
        </p:xfrm>
        <a:graphic>
          <a:graphicData uri="http://schemas.openxmlformats.org/drawingml/2006/table">
            <a:tbl>
              <a:tblPr rtl="1"/>
              <a:tblGrid>
                <a:gridCol w="4114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181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الكمية</a:t>
                      </a: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الكيفية</a:t>
                      </a:r>
                      <a:endParaRPr kumimoji="0" lang="en-GB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4493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استبيان/ بيانات رقمية</a:t>
                      </a: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معاينة مجموعات صغيرة بعمق: بيانات وصفية لفظية</a:t>
                      </a: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8189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نختبر فروض بنظرية معينة </a:t>
                      </a: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نريد بناء / استكشاف نظرية جديدة</a:t>
                      </a: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8189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أكثر موضوعية</a:t>
                      </a: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أكثر ذاتية (آراء المستطلعين)</a:t>
                      </a: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18189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تعتمد علي الأرقام</a:t>
                      </a:r>
                      <a:endParaRPr kumimoji="0" lang="en-GB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لفظية / وصفية</a:t>
                      </a: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18189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التغطية أهم من العمق</a:t>
                      </a:r>
                      <a:endParaRPr kumimoji="0" lang="en-GB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العمق أهم من التغطية</a:t>
                      </a: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18189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تستخدم الاختبارات الاحصائية</a:t>
                      </a:r>
                      <a:endParaRPr kumimoji="0" lang="en-GB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لا تستخدم الاختبارات الاحصائية</a:t>
                      </a: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18189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وقت أكثر للتخطيط أقل للتحليل</a:t>
                      </a:r>
                      <a:endParaRPr kumimoji="0" lang="en-GB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وقت أقل للتخطيط أكثر للتحليل</a:t>
                      </a: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18189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يسهل تعميم النتائج</a:t>
                      </a:r>
                      <a:endParaRPr kumimoji="0" lang="en-GB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يصعب تعميم النتائج</a:t>
                      </a: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18189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الأسئلة: مغلقة، ردود محددة</a:t>
                      </a:r>
                      <a:endParaRPr kumimoji="0" lang="en-GB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الأسئلة مفتوحة</a:t>
                      </a: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1473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SA" b="1" dirty="0" smtClean="0"/>
              <a:t>طرق البحث </a:t>
            </a:r>
            <a:r>
              <a:rPr lang="en-US" b="1" dirty="0" smtClean="0"/>
              <a:t>Research methods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altLang="en-US" sz="2000" b="1" dirty="0" smtClean="0"/>
              <a:t>تشمل فقرة طرق </a:t>
            </a:r>
            <a:r>
              <a:rPr lang="ar-SA" altLang="en-US" sz="2000" b="1" dirty="0"/>
              <a:t>البحث: </a:t>
            </a:r>
          </a:p>
          <a:p>
            <a:pPr lvl="1" indent="-342900" algn="r" rtl="1"/>
            <a:r>
              <a:rPr lang="ar-SA" altLang="en-US" sz="2000" b="1" dirty="0"/>
              <a:t>البيانات</a:t>
            </a:r>
            <a:r>
              <a:rPr lang="ar-SA" altLang="en-US" sz="2000" b="1" dirty="0" smtClean="0"/>
              <a:t>:</a:t>
            </a:r>
          </a:p>
          <a:p>
            <a:pPr lvl="2" indent="-342900" algn="r" rtl="1"/>
            <a:r>
              <a:rPr lang="ar-SA" altLang="en-US" sz="1800" b="1" dirty="0" smtClean="0"/>
              <a:t>نوع البيانات: أولية / ثانوية</a:t>
            </a:r>
          </a:p>
          <a:p>
            <a:pPr lvl="2" indent="-342900" algn="r" rtl="1"/>
            <a:r>
              <a:rPr lang="ar-SA" altLang="en-US" sz="1800" b="1" dirty="0" smtClean="0"/>
              <a:t>ماهي؟: وصفها، أنواع المتغيرات، مقاييسها </a:t>
            </a:r>
          </a:p>
          <a:p>
            <a:pPr lvl="2" indent="-342900" algn="r" rtl="1"/>
            <a:r>
              <a:rPr lang="ar-SA" altLang="en-US" sz="1800" b="1" dirty="0" smtClean="0"/>
              <a:t>مصادرها</a:t>
            </a:r>
          </a:p>
          <a:p>
            <a:pPr lvl="2" indent="-342900" algn="r" rtl="1"/>
            <a:r>
              <a:rPr lang="ar-SA" altLang="en-US" sz="1800" b="1" dirty="0" smtClean="0"/>
              <a:t>وطرق جمعها: العينة، كيفية اختيارها، اسلوب جمع البيانات (استبيان: شخصي، شبكة، تلفون،...)</a:t>
            </a:r>
          </a:p>
          <a:p>
            <a:pPr lvl="2" indent="-342900" algn="r" rtl="1"/>
            <a:r>
              <a:rPr lang="ar-SA" altLang="en-US" sz="1800" b="1" dirty="0" smtClean="0"/>
              <a:t>أية مشاكل</a:t>
            </a:r>
            <a:r>
              <a:rPr lang="en-US" altLang="en-US" sz="1800" b="1" dirty="0" smtClean="0"/>
              <a:t>/</a:t>
            </a:r>
            <a:r>
              <a:rPr lang="ar-SA" altLang="en-US" sz="1800" b="1" dirty="0" smtClean="0"/>
              <a:t> محاذير متعلقة بها </a:t>
            </a:r>
            <a:endParaRPr lang="ar-SA" altLang="en-US" sz="1800" b="1" dirty="0"/>
          </a:p>
          <a:p>
            <a:pPr lvl="1" indent="-342900" algn="r" rtl="1"/>
            <a:r>
              <a:rPr lang="ar-SA" altLang="en-US" sz="2000" b="1" dirty="0"/>
              <a:t>طرق تحليل ومعالجة البيانات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70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2369</Words>
  <Application>Microsoft Office PowerPoint</Application>
  <PresentationFormat>On-screen Show (4:3)</PresentationFormat>
  <Paragraphs>304</Paragraphs>
  <Slides>40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قصر 401 </vt:lpstr>
      <vt:lpstr>Hypotheses فرضيات البحث</vt:lpstr>
      <vt:lpstr>تابع</vt:lpstr>
      <vt:lpstr>تابع</vt:lpstr>
      <vt:lpstr>تابع</vt:lpstr>
      <vt:lpstr>منهجية البحث</vt:lpstr>
      <vt:lpstr>تابع</vt:lpstr>
      <vt:lpstr>الاساليب الكمية / الكيفية: مقارنة </vt:lpstr>
      <vt:lpstr>طرق البحث Research methods</vt:lpstr>
      <vt:lpstr> البيانات </vt:lpstr>
      <vt:lpstr>نوع البيانات</vt:lpstr>
      <vt:lpstr>البيانات الثانوية Secondary Data</vt:lpstr>
      <vt:lpstr>Primary data البيانات الأولية</vt:lpstr>
      <vt:lpstr>طرق جمع البيانات الأولية</vt:lpstr>
      <vt:lpstr>طريقة المسح (الحصر) الشامل </vt:lpstr>
      <vt:lpstr>أسلوب العينة</vt:lpstr>
      <vt:lpstr>طرق تحليل ومعالجة البيانات </vt:lpstr>
      <vt:lpstr>تحديد حدود/محددات البحث </vt:lpstr>
      <vt:lpstr>الدراسات السابقة في مجال البحث The Literature Review</vt:lpstr>
      <vt:lpstr>تابع</vt:lpstr>
      <vt:lpstr>استعراض أدبيات البحث </vt:lpstr>
      <vt:lpstr>كيفية مراجعة الدراسات السابقة</vt:lpstr>
      <vt:lpstr>تابع</vt:lpstr>
      <vt:lpstr>تابع</vt:lpstr>
      <vt:lpstr>PowerPoint Presentation</vt:lpstr>
      <vt:lpstr>نشاط: 5 درجات </vt:lpstr>
      <vt:lpstr>PowerPoint Presentation</vt:lpstr>
      <vt:lpstr>الأسبوع: الثامن - العاشر</vt:lpstr>
      <vt:lpstr>اختبار الفرضيات</vt:lpstr>
      <vt:lpstr>تحليل البيانات</vt:lpstr>
      <vt:lpstr>طرق تحليل البيانات  </vt:lpstr>
      <vt:lpstr>مراحل تحليل البيانات </vt:lpstr>
      <vt:lpstr>كتابة/عرض النتائج</vt:lpstr>
      <vt:lpstr>الطريقة الإنشائية السردية  </vt:lpstr>
      <vt:lpstr>الطريقة السردية: مثال</vt:lpstr>
      <vt:lpstr>طريقة عرض البيانات بالجداول </vt:lpstr>
      <vt:lpstr>الجداول مثال</vt:lpstr>
      <vt:lpstr>طريقة عرض البيانات بالرسوم البيانية</vt:lpstr>
      <vt:lpstr>الرسوم البيانية مثال</vt:lpstr>
      <vt:lpstr>أيا كانت طريقة عرض البيانات</vt:lpstr>
    </vt:vector>
  </TitlesOfParts>
  <Company>King Saud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قصر 401 </dc:title>
  <dc:creator>User</dc:creator>
  <cp:lastModifiedBy>User</cp:lastModifiedBy>
  <cp:revision>1</cp:revision>
  <dcterms:created xsi:type="dcterms:W3CDTF">2020-11-16T10:51:52Z</dcterms:created>
  <dcterms:modified xsi:type="dcterms:W3CDTF">2020-11-16T10:52:45Z</dcterms:modified>
</cp:coreProperties>
</file>