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31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304DC-2271-4D79-A1A8-95CAE64B9748}" type="datetimeFigureOut">
              <a:rPr lang="en-US" smtClean="0"/>
              <a:t>28/9/2020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D6483-1DEB-48AC-9582-8DD77B402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9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8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altLang="ar-SA" smtClean="0"/>
          </a:p>
        </p:txBody>
      </p:sp>
      <p:sp>
        <p:nvSpPr>
          <p:cNvPr id="258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690DB0-32C8-4038-BB0B-64E726EA7476}" type="slidenum">
              <a:rPr lang="ar-SA" altLang="ar-SA" smtClean="0"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ar-SA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90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altLang="ar-SA" smtClean="0"/>
          </a:p>
        </p:txBody>
      </p:sp>
      <p:sp>
        <p:nvSpPr>
          <p:cNvPr id="2590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BBFC12-FCB2-4109-846D-8196CA37DDDA}" type="slidenum">
              <a:rPr lang="ar-SA" altLang="ar-SA" smtClean="0"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en-US" altLang="ar-SA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8644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537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C1BB-3AA5-41F9-BD13-D2C9BE23DF2B}" type="datetimeFigureOut">
              <a:rPr lang="en-US" smtClean="0"/>
              <a:t>28/9/2020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07F6-1B88-4808-9A77-D389B071D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2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C1BB-3AA5-41F9-BD13-D2C9BE23DF2B}" type="datetimeFigureOut">
              <a:rPr lang="en-US" smtClean="0"/>
              <a:t>28/9/2020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07F6-1B88-4808-9A77-D389B071D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8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C1BB-3AA5-41F9-BD13-D2C9BE23DF2B}" type="datetimeFigureOut">
              <a:rPr lang="en-US" smtClean="0"/>
              <a:t>28/9/2020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07F6-1B88-4808-9A77-D389B071D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4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C1BB-3AA5-41F9-BD13-D2C9BE23DF2B}" type="datetimeFigureOut">
              <a:rPr lang="en-US" smtClean="0"/>
              <a:t>28/9/2020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07F6-1B88-4808-9A77-D389B071D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6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C1BB-3AA5-41F9-BD13-D2C9BE23DF2B}" type="datetimeFigureOut">
              <a:rPr lang="en-US" smtClean="0"/>
              <a:t>28/9/2020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07F6-1B88-4808-9A77-D389B071D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8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C1BB-3AA5-41F9-BD13-D2C9BE23DF2B}" type="datetimeFigureOut">
              <a:rPr lang="en-US" smtClean="0"/>
              <a:t>28/9/2020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07F6-1B88-4808-9A77-D389B071D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7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C1BB-3AA5-41F9-BD13-D2C9BE23DF2B}" type="datetimeFigureOut">
              <a:rPr lang="en-US" smtClean="0"/>
              <a:t>28/9/2020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07F6-1B88-4808-9A77-D389B071D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0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C1BB-3AA5-41F9-BD13-D2C9BE23DF2B}" type="datetimeFigureOut">
              <a:rPr lang="en-US" smtClean="0"/>
              <a:t>28/9/2020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07F6-1B88-4808-9A77-D389B071D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9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C1BB-3AA5-41F9-BD13-D2C9BE23DF2B}" type="datetimeFigureOut">
              <a:rPr lang="en-US" smtClean="0"/>
              <a:t>28/9/2020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07F6-1B88-4808-9A77-D389B071D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7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C1BB-3AA5-41F9-BD13-D2C9BE23DF2B}" type="datetimeFigureOut">
              <a:rPr lang="en-US" smtClean="0"/>
              <a:t>28/9/2020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07F6-1B88-4808-9A77-D389B071D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C1BB-3AA5-41F9-BD13-D2C9BE23DF2B}" type="datetimeFigureOut">
              <a:rPr lang="en-US" smtClean="0"/>
              <a:t>28/9/2020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07F6-1B88-4808-9A77-D389B071D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1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3C1BB-3AA5-41F9-BD13-D2C9BE23DF2B}" type="datetimeFigureOut">
              <a:rPr lang="en-US" smtClean="0"/>
              <a:t>28/9/2020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D07F6-1B88-4808-9A77-D389B071D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1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PART_1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08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المنهج </a:t>
            </a:r>
            <a:r>
              <a:rPr lang="ar-SA" b="1" dirty="0" smtClean="0"/>
              <a:t>المقارن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ويستخدم في المجالات القانونية والشرعية والاجتماعية.</a:t>
            </a:r>
          </a:p>
          <a:p>
            <a:pPr algn="r" rtl="1"/>
            <a:r>
              <a:rPr lang="ar-SA" b="1" dirty="0" smtClean="0"/>
              <a:t>يهدف </a:t>
            </a:r>
            <a:r>
              <a:rPr lang="ar-SA" b="1" dirty="0"/>
              <a:t>إلى عقد مقارنة موضوعية بين </a:t>
            </a:r>
            <a:r>
              <a:rPr lang="ar-SA" b="1" dirty="0" smtClean="0"/>
              <a:t>الظواهر </a:t>
            </a:r>
            <a:r>
              <a:rPr lang="ar-SA" b="1" dirty="0"/>
              <a:t>في </a:t>
            </a:r>
            <a:r>
              <a:rPr lang="ar-SA" b="1" dirty="0" smtClean="0"/>
              <a:t>أمكنة مختلفة</a:t>
            </a:r>
          </a:p>
          <a:p>
            <a:pPr algn="r" rtl="1"/>
            <a:r>
              <a:rPr lang="ar-SA" b="1" dirty="0" smtClean="0"/>
              <a:t> يمكننا من معرفة </a:t>
            </a:r>
            <a:r>
              <a:rPr lang="ar-SA" b="1" dirty="0"/>
              <a:t>ما توصل إليه الآخرون من معارف في دول أخرى، </a:t>
            </a:r>
            <a:r>
              <a:rPr lang="ar-SA" b="1" dirty="0" smtClean="0"/>
              <a:t>ومحاولة الاستفادة من ذلك بعد التعديل بما يوافق الظروف </a:t>
            </a:r>
            <a:r>
              <a:rPr lang="ar-SA" b="1" dirty="0"/>
              <a:t>المحلية.</a:t>
            </a:r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0668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b="1" dirty="0" smtClean="0"/>
              <a:t>المنهج </a:t>
            </a:r>
            <a:r>
              <a:rPr lang="ar-SA" b="1" dirty="0"/>
              <a:t>التاريخي (الاستدلالي</a:t>
            </a:r>
            <a:r>
              <a:rPr lang="ar-SA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/>
              <a:t> </a:t>
            </a:r>
            <a:r>
              <a:rPr lang="ar-SA" b="1" dirty="0" smtClean="0"/>
              <a:t>تعتبر </a:t>
            </a:r>
            <a:r>
              <a:rPr lang="ar-SA" b="1" dirty="0"/>
              <a:t>المؤلفات والكتب الدراسية </a:t>
            </a:r>
            <a:r>
              <a:rPr lang="ar-SA" b="1" dirty="0" smtClean="0"/>
              <a:t>السابقة مخزن لكثير </a:t>
            </a:r>
            <a:r>
              <a:rPr lang="ar-SA" b="1" dirty="0"/>
              <a:t>من المعلومات حول الموضوعات العلمية</a:t>
            </a:r>
            <a:r>
              <a:rPr lang="ar-SA" b="1" dirty="0" smtClean="0"/>
              <a:t>؛</a:t>
            </a:r>
          </a:p>
          <a:p>
            <a:pPr algn="r" rtl="1"/>
            <a:r>
              <a:rPr lang="ar-SA" b="1" dirty="0" smtClean="0"/>
              <a:t>فهي </a:t>
            </a:r>
            <a:r>
              <a:rPr lang="ar-SA" b="1" dirty="0"/>
              <a:t>تمثل ذخيرة مهمة للباحثين</a:t>
            </a:r>
            <a:r>
              <a:rPr lang="ar-SA" b="1" dirty="0" smtClean="0"/>
              <a:t>،</a:t>
            </a:r>
          </a:p>
          <a:p>
            <a:pPr algn="r" rtl="1"/>
            <a:r>
              <a:rPr lang="ar-SA" b="1" dirty="0" smtClean="0"/>
              <a:t>يتم تلافي </a:t>
            </a:r>
            <a:r>
              <a:rPr lang="ar-SA" b="1" dirty="0"/>
              <a:t>المعلومات الخاطئة، </a:t>
            </a:r>
            <a:r>
              <a:rPr lang="ar-SA" b="1" dirty="0" smtClean="0"/>
              <a:t>وتنقيح </a:t>
            </a:r>
            <a:r>
              <a:rPr lang="ar-SA" b="1" dirty="0"/>
              <a:t>المعلومات الصحيحة، </a:t>
            </a:r>
            <a:r>
              <a:rPr lang="ar-SA" b="1" dirty="0" smtClean="0"/>
              <a:t>وواستخدامها من قبل الباحث لخدمة </a:t>
            </a:r>
            <a:r>
              <a:rPr lang="ar-SA" b="1" dirty="0"/>
              <a:t>بحثه</a:t>
            </a:r>
            <a:r>
              <a:rPr lang="ar-SA" b="1" dirty="0" smtClean="0"/>
              <a:t>،</a:t>
            </a:r>
          </a:p>
          <a:p>
            <a:pPr algn="r" rtl="1"/>
            <a:r>
              <a:rPr lang="ar-SA" b="1" dirty="0" smtClean="0"/>
              <a:t> يعتمد هذا </a:t>
            </a:r>
            <a:r>
              <a:rPr lang="ar-SA" b="1" dirty="0"/>
              <a:t>المنهج </a:t>
            </a:r>
            <a:r>
              <a:rPr lang="ar-SA" b="1" dirty="0" smtClean="0"/>
              <a:t>على النقد المعلوماتي للمعارف السابقة.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46159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المنهج الاستقرائي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/>
              <a:t> يحتل المنهج الاستقرائي مكانة كبيرة بين مناهج البحث العلمي</a:t>
            </a:r>
            <a:r>
              <a:rPr lang="ar-SA" b="1" dirty="0" smtClean="0"/>
              <a:t>،</a:t>
            </a:r>
          </a:p>
          <a:p>
            <a:pPr algn="r" rtl="1"/>
            <a:r>
              <a:rPr lang="ar-SA" b="1" dirty="0" smtClean="0"/>
              <a:t>فهو </a:t>
            </a:r>
            <a:r>
              <a:rPr lang="ar-SA" b="1" dirty="0"/>
              <a:t>منهج </a:t>
            </a:r>
            <a:r>
              <a:rPr lang="ar-SA" b="1" dirty="0" smtClean="0"/>
              <a:t>قديم، يرجع الى زمن "أرسطو</a:t>
            </a:r>
            <a:r>
              <a:rPr lang="ar-SA" b="1" dirty="0"/>
              <a:t>" و"أفلاطون"، </a:t>
            </a:r>
            <a:r>
              <a:rPr lang="ar-SA" b="1" dirty="0" smtClean="0"/>
              <a:t>و </a:t>
            </a:r>
            <a:r>
              <a:rPr lang="ar-SA" b="1" dirty="0"/>
              <a:t>كثير من علماء العرب والمسلمين، وفي </a:t>
            </a:r>
            <a:r>
              <a:rPr lang="ar-SA" b="1" dirty="0" smtClean="0"/>
              <a:t>أزمان مختلفة،</a:t>
            </a:r>
          </a:p>
          <a:p>
            <a:pPr algn="r" rtl="1"/>
            <a:r>
              <a:rPr lang="ar-SA" b="1" dirty="0" smtClean="0"/>
              <a:t>مطبق في </a:t>
            </a:r>
            <a:r>
              <a:rPr lang="ar-SA" b="1" dirty="0"/>
              <a:t>أنواع مختلفة من </a:t>
            </a:r>
            <a:r>
              <a:rPr lang="ar-SA" b="1" dirty="0" smtClean="0"/>
              <a:t>الأبحاث: </a:t>
            </a:r>
            <a:r>
              <a:rPr lang="ar-SA" b="1" dirty="0"/>
              <a:t>الاجتماعية أو الطبيعية</a:t>
            </a:r>
            <a:r>
              <a:rPr lang="ar-SA" b="1" dirty="0" smtClean="0"/>
              <a:t>،</a:t>
            </a:r>
          </a:p>
          <a:p>
            <a:pPr algn="r" rtl="1"/>
            <a:r>
              <a:rPr lang="ar-SA" b="1" dirty="0" smtClean="0"/>
              <a:t>يبدأ </a:t>
            </a:r>
            <a:r>
              <a:rPr lang="ar-SA" b="1" dirty="0"/>
              <a:t>من دراسة الجزء ثم </a:t>
            </a:r>
            <a:r>
              <a:rPr lang="ar-SA" b="1" dirty="0" smtClean="0"/>
              <a:t>بالاستدلال يتم التعميم </a:t>
            </a:r>
            <a:r>
              <a:rPr lang="ar-SA" b="1" dirty="0"/>
              <a:t>على الكل</a:t>
            </a:r>
            <a:r>
              <a:rPr lang="ar-SA" b="1" dirty="0" smtClean="0"/>
              <a:t>،</a:t>
            </a:r>
          </a:p>
          <a:p>
            <a:pPr algn="r" rtl="1"/>
            <a:r>
              <a:rPr lang="ar-SA" b="1" dirty="0" smtClean="0"/>
              <a:t>ويعتمد </a:t>
            </a:r>
            <a:r>
              <a:rPr lang="ar-SA" b="1" dirty="0"/>
              <a:t>على الشك والملاحظة الذهنية، واستخدام المنطق،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03820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SA" b="1" dirty="0" smtClean="0"/>
              <a:t>الأسبوع: </a:t>
            </a:r>
            <a:r>
              <a:rPr lang="ar-SA" b="1" dirty="0"/>
              <a:t>الخامس - السابع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>
                <a:solidFill>
                  <a:schemeClr val="tx1"/>
                </a:solidFill>
              </a:rPr>
              <a:t>طرق جمع البيانات واخذ العينات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pPr algn="ctr" rtl="1"/>
            <a:r>
              <a:rPr lang="ar-SA" altLang="ar-SA" sz="3600" b="1" smtClean="0">
                <a:cs typeface="Arial" pitchFamily="34" charset="0"/>
              </a:rPr>
              <a:t>عملية اخذ العينة (</a:t>
            </a:r>
            <a:r>
              <a:rPr lang="ar-SA" altLang="ar-SA" sz="3600" b="1" u="sng" smtClean="0">
                <a:solidFill>
                  <a:srgbClr val="FF0000"/>
                </a:solidFill>
                <a:cs typeface="Arial" pitchFamily="34" charset="0"/>
              </a:rPr>
              <a:t>المعاينة</a:t>
            </a:r>
            <a:r>
              <a:rPr lang="ar-SA" altLang="ar-SA" sz="3600" b="1" smtClean="0">
                <a:cs typeface="Arial" pitchFamily="34" charset="0"/>
              </a:rPr>
              <a:t>)</a:t>
            </a:r>
            <a:r>
              <a:rPr lang="ar-SA" altLang="ar-SA" sz="3600" b="1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ar-SA" altLang="ar-SA" sz="3600" b="1" smtClean="0">
                <a:cs typeface="Arial" pitchFamily="34" charset="0"/>
              </a:rPr>
              <a:t>عادة تتطلب الكثير من</a:t>
            </a:r>
          </a:p>
          <a:p>
            <a:pPr algn="ctr" rtl="1"/>
            <a:endParaRPr lang="ar-SA" altLang="ar-SA" sz="3600" b="1" smtClean="0">
              <a:cs typeface="Arial" pitchFamily="34" charset="0"/>
            </a:endParaRPr>
          </a:p>
          <a:p>
            <a:pPr algn="ctr" rtl="1"/>
            <a:endParaRPr lang="ar-SA" altLang="ar-SA" sz="3600" b="1" smtClean="0">
              <a:cs typeface="Arial" pitchFamily="34" charset="0"/>
            </a:endParaRPr>
          </a:p>
        </p:txBody>
      </p:sp>
      <p:sp>
        <p:nvSpPr>
          <p:cNvPr id="5017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25590DF-025C-4F32-B8E9-A2F3C6EB01C4}" type="slidenum">
              <a:rPr lang="ar-SA" altLang="ar-SA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ar-SA" sz="1200" smtClean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031" y="304800"/>
            <a:ext cx="8299938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ar-SA" sz="4400" b="1" dirty="0"/>
          </a:p>
          <a:p>
            <a:pPr algn="ctr" rtl="1">
              <a:defRPr/>
            </a:pPr>
            <a:r>
              <a:rPr lang="ar-SA" sz="3600" b="1" dirty="0">
                <a:solidFill>
                  <a:srgbClr val="FF0000"/>
                </a:solidFill>
              </a:rPr>
              <a:t>2-3</a:t>
            </a:r>
            <a:r>
              <a:rPr lang="ar-SA" sz="4800" b="1" dirty="0"/>
              <a:t> </a:t>
            </a:r>
            <a:r>
              <a:rPr lang="ar-SA" sz="4800" b="1" dirty="0">
                <a:solidFill>
                  <a:srgbClr val="000000"/>
                </a:solidFill>
              </a:rPr>
              <a:t>طرق</a:t>
            </a:r>
            <a:r>
              <a:rPr lang="ar-SA" sz="4800" b="1" dirty="0"/>
              <a:t> اخذ العينات – </a:t>
            </a:r>
            <a:r>
              <a:rPr lang="ar-SA" sz="4800" b="1" dirty="0">
                <a:solidFill>
                  <a:srgbClr val="000000"/>
                </a:solidFill>
              </a:rPr>
              <a:t>انواع</a:t>
            </a:r>
            <a:r>
              <a:rPr lang="ar-SA" sz="4800" b="1" dirty="0"/>
              <a:t> العينات</a:t>
            </a:r>
            <a:endParaRPr lang="ar-EG" sz="4800" b="1" dirty="0"/>
          </a:p>
          <a:p>
            <a:pPr algn="ctr" rtl="1">
              <a:defRPr/>
            </a:pPr>
            <a:r>
              <a:rPr lang="ar-SA" sz="4400" b="1" dirty="0"/>
              <a:t> </a:t>
            </a:r>
            <a:endParaRPr lang="en-US" sz="4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838092" y="2590800"/>
            <a:ext cx="1477108" cy="685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dirty="0"/>
              <a:t> </a:t>
            </a:r>
          </a:p>
          <a:p>
            <a:pPr algn="ctr">
              <a:defRPr/>
            </a:pPr>
            <a:endParaRPr lang="ar-SA" sz="4000" b="1" dirty="0">
              <a:solidFill>
                <a:srgbClr val="FF0000"/>
              </a:solidFill>
            </a:endParaRPr>
          </a:p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</a:rPr>
              <a:t>الوقت</a:t>
            </a:r>
            <a:endParaRPr lang="ar-SA" sz="4000" b="1" dirty="0">
              <a:solidFill>
                <a:srgbClr val="0070C0"/>
              </a:solidFill>
            </a:endParaRPr>
          </a:p>
          <a:p>
            <a:pPr algn="ctr">
              <a:defRPr/>
            </a:pPr>
            <a:endParaRPr lang="ar-SA" sz="40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055077" y="5257800"/>
            <a:ext cx="6682154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SA" dirty="0"/>
              <a:t> </a:t>
            </a:r>
            <a:r>
              <a:rPr lang="ar-SA" sz="4000" b="1" u="sng" dirty="0"/>
              <a:t>التخطيط</a:t>
            </a:r>
            <a:r>
              <a:rPr lang="ar-SA" sz="4000" b="1" dirty="0">
                <a:solidFill>
                  <a:srgbClr val="FF0000"/>
                </a:solidFill>
              </a:rPr>
              <a:t> الجيد والحذر </a:t>
            </a:r>
            <a:r>
              <a:rPr lang="ar-SA" sz="4000" b="1" dirty="0"/>
              <a:t>لعملية المعاينة.</a:t>
            </a:r>
            <a:endParaRPr lang="en-US" sz="4000" b="1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657600" y="2590800"/>
            <a:ext cx="1406769" cy="685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</a:rPr>
              <a:t>و الجهد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47446" y="2590800"/>
            <a:ext cx="1406769" cy="685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</a:rPr>
              <a:t>و المال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2369" y="3505200"/>
            <a:ext cx="8159262" cy="1371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r" rtl="1">
              <a:defRPr/>
            </a:pPr>
            <a:r>
              <a:rPr lang="ar-SA" sz="4000" b="1" dirty="0"/>
              <a:t>اكثر من عملية </a:t>
            </a:r>
            <a:r>
              <a:rPr lang="ar-SA" sz="4000" b="1" u="sng" dirty="0">
                <a:solidFill>
                  <a:srgbClr val="00B050"/>
                </a:solidFill>
              </a:rPr>
              <a:t>تحليل</a:t>
            </a:r>
            <a:r>
              <a:rPr lang="ar-SA" sz="4000" b="1" dirty="0"/>
              <a:t> بيانات هذه العينة.</a:t>
            </a:r>
          </a:p>
          <a:p>
            <a:pPr algn="ctr" rtl="1">
              <a:defRPr/>
            </a:pPr>
            <a:r>
              <a:rPr lang="ar-SA" sz="4000" b="1" dirty="0"/>
              <a:t>ويمكن </a:t>
            </a:r>
            <a:r>
              <a:rPr lang="ar-SA" sz="4000" b="1" u="sng" dirty="0">
                <a:solidFill>
                  <a:srgbClr val="FF0000"/>
                </a:solidFill>
              </a:rPr>
              <a:t>تقليل</a:t>
            </a:r>
            <a:r>
              <a:rPr lang="ar-SA" sz="4000" b="1" dirty="0"/>
              <a:t> هذه الأشياء بعملية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9459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30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99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4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400"/>
                            </p:stCondLst>
                            <p:childTnLst>
                              <p:par>
                                <p:cTn id="5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  <p:bldP spid="5" grpId="0" animBg="1"/>
      <p:bldP spid="7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algn="just" rtl="1"/>
            <a:r>
              <a:rPr lang="ar-SA" altLang="ar-SA" sz="4400" b="1" smtClean="0">
                <a:cs typeface="Arial" pitchFamily="34" charset="0"/>
              </a:rPr>
              <a:t>	</a:t>
            </a:r>
            <a:endParaRPr lang="en-US" altLang="ar-SA" smtClean="0">
              <a:cs typeface="Arial" pitchFamily="34" charset="0"/>
            </a:endParaRPr>
          </a:p>
        </p:txBody>
      </p:sp>
      <p:sp>
        <p:nvSpPr>
          <p:cNvPr id="5120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E025A78-6604-489C-883A-4C829B27F56B}" type="slidenum">
              <a:rPr lang="ar-SA" altLang="ar-SA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ar-SA" sz="1200" smtClean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54215" y="381000"/>
            <a:ext cx="3165231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400" b="1" dirty="0"/>
              <a:t> </a:t>
            </a:r>
            <a:r>
              <a:rPr lang="ar-SA" sz="4800" b="1" dirty="0"/>
              <a:t>انواع العينات </a:t>
            </a:r>
            <a:endParaRPr lang="en-US" sz="4800" b="1" dirty="0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4457639" y="1257361"/>
            <a:ext cx="230188" cy="14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50831" y="1371600"/>
            <a:ext cx="4783015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022964" y="1599467"/>
            <a:ext cx="457200" cy="1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805979" y="1599467"/>
            <a:ext cx="457200" cy="1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627077" y="1828800"/>
            <a:ext cx="2602523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4000" b="1" dirty="0"/>
              <a:t>عينات احتمالية</a:t>
            </a:r>
            <a:endParaRPr lang="en-US" sz="40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773723" y="1828800"/>
            <a:ext cx="3446585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dirty="0"/>
              <a:t> </a:t>
            </a:r>
          </a:p>
          <a:p>
            <a:pPr algn="ctr">
              <a:defRPr/>
            </a:pPr>
            <a:r>
              <a:rPr lang="ar-SA" sz="4000" b="1" dirty="0"/>
              <a:t>عينات غير احتمالية</a:t>
            </a:r>
            <a:endParaRPr lang="en-US" sz="4000" b="1" dirty="0"/>
          </a:p>
          <a:p>
            <a:pPr algn="ctr">
              <a:defRPr/>
            </a:pP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2099164" y="2742467"/>
            <a:ext cx="304800" cy="1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703384" y="3962400"/>
            <a:ext cx="3587262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SA" dirty="0"/>
              <a:t> </a:t>
            </a:r>
            <a:r>
              <a:rPr lang="ar-SA" sz="3600" b="1" dirty="0"/>
              <a:t>العينة </a:t>
            </a:r>
            <a:r>
              <a:rPr lang="ar-SA" sz="3600" b="1" dirty="0">
                <a:solidFill>
                  <a:srgbClr val="FF0000"/>
                </a:solidFill>
              </a:rPr>
              <a:t>الهادفة</a:t>
            </a:r>
            <a:r>
              <a:rPr lang="ar-SA" sz="3600" b="1" dirty="0"/>
              <a:t> (القصدية)</a:t>
            </a:r>
            <a:endParaRPr lang="en-US" sz="36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1055077" y="2895600"/>
            <a:ext cx="2532185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SA" dirty="0"/>
              <a:t> </a:t>
            </a:r>
            <a:r>
              <a:rPr lang="ar-SA" sz="4000" b="1" dirty="0"/>
              <a:t>العينة </a:t>
            </a:r>
            <a:r>
              <a:rPr lang="ar-SA" sz="4000" b="1" dirty="0">
                <a:solidFill>
                  <a:srgbClr val="FF0000"/>
                </a:solidFill>
              </a:rPr>
              <a:t>العرضية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2099164" y="3809267"/>
            <a:ext cx="304800" cy="1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345723" y="2895600"/>
            <a:ext cx="3235569" cy="2819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ar-SA" sz="4000" b="1" dirty="0"/>
          </a:p>
          <a:p>
            <a:pPr algn="ctr">
              <a:defRPr/>
            </a:pPr>
            <a:r>
              <a:rPr lang="ar-SA" sz="3600" b="1" dirty="0"/>
              <a:t>العينات </a:t>
            </a:r>
            <a:r>
              <a:rPr lang="ar-SA" sz="3600" b="1" dirty="0">
                <a:solidFill>
                  <a:srgbClr val="FF0000"/>
                </a:solidFill>
              </a:rPr>
              <a:t>العشوائية</a:t>
            </a:r>
          </a:p>
          <a:p>
            <a:pPr algn="ctr">
              <a:defRPr/>
            </a:pPr>
            <a:r>
              <a:rPr lang="ar-SA" sz="3600" b="1" dirty="0"/>
              <a:t>العينات </a:t>
            </a:r>
            <a:r>
              <a:rPr lang="ar-SA" sz="3600" b="1" dirty="0">
                <a:solidFill>
                  <a:srgbClr val="FF0000"/>
                </a:solidFill>
              </a:rPr>
              <a:t>الطبقيـــة</a:t>
            </a:r>
          </a:p>
          <a:p>
            <a:pPr algn="ctr">
              <a:defRPr/>
            </a:pPr>
            <a:r>
              <a:rPr lang="ar-SA" sz="3600" b="1" dirty="0"/>
              <a:t>العينات </a:t>
            </a:r>
            <a:r>
              <a:rPr lang="ar-SA" sz="3600" b="1" dirty="0">
                <a:solidFill>
                  <a:srgbClr val="FF0000"/>
                </a:solidFill>
              </a:rPr>
              <a:t>المنتظمة</a:t>
            </a:r>
          </a:p>
          <a:p>
            <a:pPr algn="ctr">
              <a:defRPr/>
            </a:pPr>
            <a:r>
              <a:rPr lang="ar-SA" sz="3600" b="1" dirty="0"/>
              <a:t>العينات </a:t>
            </a:r>
            <a:r>
              <a:rPr lang="ar-SA" sz="3600" b="1" dirty="0">
                <a:solidFill>
                  <a:srgbClr val="FF0000"/>
                </a:solidFill>
              </a:rPr>
              <a:t>العنقودية</a:t>
            </a:r>
          </a:p>
          <a:p>
            <a:pPr algn="ctr">
              <a:defRPr/>
            </a:pPr>
            <a:r>
              <a:rPr lang="ar-SA" sz="3600" b="1" dirty="0"/>
              <a:t>العينات </a:t>
            </a:r>
            <a:r>
              <a:rPr lang="ar-SA" sz="3600" b="1" dirty="0">
                <a:solidFill>
                  <a:srgbClr val="FF0000"/>
                </a:solidFill>
              </a:rPr>
              <a:t>الميسرة</a:t>
            </a:r>
          </a:p>
          <a:p>
            <a:pPr algn="ctr">
              <a:defRPr/>
            </a:pPr>
            <a:endParaRPr lang="en-US" sz="4000" b="1" dirty="0"/>
          </a:p>
        </p:txBody>
      </p:sp>
      <p:cxnSp>
        <p:nvCxnSpPr>
          <p:cNvPr id="30" name="Straight Arrow Connector 29"/>
          <p:cNvCxnSpPr/>
          <p:nvPr/>
        </p:nvCxnSpPr>
        <p:spPr>
          <a:xfrm rot="5400000">
            <a:off x="6882179" y="2742467"/>
            <a:ext cx="304800" cy="1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19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100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SA" altLang="ar-SA" dirty="0" smtClean="0">
                <a:cs typeface="Arial" pitchFamily="34" charset="0"/>
              </a:rPr>
              <a:t> 		</a:t>
            </a:r>
            <a:r>
              <a:rPr lang="ar-SA" altLang="ar-SA" sz="3600" b="1" dirty="0" smtClean="0">
                <a:cs typeface="Arial" pitchFamily="34" charset="0"/>
              </a:rPr>
              <a:t>وفيها</a:t>
            </a:r>
            <a:r>
              <a:rPr lang="ar-SA" altLang="ar-SA" sz="3600" dirty="0" smtClean="0">
                <a:cs typeface="Arial" pitchFamily="34" charset="0"/>
              </a:rPr>
              <a:t> </a:t>
            </a:r>
            <a:r>
              <a:rPr lang="ar-SA" altLang="ar-SA" sz="3600" b="1" u="sng" dirty="0" smtClean="0">
                <a:solidFill>
                  <a:srgbClr val="FF0000"/>
                </a:solidFill>
                <a:cs typeface="Arial" pitchFamily="34" charset="0"/>
              </a:rPr>
              <a:t>يتساوى</a:t>
            </a:r>
            <a:r>
              <a:rPr lang="ar-SA" altLang="ar-SA" sz="3600" b="1" dirty="0" smtClean="0">
                <a:solidFill>
                  <a:srgbClr val="FF0000"/>
                </a:solidFill>
                <a:cs typeface="Arial" pitchFamily="34" charset="0"/>
              </a:rPr>
              <a:t> جميع أفراد المجتمع </a:t>
            </a:r>
            <a:r>
              <a:rPr lang="ar-SA" altLang="ar-SA" sz="3600" b="1" dirty="0" smtClean="0">
                <a:cs typeface="Arial" pitchFamily="34" charset="0"/>
              </a:rPr>
              <a:t>في </a:t>
            </a:r>
            <a:r>
              <a:rPr lang="ar-SA" altLang="ar-SA" sz="3600" b="1" dirty="0" smtClean="0">
                <a:solidFill>
                  <a:srgbClr val="FF0000"/>
                </a:solidFill>
                <a:cs typeface="Arial" pitchFamily="34" charset="0"/>
              </a:rPr>
              <a:t>فرصة</a:t>
            </a:r>
            <a:r>
              <a:rPr lang="ar-SA" altLang="ar-SA" sz="3600" b="1" dirty="0" smtClean="0">
                <a:cs typeface="Arial" pitchFamily="34" charset="0"/>
              </a:rPr>
              <a:t> اختيارهم داخل العينة. </a:t>
            </a:r>
          </a:p>
          <a:p>
            <a:pPr algn="just" rtl="1"/>
            <a:r>
              <a:rPr lang="ar-SA" altLang="ar-SA" sz="3600" dirty="0" smtClean="0">
                <a:cs typeface="Arial" pitchFamily="34" charset="0"/>
              </a:rPr>
              <a:t>		</a:t>
            </a:r>
            <a:r>
              <a:rPr lang="ar-SA" altLang="ar-SA" sz="3600" b="1" dirty="0" smtClean="0">
                <a:cs typeface="Arial" pitchFamily="34" charset="0"/>
              </a:rPr>
              <a:t>تعتبر العينة العشوائية عينة </a:t>
            </a:r>
            <a:r>
              <a:rPr lang="ar-SA" altLang="ar-SA" sz="3600" b="1" dirty="0" smtClean="0">
                <a:solidFill>
                  <a:srgbClr val="FF0000"/>
                </a:solidFill>
                <a:cs typeface="Arial" pitchFamily="34" charset="0"/>
              </a:rPr>
              <a:t>ممثلة</a:t>
            </a:r>
            <a:r>
              <a:rPr lang="ar-SA" altLang="ar-SA" sz="3600" b="1" dirty="0" smtClean="0">
                <a:cs typeface="Arial" pitchFamily="34" charset="0"/>
              </a:rPr>
              <a:t> لمجتمع الدراسة في جميع خصائصه </a:t>
            </a:r>
            <a:r>
              <a:rPr lang="ar-SA" altLang="ar-SA" sz="3600" b="1" dirty="0" smtClean="0">
                <a:solidFill>
                  <a:srgbClr val="FF0000"/>
                </a:solidFill>
                <a:cs typeface="Arial" pitchFamily="34" charset="0"/>
              </a:rPr>
              <a:t>ونادرا</a:t>
            </a:r>
            <a:r>
              <a:rPr lang="ar-SA" altLang="ar-SA" sz="3600" b="1" dirty="0" smtClean="0">
                <a:cs typeface="Arial" pitchFamily="34" charset="0"/>
              </a:rPr>
              <a:t> ما يحدث اختلاف بين (إحصائيات المجتمع) و (إحصائيات العينة)</a:t>
            </a:r>
            <a:endParaRPr lang="en-US" altLang="ar-SA" sz="3600" dirty="0" smtClean="0">
              <a:cs typeface="Arial" pitchFamily="34" charset="0"/>
            </a:endParaRPr>
          </a:p>
          <a:p>
            <a:pPr rtl="1"/>
            <a:r>
              <a:rPr lang="ar-SA" altLang="ar-SA" b="1" u="sng" dirty="0" smtClean="0">
                <a:cs typeface="Arial" pitchFamily="34" charset="0"/>
              </a:rPr>
              <a:t>مثال</a:t>
            </a:r>
            <a:r>
              <a:rPr lang="ar-SA" altLang="ar-SA" dirty="0" smtClean="0">
                <a:cs typeface="Arial" pitchFamily="34" charset="0"/>
              </a:rPr>
              <a:t> : استخدام الحاسب الألى في عملية </a:t>
            </a:r>
            <a:r>
              <a:rPr lang="ar-SA" altLang="ar-SA" sz="3600" b="1" dirty="0" smtClean="0">
                <a:solidFill>
                  <a:srgbClr val="FF0000"/>
                </a:solidFill>
                <a:cs typeface="Arial" pitchFamily="34" charset="0"/>
              </a:rPr>
              <a:t>اصدار أرقام التليفونات</a:t>
            </a:r>
            <a:r>
              <a:rPr lang="ar-SA" altLang="ar-SA" dirty="0" smtClean="0">
                <a:cs typeface="Arial" pitchFamily="34" charset="0"/>
              </a:rPr>
              <a:t>.</a:t>
            </a:r>
            <a:endParaRPr lang="en-US" altLang="ar-SA" dirty="0" smtClean="0">
              <a:cs typeface="Arial" pitchFamily="34" charset="0"/>
            </a:endParaRPr>
          </a:p>
          <a:p>
            <a:pPr algn="just" rtl="1"/>
            <a:endParaRPr lang="en-US" altLang="ar-SA" dirty="0" smtClean="0">
              <a:cs typeface="Arial" pitchFamily="34" charset="0"/>
            </a:endParaRPr>
          </a:p>
        </p:txBody>
      </p:sp>
      <p:sp>
        <p:nvSpPr>
          <p:cNvPr id="5222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8159AF7-68EF-49BA-9B96-7F9D80A08688}" type="slidenum">
              <a:rPr lang="ar-SA" altLang="ar-SA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ar-SA" sz="1200" smtClean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1692" y="228600"/>
            <a:ext cx="8229600" cy="1600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400" b="1" dirty="0"/>
              <a:t> </a:t>
            </a:r>
          </a:p>
          <a:p>
            <a:pPr algn="r" rtl="1">
              <a:defRPr/>
            </a:pPr>
            <a:r>
              <a:rPr lang="ar-SA" sz="4800" b="1" dirty="0"/>
              <a:t>اولآ:العينات احتمالية</a:t>
            </a:r>
          </a:p>
          <a:p>
            <a:pPr algn="ctr" rtl="1">
              <a:defRPr/>
            </a:pPr>
            <a:r>
              <a:rPr lang="ar-SA" sz="3200" b="1" dirty="0"/>
              <a:t>1</a:t>
            </a:r>
            <a:r>
              <a:rPr lang="ar-SA" sz="4800" b="1" dirty="0">
                <a:solidFill>
                  <a:srgbClr val="FF0000"/>
                </a:solidFill>
              </a:rPr>
              <a:t>-العينة العشوائية</a:t>
            </a:r>
            <a:endParaRPr lang="en-US" sz="4800" b="1" dirty="0"/>
          </a:p>
          <a:p>
            <a:pPr algn="ctr" rtl="1">
              <a:defRPr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0472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 algn="r" rtl="1"/>
            <a:r>
              <a:rPr lang="ar-SA" altLang="ar-SA" sz="3600" b="1" dirty="0" smtClean="0">
                <a:cs typeface="Arial" pitchFamily="34" charset="0"/>
              </a:rPr>
              <a:t>ويتم في هذا النوع </a:t>
            </a:r>
          </a:p>
          <a:p>
            <a:pPr algn="just" rtl="1"/>
            <a:r>
              <a:rPr lang="ar-SA" altLang="ar-SA" sz="3600" b="1" dirty="0" smtClean="0">
                <a:solidFill>
                  <a:srgbClr val="FF0000"/>
                </a:solidFill>
                <a:cs typeface="Arial" pitchFamily="34" charset="0"/>
              </a:rPr>
              <a:t>تقسيم المجتمع إلى (</a:t>
            </a:r>
            <a:r>
              <a:rPr lang="ar-SA" altLang="ar-SA" sz="3600" b="1" dirty="0" smtClean="0">
                <a:cs typeface="Arial" pitchFamily="34" charset="0"/>
              </a:rPr>
              <a:t>طبقات</a:t>
            </a:r>
            <a:r>
              <a:rPr lang="ar-SA" altLang="ar-SA" sz="3600" b="1" dirty="0" smtClean="0">
                <a:solidFill>
                  <a:srgbClr val="FF0000"/>
                </a:solidFill>
                <a:cs typeface="Arial" pitchFamily="34" charset="0"/>
              </a:rPr>
              <a:t>) </a:t>
            </a:r>
            <a:r>
              <a:rPr lang="ar-SA" altLang="ar-SA" sz="3600" b="1" dirty="0" smtClean="0">
                <a:cs typeface="Arial" pitchFamily="34" charset="0"/>
              </a:rPr>
              <a:t>تشترك فى </a:t>
            </a:r>
            <a:r>
              <a:rPr lang="ar-SA" altLang="ar-SA" sz="3600" b="1" u="sng" dirty="0" smtClean="0">
                <a:cs typeface="Arial" pitchFamily="34" charset="0"/>
              </a:rPr>
              <a:t>نفس الخاصية</a:t>
            </a:r>
            <a:r>
              <a:rPr lang="ar-SA" altLang="ar-SA" sz="3600" b="1" dirty="0" smtClean="0">
                <a:cs typeface="Arial" pitchFamily="34" charset="0"/>
              </a:rPr>
              <a:t>، ثم يتم </a:t>
            </a:r>
          </a:p>
          <a:p>
            <a:pPr rtl="1"/>
            <a:r>
              <a:rPr lang="ar-SA" altLang="ar-SA" sz="3600" b="1" dirty="0" smtClean="0">
                <a:solidFill>
                  <a:srgbClr val="FF0000"/>
                </a:solidFill>
                <a:cs typeface="Arial" pitchFamily="34" charset="0"/>
              </a:rPr>
              <a:t>اخذ العينة </a:t>
            </a:r>
            <a:r>
              <a:rPr lang="ar-SA" altLang="ar-SA" sz="3600" b="1" u="sng" dirty="0" smtClean="0">
                <a:cs typeface="Arial" pitchFamily="34" charset="0"/>
              </a:rPr>
              <a:t>من كل</a:t>
            </a:r>
            <a:r>
              <a:rPr lang="ar-SA" altLang="ar-SA" sz="3600" b="1" dirty="0" smtClean="0">
                <a:cs typeface="Arial" pitchFamily="34" charset="0"/>
              </a:rPr>
              <a:t> </a:t>
            </a:r>
            <a:r>
              <a:rPr lang="ar-SA" altLang="ar-SA" sz="3600" b="1" dirty="0" smtClean="0">
                <a:solidFill>
                  <a:srgbClr val="FF0000"/>
                </a:solidFill>
                <a:cs typeface="Arial" pitchFamily="34" charset="0"/>
              </a:rPr>
              <a:t>مجتمع جزئي (طبقة)</a:t>
            </a:r>
            <a:r>
              <a:rPr lang="ar-SA" altLang="ar-SA" sz="3600" b="1" dirty="0" smtClean="0">
                <a:cs typeface="Arial" pitchFamily="34" charset="0"/>
              </a:rPr>
              <a:t>.</a:t>
            </a:r>
            <a:endParaRPr lang="en-US" altLang="ar-SA" sz="3600" b="1" dirty="0" smtClean="0">
              <a:cs typeface="Arial" pitchFamily="34" charset="0"/>
            </a:endParaRPr>
          </a:p>
          <a:p>
            <a:pPr algn="just" rtl="1">
              <a:buFontTx/>
              <a:buChar char="-"/>
            </a:pPr>
            <a:r>
              <a:rPr lang="ar-SA" altLang="ar-SA" sz="2800" b="1" dirty="0" smtClean="0">
                <a:cs typeface="Arial" pitchFamily="34" charset="0"/>
              </a:rPr>
              <a:t>من الخصائص التي يمكن تقسيم المجتمع عن طريقها إلى طبقات (مجتمعات جزئية) ، </a:t>
            </a:r>
            <a:r>
              <a:rPr lang="ar-SA" altLang="ar-SA" sz="2800" b="1" dirty="0" smtClean="0">
                <a:solidFill>
                  <a:srgbClr val="FF0000"/>
                </a:solidFill>
                <a:cs typeface="Arial" pitchFamily="34" charset="0"/>
              </a:rPr>
              <a:t>الجنس</a:t>
            </a:r>
            <a:r>
              <a:rPr lang="ar-SA" altLang="ar-SA" sz="2800" b="1" dirty="0" smtClean="0">
                <a:cs typeface="Arial" pitchFamily="34" charset="0"/>
              </a:rPr>
              <a:t> (ذكر– أنثى)، </a:t>
            </a:r>
            <a:r>
              <a:rPr lang="ar-SA" altLang="ar-SA" sz="2800" b="1" dirty="0" smtClean="0">
                <a:solidFill>
                  <a:srgbClr val="FF0000"/>
                </a:solidFill>
                <a:cs typeface="Arial" pitchFamily="34" charset="0"/>
              </a:rPr>
              <a:t>المستوى الدراسي </a:t>
            </a:r>
            <a:r>
              <a:rPr lang="ar-SA" altLang="ar-SA" sz="2800" b="1" dirty="0" smtClean="0">
                <a:cs typeface="Arial" pitchFamily="34" charset="0"/>
              </a:rPr>
              <a:t>(ابتدائي – إعدادي – ثانوي- .....)، </a:t>
            </a:r>
            <a:r>
              <a:rPr lang="ar-SA" altLang="ar-SA" sz="2800" b="1" dirty="0" smtClean="0">
                <a:solidFill>
                  <a:srgbClr val="FF0000"/>
                </a:solidFill>
                <a:cs typeface="Arial" pitchFamily="34" charset="0"/>
              </a:rPr>
              <a:t>الحالة الاجتماعية </a:t>
            </a:r>
            <a:r>
              <a:rPr lang="ar-SA" altLang="ar-SA" sz="2800" b="1" dirty="0" smtClean="0">
                <a:cs typeface="Arial" pitchFamily="34" charset="0"/>
              </a:rPr>
              <a:t>(متزوج – أعزب) ، </a:t>
            </a:r>
            <a:r>
              <a:rPr lang="ar-SA" altLang="ar-SA" sz="2800" b="1" dirty="0" smtClean="0">
                <a:solidFill>
                  <a:srgbClr val="FF0000"/>
                </a:solidFill>
                <a:cs typeface="Arial" pitchFamily="34" charset="0"/>
              </a:rPr>
              <a:t>الحالة</a:t>
            </a:r>
            <a:r>
              <a:rPr lang="ar-SA" altLang="ar-SA" sz="2800" b="1" dirty="0" smtClean="0">
                <a:solidFill>
                  <a:srgbClr val="FF0066"/>
                </a:solidFill>
                <a:cs typeface="Arial" pitchFamily="34" charset="0"/>
              </a:rPr>
              <a:t> </a:t>
            </a:r>
            <a:r>
              <a:rPr lang="ar-SA" altLang="ar-SA" sz="2800" b="1" dirty="0" smtClean="0">
                <a:solidFill>
                  <a:srgbClr val="FF0000"/>
                </a:solidFill>
                <a:cs typeface="Arial" pitchFamily="34" charset="0"/>
              </a:rPr>
              <a:t>الاقتصادية</a:t>
            </a:r>
            <a:r>
              <a:rPr lang="ar-SA" altLang="ar-SA" sz="2800" b="1" dirty="0" smtClean="0">
                <a:cs typeface="Arial" pitchFamily="34" charset="0"/>
              </a:rPr>
              <a:t> ، ..................... الخ.</a:t>
            </a:r>
            <a:endParaRPr lang="en-US" altLang="ar-SA" sz="2800" b="1" dirty="0" smtClean="0">
              <a:cs typeface="Arial" pitchFamily="34" charset="0"/>
            </a:endParaRPr>
          </a:p>
          <a:p>
            <a:pPr algn="just" rtl="1"/>
            <a:endParaRPr lang="en-US" altLang="ar-SA" dirty="0" smtClean="0">
              <a:cs typeface="Arial" pitchFamily="34" charset="0"/>
            </a:endParaRPr>
          </a:p>
        </p:txBody>
      </p:sp>
      <p:sp>
        <p:nvSpPr>
          <p:cNvPr id="5325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84A1C73-9113-4799-A90F-17C8285A7FB7}" type="slidenum">
              <a:rPr lang="ar-SA" altLang="ar-SA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ar-SA" sz="1200" smtClean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400" b="1" dirty="0"/>
              <a:t> </a:t>
            </a:r>
            <a:r>
              <a:rPr lang="ar-SA" sz="3600" b="1" dirty="0"/>
              <a:t>2</a:t>
            </a:r>
            <a:r>
              <a:rPr lang="ar-SA" sz="4400" b="1" dirty="0"/>
              <a:t>- </a:t>
            </a:r>
            <a:r>
              <a:rPr lang="ar-SA" sz="4800" b="1" dirty="0">
                <a:solidFill>
                  <a:srgbClr val="FF0000"/>
                </a:solidFill>
              </a:rPr>
              <a:t>العينة الطبقية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7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7244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SA" altLang="ar-SA" sz="4400" b="1" smtClean="0">
                <a:cs typeface="Arial" pitchFamily="34" charset="0"/>
              </a:rPr>
              <a:t>	 	</a:t>
            </a:r>
            <a:r>
              <a:rPr lang="ar-SA" altLang="ar-SA" sz="3600" b="1" smtClean="0">
                <a:cs typeface="Arial" pitchFamily="34" charset="0"/>
              </a:rPr>
              <a:t>يتم في هذا النوع </a:t>
            </a:r>
          </a:p>
          <a:p>
            <a:pPr algn="ctr" rtl="1"/>
            <a:r>
              <a:rPr lang="ar-SA" altLang="ar-SA" sz="3600" b="1" smtClean="0">
                <a:cs typeface="Arial" pitchFamily="34" charset="0"/>
              </a:rPr>
              <a:t>اختيار </a:t>
            </a:r>
            <a:r>
              <a:rPr lang="ar-SA" altLang="ar-SA" sz="4400" b="1" smtClean="0">
                <a:solidFill>
                  <a:srgbClr val="FF0000"/>
                </a:solidFill>
                <a:cs typeface="Arial" pitchFamily="34" charset="0"/>
              </a:rPr>
              <a:t>نقطة بداية</a:t>
            </a:r>
          </a:p>
          <a:p>
            <a:pPr algn="ctr" rtl="1"/>
            <a:r>
              <a:rPr lang="ar-SA" altLang="ar-SA" sz="3600" b="1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ar-SA" altLang="ar-SA" sz="3600" b="1" smtClean="0">
                <a:cs typeface="Arial" pitchFamily="34" charset="0"/>
              </a:rPr>
              <a:t>ثم اختيار عناصر العينة </a:t>
            </a:r>
            <a:r>
              <a:rPr lang="ar-SA" altLang="ar-SA" sz="4400" b="1" u="sng" smtClean="0">
                <a:solidFill>
                  <a:srgbClr val="FF0000"/>
                </a:solidFill>
                <a:cs typeface="Arial" pitchFamily="34" charset="0"/>
              </a:rPr>
              <a:t>بشكل دوري</a:t>
            </a:r>
            <a:r>
              <a:rPr lang="ar-SA" altLang="ar-SA" sz="4400" b="1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ar-SA" altLang="ar-SA" sz="3600" b="1" smtClean="0">
                <a:solidFill>
                  <a:srgbClr val="FF0000"/>
                </a:solidFill>
                <a:cs typeface="Arial" pitchFamily="34" charset="0"/>
              </a:rPr>
              <a:t>بداية من هذه النقطة</a:t>
            </a:r>
          </a:p>
          <a:p>
            <a:pPr algn="just" rtl="1"/>
            <a:r>
              <a:rPr lang="ar-SA" altLang="ar-SA" sz="3600" b="1" smtClean="0">
                <a:solidFill>
                  <a:srgbClr val="FF0000"/>
                </a:solidFill>
                <a:cs typeface="Arial" pitchFamily="34" charset="0"/>
              </a:rPr>
              <a:t> </a:t>
            </a:r>
          </a:p>
          <a:p>
            <a:pPr algn="just" rtl="1"/>
            <a:r>
              <a:rPr lang="ar-SA" altLang="ar-SA" sz="3600" b="1" smtClean="0">
                <a:cs typeface="Arial" pitchFamily="34" charset="0"/>
              </a:rPr>
              <a:t>كأن نختار كل </a:t>
            </a:r>
            <a:r>
              <a:rPr lang="ar-SA" altLang="ar-SA" sz="3600" b="1" smtClean="0">
                <a:solidFill>
                  <a:srgbClr val="FF0000"/>
                </a:solidFill>
                <a:cs typeface="Arial" pitchFamily="34" charset="0"/>
              </a:rPr>
              <a:t>خامس</a:t>
            </a:r>
            <a:r>
              <a:rPr lang="ar-SA" altLang="ar-SA" sz="3600" b="1" smtClean="0">
                <a:cs typeface="Arial" pitchFamily="34" charset="0"/>
              </a:rPr>
              <a:t> طالب إذا كان طول الدورة خمسة أو </a:t>
            </a:r>
            <a:r>
              <a:rPr lang="ar-SA" altLang="ar-SA" sz="3600" b="1" smtClean="0">
                <a:solidFill>
                  <a:srgbClr val="FF0000"/>
                </a:solidFill>
                <a:cs typeface="Arial" pitchFamily="34" charset="0"/>
              </a:rPr>
              <a:t>ثامن</a:t>
            </a:r>
            <a:r>
              <a:rPr lang="ar-SA" altLang="ar-SA" sz="3600" b="1" smtClean="0">
                <a:cs typeface="Arial" pitchFamily="34" charset="0"/>
              </a:rPr>
              <a:t> كتاب إذا كان طول الدورة ثمانية، وهكذا.</a:t>
            </a:r>
            <a:endParaRPr lang="en-US" altLang="ar-SA" sz="3600" b="1" smtClean="0">
              <a:cs typeface="Arial" pitchFamily="34" charset="0"/>
            </a:endParaRPr>
          </a:p>
          <a:p>
            <a:pPr algn="just" rtl="1"/>
            <a:endParaRPr lang="en-US" altLang="ar-SA" smtClean="0">
              <a:cs typeface="Arial" pitchFamily="34" charset="0"/>
            </a:endParaRPr>
          </a:p>
        </p:txBody>
      </p:sp>
      <p:sp>
        <p:nvSpPr>
          <p:cNvPr id="5427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95AB883-1436-4B60-95E4-CA99B7CDE6F4}" type="slidenum">
              <a:rPr lang="ar-SA" altLang="ar-SA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ar-SA" sz="1200" smtClean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400" b="1" dirty="0"/>
              <a:t> </a:t>
            </a:r>
          </a:p>
          <a:p>
            <a:pPr algn="ctr" rtl="1">
              <a:defRPr/>
            </a:pPr>
            <a:r>
              <a:rPr lang="ar-SA" sz="3600" b="1" dirty="0"/>
              <a:t>3</a:t>
            </a:r>
            <a:r>
              <a:rPr lang="ar-SA" sz="4400" b="1" dirty="0"/>
              <a:t>- </a:t>
            </a:r>
            <a:r>
              <a:rPr lang="ar-SA" sz="4800" b="1" dirty="0">
                <a:solidFill>
                  <a:srgbClr val="FF0000"/>
                </a:solidFill>
              </a:rPr>
              <a:t>العينة المنتظمة</a:t>
            </a:r>
          </a:p>
          <a:p>
            <a:pPr algn="ctr" rtl="1">
              <a:defRPr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1278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SA" altLang="ar-SA" sz="4400" smtClean="0">
                <a:cs typeface="Arial" pitchFamily="34" charset="0"/>
              </a:rPr>
              <a:t>	يتم في هذا النوع </a:t>
            </a:r>
          </a:p>
          <a:p>
            <a:pPr algn="just" rtl="1">
              <a:buFontTx/>
              <a:buChar char="-"/>
            </a:pPr>
            <a:r>
              <a:rPr lang="ar-SA" altLang="ar-SA" sz="4400" b="1" smtClean="0">
                <a:cs typeface="Arial" pitchFamily="34" charset="0"/>
              </a:rPr>
              <a:t>تقسيم المجتمع </a:t>
            </a:r>
            <a:r>
              <a:rPr lang="ar-SA" altLang="ar-SA" sz="4400" smtClean="0">
                <a:cs typeface="Arial" pitchFamily="34" charset="0"/>
              </a:rPr>
              <a:t>إلى </a:t>
            </a:r>
            <a:r>
              <a:rPr lang="ar-SA" altLang="ar-SA" sz="4400" b="1" smtClean="0">
                <a:solidFill>
                  <a:srgbClr val="FF0000"/>
                </a:solidFill>
                <a:cs typeface="Arial" pitchFamily="34" charset="0"/>
              </a:rPr>
              <a:t>قطاعات</a:t>
            </a:r>
            <a:r>
              <a:rPr lang="ar-SA" altLang="ar-SA" sz="4400" smtClean="0">
                <a:cs typeface="Arial" pitchFamily="34" charset="0"/>
              </a:rPr>
              <a:t> أو </a:t>
            </a:r>
            <a:r>
              <a:rPr lang="ar-SA" altLang="ar-SA" sz="4400" b="1" smtClean="0">
                <a:solidFill>
                  <a:srgbClr val="FF0000"/>
                </a:solidFill>
                <a:cs typeface="Arial" pitchFamily="34" charset="0"/>
              </a:rPr>
              <a:t>أقسام</a:t>
            </a:r>
            <a:r>
              <a:rPr lang="ar-SA" altLang="ar-SA" sz="4400" smtClean="0">
                <a:cs typeface="Arial" pitchFamily="34" charset="0"/>
              </a:rPr>
              <a:t> تسمى </a:t>
            </a:r>
            <a:r>
              <a:rPr lang="ar-SA" altLang="ar-SA" sz="4400" b="1" u="sng" smtClean="0">
                <a:cs typeface="Arial" pitchFamily="34" charset="0"/>
              </a:rPr>
              <a:t>عناقيد</a:t>
            </a:r>
            <a:r>
              <a:rPr lang="ar-SA" altLang="ar-SA" sz="4400" smtClean="0">
                <a:cs typeface="Arial" pitchFamily="34" charset="0"/>
              </a:rPr>
              <a:t> ( </a:t>
            </a:r>
            <a:r>
              <a:rPr lang="ar-SA" altLang="ar-SA" b="1" i="1" smtClean="0">
                <a:solidFill>
                  <a:srgbClr val="FF0000"/>
                </a:solidFill>
                <a:cs typeface="Arial" pitchFamily="34" charset="0"/>
              </a:rPr>
              <a:t>ليست ذات خصائص </a:t>
            </a:r>
            <a:r>
              <a:rPr lang="ar-SA" altLang="ar-SA" b="1" i="1" smtClean="0">
                <a:cs typeface="Arial" pitchFamily="34" charset="0"/>
              </a:rPr>
              <a:t>مشتركة</a:t>
            </a:r>
            <a:r>
              <a:rPr lang="ar-SA" altLang="ar-SA" b="1" i="1" smtClean="0">
                <a:solidFill>
                  <a:srgbClr val="FF0000"/>
                </a:solidFill>
                <a:cs typeface="Arial" pitchFamily="34" charset="0"/>
              </a:rPr>
              <a:t> كما في حالة العينة الطبقية</a:t>
            </a:r>
            <a:r>
              <a:rPr lang="ar-SA" altLang="ar-SA" sz="4400" smtClean="0">
                <a:cs typeface="Arial" pitchFamily="34" charset="0"/>
              </a:rPr>
              <a:t>) ثم يتم </a:t>
            </a:r>
          </a:p>
          <a:p>
            <a:pPr algn="just" rtl="1">
              <a:buFontTx/>
              <a:buChar char="-"/>
            </a:pPr>
            <a:r>
              <a:rPr lang="ar-SA" altLang="ar-SA" sz="4400" smtClean="0">
                <a:cs typeface="Arial" pitchFamily="34" charset="0"/>
              </a:rPr>
              <a:t>الاختيار </a:t>
            </a:r>
            <a:r>
              <a:rPr lang="ar-SA" altLang="ar-SA" sz="4400" b="1" smtClean="0">
                <a:cs typeface="Arial" pitchFamily="34" charset="0"/>
              </a:rPr>
              <a:t>عشوائيا</a:t>
            </a:r>
            <a:r>
              <a:rPr lang="ar-SA" altLang="ar-SA" sz="4400" smtClean="0">
                <a:cs typeface="Arial" pitchFamily="34" charset="0"/>
              </a:rPr>
              <a:t> </a:t>
            </a:r>
            <a:r>
              <a:rPr lang="ar-SA" altLang="ar-SA" sz="4400" b="1" u="sng" smtClean="0">
                <a:cs typeface="Arial" pitchFamily="34" charset="0"/>
              </a:rPr>
              <a:t>لعدد</a:t>
            </a:r>
            <a:r>
              <a:rPr lang="ar-SA" altLang="ar-SA" sz="4400" b="1" smtClean="0">
                <a:solidFill>
                  <a:srgbClr val="FF0000"/>
                </a:solidFill>
                <a:cs typeface="Arial" pitchFamily="34" charset="0"/>
              </a:rPr>
              <a:t> من هذه العناقيد </a:t>
            </a:r>
            <a:r>
              <a:rPr lang="ar-SA" altLang="ar-SA" sz="4400" smtClean="0">
                <a:cs typeface="Arial" pitchFamily="34" charset="0"/>
              </a:rPr>
              <a:t>ثم اختيار </a:t>
            </a:r>
            <a:r>
              <a:rPr lang="ar-SA" altLang="ar-SA" sz="4400" b="1" u="sng" smtClean="0">
                <a:cs typeface="Arial" pitchFamily="34" charset="0"/>
              </a:rPr>
              <a:t>كل أعضاء </a:t>
            </a:r>
            <a:r>
              <a:rPr lang="ar-SA" altLang="ar-SA" sz="4400" b="1" smtClean="0">
                <a:solidFill>
                  <a:srgbClr val="FF0000"/>
                </a:solidFill>
                <a:cs typeface="Arial" pitchFamily="34" charset="0"/>
              </a:rPr>
              <a:t>هذه العناقيد في العينة</a:t>
            </a:r>
            <a:r>
              <a:rPr lang="ar-SA" altLang="ar-SA" sz="4400" smtClean="0">
                <a:cs typeface="Arial" pitchFamily="34" charset="0"/>
              </a:rPr>
              <a:t>.</a:t>
            </a:r>
            <a:endParaRPr lang="en-US" altLang="ar-SA" sz="4400" smtClean="0">
              <a:cs typeface="Arial" pitchFamily="34" charset="0"/>
            </a:endParaRPr>
          </a:p>
          <a:p>
            <a:pPr algn="just" rtl="1"/>
            <a:r>
              <a:rPr lang="ar-SA" altLang="ar-SA" sz="4400" b="1" smtClean="0">
                <a:cs typeface="Arial" pitchFamily="34" charset="0"/>
              </a:rPr>
              <a:t>	</a:t>
            </a:r>
            <a:endParaRPr lang="en-US" altLang="ar-SA" smtClean="0">
              <a:cs typeface="Arial" pitchFamily="34" charset="0"/>
            </a:endParaRPr>
          </a:p>
        </p:txBody>
      </p:sp>
      <p:sp>
        <p:nvSpPr>
          <p:cNvPr id="5529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698754C-4117-4DFC-BC9E-54CBE7EF68E8}" type="slidenum">
              <a:rPr lang="ar-SA" altLang="ar-SA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ar-SA" sz="1200" smtClean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400" b="1" dirty="0"/>
              <a:t> </a:t>
            </a:r>
          </a:p>
          <a:p>
            <a:pPr algn="ctr" rtl="1">
              <a:defRPr/>
            </a:pPr>
            <a:r>
              <a:rPr lang="ar-SA" sz="3600" b="1" dirty="0"/>
              <a:t>4</a:t>
            </a:r>
            <a:r>
              <a:rPr lang="ar-SA" sz="4400" b="1" dirty="0"/>
              <a:t>- </a:t>
            </a:r>
            <a:r>
              <a:rPr lang="ar-SA" sz="4800" b="1" dirty="0">
                <a:solidFill>
                  <a:srgbClr val="FF0000"/>
                </a:solidFill>
              </a:rPr>
              <a:t>العينة</a:t>
            </a:r>
            <a:r>
              <a:rPr lang="ar-SA" sz="4800" b="1" dirty="0"/>
              <a:t> </a:t>
            </a:r>
            <a:r>
              <a:rPr lang="ar-SA" sz="4800" b="1" dirty="0">
                <a:solidFill>
                  <a:srgbClr val="FF0000"/>
                </a:solidFill>
              </a:rPr>
              <a:t>العنقودية</a:t>
            </a:r>
          </a:p>
          <a:p>
            <a:pPr algn="ctr" rtl="1">
              <a:defRPr/>
            </a:pPr>
            <a:r>
              <a:rPr lang="ar-SA" sz="4400" b="1" dirty="0"/>
              <a:t>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909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401</a:t>
            </a:r>
            <a:r>
              <a:rPr lang="ar-SA" b="1" u="sng" dirty="0" smtClean="0"/>
              <a:t>قصر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ar-SA" b="1" u="sng" dirty="0" smtClean="0"/>
              <a:t>" </a:t>
            </a:r>
            <a:r>
              <a:rPr lang="ar-SA" b="1" dirty="0"/>
              <a:t>طرق البحث العلمي</a:t>
            </a:r>
            <a:r>
              <a:rPr lang="ar-SA" b="1" u="sng" dirty="0"/>
              <a:t> "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>
                <a:solidFill>
                  <a:schemeClr val="tx1"/>
                </a:solidFill>
              </a:rPr>
              <a:t>د. كمال الدين علي </a:t>
            </a:r>
            <a:r>
              <a:rPr lang="ar-SA" b="1" dirty="0" smtClean="0">
                <a:solidFill>
                  <a:schemeClr val="tx1"/>
                </a:solidFill>
              </a:rPr>
              <a:t>بشير</a:t>
            </a:r>
          </a:p>
          <a:p>
            <a:r>
              <a:rPr lang="ar-SA" b="1" dirty="0" smtClean="0">
                <a:solidFill>
                  <a:schemeClr val="tx1"/>
                </a:solidFill>
              </a:rPr>
              <a:t>الفصل (1):1442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85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Content Placeholder 3"/>
          <p:cNvSpPr>
            <a:spLocks noGrp="1"/>
          </p:cNvSpPr>
          <p:nvPr>
            <p:ph idx="1"/>
          </p:nvPr>
        </p:nvSpPr>
        <p:spPr>
          <a:xfrm>
            <a:off x="140677" y="1600200"/>
            <a:ext cx="8546123" cy="27432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altLang="ar-SA" b="1" dirty="0" smtClean="0">
                <a:cs typeface="Arial" pitchFamily="34" charset="0"/>
              </a:rPr>
              <a:t>1</a:t>
            </a:r>
            <a:r>
              <a:rPr lang="ar-SA" altLang="ar-SA" dirty="0" smtClean="0">
                <a:cs typeface="Arial" pitchFamily="34" charset="0"/>
              </a:rPr>
              <a:t>- </a:t>
            </a:r>
            <a:r>
              <a:rPr lang="ar-SA" altLang="ar-SA" sz="3600" b="1" dirty="0" smtClean="0">
                <a:solidFill>
                  <a:srgbClr val="FF0000"/>
                </a:solidFill>
                <a:cs typeface="Arial" pitchFamily="34" charset="0"/>
              </a:rPr>
              <a:t>الكليات</a:t>
            </a:r>
            <a:r>
              <a:rPr lang="ar-SA" altLang="ar-SA" sz="3600" b="1" dirty="0" smtClean="0">
                <a:cs typeface="Arial" pitchFamily="34" charset="0"/>
              </a:rPr>
              <a:t> تشكل عناقيد</a:t>
            </a:r>
            <a:r>
              <a:rPr lang="ar-SA" altLang="ar-SA" dirty="0" smtClean="0">
                <a:cs typeface="Arial" pitchFamily="34" charset="0"/>
              </a:rPr>
              <a:t>.</a:t>
            </a:r>
            <a:endParaRPr lang="en-US" altLang="ar-SA" dirty="0" smtClean="0">
              <a:cs typeface="Arial" pitchFamily="34" charset="0"/>
            </a:endParaRPr>
          </a:p>
          <a:p>
            <a:pPr algn="r" rtl="1"/>
            <a:r>
              <a:rPr lang="ar-SA" altLang="ar-SA" b="1" dirty="0" smtClean="0">
                <a:cs typeface="Arial" pitchFamily="34" charset="0"/>
              </a:rPr>
              <a:t>2</a:t>
            </a:r>
            <a:r>
              <a:rPr lang="ar-SA" altLang="ar-SA" dirty="0" smtClean="0">
                <a:cs typeface="Arial" pitchFamily="34" charset="0"/>
              </a:rPr>
              <a:t>- </a:t>
            </a:r>
            <a:r>
              <a:rPr lang="ar-SA" altLang="ar-SA" sz="3600" b="1" dirty="0" smtClean="0">
                <a:solidFill>
                  <a:srgbClr val="FF0000"/>
                </a:solidFill>
                <a:cs typeface="Arial" pitchFamily="34" charset="0"/>
              </a:rPr>
              <a:t>الدفعات</a:t>
            </a:r>
            <a:r>
              <a:rPr lang="ar-SA" altLang="ar-SA" sz="3600" b="1" dirty="0" smtClean="0">
                <a:cs typeface="Arial" pitchFamily="34" charset="0"/>
              </a:rPr>
              <a:t> من نفس المستوى في الكلية الواحدة تشكل عناقيد</a:t>
            </a:r>
            <a:r>
              <a:rPr lang="ar-SA" altLang="ar-SA" dirty="0" smtClean="0">
                <a:cs typeface="Arial" pitchFamily="34" charset="0"/>
              </a:rPr>
              <a:t>.</a:t>
            </a:r>
            <a:endParaRPr lang="en-US" altLang="ar-SA" dirty="0" smtClean="0">
              <a:cs typeface="Arial" pitchFamily="34" charset="0"/>
            </a:endParaRPr>
          </a:p>
          <a:p>
            <a:pPr algn="r" rtl="1"/>
            <a:r>
              <a:rPr lang="ar-SA" altLang="ar-SA" b="1" dirty="0" smtClean="0">
                <a:cs typeface="Arial" pitchFamily="34" charset="0"/>
              </a:rPr>
              <a:t>3</a:t>
            </a:r>
            <a:r>
              <a:rPr lang="ar-SA" altLang="ar-SA" dirty="0" smtClean="0">
                <a:cs typeface="Arial" pitchFamily="34" charset="0"/>
              </a:rPr>
              <a:t>- </a:t>
            </a:r>
            <a:r>
              <a:rPr lang="ar-SA" altLang="ar-SA" sz="3600" b="1" dirty="0" smtClean="0">
                <a:solidFill>
                  <a:srgbClr val="FF0000"/>
                </a:solidFill>
                <a:cs typeface="Arial" pitchFamily="34" charset="0"/>
              </a:rPr>
              <a:t>سكان الأحياء المختلفة </a:t>
            </a:r>
            <a:r>
              <a:rPr lang="ar-SA" altLang="ar-SA" sz="3600" b="1" dirty="0" smtClean="0">
                <a:cs typeface="Arial" pitchFamily="34" charset="0"/>
              </a:rPr>
              <a:t>داخل مدينة أو قرية واحدة يشكلون عناقيد.</a:t>
            </a:r>
            <a:endParaRPr lang="en-US" altLang="ar-SA" sz="3600" b="1" dirty="0" smtClean="0">
              <a:cs typeface="Arial" pitchFamily="34" charset="0"/>
            </a:endParaRPr>
          </a:p>
          <a:p>
            <a:pPr algn="r" rtl="1"/>
            <a:endParaRPr lang="en-US" altLang="ar-SA" dirty="0" smtClean="0">
              <a:cs typeface="Arial" pitchFamily="34" charset="0"/>
            </a:endParaRPr>
          </a:p>
        </p:txBody>
      </p:sp>
      <p:sp>
        <p:nvSpPr>
          <p:cNvPr id="563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C6D510-C3BA-469B-A1C4-372665582E89}" type="slidenum">
              <a:rPr lang="ar-SA" altLang="ar-SA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ar-SA" sz="1200" smtClean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066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400" b="1" dirty="0"/>
              <a:t> امثلة</a:t>
            </a:r>
          </a:p>
        </p:txBody>
      </p:sp>
    </p:spTree>
    <p:extLst>
      <p:ext uri="{BB962C8B-B14F-4D97-AF65-F5344CB8AC3E}">
        <p14:creationId xmlns:p14="http://schemas.microsoft.com/office/powerpoint/2010/main" val="312819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Content Placeholder 3"/>
          <p:cNvSpPr>
            <a:spLocks noGrp="1"/>
          </p:cNvSpPr>
          <p:nvPr>
            <p:ph idx="1"/>
          </p:nvPr>
        </p:nvSpPr>
        <p:spPr>
          <a:xfrm>
            <a:off x="211015" y="1600200"/>
            <a:ext cx="8475785" cy="3200400"/>
          </a:xfrm>
        </p:spPr>
        <p:txBody>
          <a:bodyPr/>
          <a:lstStyle/>
          <a:p>
            <a:pPr algn="r" rtl="1"/>
            <a:r>
              <a:rPr lang="ar-SA" altLang="ar-SA" sz="4000" b="1" dirty="0" smtClean="0">
                <a:cs typeface="Arial" pitchFamily="34" charset="0"/>
              </a:rPr>
              <a:t>	وفيها يتم استخدام النتائج </a:t>
            </a:r>
            <a:r>
              <a:rPr lang="ar-SA" altLang="ar-SA" sz="4000" b="1" dirty="0" smtClean="0">
                <a:solidFill>
                  <a:srgbClr val="FF0000"/>
                </a:solidFill>
                <a:cs typeface="Arial" pitchFamily="34" charset="0"/>
              </a:rPr>
              <a:t>المتاحة</a:t>
            </a:r>
            <a:r>
              <a:rPr lang="ar-SA" altLang="ar-SA" sz="4000" b="1" dirty="0" smtClean="0">
                <a:cs typeface="Arial" pitchFamily="34" charset="0"/>
              </a:rPr>
              <a:t> من قبل </a:t>
            </a:r>
            <a:r>
              <a:rPr lang="ar-SA" altLang="ar-SA" sz="4000" b="1" dirty="0" smtClean="0">
                <a:solidFill>
                  <a:srgbClr val="FF0000"/>
                </a:solidFill>
                <a:cs typeface="Arial" pitchFamily="34" charset="0"/>
              </a:rPr>
              <a:t>بسهولة</a:t>
            </a:r>
            <a:r>
              <a:rPr lang="ar-SA" altLang="ar-SA" sz="4000" b="1" dirty="0" smtClean="0">
                <a:cs typeface="Arial" pitchFamily="34" charset="0"/>
              </a:rPr>
              <a:t> و </a:t>
            </a:r>
            <a:r>
              <a:rPr lang="ar-SA" altLang="ar-SA" sz="4000" b="1" dirty="0" smtClean="0">
                <a:solidFill>
                  <a:srgbClr val="FF0000"/>
                </a:solidFill>
                <a:cs typeface="Arial" pitchFamily="34" charset="0"/>
              </a:rPr>
              <a:t>بسرعة</a:t>
            </a:r>
            <a:r>
              <a:rPr lang="ar-SA" altLang="ar-SA" sz="4000" b="1" dirty="0" smtClean="0">
                <a:cs typeface="Arial" pitchFamily="34" charset="0"/>
              </a:rPr>
              <a:t>.</a:t>
            </a:r>
            <a:endParaRPr lang="en-US" altLang="ar-SA" sz="4000" b="1" dirty="0" smtClean="0">
              <a:cs typeface="Arial" pitchFamily="34" charset="0"/>
            </a:endParaRPr>
          </a:p>
          <a:p>
            <a:pPr algn="r" rtl="1"/>
            <a:r>
              <a:rPr lang="ar-SA" altLang="ar-SA" dirty="0" smtClean="0">
                <a:cs typeface="Arial" pitchFamily="34" charset="0"/>
              </a:rPr>
              <a:t>	</a:t>
            </a:r>
            <a:r>
              <a:rPr lang="ar-SA" altLang="ar-SA" sz="4000" b="1" dirty="0" smtClean="0">
                <a:cs typeface="Arial" pitchFamily="34" charset="0"/>
              </a:rPr>
              <a:t>في بعض الحالات تكون العينات الجاهزة </a:t>
            </a:r>
            <a:r>
              <a:rPr lang="ar-SA" altLang="ar-SA" sz="4000" b="1" u="sng" dirty="0" smtClean="0">
                <a:solidFill>
                  <a:srgbClr val="FF0000"/>
                </a:solidFill>
                <a:cs typeface="Arial" pitchFamily="34" charset="0"/>
              </a:rPr>
              <a:t>جيدة</a:t>
            </a:r>
            <a:r>
              <a:rPr lang="ar-SA" altLang="ar-SA" sz="4000" b="1" dirty="0" smtClean="0">
                <a:cs typeface="Arial" pitchFamily="34" charset="0"/>
              </a:rPr>
              <a:t> وفى بعض الحالات تحتوى على </a:t>
            </a:r>
            <a:r>
              <a:rPr lang="ar-SA" altLang="ar-SA" sz="4000" b="1" u="sng" dirty="0" smtClean="0">
                <a:solidFill>
                  <a:srgbClr val="FF0000"/>
                </a:solidFill>
                <a:cs typeface="Arial" pitchFamily="34" charset="0"/>
              </a:rPr>
              <a:t>انحرافات</a:t>
            </a:r>
            <a:r>
              <a:rPr lang="ar-SA" altLang="ar-SA" sz="40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ar-SA" altLang="ar-SA" b="1" dirty="0" smtClean="0">
                <a:cs typeface="Arial" pitchFamily="34" charset="0"/>
              </a:rPr>
              <a:t>(لصغر حجم العينة)</a:t>
            </a:r>
            <a:r>
              <a:rPr lang="ar-SA" altLang="ar-SA" dirty="0" smtClean="0">
                <a:cs typeface="Arial" pitchFamily="34" charset="0"/>
              </a:rPr>
              <a:t>.</a:t>
            </a:r>
            <a:endParaRPr lang="en-US" altLang="ar-SA" dirty="0" smtClean="0">
              <a:cs typeface="Arial" pitchFamily="34" charset="0"/>
            </a:endParaRPr>
          </a:p>
          <a:p>
            <a:pPr algn="r" rtl="1"/>
            <a:endParaRPr lang="en-US" altLang="ar-SA" dirty="0" smtClean="0">
              <a:cs typeface="Arial" pitchFamily="34" charset="0"/>
            </a:endParaRPr>
          </a:p>
          <a:p>
            <a:pPr algn="r" rtl="1"/>
            <a:endParaRPr lang="en-US" altLang="ar-SA" dirty="0" smtClean="0">
              <a:cs typeface="Arial" pitchFamily="34" charset="0"/>
            </a:endParaRPr>
          </a:p>
        </p:txBody>
      </p:sp>
      <p:sp>
        <p:nvSpPr>
          <p:cNvPr id="573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581D8DB-BEC3-4D12-901B-79D9359A77C4}" type="slidenum">
              <a:rPr lang="ar-SA" altLang="ar-SA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ar-SA" sz="1200" smtClean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400" b="1" dirty="0"/>
              <a:t> </a:t>
            </a:r>
            <a:endParaRPr lang="en-US" sz="4400" b="1" dirty="0"/>
          </a:p>
          <a:p>
            <a:pPr algn="ctr" rtl="1">
              <a:defRPr/>
            </a:pPr>
            <a:r>
              <a:rPr lang="ar-SA" sz="3600" b="1" dirty="0"/>
              <a:t>5</a:t>
            </a:r>
            <a:r>
              <a:rPr lang="ar-SA" sz="4400" b="1" dirty="0"/>
              <a:t>-</a:t>
            </a:r>
            <a:r>
              <a:rPr lang="en-US" sz="4400" b="1" dirty="0"/>
              <a:t> </a:t>
            </a:r>
            <a:r>
              <a:rPr lang="ar-SA" sz="4400" b="1" dirty="0">
                <a:solidFill>
                  <a:srgbClr val="FF3300"/>
                </a:solidFill>
              </a:rPr>
              <a:t>العينة</a:t>
            </a:r>
            <a:r>
              <a:rPr lang="ar-SA" sz="4400" b="1" dirty="0"/>
              <a:t> </a:t>
            </a:r>
            <a:r>
              <a:rPr lang="ar-SA" sz="4400" b="1" dirty="0">
                <a:solidFill>
                  <a:srgbClr val="FF0000"/>
                </a:solidFill>
              </a:rPr>
              <a:t>الميسرة (</a:t>
            </a:r>
            <a:r>
              <a:rPr lang="ar-SA" sz="4400" b="1" dirty="0">
                <a:solidFill>
                  <a:schemeClr val="tx1"/>
                </a:solidFill>
              </a:rPr>
              <a:t>الجاهزة</a:t>
            </a:r>
            <a:r>
              <a:rPr lang="ar-SA" sz="4400" b="1" dirty="0">
                <a:solidFill>
                  <a:srgbClr val="FF0000"/>
                </a:solidFill>
              </a:rPr>
              <a:t>)</a:t>
            </a:r>
          </a:p>
          <a:p>
            <a:pPr algn="ctr" rtl="1">
              <a:defRPr/>
            </a:pPr>
            <a:r>
              <a:rPr lang="ar-SA" sz="44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5319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8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altLang="ar-SA" b="1" dirty="0" smtClean="0">
                <a:cs typeface="Arial" pitchFamily="34" charset="0"/>
              </a:rPr>
              <a:t>1</a:t>
            </a:r>
            <a:r>
              <a:rPr lang="ar-SA" altLang="ar-SA" dirty="0" smtClean="0">
                <a:cs typeface="Arial" pitchFamily="34" charset="0"/>
              </a:rPr>
              <a:t>- </a:t>
            </a:r>
            <a:r>
              <a:rPr lang="ar-SA" altLang="ar-SA" b="1" dirty="0" smtClean="0">
                <a:cs typeface="Arial" pitchFamily="34" charset="0"/>
              </a:rPr>
              <a:t>استخدام إحدى الشركات </a:t>
            </a:r>
            <a:r>
              <a:rPr lang="ar-SA" altLang="ar-SA" b="1" dirty="0" smtClean="0">
                <a:solidFill>
                  <a:srgbClr val="FF0000"/>
                </a:solidFill>
                <a:cs typeface="Arial" pitchFamily="34" charset="0"/>
              </a:rPr>
              <a:t>للبيانات سابقة التجهيز </a:t>
            </a:r>
            <a:r>
              <a:rPr lang="ar-SA" altLang="ar-SA" b="1" dirty="0" smtClean="0">
                <a:cs typeface="Arial" pitchFamily="34" charset="0"/>
              </a:rPr>
              <a:t>من قبل إحدى الهيئات أو المؤسسات.</a:t>
            </a:r>
            <a:endParaRPr lang="ar-SA" altLang="ar-SA" dirty="0" smtClean="0">
              <a:cs typeface="Arial" pitchFamily="34" charset="0"/>
            </a:endParaRPr>
          </a:p>
          <a:p>
            <a:pPr algn="r" rtl="1"/>
            <a:r>
              <a:rPr lang="ar-SA" altLang="ar-SA" b="1" dirty="0" smtClean="0">
                <a:cs typeface="Arial" pitchFamily="34" charset="0"/>
              </a:rPr>
              <a:t>2</a:t>
            </a:r>
            <a:r>
              <a:rPr lang="ar-SA" altLang="ar-SA" dirty="0" smtClean="0">
                <a:cs typeface="Arial" pitchFamily="34" charset="0"/>
              </a:rPr>
              <a:t>- </a:t>
            </a:r>
            <a:r>
              <a:rPr lang="ar-SA" altLang="ar-SA" b="1" dirty="0" smtClean="0">
                <a:cs typeface="Arial" pitchFamily="34" charset="0"/>
              </a:rPr>
              <a:t>استخدام الباحث </a:t>
            </a:r>
            <a:r>
              <a:rPr lang="ar-SA" altLang="ar-SA" b="1" dirty="0" smtClean="0">
                <a:solidFill>
                  <a:srgbClr val="FF0000"/>
                </a:solidFill>
                <a:cs typeface="Arial" pitchFamily="34" charset="0"/>
              </a:rPr>
              <a:t>لقواعد البيانات العلمية </a:t>
            </a:r>
            <a:r>
              <a:rPr lang="ar-SA" altLang="ar-SA" b="1" dirty="0" smtClean="0">
                <a:cs typeface="Arial" pitchFamily="34" charset="0"/>
              </a:rPr>
              <a:t>في تخصص معين</a:t>
            </a:r>
            <a:r>
              <a:rPr lang="ar-SA" altLang="ar-SA" dirty="0" smtClean="0">
                <a:cs typeface="Arial" pitchFamily="34" charset="0"/>
              </a:rPr>
              <a:t>.</a:t>
            </a:r>
          </a:p>
          <a:p>
            <a:pPr algn="r" rtl="1"/>
            <a:r>
              <a:rPr lang="ar-SA" altLang="ar-SA" b="1" dirty="0" smtClean="0">
                <a:cs typeface="Arial" pitchFamily="34" charset="0"/>
              </a:rPr>
              <a:t>3</a:t>
            </a:r>
            <a:r>
              <a:rPr lang="ar-SA" altLang="ar-SA" dirty="0" smtClean="0">
                <a:cs typeface="Arial" pitchFamily="34" charset="0"/>
              </a:rPr>
              <a:t>- </a:t>
            </a:r>
            <a:r>
              <a:rPr lang="ar-SA" altLang="ar-SA" b="1" dirty="0" smtClean="0">
                <a:cs typeface="Arial" pitchFamily="34" charset="0"/>
              </a:rPr>
              <a:t>الاستعانة </a:t>
            </a:r>
            <a:r>
              <a:rPr lang="ar-SA" altLang="ar-SA" b="1" dirty="0" smtClean="0">
                <a:solidFill>
                  <a:srgbClr val="FF0000"/>
                </a:solidFill>
                <a:cs typeface="Arial" pitchFamily="34" charset="0"/>
              </a:rPr>
              <a:t>بمراكز المعلومات </a:t>
            </a:r>
            <a:r>
              <a:rPr lang="ar-SA" altLang="ar-SA" b="1" dirty="0" smtClean="0">
                <a:cs typeface="Arial" pitchFamily="34" charset="0"/>
              </a:rPr>
              <a:t>في التخصصات المختلفة.</a:t>
            </a:r>
            <a:endParaRPr lang="en-US" altLang="ar-SA" b="1" dirty="0" smtClean="0">
              <a:cs typeface="Arial" pitchFamily="34" charset="0"/>
            </a:endParaRPr>
          </a:p>
        </p:txBody>
      </p:sp>
      <p:sp>
        <p:nvSpPr>
          <p:cNvPr id="5837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2557F8C-FB0A-4690-9C9E-8D004136133D}" type="slidenum">
              <a:rPr lang="ar-SA" altLang="ar-SA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ar-SA" sz="1200" smtClean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066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400" b="1" dirty="0"/>
              <a:t> امثلة</a:t>
            </a:r>
          </a:p>
        </p:txBody>
      </p:sp>
    </p:spTree>
    <p:extLst>
      <p:ext uri="{BB962C8B-B14F-4D97-AF65-F5344CB8AC3E}">
        <p14:creationId xmlns:p14="http://schemas.microsoft.com/office/powerpoint/2010/main" val="340379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عنصر نائب لرقم الشريحة 5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fld id="{18CCADE6-60CA-43E9-8B88-799A32DDFA90}" type="slidenum">
              <a:rPr lang="ar-SA" sz="1400"/>
              <a:pPr algn="l"/>
              <a:t>23</a:t>
            </a:fld>
            <a:endParaRPr lang="en-US" sz="1400"/>
          </a:p>
        </p:txBody>
      </p:sp>
      <p:sp>
        <p:nvSpPr>
          <p:cNvPr id="3164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7254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ar-SA" sz="3200" b="1" smtClean="0">
                <a:solidFill>
                  <a:srgbClr val="FF0000"/>
                </a:solidFill>
              </a:rPr>
              <a:t>ثانياً: أنواع العينات غير الاحتمالية</a:t>
            </a:r>
            <a:br>
              <a:rPr lang="ar-SA" sz="3200" b="1" smtClean="0">
                <a:solidFill>
                  <a:srgbClr val="FF0000"/>
                </a:solidFill>
              </a:rPr>
            </a:br>
            <a:r>
              <a:rPr lang="en-US" sz="3200" b="1" smtClean="0">
                <a:solidFill>
                  <a:srgbClr val="FF0000"/>
                </a:solidFill>
                <a:cs typeface="Times New Roman" pitchFamily="18" charset="0"/>
              </a:rPr>
              <a:t> Non Probabilistic Samples</a:t>
            </a:r>
          </a:p>
        </p:txBody>
      </p:sp>
      <p:sp>
        <p:nvSpPr>
          <p:cNvPr id="3164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4438"/>
            <a:ext cx="8429625" cy="5429250"/>
          </a:xfrm>
        </p:spPr>
        <p:txBody>
          <a:bodyPr/>
          <a:lstStyle/>
          <a:p>
            <a:pPr marL="514350" indent="-514350" algn="r" rtl="1" eaLnBrk="1" hangingPunct="1">
              <a:buFont typeface="Wingdings" pitchFamily="2" charset="2"/>
              <a:buChar char="v"/>
            </a:pPr>
            <a:r>
              <a:rPr lang="ar-SA" dirty="0" smtClean="0"/>
              <a:t>تستخدم هذه العينات عندما لا يكون الباحث مهتما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بتعميم النتائج</a:t>
            </a:r>
            <a:r>
              <a:rPr lang="ar-SA" dirty="0" smtClean="0"/>
              <a:t> على المجتمع بقدر اهتمامه بالحصول على بعض المعلومات الأساسية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بسرعة وبأقل تكلفة</a:t>
            </a:r>
            <a:r>
              <a:rPr lang="ar-SA" dirty="0" smtClean="0"/>
              <a:t>.</a:t>
            </a:r>
          </a:p>
          <a:p>
            <a:pPr marL="514350" indent="-514350" algn="r" rtl="1" eaLnBrk="1" hangingPunct="1">
              <a:buFont typeface="Wingdings" pitchFamily="2" charset="2"/>
              <a:buChar char="v"/>
            </a:pPr>
            <a:r>
              <a:rPr lang="ar-SA" dirty="0" smtClean="0"/>
              <a:t>في بعض الأحيان قد تكون هذه العينات هي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الخيار الوحيد </a:t>
            </a:r>
            <a:r>
              <a:rPr lang="ar-SA" dirty="0" smtClean="0"/>
              <a:t>أمام الباحث للحصول على بيانات.</a:t>
            </a:r>
          </a:p>
          <a:p>
            <a:pPr marL="514350" indent="-514350" algn="r" rtl="1" eaLnBrk="1" hangingPunct="1">
              <a:buFont typeface="Arial" pitchFamily="34" charset="0"/>
              <a:buNone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32958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altLang="ar-SA" dirty="0" smtClean="0">
                <a:cs typeface="Arial" pitchFamily="34" charset="0"/>
              </a:rPr>
              <a:t>	</a:t>
            </a:r>
            <a:r>
              <a:rPr lang="ar-SA" altLang="ar-SA" sz="3600" b="1" dirty="0" smtClean="0">
                <a:cs typeface="Arial" pitchFamily="34" charset="0"/>
              </a:rPr>
              <a:t>يتم أخذها تحت </a:t>
            </a:r>
            <a:r>
              <a:rPr lang="ar-SA" altLang="ar-SA" sz="3600" b="1" dirty="0" smtClean="0">
                <a:solidFill>
                  <a:srgbClr val="FF0000"/>
                </a:solidFill>
                <a:cs typeface="Arial" pitchFamily="34" charset="0"/>
              </a:rPr>
              <a:t>شروط</a:t>
            </a:r>
            <a:r>
              <a:rPr lang="ar-SA" altLang="ar-SA" sz="3600" b="1" dirty="0" smtClean="0">
                <a:cs typeface="Arial" pitchFamily="34" charset="0"/>
              </a:rPr>
              <a:t> و</a:t>
            </a:r>
            <a:r>
              <a:rPr lang="ar-SA" altLang="ar-SA" sz="3600" b="1" dirty="0" smtClean="0">
                <a:solidFill>
                  <a:srgbClr val="FF0000"/>
                </a:solidFill>
                <a:cs typeface="Arial" pitchFamily="34" charset="0"/>
              </a:rPr>
              <a:t>مواصفات</a:t>
            </a:r>
            <a:r>
              <a:rPr lang="ar-SA" altLang="ar-SA" sz="3600" b="1" dirty="0" smtClean="0">
                <a:cs typeface="Arial" pitchFamily="34" charset="0"/>
              </a:rPr>
              <a:t> أو </a:t>
            </a:r>
            <a:r>
              <a:rPr lang="ar-SA" altLang="ar-SA" sz="3600" b="1" dirty="0" smtClean="0">
                <a:solidFill>
                  <a:srgbClr val="FF0000"/>
                </a:solidFill>
                <a:cs typeface="Arial" pitchFamily="34" charset="0"/>
              </a:rPr>
              <a:t>معايير</a:t>
            </a:r>
            <a:r>
              <a:rPr lang="ar-SA" altLang="ar-SA" sz="3600" b="1" dirty="0" smtClean="0">
                <a:cs typeface="Arial" pitchFamily="34" charset="0"/>
              </a:rPr>
              <a:t> يراها الباحث </a:t>
            </a:r>
            <a:r>
              <a:rPr lang="ar-SA" altLang="ar-SA" sz="3600" b="1" dirty="0" smtClean="0">
                <a:solidFill>
                  <a:srgbClr val="FF0000"/>
                </a:solidFill>
                <a:cs typeface="Arial" pitchFamily="34" charset="0"/>
              </a:rPr>
              <a:t>لتحقيق غرض معين </a:t>
            </a:r>
            <a:r>
              <a:rPr lang="ar-SA" altLang="ar-SA" sz="3600" b="1" dirty="0" smtClean="0">
                <a:cs typeface="Arial" pitchFamily="34" charset="0"/>
              </a:rPr>
              <a:t>في التجربة.</a:t>
            </a:r>
            <a:endParaRPr lang="en-US" altLang="ar-SA" sz="3600" b="1" dirty="0" smtClean="0">
              <a:cs typeface="Arial" pitchFamily="34" charset="0"/>
            </a:endParaRPr>
          </a:p>
          <a:p>
            <a:pPr algn="r" rtl="1"/>
            <a:r>
              <a:rPr lang="ar-SA" altLang="ar-SA" dirty="0" smtClean="0">
                <a:cs typeface="Arial" pitchFamily="34" charset="0"/>
              </a:rPr>
              <a:t>	</a:t>
            </a:r>
            <a:r>
              <a:rPr lang="ar-SA" altLang="ar-SA" b="1" dirty="0" smtClean="0">
                <a:cs typeface="Arial" pitchFamily="34" charset="0"/>
              </a:rPr>
              <a:t>وبذلك فإن هذا النوع </a:t>
            </a:r>
            <a:r>
              <a:rPr lang="ar-SA" altLang="ar-SA" b="1" u="sng" dirty="0" smtClean="0">
                <a:cs typeface="Arial" pitchFamily="34" charset="0"/>
              </a:rPr>
              <a:t>لا</a:t>
            </a:r>
            <a:r>
              <a:rPr lang="ar-SA" altLang="ar-SA" b="1" dirty="0" smtClean="0">
                <a:cs typeface="Arial" pitchFamily="34" charset="0"/>
              </a:rPr>
              <a:t> يتبع </a:t>
            </a:r>
            <a:r>
              <a:rPr lang="ar-SA" altLang="ar-SA" b="1" dirty="0" smtClean="0">
                <a:solidFill>
                  <a:srgbClr val="FF0000"/>
                </a:solidFill>
                <a:cs typeface="Arial" pitchFamily="34" charset="0"/>
              </a:rPr>
              <a:t>نظرية الاحتمالات </a:t>
            </a:r>
            <a:r>
              <a:rPr lang="ar-SA" altLang="ar-SA" b="1" dirty="0" smtClean="0">
                <a:cs typeface="Arial" pitchFamily="34" charset="0"/>
              </a:rPr>
              <a:t>في الاختيار.</a:t>
            </a:r>
          </a:p>
          <a:p>
            <a:pPr algn="r" rtl="1"/>
            <a:endParaRPr lang="en-US" altLang="ar-SA" dirty="0" smtClean="0">
              <a:cs typeface="Arial" pitchFamily="34" charset="0"/>
            </a:endParaRPr>
          </a:p>
          <a:p>
            <a:pPr algn="r" rtl="1"/>
            <a:r>
              <a:rPr lang="ar-SA" altLang="ar-SA" dirty="0" smtClean="0">
                <a:cs typeface="Arial" pitchFamily="34" charset="0"/>
              </a:rPr>
              <a:t>	</a:t>
            </a:r>
            <a:r>
              <a:rPr lang="ar-SA" altLang="ar-SA" sz="3600" b="1" dirty="0" smtClean="0">
                <a:cs typeface="Arial" pitchFamily="34" charset="0"/>
              </a:rPr>
              <a:t>هذا النوع من العينات يكون </a:t>
            </a:r>
            <a:r>
              <a:rPr lang="ar-SA" altLang="ar-SA" sz="3600" b="1" dirty="0" smtClean="0">
                <a:solidFill>
                  <a:srgbClr val="FF0000"/>
                </a:solidFill>
                <a:cs typeface="Arial" pitchFamily="34" charset="0"/>
              </a:rPr>
              <a:t>أكثر فائدة </a:t>
            </a:r>
            <a:r>
              <a:rPr lang="ar-SA" altLang="ar-SA" sz="3600" b="1" dirty="0" smtClean="0">
                <a:cs typeface="Arial" pitchFamily="34" charset="0"/>
              </a:rPr>
              <a:t>من ناحية الحصول علية حيث أنة </a:t>
            </a:r>
            <a:r>
              <a:rPr lang="ar-SA" altLang="ar-SA" sz="3600" b="1" dirty="0" smtClean="0">
                <a:solidFill>
                  <a:srgbClr val="FF0000"/>
                </a:solidFill>
                <a:cs typeface="Arial" pitchFamily="34" charset="0"/>
              </a:rPr>
              <a:t>لا يحتاج إلى الجهد والتكاليف والوقت </a:t>
            </a:r>
            <a:r>
              <a:rPr lang="ar-SA" altLang="ar-SA" sz="3600" b="1" dirty="0" smtClean="0">
                <a:cs typeface="Arial" pitchFamily="34" charset="0"/>
              </a:rPr>
              <a:t>، كما في الأنواع السابقة ، إلا إنه </a:t>
            </a:r>
            <a:r>
              <a:rPr lang="ar-SA" altLang="ar-SA" sz="3600" b="1" dirty="0" smtClean="0">
                <a:solidFill>
                  <a:srgbClr val="FF0000"/>
                </a:solidFill>
                <a:cs typeface="Arial" pitchFamily="34" charset="0"/>
              </a:rPr>
              <a:t>من الصعب تعميم نتائجه على المجتمع.</a:t>
            </a:r>
            <a:endParaRPr lang="en-US" altLang="ar-SA" sz="3600" b="1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5939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331E7C5-5C67-4A1C-AA27-759889887325}" type="slidenum">
              <a:rPr lang="ar-SA" altLang="ar-SA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ar-SA" sz="1200" smtClean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r" rtl="1">
              <a:defRPr/>
            </a:pPr>
            <a:r>
              <a:rPr lang="ar-SA" sz="4400" b="1" dirty="0"/>
              <a:t> </a:t>
            </a:r>
          </a:p>
          <a:p>
            <a:pPr algn="ctr" rtl="1">
              <a:defRPr/>
            </a:pPr>
            <a:r>
              <a:rPr lang="ar-SA" sz="4400" b="1" dirty="0" smtClean="0"/>
              <a:t>تابع</a:t>
            </a:r>
            <a:endParaRPr lang="ar-SA" sz="4400" b="1" dirty="0"/>
          </a:p>
          <a:p>
            <a:pPr algn="ctr" rtl="1">
              <a:defRPr/>
            </a:pPr>
            <a:r>
              <a:rPr lang="ar-SA" sz="4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55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 algn="just" rtl="1"/>
            <a:r>
              <a:rPr lang="ar-SA" altLang="ar-SA" sz="3600" b="1" smtClean="0">
                <a:cs typeface="Arial" pitchFamily="34" charset="0"/>
              </a:rPr>
              <a:t>ويتم اخذ مثل هذه العينات عن </a:t>
            </a:r>
            <a:r>
              <a:rPr lang="ar-SA" altLang="ar-SA" sz="3600" b="1" smtClean="0">
                <a:solidFill>
                  <a:srgbClr val="FF0000"/>
                </a:solidFill>
                <a:cs typeface="Arial" pitchFamily="34" charset="0"/>
              </a:rPr>
              <a:t>طريق الصدفة </a:t>
            </a:r>
            <a:r>
              <a:rPr lang="ar-SA" altLang="ar-SA" sz="3600" b="1" smtClean="0">
                <a:cs typeface="Arial" pitchFamily="34" charset="0"/>
              </a:rPr>
              <a:t>. </a:t>
            </a:r>
            <a:r>
              <a:rPr lang="ar-SA" altLang="ar-SA" sz="3600" b="1" smtClean="0">
                <a:solidFill>
                  <a:srgbClr val="FF0000"/>
                </a:solidFill>
                <a:cs typeface="Arial" pitchFamily="34" charset="0"/>
              </a:rPr>
              <a:t>ولا يمكن تعميم</a:t>
            </a:r>
            <a:r>
              <a:rPr lang="ar-SA" altLang="ar-SA" sz="3600" b="1" smtClean="0">
                <a:cs typeface="Arial" pitchFamily="34" charset="0"/>
              </a:rPr>
              <a:t> نتائجها على مجتمع الدراسة .</a:t>
            </a:r>
            <a:endParaRPr lang="en-US" altLang="ar-SA" sz="3600" b="1" smtClean="0">
              <a:cs typeface="Arial" pitchFamily="34" charset="0"/>
            </a:endParaRPr>
          </a:p>
          <a:p>
            <a:pPr algn="just" rtl="1"/>
            <a:r>
              <a:rPr lang="ar-SA" altLang="ar-SA" smtClean="0">
                <a:cs typeface="Arial" pitchFamily="34" charset="0"/>
              </a:rPr>
              <a:t>	</a:t>
            </a:r>
            <a:r>
              <a:rPr lang="ar-SA" altLang="ar-SA" b="1" smtClean="0">
                <a:cs typeface="Arial" pitchFamily="34" charset="0"/>
              </a:rPr>
              <a:t>مثال </a:t>
            </a:r>
            <a:r>
              <a:rPr lang="ar-SA" altLang="ar-SA" sz="3600" b="1" smtClean="0">
                <a:cs typeface="Arial" pitchFamily="34" charset="0"/>
              </a:rPr>
              <a:t>ذلك ، أن يقوم الباحث بتوزيع </a:t>
            </a:r>
            <a:r>
              <a:rPr lang="ar-SA" altLang="ar-SA" sz="3600" b="1" smtClean="0">
                <a:solidFill>
                  <a:srgbClr val="FF0000"/>
                </a:solidFill>
                <a:cs typeface="Arial" pitchFamily="34" charset="0"/>
              </a:rPr>
              <a:t>استبيان</a:t>
            </a:r>
            <a:r>
              <a:rPr lang="ar-SA" altLang="ar-SA" sz="3600" b="1" smtClean="0">
                <a:cs typeface="Arial" pitchFamily="34" charset="0"/>
              </a:rPr>
              <a:t> خاص به على العاملين أثناء مشاهدتهم لمباراة كرة القدم أو أثناء تناولهم وجبة الإفطار.</a:t>
            </a:r>
            <a:endParaRPr lang="en-US" altLang="ar-SA" sz="3600" b="1" smtClean="0">
              <a:cs typeface="Arial" pitchFamily="34" charset="0"/>
            </a:endParaRPr>
          </a:p>
          <a:p>
            <a:pPr algn="just" rtl="1"/>
            <a:endParaRPr lang="en-US" altLang="ar-SA" sz="3600" smtClean="0">
              <a:cs typeface="Arial" pitchFamily="34" charset="0"/>
            </a:endParaRPr>
          </a:p>
        </p:txBody>
      </p:sp>
      <p:sp>
        <p:nvSpPr>
          <p:cNvPr id="604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D2AE40C-0934-4618-A17D-926FB65818FD}" type="slidenum">
              <a:rPr lang="ar-SA" altLang="ar-SA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ar-SA" sz="1200" smtClean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3600" b="1" dirty="0"/>
              <a:t>1</a:t>
            </a:r>
            <a:r>
              <a:rPr lang="ar-SA" sz="4400" b="1" dirty="0"/>
              <a:t>- </a:t>
            </a:r>
            <a:r>
              <a:rPr lang="ar-SA" sz="4800" b="1" dirty="0">
                <a:solidFill>
                  <a:srgbClr val="FF0000"/>
                </a:solidFill>
              </a:rPr>
              <a:t>العينة</a:t>
            </a:r>
            <a:r>
              <a:rPr lang="ar-SA" sz="4800" b="1" dirty="0"/>
              <a:t> </a:t>
            </a:r>
            <a:r>
              <a:rPr lang="ar-SA" sz="4800" b="1" dirty="0">
                <a:solidFill>
                  <a:srgbClr val="FF0000"/>
                </a:solidFill>
              </a:rPr>
              <a:t>العرضية</a:t>
            </a:r>
            <a:endParaRPr lang="ar-SA" sz="4800" b="1" dirty="0"/>
          </a:p>
        </p:txBody>
      </p:sp>
    </p:spTree>
    <p:extLst>
      <p:ext uri="{BB962C8B-B14F-4D97-AF65-F5344CB8AC3E}">
        <p14:creationId xmlns:p14="http://schemas.microsoft.com/office/powerpoint/2010/main" val="267026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SA" altLang="ar-SA" sz="3600" b="1" smtClean="0">
                <a:cs typeface="Arial" pitchFamily="34" charset="0"/>
              </a:rPr>
              <a:t>   وفى هذا النوع يقوم الباحث باختيار العينة </a:t>
            </a:r>
            <a:r>
              <a:rPr lang="ar-SA" altLang="ar-SA" sz="3600" b="1" smtClean="0">
                <a:solidFill>
                  <a:srgbClr val="FF0000"/>
                </a:solidFill>
                <a:cs typeface="Arial" pitchFamily="34" charset="0"/>
              </a:rPr>
              <a:t>تحت شروط معينة</a:t>
            </a:r>
            <a:r>
              <a:rPr lang="ar-SA" altLang="ar-SA" sz="3600" b="1" smtClean="0">
                <a:cs typeface="Arial" pitchFamily="34" charset="0"/>
              </a:rPr>
              <a:t> </a:t>
            </a:r>
            <a:r>
              <a:rPr lang="ar-SA" altLang="ar-SA" sz="3600" b="1" u="sng" smtClean="0">
                <a:cs typeface="Arial" pitchFamily="34" charset="0"/>
              </a:rPr>
              <a:t>لتحقيق الهدف أو الغرض </a:t>
            </a:r>
            <a:r>
              <a:rPr lang="ar-SA" altLang="ar-SA" sz="3600" b="1" smtClean="0">
                <a:cs typeface="Arial" pitchFamily="34" charset="0"/>
              </a:rPr>
              <a:t>من التجربة أو الدراسة.</a:t>
            </a:r>
          </a:p>
          <a:p>
            <a:pPr algn="just" rtl="1"/>
            <a:endParaRPr lang="en-US" altLang="ar-SA" sz="3600" b="1" smtClean="0">
              <a:cs typeface="Arial" pitchFamily="34" charset="0"/>
            </a:endParaRPr>
          </a:p>
          <a:p>
            <a:pPr algn="just" rtl="1"/>
            <a:r>
              <a:rPr lang="ar-SA" altLang="ar-SA" smtClean="0">
                <a:cs typeface="Arial" pitchFamily="34" charset="0"/>
              </a:rPr>
              <a:t> 		</a:t>
            </a:r>
            <a:r>
              <a:rPr lang="ar-SA" altLang="ar-SA" b="1" smtClean="0">
                <a:cs typeface="Arial" pitchFamily="34" charset="0"/>
              </a:rPr>
              <a:t>ومثال ذلك ، إذا أراد باحث الكتابة عن حدث معين </a:t>
            </a:r>
            <a:r>
              <a:rPr lang="ar-SA" altLang="ar-SA" b="1" smtClean="0">
                <a:solidFill>
                  <a:srgbClr val="FF0000"/>
                </a:solidFill>
                <a:cs typeface="Arial" pitchFamily="34" charset="0"/>
              </a:rPr>
              <a:t>لم يعاصره كقيام احد الثورات أو استقلال احد الشعوب </a:t>
            </a:r>
            <a:r>
              <a:rPr lang="ar-SA" altLang="ar-SA" b="1" smtClean="0">
                <a:cs typeface="Arial" pitchFamily="34" charset="0"/>
              </a:rPr>
              <a:t>فإنه لابد من اختيار أفراد عينته من أشخاص </a:t>
            </a:r>
            <a:r>
              <a:rPr lang="ar-SA" altLang="ar-SA" b="1" u="sng" smtClean="0">
                <a:cs typeface="Arial" pitchFamily="34" charset="0"/>
              </a:rPr>
              <a:t>قد عاصروا </a:t>
            </a:r>
            <a:r>
              <a:rPr lang="ar-SA" altLang="ar-SA" b="1" smtClean="0">
                <a:cs typeface="Arial" pitchFamily="34" charset="0"/>
              </a:rPr>
              <a:t>هذه الفترة وعلى قدر من الوعي والموضوعية ليحصل منهم على البيانات أو المعلومات التي يراها.</a:t>
            </a:r>
            <a:endParaRPr lang="en-US" altLang="ar-SA" b="1" smtClean="0">
              <a:cs typeface="Arial" pitchFamily="34" charset="0"/>
            </a:endParaRPr>
          </a:p>
        </p:txBody>
      </p:sp>
      <p:sp>
        <p:nvSpPr>
          <p:cNvPr id="6144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346F571-2403-43A6-AEA6-6BA04B40F8F8}" type="slidenum">
              <a:rPr lang="ar-SA" altLang="ar-SA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ar-SA" sz="1200" smtClean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3600" b="1" dirty="0"/>
              <a:t>2</a:t>
            </a:r>
            <a:r>
              <a:rPr lang="ar-SA" sz="4400" b="1" dirty="0"/>
              <a:t>- </a:t>
            </a:r>
            <a:r>
              <a:rPr lang="ar-SA" sz="4800" b="1" dirty="0">
                <a:solidFill>
                  <a:srgbClr val="FF0000"/>
                </a:solidFill>
              </a:rPr>
              <a:t>العينة</a:t>
            </a:r>
            <a:r>
              <a:rPr lang="ar-SA" sz="4800" b="1" dirty="0"/>
              <a:t> </a:t>
            </a:r>
            <a:r>
              <a:rPr lang="ar-SA" sz="4800" b="1" dirty="0">
                <a:solidFill>
                  <a:srgbClr val="FF0000"/>
                </a:solidFill>
              </a:rPr>
              <a:t>الهادفة</a:t>
            </a:r>
            <a:r>
              <a:rPr lang="ar-SA" sz="4800" b="1" dirty="0"/>
              <a:t> (القصدية)</a:t>
            </a:r>
          </a:p>
        </p:txBody>
      </p:sp>
    </p:spTree>
    <p:extLst>
      <p:ext uri="{BB962C8B-B14F-4D97-AF65-F5344CB8AC3E}">
        <p14:creationId xmlns:p14="http://schemas.microsoft.com/office/powerpoint/2010/main" val="375977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عنوان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082675"/>
          </a:xfrm>
        </p:spPr>
        <p:txBody>
          <a:bodyPr/>
          <a:lstStyle/>
          <a:p>
            <a:pPr rtl="1"/>
            <a:r>
              <a:rPr lang="ar-SA" sz="3200" b="1" dirty="0" smtClean="0">
                <a:solidFill>
                  <a:srgbClr val="FF0000"/>
                </a:solidFill>
              </a:rPr>
              <a:t>3- المعاينة الميسرة </a:t>
            </a:r>
            <a:r>
              <a:rPr lang="en-US" sz="3200" b="1" dirty="0" smtClean="0">
                <a:solidFill>
                  <a:srgbClr val="FF0000"/>
                </a:solidFill>
                <a:cs typeface="Times New Roman" pitchFamily="18" charset="0"/>
              </a:rPr>
              <a:t>Convenience Sampling</a:t>
            </a:r>
            <a:endParaRPr lang="ar-SA" sz="3200" dirty="0" smtClean="0"/>
          </a:p>
        </p:txBody>
      </p:sp>
      <p:sp>
        <p:nvSpPr>
          <p:cNvPr id="31744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757738"/>
          </a:xfrm>
        </p:spPr>
        <p:txBody>
          <a:bodyPr>
            <a:normAutofit lnSpcReduction="10000"/>
          </a:bodyPr>
          <a:lstStyle/>
          <a:p>
            <a:pPr marL="514350" indent="-514350" algn="r" rtl="1" eaLnBrk="1" hangingPunct="1">
              <a:buFont typeface="Wingdings" pitchFamily="2" charset="2"/>
              <a:buChar char="Ø"/>
            </a:pPr>
            <a:r>
              <a:rPr lang="ar-SA" dirty="0" smtClean="0"/>
              <a:t>تعتبر عينات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غير مقيدة  </a:t>
            </a:r>
            <a:r>
              <a:rPr lang="en-US" dirty="0" smtClean="0">
                <a:cs typeface="Arial" pitchFamily="34" charset="0"/>
              </a:rPr>
              <a:t>Unrestricted Samples</a:t>
            </a:r>
            <a:endParaRPr lang="ar-SA" dirty="0" smtClean="0"/>
          </a:p>
          <a:p>
            <a:pPr marL="514350" indent="-514350" algn="r" rtl="1" eaLnBrk="1" hangingPunct="1">
              <a:buFont typeface="Wingdings" pitchFamily="2" charset="2"/>
              <a:buChar char="Ø"/>
            </a:pPr>
            <a:r>
              <a:rPr lang="ar-SA" dirty="0" smtClean="0"/>
              <a:t>هذا النوع من المعاينات يتيح للباحث جمع البيانات من أعضاء المجتمع الموجودين في ظل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ظروف مريحة </a:t>
            </a:r>
            <a:r>
              <a:rPr lang="ar-SA" dirty="0" smtClean="0"/>
              <a:t>للباحث لجمع المعلومات. </a:t>
            </a:r>
          </a:p>
          <a:p>
            <a:pPr marL="514350" indent="-514350" algn="r" rtl="1" eaLnBrk="1" hangingPunct="1">
              <a:buFont typeface="Wingdings" pitchFamily="2" charset="2"/>
              <a:buChar char="Ø"/>
            </a:pPr>
            <a:r>
              <a:rPr lang="ar-SA" dirty="0" smtClean="0"/>
              <a:t>تستخدم المعاينة الميسرة عادة خلال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المراحل الاستكشافية </a:t>
            </a:r>
            <a:r>
              <a:rPr lang="ar-SA" dirty="0" smtClean="0"/>
              <a:t>لمشروعات البحوث. وتعتبر أفضل طريقة لحصول الباحث على المعلومات الأساسية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بسرعة وتكلفة منخفضة</a:t>
            </a:r>
            <a:r>
              <a:rPr lang="ar-SA" dirty="0" smtClean="0"/>
              <a:t>.</a:t>
            </a:r>
          </a:p>
          <a:p>
            <a:pPr marL="514350" indent="-514350" algn="r" rtl="1" eaLnBrk="1" hangingPunct="1">
              <a:buFont typeface="Wingdings" pitchFamily="2" charset="2"/>
              <a:buChar char="Ø"/>
            </a:pP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أقل</a:t>
            </a:r>
            <a:r>
              <a:rPr lang="ar-SA" dirty="0" smtClean="0"/>
              <a:t> تصميمات المعاينات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مصداقية</a:t>
            </a:r>
            <a:r>
              <a:rPr lang="ar-SA" dirty="0" smtClean="0"/>
              <a:t> من حيث إمكانية تعميم نتائجها</a:t>
            </a:r>
          </a:p>
          <a:p>
            <a:pPr marL="514350" indent="-514350" algn="r" rtl="1"/>
            <a:endParaRPr lang="ar-SA" dirty="0" smtClean="0"/>
          </a:p>
        </p:txBody>
      </p:sp>
      <p:sp>
        <p:nvSpPr>
          <p:cNvPr id="317444" name="عنصر نائب لرقم الشريحة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fld id="{464CDD15-BFE4-4256-A703-947B5B922C7E}" type="slidenum">
              <a:rPr lang="ar-SA" sz="1400"/>
              <a:pPr algn="l"/>
              <a:t>27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2393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28596" y="582208"/>
            <a:ext cx="835821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خلاصة عامة :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يجب أن يحقق أسلوب المعاينة الذي يتم اختياره ما يلي: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أن يؤدي إلى اختيار عينة ممثلة للمجتمع الإحصائي موضوع الدارسة تمثيلا تاما.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اختيار حجم مناسب للعينة بحيث لا يكون اكبر من اللازم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يؤدي ذلك إلى تكاليف باهظة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لا أن يكون اقل من اللازم فلا يحقق الهدف المطلوب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تكون التقديرات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الاستنتاجات التي نحصل عليها من مثل هذه العينات اقل دقة عما نرغب.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كلما انخفضت درجة التجانس لكما أصبح من الضروري زيادة حجم العينة.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كلما قلت الإمكانيات المادية لكما استوجب ذلك تخفيض حجم العينة.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81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تلخيص للعينات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14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SA" b="1" dirty="0" smtClean="0"/>
              <a:t>الأسبوع: الأول/الثاني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>
                <a:solidFill>
                  <a:schemeClr val="tx1"/>
                </a:solidFill>
              </a:rPr>
              <a:t>مقدمة: مناهج </a:t>
            </a:r>
            <a:r>
              <a:rPr lang="ar-SA" b="1" dirty="0" smtClean="0">
                <a:solidFill>
                  <a:schemeClr val="tx1"/>
                </a:solidFill>
              </a:rPr>
              <a:t>وأسس </a:t>
            </a:r>
            <a:r>
              <a:rPr lang="ar-SA" b="1" dirty="0">
                <a:solidFill>
                  <a:schemeClr val="tx1"/>
                </a:solidFill>
              </a:rPr>
              <a:t>البحث العلمي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9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642919"/>
            <a:ext cx="7143800" cy="5105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7229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609597"/>
            <a:ext cx="7500990" cy="5391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900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628650"/>
            <a:ext cx="7515255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1373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71480"/>
            <a:ext cx="7077102" cy="557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0352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600" y="980728"/>
            <a:ext cx="7776864" cy="523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539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SA" b="1" dirty="0" smtClean="0"/>
              <a:t>الأسبوع: الثالث/الرابع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>
                <a:solidFill>
                  <a:schemeClr val="tx1"/>
                </a:solidFill>
              </a:rPr>
              <a:t>الاطار العام للبحث العلمي والدراسات السابقة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44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b="1" dirty="0" smtClean="0"/>
              <a:t>الاطار </a:t>
            </a:r>
            <a:r>
              <a:rPr lang="ar-SA" b="1" dirty="0"/>
              <a:t>العام </a:t>
            </a:r>
            <a:r>
              <a:rPr lang="ar-SA" b="1" dirty="0" smtClean="0"/>
              <a:t>للبحث؟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يقصد به:</a:t>
            </a:r>
          </a:p>
          <a:p>
            <a:pPr algn="r" rtl="1"/>
            <a:r>
              <a:rPr lang="ar-SA" b="1" dirty="0" smtClean="0"/>
              <a:t>القالب </a:t>
            </a:r>
            <a:r>
              <a:rPr lang="ar-SA" b="1" dirty="0"/>
              <a:t>الذي يساعد الباحث على كتابة بحثه وفق خطة </a:t>
            </a:r>
            <a:r>
              <a:rPr lang="ar-SA" b="1" dirty="0" smtClean="0"/>
              <a:t>واضحة المعالم منذ البداية وحتى اكتمال البحث.</a:t>
            </a:r>
          </a:p>
          <a:p>
            <a:pPr algn="r" rtl="1"/>
            <a:r>
              <a:rPr lang="ar-SA" b="1" dirty="0" smtClean="0"/>
              <a:t> أو بأنه </a:t>
            </a:r>
            <a:r>
              <a:rPr lang="ar-SA" b="1" dirty="0"/>
              <a:t>عبارة عن </a:t>
            </a:r>
            <a:r>
              <a:rPr lang="ar-SA" b="1" dirty="0" smtClean="0"/>
              <a:t>وضع </a:t>
            </a:r>
            <a:r>
              <a:rPr lang="ar-SA" b="1" dirty="0"/>
              <a:t>الخطوط </a:t>
            </a:r>
            <a:r>
              <a:rPr lang="ar-SA" b="1" dirty="0" smtClean="0"/>
              <a:t>العريضة (العناوين؟) </a:t>
            </a:r>
            <a:r>
              <a:rPr lang="ar-SA" b="1" dirty="0"/>
              <a:t>التي </a:t>
            </a:r>
            <a:r>
              <a:rPr lang="ar-SA" b="1" dirty="0" smtClean="0"/>
              <a:t>سيعمل الباحث عليها </a:t>
            </a:r>
            <a:r>
              <a:rPr lang="ar-SA" b="1" dirty="0"/>
              <a:t>فعليا في </a:t>
            </a:r>
            <a:r>
              <a:rPr lang="ar-SA" b="1" dirty="0" smtClean="0"/>
              <a:t>بحثه.</a:t>
            </a:r>
          </a:p>
        </p:txBody>
      </p:sp>
    </p:spTree>
    <p:extLst>
      <p:ext uri="{BB962C8B-B14F-4D97-AF65-F5344CB8AC3E}">
        <p14:creationId xmlns:p14="http://schemas.microsoft.com/office/powerpoint/2010/main" val="21086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أهمية الاطار </a:t>
            </a:r>
            <a:r>
              <a:rPr lang="ar-SA" b="1" dirty="0"/>
              <a:t>العام </a:t>
            </a:r>
            <a:r>
              <a:rPr lang="ar-SA" b="1" dirty="0" smtClean="0"/>
              <a:t>للبحث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b="1" dirty="0"/>
              <a:t>توضيح </a:t>
            </a:r>
            <a:r>
              <a:rPr lang="ar-SA" b="1" dirty="0" smtClean="0"/>
              <a:t>الموضوع/المشكلة </a:t>
            </a:r>
            <a:r>
              <a:rPr lang="ar-SA" b="1" dirty="0"/>
              <a:t>المراد </a:t>
            </a:r>
            <a:r>
              <a:rPr lang="ar-SA" b="1" dirty="0" smtClean="0"/>
              <a:t>بحثها وموقع البحث في ما سبقه من بحوث</a:t>
            </a:r>
          </a:p>
          <a:p>
            <a:pPr algn="r" rtl="1"/>
            <a:r>
              <a:rPr lang="ar-SA" b="1" dirty="0" smtClean="0"/>
              <a:t>مساعدة </a:t>
            </a:r>
            <a:r>
              <a:rPr lang="ar-SA" b="1" dirty="0"/>
              <a:t>الباحث في ترتيب أولويات </a:t>
            </a:r>
            <a:r>
              <a:rPr lang="ar-SA" b="1" dirty="0" smtClean="0"/>
              <a:t>البحث.</a:t>
            </a:r>
            <a:endParaRPr lang="ar-SA" b="1" dirty="0"/>
          </a:p>
          <a:p>
            <a:pPr algn="r" rtl="1"/>
            <a:r>
              <a:rPr lang="ar-SA" b="1" dirty="0" smtClean="0"/>
              <a:t>يساعد </a:t>
            </a:r>
            <a:r>
              <a:rPr lang="ar-SA" b="1" dirty="0"/>
              <a:t>الباحث </a:t>
            </a:r>
            <a:r>
              <a:rPr lang="ar-SA" b="1" dirty="0" smtClean="0"/>
              <a:t>في </a:t>
            </a:r>
            <a:r>
              <a:rPr lang="ar-SA" b="1" dirty="0"/>
              <a:t>تقدير المدة الزمنية التي يحتاجها </a:t>
            </a:r>
            <a:r>
              <a:rPr lang="ar-SA" b="1" dirty="0" smtClean="0"/>
              <a:t>بحثه</a:t>
            </a:r>
          </a:p>
          <a:p>
            <a:pPr algn="r" rtl="1"/>
            <a:r>
              <a:rPr lang="ar-SA" b="1" dirty="0" smtClean="0"/>
              <a:t>يبين </a:t>
            </a:r>
            <a:r>
              <a:rPr lang="ar-SA" b="1" dirty="0"/>
              <a:t>فائدة البحث </a:t>
            </a:r>
            <a:r>
              <a:rPr lang="ar-SA" b="1" dirty="0" smtClean="0"/>
              <a:t>والقيمة االمضافة </a:t>
            </a:r>
            <a:r>
              <a:rPr lang="ar-SA" b="1" dirty="0"/>
              <a:t>التي </a:t>
            </a:r>
            <a:r>
              <a:rPr lang="ar-SA" b="1" dirty="0" smtClean="0"/>
              <a:t>يقدمها </a:t>
            </a:r>
            <a:r>
              <a:rPr lang="ar-SA" b="1" dirty="0"/>
              <a:t>الباحث في مجال البحث العلمي.</a:t>
            </a:r>
          </a:p>
          <a:p>
            <a:pPr algn="r" rtl="1"/>
            <a:r>
              <a:rPr lang="ar-SA" b="1" dirty="0" smtClean="0"/>
              <a:t>يعطي الاطار العام معلومات أساسية/أولية وفكرة عامةعن </a:t>
            </a:r>
            <a:r>
              <a:rPr lang="ar-SA" b="1" dirty="0"/>
              <a:t>البحث </a:t>
            </a:r>
            <a:r>
              <a:rPr lang="ar-SA" b="1" dirty="0" smtClean="0"/>
              <a:t>المزمع.</a:t>
            </a:r>
            <a:endParaRPr lang="ar-SA" b="1" dirty="0"/>
          </a:p>
          <a:p>
            <a:pPr algn="r" rtl="1"/>
            <a:r>
              <a:rPr lang="ar-SA" b="1" dirty="0" smtClean="0"/>
              <a:t>أحد </a:t>
            </a:r>
            <a:r>
              <a:rPr lang="ar-SA" b="1" dirty="0"/>
              <a:t>الفصول الأساسية في البحث </a:t>
            </a:r>
            <a:r>
              <a:rPr lang="ar-SA" b="1" dirty="0" smtClean="0"/>
              <a:t>(الفصل الأول).</a:t>
            </a:r>
            <a:endParaRPr lang="ar-SA" b="1" dirty="0"/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849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ar-SA" b="1" dirty="0" smtClean="0"/>
              <a:t>عناصر الاطار </a:t>
            </a:r>
            <a:r>
              <a:rPr lang="ar-SA" b="1" dirty="0"/>
              <a:t>العام </a:t>
            </a:r>
            <a:r>
              <a:rPr lang="ar-SA" b="1" dirty="0" smtClean="0"/>
              <a:t>للبحث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38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altLang="en-US" sz="2000" b="1" dirty="0" smtClean="0"/>
              <a:t>يتكون اطار</a:t>
            </a:r>
            <a:r>
              <a:rPr lang="ar-BH" altLang="en-US" sz="2000" b="1" dirty="0" smtClean="0"/>
              <a:t> </a:t>
            </a:r>
            <a:r>
              <a:rPr lang="ar-BH" altLang="en-US" sz="2000" b="1" dirty="0"/>
              <a:t>البحث على بعض </a:t>
            </a:r>
            <a:r>
              <a:rPr lang="ar-BH" altLang="en-US" sz="2000" b="1" dirty="0" smtClean="0"/>
              <a:t>ال</a:t>
            </a:r>
            <a:r>
              <a:rPr lang="ar-SA" altLang="en-US" sz="2000" b="1" dirty="0" smtClean="0"/>
              <a:t>عناوين</a:t>
            </a:r>
            <a:r>
              <a:rPr lang="ar-BH" altLang="en-US" sz="2000" b="1" dirty="0" smtClean="0"/>
              <a:t> </a:t>
            </a:r>
            <a:r>
              <a:rPr lang="ar-BH" altLang="en-US" sz="2000" b="1" dirty="0"/>
              <a:t>المهمة </a:t>
            </a:r>
            <a:r>
              <a:rPr lang="ar-SA" altLang="en-US" sz="2000" b="1" dirty="0" smtClean="0"/>
              <a:t>والتي تشكل في مجملها الهيكل العام للبحث ومنها</a:t>
            </a:r>
            <a:r>
              <a:rPr lang="ar-BH" altLang="en-US" sz="2000" b="1" dirty="0" smtClean="0"/>
              <a:t>:-</a:t>
            </a:r>
            <a:endParaRPr lang="ar-BH" altLang="en-US" sz="2000" b="1" dirty="0"/>
          </a:p>
          <a:p>
            <a:pPr marL="609600" indent="-609600" algn="r" rtl="1">
              <a:buFontTx/>
              <a:buAutoNum type="arabicPeriod"/>
            </a:pPr>
            <a:r>
              <a:rPr lang="ar-SA" altLang="en-US" sz="2000" b="1" dirty="0" smtClean="0"/>
              <a:t>العنوان </a:t>
            </a:r>
          </a:p>
          <a:p>
            <a:pPr marL="609600" indent="-609600" algn="r" rtl="1">
              <a:buFontTx/>
              <a:buAutoNum type="arabicPeriod"/>
            </a:pPr>
            <a:r>
              <a:rPr lang="ar-SA" altLang="en-US" sz="2000" b="1" dirty="0" smtClean="0"/>
              <a:t>المقدمة</a:t>
            </a:r>
          </a:p>
          <a:p>
            <a:pPr marL="609600" indent="-609600" algn="r" rtl="1">
              <a:buFontTx/>
              <a:buAutoNum type="arabicPeriod"/>
            </a:pPr>
            <a:r>
              <a:rPr lang="ar-BH" altLang="en-US" sz="2000" b="1" dirty="0" smtClean="0"/>
              <a:t>تحديد </a:t>
            </a:r>
            <a:r>
              <a:rPr lang="ar-SA" altLang="en-US" sz="2000" b="1" dirty="0" smtClean="0"/>
              <a:t>ال</a:t>
            </a:r>
            <a:r>
              <a:rPr lang="ar-BH" altLang="en-US" sz="2000" b="1" dirty="0" smtClean="0"/>
              <a:t>مشكلة </a:t>
            </a:r>
            <a:r>
              <a:rPr lang="ar-BH" altLang="en-US" sz="2000" b="1" dirty="0"/>
              <a:t>البحث</a:t>
            </a:r>
            <a:r>
              <a:rPr lang="ar-BH" altLang="en-US" sz="2000" b="1" dirty="0" smtClean="0"/>
              <a:t>.</a:t>
            </a:r>
            <a:endParaRPr lang="ar-SA" altLang="en-US" sz="2000" b="1" dirty="0" smtClean="0"/>
          </a:p>
          <a:p>
            <a:pPr marL="609600" indent="-609600" algn="r" rtl="1">
              <a:buFontTx/>
              <a:buAutoNum type="arabicPeriod"/>
            </a:pPr>
            <a:r>
              <a:rPr lang="ar-SA" altLang="en-US" sz="2000" b="1" dirty="0" smtClean="0"/>
              <a:t>أهداف البحث / أهميته</a:t>
            </a:r>
          </a:p>
          <a:p>
            <a:pPr marL="609600" indent="-609600" algn="r" rtl="1">
              <a:buFontTx/>
              <a:buAutoNum type="arabicPeriod"/>
            </a:pPr>
            <a:r>
              <a:rPr lang="ar-SA" altLang="en-US" sz="2000" b="1" dirty="0" smtClean="0"/>
              <a:t>فرضيات البحث</a:t>
            </a:r>
            <a:endParaRPr lang="ar-BH" altLang="en-US" sz="2000" b="1" dirty="0"/>
          </a:p>
          <a:p>
            <a:pPr marL="609600" indent="-609600" algn="r" rtl="1">
              <a:buFontTx/>
              <a:buAutoNum type="arabicPeriod"/>
            </a:pPr>
            <a:r>
              <a:rPr lang="ar-SA" altLang="en-US" sz="2000" b="1" dirty="0" smtClean="0"/>
              <a:t>منهجية البحث</a:t>
            </a:r>
          </a:p>
          <a:p>
            <a:pPr marL="609600" indent="-609600" algn="r" rtl="1">
              <a:buFontTx/>
              <a:buAutoNum type="arabicPeriod"/>
            </a:pPr>
            <a:r>
              <a:rPr lang="ar-SA" altLang="en-US" sz="2000" b="1" dirty="0" smtClean="0"/>
              <a:t>طرق البحث: </a:t>
            </a:r>
          </a:p>
          <a:p>
            <a:pPr marL="1009650" lvl="1" indent="-609600" algn="r" rtl="1">
              <a:buFont typeface="+mj-lt"/>
              <a:buAutoNum type="romanLcPeriod"/>
            </a:pPr>
            <a:r>
              <a:rPr lang="ar-SA" altLang="en-US" sz="2000" b="1" dirty="0" smtClean="0"/>
              <a:t>البيانات: ماهيتها ومصادرها وطرق جمعها</a:t>
            </a:r>
          </a:p>
          <a:p>
            <a:pPr marL="1009650" lvl="1" indent="-609600" algn="r" rtl="1">
              <a:buFont typeface="+mj-lt"/>
              <a:buAutoNum type="romanLcPeriod"/>
            </a:pPr>
            <a:r>
              <a:rPr lang="ar-SA" altLang="en-US" sz="2000" b="1" dirty="0" smtClean="0"/>
              <a:t>طرق تحليل ومعالجة البيانات</a:t>
            </a:r>
          </a:p>
          <a:p>
            <a:pPr marL="609600" indent="-609600" algn="r" rtl="1">
              <a:buFont typeface="+mj-lt"/>
              <a:buAutoNum type="arabicPeriod"/>
            </a:pPr>
            <a:r>
              <a:rPr lang="ar-BH" altLang="en-US" sz="2000" b="1" dirty="0" smtClean="0"/>
              <a:t>تحديد </a:t>
            </a:r>
            <a:r>
              <a:rPr lang="ar-BH" altLang="en-US" sz="2000" b="1" dirty="0"/>
              <a:t>حدود البحث الزمانية </a:t>
            </a:r>
            <a:r>
              <a:rPr lang="ar-BH" altLang="en-US" sz="2000" b="1" dirty="0" smtClean="0"/>
              <a:t>والمكانية</a:t>
            </a:r>
          </a:p>
          <a:p>
            <a:pPr marL="609600" indent="-609600" algn="r" rtl="1">
              <a:buFontTx/>
              <a:buAutoNum type="arabicPeriod"/>
            </a:pPr>
            <a:r>
              <a:rPr lang="ar-BH" altLang="en-US" sz="2000" b="1" dirty="0" smtClean="0"/>
              <a:t>الدراسات السابقة في مجال البحث</a:t>
            </a:r>
            <a:endParaRPr lang="ar-SA" altLang="en-US" sz="2000" b="1" dirty="0" smtClean="0"/>
          </a:p>
          <a:p>
            <a:pPr marL="609600" indent="-609600" algn="r" rtl="1">
              <a:buFontTx/>
              <a:buAutoNum type="arabicPeriod"/>
            </a:pPr>
            <a:r>
              <a:rPr lang="ar-SA" altLang="en-US" sz="2000" b="1" dirty="0" smtClean="0"/>
              <a:t>مكونات البحث (أبوابه)</a:t>
            </a:r>
            <a:endParaRPr lang="ar-BH" altLang="en-US" sz="2000" b="1" dirty="0" smtClean="0"/>
          </a:p>
          <a:p>
            <a:pPr algn="r" rt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473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b="1" dirty="0" smtClean="0"/>
              <a:t>عنوان البحث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 rtl="1"/>
            <a:r>
              <a:rPr lang="ar-BH" altLang="en-US" b="1" dirty="0" smtClean="0"/>
              <a:t>اختيار </a:t>
            </a:r>
            <a:r>
              <a:rPr lang="ar-BH" altLang="en-US" b="1" dirty="0"/>
              <a:t>العنوان المناسب </a:t>
            </a:r>
            <a:r>
              <a:rPr lang="ar-SA" altLang="en-US" b="1" dirty="0" smtClean="0"/>
              <a:t>مسألة مهمة جدا في</a:t>
            </a:r>
            <a:r>
              <a:rPr lang="ar-BH" altLang="en-US" b="1" dirty="0" smtClean="0"/>
              <a:t>البحث </a:t>
            </a:r>
            <a:r>
              <a:rPr lang="ar-SA" altLang="en-US" b="1" dirty="0" smtClean="0"/>
              <a:t>ومن الضروري أن يت</a:t>
            </a:r>
            <a:r>
              <a:rPr lang="ar-BH" altLang="en-US" b="1" dirty="0" smtClean="0"/>
              <a:t>ناسب </a:t>
            </a:r>
            <a:r>
              <a:rPr lang="ar-BH" altLang="en-US" b="1" dirty="0"/>
              <a:t>العنوان مع موضوع الدراسة</a:t>
            </a:r>
            <a:r>
              <a:rPr lang="ar-BH" altLang="en-US" b="1" dirty="0" smtClean="0"/>
              <a:t>.</a:t>
            </a:r>
            <a:endParaRPr lang="ar-SA" altLang="en-US" b="1" dirty="0" smtClean="0"/>
          </a:p>
          <a:p>
            <a:pPr algn="r" rtl="1"/>
            <a:r>
              <a:rPr lang="ar-SA" altLang="en-US" b="1" dirty="0" smtClean="0"/>
              <a:t>يجب</a:t>
            </a:r>
            <a:r>
              <a:rPr lang="ar-BH" altLang="en-US" b="1" dirty="0" smtClean="0"/>
              <a:t> </a:t>
            </a:r>
            <a:r>
              <a:rPr lang="ar-BH" altLang="en-US" b="1" dirty="0"/>
              <a:t>على الباحث أن يدقق في اختيار عنوان </a:t>
            </a:r>
            <a:r>
              <a:rPr lang="ar-SA" altLang="en-US" b="1" dirty="0" smtClean="0"/>
              <a:t>ل</a:t>
            </a:r>
            <a:r>
              <a:rPr lang="ar-BH" altLang="en-US" b="1" dirty="0" smtClean="0"/>
              <a:t>بحثه </a:t>
            </a:r>
            <a:r>
              <a:rPr lang="ar-SA" altLang="en-US" b="1" dirty="0" smtClean="0"/>
              <a:t>ومن المسائل</a:t>
            </a:r>
            <a:r>
              <a:rPr lang="ar-BH" altLang="en-US" b="1" dirty="0" smtClean="0"/>
              <a:t> </a:t>
            </a:r>
            <a:r>
              <a:rPr lang="ar-BH" altLang="en-US" b="1" dirty="0"/>
              <a:t>التي يجب مراعاتها عند اختيار </a:t>
            </a:r>
            <a:r>
              <a:rPr lang="ar-BH" altLang="en-US" b="1" dirty="0" smtClean="0"/>
              <a:t>العنوان</a:t>
            </a:r>
            <a:r>
              <a:rPr lang="ar-SA" altLang="en-US" b="1" dirty="0" smtClean="0"/>
              <a:t>:</a:t>
            </a:r>
          </a:p>
          <a:p>
            <a:pPr marL="609600" indent="-609600" algn="r" rtl="1">
              <a:buFontTx/>
              <a:buAutoNum type="arabicPeriod"/>
            </a:pPr>
            <a:r>
              <a:rPr lang="ar-BH" altLang="en-US" b="1" dirty="0"/>
              <a:t>أن يكون العنوان محدداً </a:t>
            </a:r>
            <a:r>
              <a:rPr lang="ar-BH" altLang="en-US" b="1" dirty="0" smtClean="0"/>
              <a:t>وم</a:t>
            </a:r>
            <a:r>
              <a:rPr lang="ar-SA" altLang="en-US" b="1" dirty="0" smtClean="0"/>
              <a:t>خ</a:t>
            </a:r>
            <a:r>
              <a:rPr lang="ar-BH" altLang="en-US" b="1" dirty="0" smtClean="0"/>
              <a:t>تصراً</a:t>
            </a:r>
            <a:r>
              <a:rPr lang="ar-BH" altLang="en-US" b="1" dirty="0"/>
              <a:t>.</a:t>
            </a:r>
          </a:p>
          <a:p>
            <a:pPr marL="609600" indent="-609600" algn="r" rtl="1">
              <a:buFontTx/>
              <a:buAutoNum type="arabicPeriod"/>
            </a:pPr>
            <a:r>
              <a:rPr lang="ar-SA" altLang="en-US" b="1" dirty="0" smtClean="0"/>
              <a:t>العنوان الجيد يشي بمحتويات البحث: </a:t>
            </a:r>
            <a:r>
              <a:rPr lang="ar-BH" altLang="en-US" b="1" dirty="0" smtClean="0"/>
              <a:t>يعبر </a:t>
            </a:r>
            <a:r>
              <a:rPr lang="ar-SA" altLang="en-US" b="1" dirty="0" smtClean="0"/>
              <a:t>بدقة عن </a:t>
            </a:r>
            <a:r>
              <a:rPr lang="ar-BH" altLang="en-US" b="1" dirty="0" smtClean="0"/>
              <a:t>موضوع</a:t>
            </a:r>
            <a:r>
              <a:rPr lang="ar-SA" altLang="en-US" b="1" dirty="0" smtClean="0"/>
              <a:t> ونطاق</a:t>
            </a:r>
            <a:r>
              <a:rPr lang="ar-BH" altLang="en-US" b="1" dirty="0" smtClean="0"/>
              <a:t> البحث</a:t>
            </a:r>
            <a:r>
              <a:rPr lang="ar-SA" altLang="en-US" b="1" dirty="0" smtClean="0"/>
              <a:t>: أي أن يكون وثيق الصلة بمحتويات البحث</a:t>
            </a:r>
            <a:r>
              <a:rPr lang="ar-BH" altLang="en-US" b="1" dirty="0" smtClean="0"/>
              <a:t>.</a:t>
            </a:r>
            <a:endParaRPr lang="ar-SA" altLang="en-US" b="1" dirty="0" smtClean="0"/>
          </a:p>
          <a:p>
            <a:pPr marL="609600" indent="-609600" algn="r" rtl="1">
              <a:buFontTx/>
              <a:buAutoNum type="arabicPeriod"/>
            </a:pPr>
            <a:r>
              <a:rPr lang="ar-SA" altLang="en-US" b="1" dirty="0" smtClean="0"/>
              <a:t>تجنب الاختصارات والرموز</a:t>
            </a:r>
          </a:p>
          <a:p>
            <a:pPr marL="609600" indent="-609600" algn="r" rtl="1">
              <a:buFontTx/>
              <a:buAutoNum type="arabicPeriod"/>
            </a:pPr>
            <a:r>
              <a:rPr lang="ar-SA" altLang="en-US" b="1" dirty="0" smtClean="0"/>
              <a:t>اختيار كلمات ذات انطباع ايجابي ومحفز للقراء</a:t>
            </a:r>
          </a:p>
          <a:p>
            <a:pPr marL="609600" indent="-609600" algn="r" rtl="1">
              <a:buFontTx/>
              <a:buAutoNum type="arabicPeriod"/>
            </a:pPr>
            <a:r>
              <a:rPr lang="ar-SA" altLang="en-US" b="1" dirty="0" smtClean="0"/>
              <a:t>أن يحوي بعض الكلمات «المفتاحية» التي يسهل العثور عليها من خلال محركات البحث</a:t>
            </a:r>
          </a:p>
          <a:p>
            <a:pPr marL="609600" indent="-609600" algn="r" rtl="1">
              <a:buFontTx/>
              <a:buAutoNum type="arabicPeriod"/>
            </a:pPr>
            <a:r>
              <a:rPr lang="ar-SA" altLang="en-US" b="1" dirty="0" smtClean="0"/>
              <a:t>استخدم آخر التسميات والاصطلاحات في مجال البحث </a:t>
            </a:r>
            <a:endParaRPr lang="ar-BH" altLang="en-US" b="1" dirty="0"/>
          </a:p>
          <a:p>
            <a:pPr marL="609600" indent="-609600" algn="r" rtl="1">
              <a:buFontTx/>
              <a:buAutoNum type="arabicPeriod"/>
            </a:pPr>
            <a:r>
              <a:rPr lang="ar-SA" altLang="en-US" b="1" dirty="0" smtClean="0"/>
              <a:t>اختيار </a:t>
            </a:r>
            <a:r>
              <a:rPr lang="ar-BH" altLang="en-US" b="1" dirty="0" smtClean="0"/>
              <a:t>لغة </a:t>
            </a:r>
            <a:r>
              <a:rPr lang="ar-BH" altLang="en-US" b="1" dirty="0"/>
              <a:t>ومفردات بسيطة غير معقدة وسليمة لغوياً.</a:t>
            </a:r>
          </a:p>
          <a:p>
            <a:pPr marL="609600" indent="-609600" algn="r" rtl="1">
              <a:buFontTx/>
              <a:buAutoNum type="arabicPeriod"/>
            </a:pPr>
            <a:r>
              <a:rPr lang="ar-SA" altLang="en-US" b="1" dirty="0" smtClean="0"/>
              <a:t>تجنب </a:t>
            </a:r>
            <a:r>
              <a:rPr lang="ar-BH" altLang="en-US" b="1" dirty="0" smtClean="0"/>
              <a:t>المصطلحات </a:t>
            </a:r>
            <a:r>
              <a:rPr lang="ar-SA" altLang="en-US" b="1" dirty="0" smtClean="0"/>
              <a:t>ذات التفاسير المتعددة </a:t>
            </a:r>
            <a:r>
              <a:rPr lang="ar-BH" altLang="en-US" b="1" dirty="0" smtClean="0"/>
              <a:t>بغرض </a:t>
            </a:r>
            <a:r>
              <a:rPr lang="ar-BH" altLang="en-US" b="1" dirty="0"/>
              <a:t>البعد عن اللبس </a:t>
            </a:r>
            <a:r>
              <a:rPr lang="ar-BH" altLang="en-US" b="1" dirty="0" smtClean="0"/>
              <a:t>والغموض</a:t>
            </a:r>
            <a:r>
              <a:rPr lang="ar-SA" altLang="en-US" b="1" dirty="0" smtClean="0"/>
              <a:t>.</a:t>
            </a:r>
          </a:p>
          <a:p>
            <a:pPr marL="609600" indent="-609600" algn="r" rtl="1">
              <a:buFontTx/>
              <a:buAutoNum type="arabicPeriod"/>
            </a:pPr>
            <a:r>
              <a:rPr lang="ar-SA" altLang="en-US" b="1" dirty="0" smtClean="0"/>
              <a:t>اختر عنوانا مميزا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2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البحث العلمي / المنهج العلمي / منهجية البحث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ar-SA" b="1" dirty="0"/>
              <a:t>البحث </a:t>
            </a:r>
            <a:r>
              <a:rPr lang="ar-SA" b="1" dirty="0" smtClean="0"/>
              <a:t>العلمي: "وسيلة لاستعلام والاستقصاء المنظم والدقيق </a:t>
            </a:r>
            <a:r>
              <a:rPr lang="ar-SA" b="1" dirty="0"/>
              <a:t>، يقوم به الباحث </a:t>
            </a:r>
            <a:r>
              <a:rPr lang="ar-SA" b="1" dirty="0" smtClean="0"/>
              <a:t>للانتقال </a:t>
            </a:r>
            <a:r>
              <a:rPr lang="ar-SA" b="1" dirty="0"/>
              <a:t>من </a:t>
            </a:r>
            <a:r>
              <a:rPr lang="ar-SA" b="1" dirty="0" smtClean="0"/>
              <a:t>المجهول إلى المعلوم، لاكتشاف علاقات جديدة، و تطويرأو تصحيح أو التحقق من معلومات متاحة من خلال إتباع الآتي :</a:t>
            </a:r>
          </a:p>
          <a:p>
            <a:pPr lvl="1" algn="r" rtl="1"/>
            <a:r>
              <a:rPr lang="ar-SA" b="1" dirty="0" smtClean="0"/>
              <a:t>الفحص واالاستعلام </a:t>
            </a:r>
            <a:r>
              <a:rPr lang="ar-SA" b="1" dirty="0"/>
              <a:t>الدقيق </a:t>
            </a:r>
            <a:r>
              <a:rPr lang="ar-SA" b="1" dirty="0" smtClean="0"/>
              <a:t>.</a:t>
            </a:r>
          </a:p>
          <a:p>
            <a:pPr lvl="1" algn="r" rtl="1"/>
            <a:r>
              <a:rPr lang="ar-SA" b="1" dirty="0"/>
              <a:t>اختيار الطريقة </a:t>
            </a:r>
            <a:r>
              <a:rPr lang="ar-SA" b="1" dirty="0" smtClean="0"/>
              <a:t>والادوات اللازمة </a:t>
            </a:r>
            <a:r>
              <a:rPr lang="ar-SA" b="1" dirty="0"/>
              <a:t>للبحث و </a:t>
            </a:r>
            <a:r>
              <a:rPr lang="ar-SA" b="1" dirty="0" smtClean="0"/>
              <a:t>جمع </a:t>
            </a:r>
            <a:r>
              <a:rPr lang="ar-SA" b="1" dirty="0"/>
              <a:t>البيانات</a:t>
            </a:r>
          </a:p>
          <a:p>
            <a:pPr lvl="1" algn="r" rtl="1"/>
            <a:endParaRPr lang="ar-SA" b="1" dirty="0" smtClean="0"/>
          </a:p>
          <a:p>
            <a:pPr algn="r" rtl="1"/>
            <a:r>
              <a:rPr lang="ar-SA" b="1" dirty="0" smtClean="0"/>
              <a:t>تعريف المنهج العلمي: "هو </a:t>
            </a:r>
            <a:r>
              <a:rPr lang="ar-SA" b="1" dirty="0"/>
              <a:t>مجموعة من القواعد والانظمة العامة التي يتم وضعها من اجل الوصول الى حقائق مقبولة حول الظاهرة موضوع الاهتمام من الباحثين في مختلف مجالات المعرفة </a:t>
            </a:r>
            <a:r>
              <a:rPr lang="ar-SA" b="1" dirty="0" smtClean="0"/>
              <a:t>الانسانية"</a:t>
            </a:r>
          </a:p>
          <a:p>
            <a:pPr algn="r" rtl="1"/>
            <a:r>
              <a:rPr lang="ar-SA" b="1" dirty="0" smtClean="0"/>
              <a:t>منهجية البحث: مصطلح أكاديمي قد يقصد به: طريقة محددة لإعداد البحث.</a:t>
            </a:r>
          </a:p>
          <a:p>
            <a:pPr lvl="1" algn="r" rtl="1"/>
            <a:r>
              <a:rPr lang="ar-SA" b="1" dirty="0"/>
              <a:t>المنهجية تتمثل في الإجراءات المستخدمة في كتابة البحث العلمي من أدوات وأساليب وغيرها من </a:t>
            </a:r>
            <a:r>
              <a:rPr lang="ar-SA" b="1" dirty="0" smtClean="0"/>
              <a:t>الآليات وهي عبارة عن «خريطة طريق» لتنفيذ البحث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071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المقدمة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ar-SA" b="1" dirty="0" smtClean="0"/>
              <a:t>المقدمة بمثابة إعلان عن/للـ البحث: اثارة اهتمام القراء</a:t>
            </a:r>
          </a:p>
          <a:p>
            <a:pPr algn="r" rtl="1"/>
            <a:r>
              <a:rPr lang="ar-SA" b="1" dirty="0" smtClean="0"/>
              <a:t>تبين معالم موضوع البحث</a:t>
            </a:r>
            <a:r>
              <a:rPr lang="en-US" b="1" dirty="0" smtClean="0"/>
              <a:t> </a:t>
            </a:r>
            <a:r>
              <a:rPr lang="ar-SA" b="1" dirty="0" smtClean="0"/>
              <a:t> وتحدد المحـ (ا)ور التي سوف يركز عليها الباحث</a:t>
            </a:r>
          </a:p>
          <a:p>
            <a:pPr algn="r" rtl="1"/>
            <a:r>
              <a:rPr lang="ar-SA" b="1" dirty="0" smtClean="0"/>
              <a:t>تعطي فكرة عن سياق/مضمون أهمية ومبررات البحث وذلك قبل ايراد اسئلة </a:t>
            </a:r>
            <a:r>
              <a:rPr lang="ar-SA" b="1" dirty="0"/>
              <a:t>وفروض البحث </a:t>
            </a:r>
            <a:r>
              <a:rPr lang="ar-SA" b="1" dirty="0" smtClean="0"/>
              <a:t>لاحقا.</a:t>
            </a:r>
          </a:p>
          <a:p>
            <a:pPr algn="r" rtl="1"/>
            <a:r>
              <a:rPr lang="ar-SA" b="1" dirty="0" smtClean="0"/>
              <a:t>تعطي ملخصا/خلفية للمستوى المعرفي الحالي عن موضوع البحث</a:t>
            </a:r>
          </a:p>
          <a:p>
            <a:pPr algn="r" rtl="1"/>
            <a:r>
              <a:rPr lang="ar-SA" b="1" dirty="0" smtClean="0"/>
              <a:t>تعطي فكرة عن هدف البحث، اسئلته، طرقه، القيمة المتوقعة لنتائجه، وتبويبه.  </a:t>
            </a:r>
          </a:p>
          <a:p>
            <a:pPr algn="r" rtl="1"/>
            <a:r>
              <a:rPr lang="ar-SA" b="1" dirty="0" smtClean="0"/>
              <a:t>تنقل القارئ من المجال العام للبحث لمجاله الخاص والمحدد</a:t>
            </a:r>
            <a:endParaRPr lang="en-US" b="1" dirty="0" smtClean="0"/>
          </a:p>
          <a:p>
            <a:pPr algn="r" rtl="1"/>
            <a:r>
              <a:rPr lang="ar-SA" b="1" dirty="0" smtClean="0"/>
              <a:t>المقدمة الجيدة تمهد لنبرة/أسلوب/لغة البحث: أذا فلتترك انطباعا جيدا!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615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altLang="en-US" b="1" dirty="0"/>
              <a:t>مشكلة البحث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ar-BH" altLang="en-US" b="1" dirty="0"/>
              <a:t>مشكلة البحث هي المحور الرئيسي الذي يدور حوله البحث. </a:t>
            </a:r>
          </a:p>
          <a:p>
            <a:pPr algn="r" rtl="1">
              <a:lnSpc>
                <a:spcPct val="90000"/>
              </a:lnSpc>
            </a:pPr>
            <a:r>
              <a:rPr lang="ar-BH" altLang="en-US" b="1" dirty="0" smtClean="0"/>
              <a:t>تساؤلات </a:t>
            </a:r>
            <a:r>
              <a:rPr lang="ar-SA" altLang="en-US" b="1" dirty="0" smtClean="0"/>
              <a:t>في </a:t>
            </a:r>
            <a:r>
              <a:rPr lang="ar-BH" altLang="en-US" b="1" dirty="0" smtClean="0"/>
              <a:t>ذهن </a:t>
            </a:r>
            <a:r>
              <a:rPr lang="ar-BH" altLang="en-US" b="1" dirty="0"/>
              <a:t>الباحث </a:t>
            </a:r>
            <a:r>
              <a:rPr lang="ar-BH" altLang="en-US" b="1" dirty="0" smtClean="0"/>
              <a:t>واحساس</a:t>
            </a:r>
            <a:r>
              <a:rPr lang="ar-SA" altLang="en-US" b="1" dirty="0" smtClean="0"/>
              <a:t>ه</a:t>
            </a:r>
            <a:r>
              <a:rPr lang="ar-BH" altLang="en-US" b="1" dirty="0" smtClean="0"/>
              <a:t> </a:t>
            </a:r>
            <a:r>
              <a:rPr lang="ar-BH" altLang="en-US" b="1" dirty="0"/>
              <a:t>بوجود </a:t>
            </a:r>
            <a:r>
              <a:rPr lang="ar-BH" altLang="en-US" b="1" dirty="0" smtClean="0"/>
              <a:t>خلل</a:t>
            </a:r>
            <a:r>
              <a:rPr lang="ar-SA" altLang="en-US" b="1" dirty="0" smtClean="0"/>
              <a:t>/نقص/</a:t>
            </a:r>
            <a:r>
              <a:rPr lang="ar-BH" altLang="en-US" b="1" dirty="0" smtClean="0"/>
              <a:t> غموض </a:t>
            </a:r>
            <a:r>
              <a:rPr lang="ar-BH" altLang="en-US" b="1" dirty="0"/>
              <a:t>في جانب معين </a:t>
            </a:r>
            <a:r>
              <a:rPr lang="ar-SA" altLang="en-US" b="1" dirty="0" smtClean="0"/>
              <a:t>يود </a:t>
            </a:r>
            <a:r>
              <a:rPr lang="ar-BH" altLang="en-US" b="1" dirty="0" smtClean="0"/>
              <a:t>الباحث استجلاء</a:t>
            </a:r>
            <a:r>
              <a:rPr lang="ar-SA" altLang="en-US" b="1" dirty="0" smtClean="0"/>
              <a:t>ه/توضيحه/سده</a:t>
            </a:r>
            <a:r>
              <a:rPr lang="ar-BH" altLang="en-US" b="1" dirty="0" smtClean="0"/>
              <a:t>. </a:t>
            </a:r>
            <a:endParaRPr lang="ar-BH" altLang="en-US" b="1" dirty="0"/>
          </a:p>
          <a:p>
            <a:pPr algn="r" rtl="1">
              <a:lnSpc>
                <a:spcPct val="90000"/>
              </a:lnSpc>
            </a:pPr>
            <a:r>
              <a:rPr lang="ar-SA" altLang="en-US" b="1" dirty="0" smtClean="0"/>
              <a:t>مشكلة البحث توضح أن </a:t>
            </a:r>
            <a:r>
              <a:rPr lang="ar-BH" altLang="en-US" b="1" dirty="0" smtClean="0"/>
              <a:t>هنالك </a:t>
            </a:r>
            <a:r>
              <a:rPr lang="ar-BH" altLang="en-US" b="1" dirty="0"/>
              <a:t>أمر ما أثار رغبة التقصي </a:t>
            </a:r>
            <a:r>
              <a:rPr lang="ar-BH" altLang="en-US" b="1" dirty="0" smtClean="0"/>
              <a:t>عند </a:t>
            </a:r>
            <a:r>
              <a:rPr lang="ar-BH" altLang="en-US" b="1" dirty="0"/>
              <a:t>الباحث </a:t>
            </a:r>
            <a:r>
              <a:rPr lang="ar-SA" altLang="en-US" b="1" dirty="0" smtClean="0"/>
              <a:t>ودفعه</a:t>
            </a:r>
            <a:r>
              <a:rPr lang="ar-BH" altLang="en-US" b="1" dirty="0" smtClean="0"/>
              <a:t> </a:t>
            </a:r>
            <a:r>
              <a:rPr lang="ar-SA" altLang="en-US" b="1" dirty="0" smtClean="0"/>
              <a:t>لإزالة </a:t>
            </a:r>
            <a:r>
              <a:rPr lang="ar-BH" altLang="en-US" b="1" dirty="0" smtClean="0"/>
              <a:t>الغموض </a:t>
            </a:r>
            <a:r>
              <a:rPr lang="ar-BH" altLang="en-US" b="1" dirty="0"/>
              <a:t>الذي </a:t>
            </a:r>
            <a:r>
              <a:rPr lang="ar-BH" altLang="en-US" b="1" dirty="0" smtClean="0"/>
              <a:t>ي</a:t>
            </a:r>
            <a:r>
              <a:rPr lang="ar-SA" altLang="en-US" b="1" dirty="0" smtClean="0"/>
              <a:t>كتن</a:t>
            </a:r>
            <a:r>
              <a:rPr lang="ar-BH" altLang="en-US" b="1" dirty="0" smtClean="0"/>
              <a:t>ف </a:t>
            </a:r>
            <a:r>
              <a:rPr lang="ar-BH" altLang="en-US" b="1" dirty="0"/>
              <a:t>هذا الأمر </a:t>
            </a:r>
            <a:r>
              <a:rPr lang="ar-BH" altLang="en-US" b="1" dirty="0" smtClean="0"/>
              <a:t>و </a:t>
            </a:r>
            <a:r>
              <a:rPr lang="ar-BH" altLang="en-US" b="1" dirty="0"/>
              <a:t>إيجاد مقترحات </a:t>
            </a:r>
            <a:r>
              <a:rPr lang="ar-BH" altLang="en-US" b="1" dirty="0" smtClean="0"/>
              <a:t>حلول.</a:t>
            </a:r>
            <a:endParaRPr lang="ar-BH" altLang="en-US" b="1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45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مميزات «مشكلة البحث</a:t>
            </a:r>
            <a:r>
              <a:rPr lang="ar-SA" b="1" smtClean="0"/>
              <a:t>» الجيدة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ar-BH" altLang="en-US" b="1" dirty="0"/>
              <a:t>هنالك </a:t>
            </a:r>
            <a:r>
              <a:rPr lang="ar-SA" altLang="en-US" b="1" dirty="0" smtClean="0"/>
              <a:t>بعض ال</a:t>
            </a:r>
            <a:r>
              <a:rPr lang="ar-BH" altLang="en-US" b="1" dirty="0" smtClean="0"/>
              <a:t>اعتبارات </a:t>
            </a:r>
            <a:r>
              <a:rPr lang="ar-SA" altLang="en-US" b="1" dirty="0" smtClean="0"/>
              <a:t>ال</a:t>
            </a:r>
            <a:r>
              <a:rPr lang="ar-BH" altLang="en-US" b="1" dirty="0" smtClean="0"/>
              <a:t>منهجية و</a:t>
            </a:r>
            <a:r>
              <a:rPr lang="ar-SA" altLang="en-US" b="1" dirty="0" smtClean="0"/>
              <a:t>ال</a:t>
            </a:r>
            <a:r>
              <a:rPr lang="ar-BH" altLang="en-US" b="1" dirty="0" smtClean="0"/>
              <a:t>علمية </a:t>
            </a:r>
            <a:r>
              <a:rPr lang="ar-BH" altLang="en-US" b="1" dirty="0"/>
              <a:t>يجب </a:t>
            </a:r>
            <a:r>
              <a:rPr lang="ar-SA" altLang="en-US" b="1" dirty="0" smtClean="0"/>
              <a:t>أخذها </a:t>
            </a:r>
            <a:r>
              <a:rPr lang="ar-BH" altLang="en-US" b="1" dirty="0" smtClean="0"/>
              <a:t>عند </a:t>
            </a:r>
            <a:r>
              <a:rPr lang="ar-BH" altLang="en-US" b="1" dirty="0"/>
              <a:t>تحديد مشكلة </a:t>
            </a:r>
            <a:r>
              <a:rPr lang="ar-BH" altLang="en-US" b="1" dirty="0" smtClean="0"/>
              <a:t>البحث</a:t>
            </a:r>
            <a:r>
              <a:rPr lang="ar-SA" altLang="en-US" b="1" dirty="0" smtClean="0"/>
              <a:t>:</a:t>
            </a:r>
          </a:p>
          <a:p>
            <a:pPr lvl="1" algn="r" rtl="1"/>
            <a:r>
              <a:rPr lang="ar-SA" b="1" dirty="0" smtClean="0"/>
              <a:t>يمكن تحديدها بوضوح: ليست موضوعا عاما يحوي عدة مشاكل فرعية</a:t>
            </a:r>
          </a:p>
          <a:p>
            <a:pPr lvl="1" algn="r" rtl="1"/>
            <a:r>
              <a:rPr lang="ar-SA" b="1" dirty="0" smtClean="0"/>
              <a:t>يمكن صياغتها بصورة واضحة، موجزة/مختصرة/مقتضبة</a:t>
            </a:r>
          </a:p>
          <a:p>
            <a:pPr lvl="1" algn="r" rtl="1"/>
            <a:r>
              <a:rPr lang="ar-SA" b="1" dirty="0" smtClean="0"/>
              <a:t>أن تثير/تولد تساؤلات بحثية محددة</a:t>
            </a:r>
          </a:p>
          <a:p>
            <a:pPr lvl="1" algn="r" rtl="1"/>
            <a:r>
              <a:rPr lang="ar-SA" b="1" dirty="0" smtClean="0"/>
              <a:t>لها أساس نظري/مفاهيمي</a:t>
            </a:r>
          </a:p>
          <a:p>
            <a:pPr lvl="1" algn="r" rtl="1"/>
            <a:r>
              <a:rPr lang="ar-SA" b="1" dirty="0" smtClean="0"/>
              <a:t>لها أهمية أم مغزى أو مدلول (اقتصادي؟اجتماعي؟) </a:t>
            </a:r>
          </a:p>
          <a:p>
            <a:pPr lvl="1" algn="r" rtl="1"/>
            <a:r>
              <a:rPr lang="ar-SA" b="1" dirty="0" smtClean="0"/>
              <a:t>لها أساس في الأدبيات /البحوث السابقة</a:t>
            </a:r>
          </a:p>
          <a:p>
            <a:pPr lvl="1" algn="r" rtl="1"/>
            <a:r>
              <a:rPr lang="ar-SA" b="1" dirty="0" smtClean="0"/>
              <a:t>مرتبطة بمجال</a:t>
            </a:r>
            <a:r>
              <a:rPr lang="en-US" b="1" dirty="0" smtClean="0"/>
              <a:t> </a:t>
            </a:r>
            <a:r>
              <a:rPr lang="ar-SA" b="1" dirty="0" smtClean="0"/>
              <a:t>(ات) محدد(ة) من المجالات المعرفية في تخصص الباحث</a:t>
            </a:r>
          </a:p>
          <a:p>
            <a:pPr lvl="1" algn="r" rtl="1"/>
            <a:r>
              <a:rPr lang="ar-SA" b="1" dirty="0" smtClean="0"/>
              <a:t>يمكن معالجتها في حدود الامكانات الزمنية/المادية المتاحة</a:t>
            </a:r>
          </a:p>
          <a:p>
            <a:pPr lvl="1" algn="r" rtl="1"/>
            <a:r>
              <a:rPr lang="ar-SA" b="1" dirty="0" smtClean="0"/>
              <a:t>يمكن تطبيق طرق البحث الموجودة (عند الباحث) عليها</a:t>
            </a:r>
          </a:p>
          <a:p>
            <a:pPr lvl="1" algn="r" rtl="1"/>
            <a:r>
              <a:rPr lang="ar-SA" b="1" dirty="0" smtClean="0"/>
              <a:t>قابلة للبحث: يمكن تناولها/يمكن الحصول على بيانات كافية لمعالجتها</a:t>
            </a:r>
          </a:p>
          <a:p>
            <a:pPr lvl="1" algn="r" rtl="1"/>
            <a:r>
              <a:rPr lang="ar-SA" b="1" dirty="0" smtClean="0"/>
              <a:t>المشكلة </a:t>
            </a:r>
            <a:r>
              <a:rPr lang="ar-SA" b="1" i="1" u="sng" dirty="0" smtClean="0"/>
              <a:t>جديدة</a:t>
            </a:r>
            <a:r>
              <a:rPr lang="ar-SA" b="1" dirty="0" smtClean="0"/>
              <a:t> /لم يتم معالجتها بصورة كافية من قبل</a:t>
            </a:r>
          </a:p>
          <a:p>
            <a:pPr lvl="1" algn="r" rtl="1"/>
            <a:r>
              <a:rPr lang="ar-SA" b="1" dirty="0" smtClean="0"/>
              <a:t>أن تكون مرتبطة بواقع المجتمع خاصة للمجالات التطبيقية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altLang="en-US" b="1" dirty="0" smtClean="0"/>
              <a:t>غايات و</a:t>
            </a:r>
            <a:r>
              <a:rPr lang="ar-BH" altLang="en-US" b="1" dirty="0" smtClean="0"/>
              <a:t>أهداف البحث</a:t>
            </a: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Goals &amp;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ar-SA" altLang="en-US" b="1" dirty="0" smtClean="0"/>
              <a:t>تعد كتابة وصياغة غايات وأهداف البحث من أهم الجوانب المتعلقة بالبحث، لماذا؟</a:t>
            </a:r>
          </a:p>
          <a:p>
            <a:pPr lvl="1" algn="r" rtl="1"/>
            <a:r>
              <a:rPr lang="ar-SA" altLang="en-US" b="1" dirty="0" smtClean="0"/>
              <a:t>من شأن هذه الجزئيات أن تحدد: نطاق وعمق واتجاه البحث</a:t>
            </a:r>
          </a:p>
          <a:p>
            <a:pPr algn="r" rtl="1"/>
            <a:r>
              <a:rPr lang="ar-SA" altLang="en-US" b="1" dirty="0" smtClean="0"/>
              <a:t>هنالك هدف عام (غاية) (</a:t>
            </a:r>
            <a:r>
              <a:rPr lang="en-US" altLang="en-US" b="1" dirty="0" smtClean="0"/>
              <a:t>Goal</a:t>
            </a:r>
            <a:r>
              <a:rPr lang="ar-SA" altLang="en-US" b="1" dirty="0" smtClean="0"/>
              <a:t>) للبحث يرجى تحقيقه بنهاية البحث</a:t>
            </a:r>
          </a:p>
          <a:p>
            <a:pPr algn="r" rtl="1"/>
            <a:r>
              <a:rPr lang="ar-SA" altLang="en-US" b="1" dirty="0" smtClean="0"/>
              <a:t>ومجموعة أهداف محددة  </a:t>
            </a:r>
            <a:r>
              <a:rPr lang="en-US" altLang="en-US" b="1" dirty="0" smtClean="0"/>
              <a:t> actions</a:t>
            </a:r>
            <a:r>
              <a:rPr lang="ar-SA" altLang="en-US" b="1" dirty="0" smtClean="0"/>
              <a:t>تشتق من الهدف العام</a:t>
            </a:r>
          </a:p>
          <a:p>
            <a:pPr algn="r" rtl="1"/>
            <a:r>
              <a:rPr lang="ar-SA" altLang="en-US" b="1" dirty="0" smtClean="0"/>
              <a:t>الأهداف هي وصف واضح ومختصر ومحدد لما يود أن يحققه الباحث</a:t>
            </a:r>
            <a:endParaRPr lang="en-US" altLang="en-US" b="1" dirty="0" smtClean="0"/>
          </a:p>
          <a:p>
            <a:pPr algn="r" rtl="1"/>
            <a:r>
              <a:rPr lang="ar-BH" altLang="en-US" b="1" dirty="0" smtClean="0"/>
              <a:t>على </a:t>
            </a:r>
            <a:r>
              <a:rPr lang="ar-BH" altLang="en-US" b="1" dirty="0"/>
              <a:t>الباحث أن </a:t>
            </a:r>
            <a:r>
              <a:rPr lang="ar-SA" altLang="en-US" b="1" dirty="0" smtClean="0"/>
              <a:t>يصيغ</a:t>
            </a:r>
            <a:r>
              <a:rPr lang="ar-BH" altLang="en-US" b="1" dirty="0" smtClean="0"/>
              <a:t> </a:t>
            </a:r>
            <a:r>
              <a:rPr lang="ar-BH" altLang="en-US" b="1" dirty="0"/>
              <a:t>أهدافاً محددة لبحثه </a:t>
            </a:r>
            <a:r>
              <a:rPr lang="ar-BH" altLang="en-US" b="1" dirty="0" smtClean="0"/>
              <a:t>بلغة </a:t>
            </a:r>
            <a:r>
              <a:rPr lang="ar-BH" altLang="en-US" b="1" dirty="0"/>
              <a:t>سليمة </a:t>
            </a:r>
            <a:r>
              <a:rPr lang="ar-SA" altLang="en-US" b="1" dirty="0" smtClean="0"/>
              <a:t>بعيدا</a:t>
            </a:r>
            <a:r>
              <a:rPr lang="ar-BH" altLang="en-US" b="1" dirty="0" smtClean="0"/>
              <a:t> عن </a:t>
            </a:r>
            <a:r>
              <a:rPr lang="ar-SA" altLang="en-US" b="1" dirty="0" smtClean="0"/>
              <a:t>التعابير/</a:t>
            </a:r>
            <a:r>
              <a:rPr lang="ar-BH" altLang="en-US" b="1" dirty="0" smtClean="0"/>
              <a:t>الكلمات </a:t>
            </a:r>
            <a:r>
              <a:rPr lang="ar-SA" altLang="en-US" b="1" dirty="0" smtClean="0"/>
              <a:t>متعددة المعاني.</a:t>
            </a:r>
            <a:endParaRPr lang="en-US" altLang="en-US" b="1" dirty="0" smtClean="0"/>
          </a:p>
          <a:p>
            <a:pPr algn="r" rtl="1"/>
            <a:r>
              <a:rPr lang="ar-SA" altLang="en-US" b="1" dirty="0" smtClean="0"/>
              <a:t>يجب أن تكون الأهداف مرتبطة تماما بمشكلة البحث.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40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BH" altLang="en-US" sz="2200" b="1" dirty="0" smtClean="0">
                <a:solidFill>
                  <a:prstClr val="black"/>
                </a:solidFill>
              </a:rPr>
              <a:t>تحديد </a:t>
            </a:r>
            <a:r>
              <a:rPr lang="ar-BH" altLang="en-US" sz="2200" b="1" dirty="0">
                <a:solidFill>
                  <a:prstClr val="black"/>
                </a:solidFill>
              </a:rPr>
              <a:t>الأهداف </a:t>
            </a:r>
            <a:r>
              <a:rPr lang="ar-SA" altLang="en-US" sz="2200" b="1" dirty="0">
                <a:solidFill>
                  <a:prstClr val="black"/>
                </a:solidFill>
              </a:rPr>
              <a:t>ي</a:t>
            </a:r>
            <a:r>
              <a:rPr lang="ar-BH" altLang="en-US" sz="2200" b="1" dirty="0">
                <a:solidFill>
                  <a:prstClr val="black"/>
                </a:solidFill>
              </a:rPr>
              <a:t>ساعد الباحث على التركيز في بحثه لتحقيقها</a:t>
            </a:r>
            <a:endParaRPr lang="ar-SA" altLang="en-US" sz="2200" b="1" dirty="0">
              <a:solidFill>
                <a:prstClr val="black"/>
              </a:solidFill>
            </a:endParaRPr>
          </a:p>
          <a:p>
            <a:pPr lvl="0" algn="r" rtl="1"/>
            <a:r>
              <a:rPr lang="ar-BH" altLang="en-US" sz="2200" b="1" dirty="0">
                <a:solidFill>
                  <a:prstClr val="black"/>
                </a:solidFill>
              </a:rPr>
              <a:t>تحديد </a:t>
            </a:r>
            <a:r>
              <a:rPr lang="ar-SA" altLang="en-US" sz="2200" b="1" dirty="0">
                <a:solidFill>
                  <a:prstClr val="black"/>
                </a:solidFill>
              </a:rPr>
              <a:t>هذه الأهداف يعين </a:t>
            </a:r>
            <a:r>
              <a:rPr lang="ar-BH" altLang="en-US" sz="2200" b="1" dirty="0">
                <a:solidFill>
                  <a:prstClr val="black"/>
                </a:solidFill>
              </a:rPr>
              <a:t>المقيم</a:t>
            </a:r>
            <a:r>
              <a:rPr lang="ar-SA" altLang="en-US" sz="2200" b="1" dirty="0">
                <a:solidFill>
                  <a:prstClr val="black"/>
                </a:solidFill>
              </a:rPr>
              <a:t>ي</a:t>
            </a:r>
            <a:r>
              <a:rPr lang="ar-BH" altLang="en-US" sz="2200" b="1" dirty="0">
                <a:solidFill>
                  <a:prstClr val="black"/>
                </a:solidFill>
              </a:rPr>
              <a:t>ن</a:t>
            </a:r>
            <a:r>
              <a:rPr lang="ar-SA" altLang="en-US" sz="2200" b="1" dirty="0">
                <a:solidFill>
                  <a:prstClr val="black"/>
                </a:solidFill>
              </a:rPr>
              <a:t>/المحكمين</a:t>
            </a:r>
            <a:r>
              <a:rPr lang="ar-BH" altLang="en-US" sz="2200" b="1" dirty="0">
                <a:solidFill>
                  <a:prstClr val="black"/>
                </a:solidFill>
              </a:rPr>
              <a:t> باختبار مدى تحقيق</a:t>
            </a:r>
            <a:r>
              <a:rPr lang="ar-SA" altLang="en-US" sz="2200" b="1" dirty="0">
                <a:solidFill>
                  <a:prstClr val="black"/>
                </a:solidFill>
              </a:rPr>
              <a:t>ها</a:t>
            </a:r>
            <a:r>
              <a:rPr lang="ar-BH" altLang="en-US" sz="2200" b="1" dirty="0">
                <a:solidFill>
                  <a:prstClr val="black"/>
                </a:solidFill>
              </a:rPr>
              <a:t> </a:t>
            </a:r>
            <a:r>
              <a:rPr lang="ar-SA" altLang="en-US" sz="2200" b="1" dirty="0">
                <a:solidFill>
                  <a:prstClr val="black"/>
                </a:solidFill>
              </a:rPr>
              <a:t>وبالتالي هل البحث </a:t>
            </a:r>
            <a:r>
              <a:rPr lang="ar-BH" altLang="en-US" sz="2200" b="1" dirty="0">
                <a:solidFill>
                  <a:prstClr val="black"/>
                </a:solidFill>
              </a:rPr>
              <a:t>ناجح و</a:t>
            </a:r>
            <a:r>
              <a:rPr lang="ar-SA" altLang="en-US" sz="2200" b="1" dirty="0">
                <a:solidFill>
                  <a:prstClr val="black"/>
                </a:solidFill>
              </a:rPr>
              <a:t>هل </a:t>
            </a:r>
            <a:r>
              <a:rPr lang="ar-BH" altLang="en-US" sz="2200" b="1" dirty="0">
                <a:solidFill>
                  <a:prstClr val="black"/>
                </a:solidFill>
              </a:rPr>
              <a:t>حقق الغرض منه أم لا</a:t>
            </a:r>
            <a:r>
              <a:rPr lang="ar-SA" altLang="en-US" sz="2200" b="1" dirty="0">
                <a:solidFill>
                  <a:prstClr val="black"/>
                </a:solidFill>
              </a:rPr>
              <a:t>.</a:t>
            </a:r>
          </a:p>
          <a:p>
            <a:pPr lvl="0" algn="r" rtl="1"/>
            <a:r>
              <a:rPr lang="ar-SA" sz="2200" b="1" dirty="0">
                <a:solidFill>
                  <a:prstClr val="black"/>
                </a:solidFill>
              </a:rPr>
              <a:t>مابين 3 – 5 أهداف مشتقة من الهدف العام</a:t>
            </a:r>
          </a:p>
          <a:p>
            <a:pPr lvl="0" algn="r" rtl="1"/>
            <a:r>
              <a:rPr lang="ar-SA" sz="2200" b="1" dirty="0">
                <a:solidFill>
                  <a:prstClr val="black"/>
                </a:solidFill>
              </a:rPr>
              <a:t>الأهداف تقسم البحث الى جزئيات بحيث يمكن معالجة كل جزء على </a:t>
            </a:r>
            <a:r>
              <a:rPr lang="ar-SA" sz="2200" b="1" dirty="0" smtClean="0">
                <a:solidFill>
                  <a:prstClr val="black"/>
                </a:solidFill>
              </a:rPr>
              <a:t>حدة</a:t>
            </a:r>
          </a:p>
        </p:txBody>
      </p:sp>
    </p:spTree>
    <p:extLst>
      <p:ext uri="{BB962C8B-B14F-4D97-AF65-F5344CB8AC3E}">
        <p14:creationId xmlns:p14="http://schemas.microsoft.com/office/powerpoint/2010/main" val="146465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صياغة الأهداف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 sz="2000" b="1" dirty="0">
                <a:solidFill>
                  <a:prstClr val="black"/>
                </a:solidFill>
              </a:rPr>
              <a:t>صياغة الأهداف تأتي بعد مراجعة الأدبيات، لماذا</a:t>
            </a:r>
            <a:r>
              <a:rPr lang="ar-SA" sz="2000" b="1" dirty="0" smtClean="0">
                <a:solidFill>
                  <a:prstClr val="black"/>
                </a:solidFill>
              </a:rPr>
              <a:t>؟</a:t>
            </a:r>
          </a:p>
          <a:p>
            <a:pPr lvl="0" algn="r" rtl="1"/>
            <a:r>
              <a:rPr lang="ar-BH" altLang="en-US" sz="2200" b="1" dirty="0">
                <a:solidFill>
                  <a:prstClr val="black"/>
                </a:solidFill>
              </a:rPr>
              <a:t>يستحسن </a:t>
            </a:r>
            <a:r>
              <a:rPr lang="ar-SA" altLang="en-US" sz="2200" b="1" dirty="0">
                <a:solidFill>
                  <a:prstClr val="black"/>
                </a:solidFill>
              </a:rPr>
              <a:t>صياغة ال</a:t>
            </a:r>
            <a:r>
              <a:rPr lang="ar-BH" altLang="en-US" sz="2200" b="1" dirty="0">
                <a:solidFill>
                  <a:prstClr val="black"/>
                </a:solidFill>
              </a:rPr>
              <a:t>أهداف </a:t>
            </a:r>
            <a:r>
              <a:rPr lang="ar-SA" altLang="en-US" sz="2200" b="1" dirty="0">
                <a:solidFill>
                  <a:prstClr val="black"/>
                </a:solidFill>
              </a:rPr>
              <a:t>المحددة </a:t>
            </a:r>
            <a:r>
              <a:rPr lang="ar-BH" altLang="en-US" sz="2200" b="1" dirty="0">
                <a:solidFill>
                  <a:prstClr val="black"/>
                </a:solidFill>
              </a:rPr>
              <a:t>في شكل نقاط مرقمة وقصيرة</a:t>
            </a:r>
            <a:endParaRPr lang="ar-SA" altLang="en-US" sz="2200" b="1" dirty="0">
              <a:solidFill>
                <a:prstClr val="black"/>
              </a:solidFill>
            </a:endParaRPr>
          </a:p>
          <a:p>
            <a:pPr lvl="0" algn="r" rtl="1"/>
            <a:endParaRPr lang="ar-SA" sz="2000" b="1" dirty="0">
              <a:solidFill>
                <a:prstClr val="black"/>
              </a:solidFill>
            </a:endParaRPr>
          </a:p>
          <a:p>
            <a:pPr lvl="0" algn="r" rtl="1"/>
            <a:r>
              <a:rPr lang="ar-SA" sz="2000" b="1" dirty="0">
                <a:solidFill>
                  <a:prstClr val="black"/>
                </a:solidFill>
              </a:rPr>
              <a:t>يمكن صياغة الأهداف المحددة في عدة صور:</a:t>
            </a:r>
          </a:p>
          <a:p>
            <a:pPr lvl="1" algn="r" rtl="1"/>
            <a:r>
              <a:rPr lang="ar-SA" sz="2600" b="1" dirty="0">
                <a:solidFill>
                  <a:prstClr val="black"/>
                </a:solidFill>
              </a:rPr>
              <a:t>أسئلة بحثية</a:t>
            </a:r>
          </a:p>
          <a:p>
            <a:pPr lvl="1" algn="r" rtl="1"/>
            <a:r>
              <a:rPr lang="ar-SA" sz="2600" b="1" dirty="0">
                <a:solidFill>
                  <a:prstClr val="black"/>
                </a:solidFill>
              </a:rPr>
              <a:t>جمل مثبتة</a:t>
            </a:r>
          </a:p>
          <a:p>
            <a:pPr lvl="1" algn="r" rtl="1"/>
            <a:r>
              <a:rPr lang="ar-SA" sz="2600" b="1" dirty="0">
                <a:solidFill>
                  <a:prstClr val="black"/>
                </a:solidFill>
              </a:rPr>
              <a:t>فرضيات يراد التحقق </a:t>
            </a:r>
            <a:r>
              <a:rPr lang="ar-SA" sz="2600" b="1" dirty="0" smtClean="0">
                <a:solidFill>
                  <a:prstClr val="black"/>
                </a:solidFill>
              </a:rPr>
              <a:t>منها: مثال؟</a:t>
            </a:r>
            <a:endParaRPr lang="en-US" sz="2600" dirty="0">
              <a:solidFill>
                <a:prstClr val="black"/>
              </a:solidFill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7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مميزات الأسئلة البحثية الجيدة؟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ar-SA" dirty="0" smtClean="0"/>
              <a:t>السؤال الجيد يتطلب اجابة مفصلة و"متشعبة" مقارنة بـ: نعم/لا.</a:t>
            </a:r>
          </a:p>
          <a:p>
            <a:pPr algn="r" rtl="1"/>
            <a:r>
              <a:rPr lang="ar-SA" dirty="0" smtClean="0"/>
              <a:t>السؤال الجيد محدد ويعالج وضعا محددا:</a:t>
            </a:r>
          </a:p>
          <a:p>
            <a:pPr lvl="1" algn="r" rtl="1"/>
            <a:r>
              <a:rPr lang="ar-SA" dirty="0" smtClean="0"/>
              <a:t>الأثر على صغار الملاك وهل يحتاجون لمزيد من الارشاد؟</a:t>
            </a:r>
          </a:p>
          <a:p>
            <a:pPr lvl="1" algn="r" rtl="1"/>
            <a:r>
              <a:rPr lang="ar-SA" dirty="0" smtClean="0"/>
              <a:t>الأثر على صغار الملاك لمزارع السكري في منطقة ...</a:t>
            </a:r>
          </a:p>
          <a:p>
            <a:pPr algn="r" rtl="1"/>
            <a:r>
              <a:rPr lang="ar-SA" dirty="0" smtClean="0"/>
              <a:t>السؤال الجيد يمكن تقديم اجابة له</a:t>
            </a:r>
          </a:p>
          <a:p>
            <a:pPr algn="r" rtl="1"/>
            <a:r>
              <a:rPr lang="ar-SA" dirty="0" smtClean="0"/>
              <a:t>السؤال الجيد لا يسأل عن انطباعات ومعتقدات</a:t>
            </a:r>
          </a:p>
          <a:p>
            <a:pPr algn="r" rtl="1"/>
            <a:r>
              <a:rPr lang="ar-SA" dirty="0" smtClean="0"/>
              <a:t>السؤال الجيد مبتكر:</a:t>
            </a:r>
          </a:p>
          <a:p>
            <a:pPr lvl="1" algn="r" rtl="1"/>
            <a:r>
              <a:rPr lang="ar-SA" dirty="0" smtClean="0"/>
              <a:t>ماهي مساوئ ومحاسن استخدام الهاتف النقال؟</a:t>
            </a:r>
          </a:p>
          <a:p>
            <a:pPr lvl="1" algn="r" rtl="1"/>
            <a:r>
              <a:rPr lang="ar-SA" dirty="0" smtClean="0"/>
              <a:t>كيف سيؤثر تحديد/تقنين استخدام الهاتف النقال داخل حرم الجامعة على التواصل الاجتماعي بين الطلاب؟</a:t>
            </a:r>
          </a:p>
          <a:p>
            <a:pPr algn="r" rtl="1"/>
            <a:r>
              <a:rPr lang="ar-SA" dirty="0" smtClean="0"/>
              <a:t>السؤال الجيد يحتاج لبحث للحصول على إجابة</a:t>
            </a:r>
          </a:p>
          <a:p>
            <a:pPr algn="r" rtl="1"/>
            <a:r>
              <a:rPr lang="ar-SA" dirty="0" smtClean="0"/>
              <a:t>السؤال الجيد قابل للنفاش 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8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</a:t>
            </a:r>
            <a:r>
              <a:rPr lang="en-US" dirty="0" smtClean="0">
                <a:solidFill>
                  <a:srgbClr val="FF0000"/>
                </a:solidFill>
              </a:rPr>
              <a:t>here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ar-SA" sz="2200" b="1" dirty="0">
                <a:solidFill>
                  <a:prstClr val="black"/>
                </a:solidFill>
              </a:rPr>
              <a:t>الأهداف المحددة هي غالبا محاولة لقياس/تحديد/وصف (العلاقة بين) متغيرات الدراسة</a:t>
            </a:r>
          </a:p>
          <a:p>
            <a:pPr lvl="0" algn="r" rtl="1"/>
            <a:r>
              <a:rPr lang="ar-SA" sz="2200" b="1" dirty="0">
                <a:solidFill>
                  <a:prstClr val="black"/>
                </a:solidFill>
              </a:rPr>
              <a:t>الأهداف المحددة تعطي اجابات لأسئلة البحث أو نتائج لاختبارات فرضياته.</a:t>
            </a:r>
          </a:p>
          <a:p>
            <a:pPr lvl="0" algn="r" rtl="1"/>
            <a:r>
              <a:rPr lang="ar-SA" sz="2200" b="1" dirty="0">
                <a:solidFill>
                  <a:prstClr val="black"/>
                </a:solidFill>
              </a:rPr>
              <a:t>الأهداف المحددة تغني الباحث عن جمع بيانات لا حاجة له بها</a:t>
            </a:r>
          </a:p>
          <a:p>
            <a:pPr lvl="0" algn="r" rtl="1"/>
            <a:r>
              <a:rPr lang="ar-SA" sz="2200" b="1" dirty="0">
                <a:solidFill>
                  <a:prstClr val="black"/>
                </a:solidFill>
              </a:rPr>
              <a:t>الأهداف المحددة تسهل كثيرا اختيار طرق البحث </a:t>
            </a:r>
            <a:r>
              <a:rPr lang="ar-SA" sz="2200" b="1" dirty="0" smtClean="0">
                <a:solidFill>
                  <a:prstClr val="black"/>
                </a:solidFill>
              </a:rPr>
              <a:t>المناسبة</a:t>
            </a:r>
          </a:p>
          <a:p>
            <a:pPr lvl="0" algn="r" rtl="1"/>
            <a:r>
              <a:rPr lang="ar-SA" sz="2200" b="1" dirty="0" smtClean="0">
                <a:solidFill>
                  <a:prstClr val="black"/>
                </a:solidFill>
              </a:rPr>
              <a:t>استخدم "أفعالا" أو صيغا تدل على عمل محسوس/يمكن قياسه </a:t>
            </a:r>
            <a:r>
              <a:rPr lang="en-US" sz="2200" b="1" dirty="0" smtClean="0">
                <a:solidFill>
                  <a:prstClr val="black"/>
                </a:solidFill>
              </a:rPr>
              <a:t>Action verbs</a:t>
            </a:r>
            <a:r>
              <a:rPr lang="ar-SA" sz="2200" b="1" dirty="0" smtClean="0">
                <a:solidFill>
                  <a:prstClr val="black"/>
                </a:solidFill>
              </a:rPr>
              <a:t> في بداية كل هدف:</a:t>
            </a:r>
          </a:p>
          <a:p>
            <a:pPr lvl="1" algn="r" rtl="1"/>
            <a:r>
              <a:rPr lang="ar-SA" sz="1800" b="1" dirty="0" smtClean="0">
                <a:solidFill>
                  <a:prstClr val="black"/>
                </a:solidFill>
              </a:rPr>
              <a:t>مثال: حصر/تحديد/حساب/تقدير/وصف/مقارنة...</a:t>
            </a:r>
          </a:p>
          <a:p>
            <a:pPr lvl="1" algn="r" rtl="1"/>
            <a:r>
              <a:rPr lang="ar-SA" sz="1800" b="1" dirty="0" smtClean="0">
                <a:solidFill>
                  <a:prstClr val="black"/>
                </a:solidFill>
              </a:rPr>
              <a:t>تجنب أفعالا مبهمة غير قابلة للقياس من نوع: فهم/دراسة/ تثمين/تأطير/  </a:t>
            </a:r>
            <a:endParaRPr lang="ar-SA" sz="1800" b="1" dirty="0">
              <a:solidFill>
                <a:prstClr val="black"/>
              </a:solidFill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33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غاية/أهداف</a:t>
            </a:r>
            <a:br>
              <a:rPr lang="ar-SA" dirty="0" smtClean="0"/>
            </a:br>
            <a:r>
              <a:rPr lang="en-US" dirty="0" smtClean="0"/>
              <a:t>Goals VS Objectives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384397"/>
              </p:ext>
            </p:extLst>
          </p:nvPr>
        </p:nvGraphicFramePr>
        <p:xfrm>
          <a:off x="457200" y="1600200"/>
          <a:ext cx="8229600" cy="392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Objectives</a:t>
                      </a:r>
                      <a:r>
                        <a:rPr lang="ar-SA" sz="2800" b="1" dirty="0" smtClean="0"/>
                        <a:t>أهداف :</a:t>
                      </a:r>
                      <a:endParaRPr lang="en-US" sz="2800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Aim/Goal </a:t>
                      </a:r>
                      <a:r>
                        <a:rPr lang="ar-SA" sz="2800" b="1" dirty="0" smtClean="0"/>
                        <a:t>غاية 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وسائل/ </a:t>
                      </a:r>
                      <a:r>
                        <a:rPr lang="en-US" b="1" dirty="0" smtClean="0"/>
                        <a:t> (actions) </a:t>
                      </a:r>
                      <a:r>
                        <a:rPr lang="ar-SA" b="1" dirty="0" smtClean="0"/>
                        <a:t>للوصول لتلك الغاية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يراد تحقيقه بنهاية البحث</a:t>
                      </a:r>
                      <a:r>
                        <a:rPr lang="en-US" b="1" dirty="0" smtClean="0"/>
                        <a:t> </a:t>
                      </a:r>
                      <a:r>
                        <a:rPr lang="ar-SA" b="1" dirty="0" smtClean="0"/>
                        <a:t> هدف نهائي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قصيرة الأجل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طويل الأجل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الخطوات</a:t>
                      </a:r>
                      <a:r>
                        <a:rPr lang="ar-SA" b="1" baseline="0" dirty="0" smtClean="0"/>
                        <a:t> التي توصل للغاية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/>
                        <a:t>النتيجة النهائية: ما هو الشىئ قيد الدراسة</a:t>
                      </a:r>
                      <a:endParaRPr lang="en-US" b="1" dirty="0" smtClean="0"/>
                    </a:p>
                    <a:p>
                      <a:pPr algn="r" rtl="1"/>
                      <a:r>
                        <a:rPr lang="ar-SA" b="1" dirty="0" smtClean="0"/>
                        <a:t>  </a:t>
                      </a:r>
                      <a:r>
                        <a:rPr lang="en-US" b="1" dirty="0" smtClean="0"/>
                        <a:t>Result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مخرجات قابلة للقياس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مخرجات غير قابلة للقياس : لاتوجد معايير واضحة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مجموعة أهداف 3 - 5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عادة يوجد غاية واحدة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en-US" b="1" dirty="0" smtClean="0"/>
                        <a:t>SMART: Specific, Measureable, Achievable, Realistic, Time constrained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تصاغ</a:t>
                      </a:r>
                      <a:r>
                        <a:rPr lang="ar-SA" b="1" baseline="0" dirty="0" smtClean="0"/>
                        <a:t> بصورة معممة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95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أمثلة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ar-SA" b="1" dirty="0" smtClean="0"/>
              <a:t>مثال 1: </a:t>
            </a:r>
          </a:p>
          <a:p>
            <a:pPr algn="r" rtl="1"/>
            <a:r>
              <a:rPr lang="ar-SA" b="1" dirty="0" smtClean="0"/>
              <a:t>غاية: ارغب في أن أتخرج من الكلية بتقدير غير مسبوق.</a:t>
            </a:r>
          </a:p>
          <a:p>
            <a:pPr algn="r" rtl="1"/>
            <a:r>
              <a:rPr lang="ar-SA" b="1" dirty="0" smtClean="0"/>
              <a:t>أهداف:</a:t>
            </a:r>
          </a:p>
          <a:p>
            <a:pPr lvl="1" algn="r" rtl="1"/>
            <a:r>
              <a:rPr lang="ar-SA" b="1" dirty="0" smtClean="0"/>
              <a:t>سأعمل على الحصول على معدل 4.75</a:t>
            </a:r>
            <a:r>
              <a:rPr lang="en-US" b="1" dirty="0" smtClean="0"/>
              <a:t>  </a:t>
            </a:r>
            <a:r>
              <a:rPr lang="ar-SA" b="1" dirty="0" smtClean="0"/>
              <a:t> لأي فصل دراسي</a:t>
            </a:r>
          </a:p>
          <a:p>
            <a:pPr lvl="1" algn="r" rtl="1"/>
            <a:r>
              <a:rPr lang="ar-SA" b="1" dirty="0" smtClean="0"/>
              <a:t>سأعمل على الحصول على تقدير (أ+) في قصر 401 هذا الفصل، </a:t>
            </a:r>
          </a:p>
          <a:p>
            <a:pPr lvl="1" algn="r" rtl="1"/>
            <a:r>
              <a:rPr lang="ar-SA" b="1" dirty="0" smtClean="0"/>
              <a:t>سأفرد ساعتان مذاكرة/اطلاع لكل محاضرة هذا الفصل </a:t>
            </a:r>
          </a:p>
          <a:p>
            <a:pPr marL="457200" lvl="1" indent="0" algn="r" rtl="1">
              <a:buNone/>
            </a:pPr>
            <a:endParaRPr lang="ar-SA" b="1" dirty="0" smtClean="0"/>
          </a:p>
          <a:p>
            <a:pPr algn="r" rtl="1"/>
            <a:r>
              <a:rPr lang="ar-SA" b="1" dirty="0" smtClean="0"/>
              <a:t>مثال2:</a:t>
            </a:r>
          </a:p>
          <a:p>
            <a:pPr algn="r" rtl="1"/>
            <a:r>
              <a:rPr lang="ar-SA" b="1" dirty="0" smtClean="0"/>
              <a:t>غاية: تهدف الشركة الى زيادة عوائدها من الأنشطة المختلفة في الفترة القادمة.</a:t>
            </a:r>
          </a:p>
          <a:p>
            <a:pPr algn="r" rtl="1"/>
            <a:r>
              <a:rPr lang="ar-SA" b="1" dirty="0" smtClean="0"/>
              <a:t>أهداف:</a:t>
            </a:r>
          </a:p>
          <a:p>
            <a:pPr lvl="1" algn="r" rtl="1"/>
            <a:r>
              <a:rPr lang="ar-SA" b="1" dirty="0" smtClean="0"/>
              <a:t>الدفع بثلاث منتجات جديدة للسوق بنهاية العام</a:t>
            </a:r>
          </a:p>
          <a:p>
            <a:pPr lvl="1" algn="r" rtl="1"/>
            <a:r>
              <a:rPr lang="ar-SA" b="1" dirty="0" smtClean="0"/>
              <a:t>رفع عائدات الاستثمار بنسبة 10% خلال العام المالي</a:t>
            </a:r>
          </a:p>
          <a:p>
            <a:pPr lvl="1" algn="r" rtl="1"/>
            <a:r>
              <a:rPr lang="ar-SA" b="1" dirty="0" smtClean="0"/>
              <a:t>رفع الحصة السوقية للشركة ل: 8% بنهاية العام</a:t>
            </a:r>
          </a:p>
          <a:p>
            <a:pPr lvl="1" algn="r" rtl="1"/>
            <a:r>
              <a:rPr lang="ar-SA" b="1" dirty="0" smtClean="0"/>
              <a:t>خفض التكلفة التشغيلية بنسبة 15% خلال ثلاث أعوام</a:t>
            </a:r>
          </a:p>
        </p:txBody>
      </p:sp>
    </p:spTree>
    <p:extLst>
      <p:ext uri="{BB962C8B-B14F-4D97-AF65-F5344CB8AC3E}">
        <p14:creationId xmlns:p14="http://schemas.microsoft.com/office/powerpoint/2010/main" val="84043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خصائص منهج البحث العلمي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/>
              <a:t>تتميز مناهج </a:t>
            </a:r>
            <a:r>
              <a:rPr lang="ar-SA" b="1" dirty="0"/>
              <a:t>البحث </a:t>
            </a:r>
            <a:r>
              <a:rPr lang="ar-SA" b="1" dirty="0" smtClean="0"/>
              <a:t>العلمي بعدة خصائص، منها:</a:t>
            </a:r>
          </a:p>
          <a:p>
            <a:pPr lvl="1" algn="r" rtl="1"/>
            <a:r>
              <a:rPr lang="ar-SA" b="1" dirty="0"/>
              <a:t>التنظيم في طريقة التفكير والعمل ، القائمة على الملاحظة والحقائق </a:t>
            </a:r>
            <a:r>
              <a:rPr lang="ar-SA" b="1" dirty="0" smtClean="0"/>
              <a:t>العلمية.</a:t>
            </a:r>
          </a:p>
          <a:p>
            <a:pPr lvl="1" algn="r" rtl="1"/>
            <a:r>
              <a:rPr lang="ar-SA" b="1" dirty="0" smtClean="0"/>
              <a:t>التسلسل </a:t>
            </a:r>
            <a:r>
              <a:rPr lang="ar-SA" b="1" dirty="0"/>
              <a:t>والترابط في تنفيذ خطوات البحث المتتالية </a:t>
            </a:r>
            <a:endParaRPr lang="ar-SA" b="1" dirty="0" smtClean="0"/>
          </a:p>
          <a:p>
            <a:pPr lvl="1" algn="r" rtl="1"/>
            <a:r>
              <a:rPr lang="ar-SA" b="1" dirty="0"/>
              <a:t>الموضوعية والبعد عن </a:t>
            </a:r>
            <a:r>
              <a:rPr lang="ar-SA" b="1" dirty="0" smtClean="0"/>
              <a:t>التحيز </a:t>
            </a:r>
            <a:r>
              <a:rPr lang="ar-SA" b="1" dirty="0"/>
              <a:t>والذاتية والميول </a:t>
            </a:r>
            <a:r>
              <a:rPr lang="ar-SA" b="1" dirty="0" smtClean="0"/>
              <a:t>الشخصية</a:t>
            </a:r>
          </a:p>
          <a:p>
            <a:pPr lvl="1" algn="r" rtl="1"/>
            <a:r>
              <a:rPr lang="ar-SA" b="1" dirty="0"/>
              <a:t>إمكانية اختيار نتائج البحث في أي مكان </a:t>
            </a:r>
            <a:r>
              <a:rPr lang="ar-SA" b="1" dirty="0" smtClean="0"/>
              <a:t>وزمان، </a:t>
            </a:r>
            <a:r>
              <a:rPr lang="ar-SA" b="1" dirty="0"/>
              <a:t>باستخدام المناهج العلمية ولكن ضمن ظروف وشروط </a:t>
            </a:r>
            <a:r>
              <a:rPr lang="ar-SA" b="1" dirty="0" smtClean="0"/>
              <a:t>مماثلة</a:t>
            </a:r>
          </a:p>
          <a:p>
            <a:pPr lvl="1" algn="r" rtl="1"/>
            <a:r>
              <a:rPr lang="ar-SA" b="1" dirty="0"/>
              <a:t>القدرة على التنبؤ.. أي وضع تصور لما ستكون عليه الظواهر أو الأحداث ، قيد الدراسة في المستقبل</a:t>
            </a:r>
            <a:r>
              <a:rPr lang="ar-SA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2890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مثال3:</a:t>
            </a:r>
          </a:p>
          <a:p>
            <a:pPr algn="r" rtl="1"/>
            <a:r>
              <a:rPr lang="ar-SA" dirty="0" smtClean="0"/>
              <a:t>غاية: تحسين نوعية الخدمة المقدمة للمستهلكين.</a:t>
            </a:r>
          </a:p>
          <a:p>
            <a:pPr algn="r" rtl="1"/>
            <a:r>
              <a:rPr lang="ar-SA" dirty="0" smtClean="0"/>
              <a:t>أهداف:</a:t>
            </a:r>
          </a:p>
          <a:p>
            <a:pPr lvl="1" algn="r" rtl="1"/>
            <a:r>
              <a:rPr lang="ar-SA" dirty="0" smtClean="0"/>
              <a:t>تعيين ثلاث موظفين جدد بقسم العناية بالمستهلك بنهاية العام</a:t>
            </a:r>
          </a:p>
          <a:p>
            <a:pPr lvl="1" algn="r" rtl="1"/>
            <a:r>
              <a:rPr lang="ar-SA" dirty="0" smtClean="0"/>
              <a:t>تقديم 30 ساعة تدريبية لموظفي فسم </a:t>
            </a:r>
            <a:r>
              <a:rPr lang="ar-SA" smtClean="0"/>
              <a:t>العناية بالمستهلك خلال العام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1294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مثال4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عنوان: دور الممارسات الزراعية (الفلاحية) التقليدية في تقليل أثر الجفاف في منطقة ......</a:t>
            </a:r>
          </a:p>
          <a:p>
            <a:pPr algn="r" rtl="1"/>
            <a:r>
              <a:rPr lang="ar-SA" dirty="0" smtClean="0"/>
              <a:t>أهداف محددة:</a:t>
            </a:r>
          </a:p>
          <a:p>
            <a:pPr lvl="1" algn="r" rtl="1"/>
            <a:r>
              <a:rPr lang="ar-SA" dirty="0" smtClean="0"/>
              <a:t>حصر أنواع المعارف والممارسات التقليدية في المنطقة</a:t>
            </a:r>
          </a:p>
          <a:p>
            <a:pPr lvl="1" algn="r" rtl="1"/>
            <a:r>
              <a:rPr lang="ar-SA" dirty="0" smtClean="0"/>
              <a:t>تحديد آثار هذه الممارسات ووصف كيفية استخدامها للوصل الى طرق زراعية مستدامة.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894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SMART?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"زيادة الحصة السوقية للشركة الى 5% خلال سنتين"</a:t>
            </a:r>
          </a:p>
          <a:p>
            <a:pPr algn="r" rtl="1"/>
            <a:r>
              <a:rPr lang="ar-SA" dirty="0" smtClean="0"/>
              <a:t>"بنهاية هذا الفصل يتمكن الطالب من مقارنة "الأهداف العامة" و "الأهداف المحددة" للبحث.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9354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أهمية البحث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أسباب اختيارك للموضوع؟</a:t>
            </a:r>
          </a:p>
          <a:p>
            <a:pPr algn="r" rtl="1"/>
            <a:r>
              <a:rPr lang="ar-SA" dirty="0" smtClean="0"/>
              <a:t>لماذا تقوم بهذا البحث؟</a:t>
            </a:r>
          </a:p>
          <a:p>
            <a:pPr algn="r" rtl="1"/>
            <a:r>
              <a:rPr lang="ar-SA" dirty="0" smtClean="0"/>
              <a:t>مالمشكلة التي يساهم في حلها؟</a:t>
            </a:r>
          </a:p>
          <a:p>
            <a:pPr algn="r" rtl="1"/>
            <a:r>
              <a:rPr lang="ar-SA" dirty="0" smtClean="0"/>
              <a:t>مالجهات المستفيدة من هذا البحث؟</a:t>
            </a:r>
          </a:p>
          <a:p>
            <a:pPr algn="r" rtl="1"/>
            <a:r>
              <a:rPr lang="ar-SA" dirty="0" smtClean="0"/>
              <a:t>كيف سيكون مفيدا للآخرين؟</a:t>
            </a:r>
          </a:p>
          <a:p>
            <a:pPr algn="r" rtl="1"/>
            <a:r>
              <a:rPr lang="ar-SA" dirty="0" smtClean="0"/>
              <a:t>علاقته بالبحوث الأخرى؟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0846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  <a:scene3d>
              <a:camera prst="orthographicFront"/>
              <a:lightRig rig="threePt" dir="t"/>
            </a:scene3d>
            <a:sp3d>
              <a:bevelT w="57150"/>
            </a:sp3d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Test1_upto here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474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b="1" dirty="0" smtClean="0"/>
              <a:t>أنواع مناهج البحث العلمي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b="1" dirty="0" smtClean="0"/>
              <a:t>يمكن تصنيف مناهج البحث العلمي بطرق عدة</a:t>
            </a:r>
          </a:p>
          <a:p>
            <a:pPr algn="r" rtl="1"/>
            <a:r>
              <a:rPr lang="ar-SA" b="1" dirty="0" smtClean="0"/>
              <a:t>في الغالب يستخدم الباحث أكثر من منهج واحد.</a:t>
            </a:r>
          </a:p>
          <a:p>
            <a:pPr algn="r" rtl="1"/>
            <a:r>
              <a:rPr lang="ar-SA" b="1" dirty="0" smtClean="0"/>
              <a:t>من أهم هذه المناهج:</a:t>
            </a:r>
          </a:p>
          <a:p>
            <a:pPr lvl="1" algn="r" rtl="1"/>
            <a:r>
              <a:rPr lang="ar-SA" b="1" dirty="0"/>
              <a:t>المنهج </a:t>
            </a:r>
            <a:r>
              <a:rPr lang="ar-SA" b="1" dirty="0" smtClean="0"/>
              <a:t>الوصفي</a:t>
            </a:r>
          </a:p>
          <a:p>
            <a:pPr lvl="1" algn="r" rtl="1"/>
            <a:r>
              <a:rPr lang="ar-SA" b="1" dirty="0"/>
              <a:t>المنهج </a:t>
            </a:r>
            <a:r>
              <a:rPr lang="ar-SA" b="1" dirty="0" smtClean="0"/>
              <a:t>التحليلي</a:t>
            </a:r>
          </a:p>
          <a:p>
            <a:pPr lvl="1" algn="r" rtl="1"/>
            <a:r>
              <a:rPr lang="ar-SA" b="1" dirty="0"/>
              <a:t>المنهج </a:t>
            </a:r>
            <a:r>
              <a:rPr lang="ar-SA" b="1" dirty="0" smtClean="0"/>
              <a:t>التجريبي</a:t>
            </a:r>
          </a:p>
          <a:p>
            <a:pPr lvl="1" algn="r" rtl="1"/>
            <a:r>
              <a:rPr lang="ar-SA" b="1" dirty="0"/>
              <a:t>المنهج </a:t>
            </a:r>
            <a:r>
              <a:rPr lang="ar-SA" b="1" dirty="0" smtClean="0"/>
              <a:t>المقارن</a:t>
            </a:r>
          </a:p>
          <a:p>
            <a:pPr lvl="1" algn="r" rtl="1"/>
            <a:r>
              <a:rPr lang="ar-SA" b="1" dirty="0"/>
              <a:t>المنهج </a:t>
            </a:r>
            <a:r>
              <a:rPr lang="ar-SA" b="1" dirty="0" smtClean="0"/>
              <a:t>الوثائقي / التاريخي </a:t>
            </a:r>
            <a:r>
              <a:rPr lang="ar-SA" b="1" dirty="0"/>
              <a:t>(الاستدلالي</a:t>
            </a:r>
            <a:r>
              <a:rPr lang="ar-SA" b="1" dirty="0" smtClean="0"/>
              <a:t>)</a:t>
            </a:r>
          </a:p>
          <a:p>
            <a:pPr lvl="1" algn="r" rtl="1"/>
            <a:r>
              <a:rPr lang="ar-SA" b="1" dirty="0"/>
              <a:t>المنهج </a:t>
            </a:r>
            <a:r>
              <a:rPr lang="ar-SA" b="1" dirty="0" smtClean="0"/>
              <a:t>الاستقرائي</a:t>
            </a:r>
          </a:p>
          <a:p>
            <a:pPr lvl="1" algn="r" rtl="1"/>
            <a:r>
              <a:rPr lang="ar-SA" b="1" dirty="0" smtClean="0"/>
              <a:t>أخرى: استنباطي/ المسح الاجتماعي/دراسة الحالة/ الفلسفي...الخ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497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المنهج الوصفي</a:t>
            </a:r>
            <a:br>
              <a:rPr lang="ar-SA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b="1" dirty="0" smtClean="0"/>
              <a:t>يمثل عنصرا مشتركا في غالبية البحوث</a:t>
            </a:r>
          </a:p>
          <a:p>
            <a:pPr algn="r" rtl="1"/>
            <a:r>
              <a:rPr lang="ar-SA" b="1" dirty="0" smtClean="0"/>
              <a:t>بعض الدراسات تتبع هذا المنهج لوحده لكن الكثير منها يستخدمه بالاضافة لمنهج علمي آخر.</a:t>
            </a:r>
          </a:p>
          <a:p>
            <a:pPr algn="r" rtl="1"/>
            <a:r>
              <a:rPr lang="ar-SA" b="1" dirty="0" smtClean="0"/>
              <a:t>يتلخص في:</a:t>
            </a:r>
          </a:p>
          <a:p>
            <a:pPr lvl="1" algn="r" rtl="1"/>
            <a:r>
              <a:rPr lang="ar-SA" b="1" dirty="0" smtClean="0"/>
              <a:t>مشاهدة </a:t>
            </a:r>
            <a:r>
              <a:rPr lang="ar-SA" b="1" dirty="0"/>
              <a:t>ظاهرة </a:t>
            </a:r>
            <a:r>
              <a:rPr lang="ar-SA" b="1" dirty="0" smtClean="0"/>
              <a:t>معينة كما هي على </a:t>
            </a:r>
            <a:r>
              <a:rPr lang="ar-SA" b="1" dirty="0"/>
              <a:t>صورتها بالطبيعة</a:t>
            </a:r>
            <a:r>
              <a:rPr lang="ar-SA" b="1" dirty="0" smtClean="0"/>
              <a:t>،</a:t>
            </a:r>
            <a:endParaRPr lang="en-US" b="1" dirty="0" smtClean="0"/>
          </a:p>
          <a:p>
            <a:pPr lvl="1" algn="r" rtl="1"/>
            <a:r>
              <a:rPr lang="ar-SA" b="1" dirty="0" smtClean="0"/>
              <a:t>ومن ثم استخدام الحواس الإنسانية لوضع </a:t>
            </a:r>
            <a:r>
              <a:rPr lang="ar-SA" b="1" dirty="0"/>
              <a:t>إطار </a:t>
            </a:r>
            <a:r>
              <a:rPr lang="ar-SA" b="1" dirty="0" smtClean="0"/>
              <a:t>وصفي (كمي و/أو نوعي) للظاهرة،</a:t>
            </a:r>
          </a:p>
          <a:p>
            <a:pPr lvl="1" algn="r" rtl="1"/>
            <a:r>
              <a:rPr lang="ar-SA" b="1" dirty="0" smtClean="0"/>
              <a:t>ثم جمع </a:t>
            </a:r>
            <a:r>
              <a:rPr lang="ar-SA" b="1" dirty="0"/>
              <a:t>المعلومات حولها، والتعرف على أسباب </a:t>
            </a:r>
            <a:r>
              <a:rPr lang="ar-SA" b="1" dirty="0" smtClean="0"/>
              <a:t>حدوث الظاهرة، والخروج بنتائج محددة.</a:t>
            </a:r>
          </a:p>
          <a:p>
            <a:pPr algn="r" rtl="1"/>
            <a:r>
              <a:rPr lang="ar-SA" b="1" dirty="0" smtClean="0"/>
              <a:t>كيف تتم البحوث وفق هذا المنهج؟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3016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marR="0" lvl="1" indent="-2857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lang="ar-SA" sz="3600" b="1" dirty="0" smtClean="0"/>
              <a:t>المنهج التحليلي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يُعتبر البعض المنهج </a:t>
            </a:r>
            <a:r>
              <a:rPr lang="ar-SA" b="1" dirty="0" smtClean="0"/>
              <a:t>التحليلي </a:t>
            </a:r>
            <a:r>
              <a:rPr lang="ar-SA" b="1" dirty="0"/>
              <a:t>أحد مناهج البحث العلمي الفرعية</a:t>
            </a:r>
            <a:r>
              <a:rPr lang="ar-SA" b="1" dirty="0" smtClean="0"/>
              <a:t>،</a:t>
            </a:r>
          </a:p>
          <a:p>
            <a:pPr algn="r" rtl="1"/>
            <a:r>
              <a:rPr lang="ar-SA" b="1" dirty="0" smtClean="0"/>
              <a:t>أي أنه مكمل لغيره </a:t>
            </a:r>
            <a:r>
              <a:rPr lang="ar-SA" b="1" dirty="0"/>
              <a:t>من المناهج، </a:t>
            </a:r>
            <a:r>
              <a:rPr lang="ar-SA" b="1" dirty="0" smtClean="0"/>
              <a:t>ومن ثم هناك:المنهج </a:t>
            </a:r>
            <a:r>
              <a:rPr lang="ar-SA" b="1" dirty="0"/>
              <a:t>الوصفي التحليلي، والمنهج الاستقرائي التحليلي، والمنهج المقارن التحليلي... إلخ</a:t>
            </a:r>
            <a:r>
              <a:rPr lang="ar-SA" b="1" dirty="0" smtClean="0"/>
              <a:t>،</a:t>
            </a:r>
          </a:p>
        </p:txBody>
      </p:sp>
    </p:spTree>
    <p:extLst>
      <p:ext uri="{BB962C8B-B14F-4D97-AF65-F5344CB8AC3E}">
        <p14:creationId xmlns:p14="http://schemas.microsoft.com/office/powerpoint/2010/main" val="240500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333333"/>
                </a:solidFill>
                <a:latin typeface="Droid Arabic Kufi"/>
              </a:rPr>
              <a:t>المنهج </a:t>
            </a:r>
            <a:r>
              <a:rPr lang="ar-SA" b="1" dirty="0" smtClean="0">
                <a:solidFill>
                  <a:srgbClr val="333333"/>
                </a:solidFill>
                <a:latin typeface="Droid Arabic Kufi"/>
              </a:rPr>
              <a:t>التجريبي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rtl="1"/>
            <a:r>
              <a:rPr lang="ar-SA" b="1" dirty="0">
                <a:solidFill>
                  <a:srgbClr val="333333"/>
                </a:solidFill>
                <a:latin typeface="Droid Arabic Kufi"/>
              </a:rPr>
              <a:t> يُعد المنهج التجريبي من أكثر مناهج البحث العلمي منطقية</a:t>
            </a:r>
            <a:r>
              <a:rPr lang="ar-SA" b="1" dirty="0" smtClean="0">
                <a:solidFill>
                  <a:srgbClr val="333333"/>
                </a:solidFill>
                <a:latin typeface="Droid Arabic Kufi"/>
              </a:rPr>
              <a:t>،</a:t>
            </a:r>
          </a:p>
          <a:p>
            <a:pPr algn="just" rtl="1"/>
            <a:r>
              <a:rPr lang="ar-SA" b="1" dirty="0" smtClean="0">
                <a:solidFill>
                  <a:srgbClr val="333333"/>
                </a:solidFill>
                <a:latin typeface="Droid Arabic Kufi"/>
              </a:rPr>
              <a:t>فهو </a:t>
            </a:r>
            <a:r>
              <a:rPr lang="ar-SA" b="1" dirty="0">
                <a:solidFill>
                  <a:srgbClr val="333333"/>
                </a:solidFill>
                <a:latin typeface="Droid Arabic Kufi"/>
              </a:rPr>
              <a:t>يعتمد </a:t>
            </a:r>
            <a:r>
              <a:rPr lang="ar-SA" b="1" dirty="0" smtClean="0">
                <a:solidFill>
                  <a:srgbClr val="333333"/>
                </a:solidFill>
                <a:latin typeface="Droid Arabic Kufi"/>
              </a:rPr>
              <a:t>بصورة كبيرة على الأرقام،</a:t>
            </a:r>
          </a:p>
          <a:p>
            <a:pPr algn="just" rtl="1"/>
            <a:r>
              <a:rPr lang="ar-SA" b="1" dirty="0" smtClean="0">
                <a:solidFill>
                  <a:srgbClr val="333333"/>
                </a:solidFill>
                <a:latin typeface="Droid Arabic Kufi"/>
              </a:rPr>
              <a:t>مناسب للأبحاث في العلوم الطبيعية </a:t>
            </a:r>
            <a:r>
              <a:rPr lang="ar-SA" b="1" dirty="0">
                <a:solidFill>
                  <a:srgbClr val="333333"/>
                </a:solidFill>
                <a:latin typeface="Droid Arabic Kufi"/>
              </a:rPr>
              <a:t>مثل الرياضيات، والكيمياء، والفلك، والفيزياء.. إلخ</a:t>
            </a:r>
            <a:r>
              <a:rPr lang="ar-SA" b="1" dirty="0" smtClean="0">
                <a:solidFill>
                  <a:srgbClr val="333333"/>
                </a:solidFill>
                <a:latin typeface="Droid Arabic Kufi"/>
              </a:rPr>
              <a:t>،</a:t>
            </a:r>
          </a:p>
          <a:p>
            <a:pPr algn="just" rtl="1"/>
            <a:r>
              <a:rPr lang="ar-SA" b="1" dirty="0" smtClean="0">
                <a:solidFill>
                  <a:srgbClr val="333333"/>
                </a:solidFill>
                <a:latin typeface="Droid Arabic Kufi"/>
              </a:rPr>
              <a:t>ويتضمن مراحل واجراءات متنوعة:</a:t>
            </a:r>
          </a:p>
          <a:p>
            <a:pPr lvl="1" algn="just" rtl="1"/>
            <a:r>
              <a:rPr lang="ar-SA" b="1" dirty="0" smtClean="0">
                <a:solidFill>
                  <a:srgbClr val="333333"/>
                </a:solidFill>
                <a:latin typeface="Droid Arabic Kufi"/>
              </a:rPr>
              <a:t>تبدأ بملاحظة </a:t>
            </a:r>
            <a:r>
              <a:rPr lang="ar-SA" b="1" dirty="0">
                <a:solidFill>
                  <a:srgbClr val="333333"/>
                </a:solidFill>
                <a:latin typeface="Droid Arabic Kufi"/>
              </a:rPr>
              <a:t>الظاهرة</a:t>
            </a:r>
            <a:r>
              <a:rPr lang="ar-SA" b="1" dirty="0" smtClean="0">
                <a:solidFill>
                  <a:srgbClr val="333333"/>
                </a:solidFill>
                <a:latin typeface="Droid Arabic Kufi"/>
              </a:rPr>
              <a:t>،</a:t>
            </a:r>
          </a:p>
          <a:p>
            <a:pPr lvl="1" algn="just" rtl="1"/>
            <a:r>
              <a:rPr lang="ar-SA" b="1" dirty="0" smtClean="0">
                <a:solidFill>
                  <a:srgbClr val="333333"/>
                </a:solidFill>
                <a:latin typeface="Droid Arabic Kufi"/>
              </a:rPr>
              <a:t>حصر </a:t>
            </a:r>
            <a:r>
              <a:rPr lang="ar-SA" b="1" dirty="0">
                <a:solidFill>
                  <a:srgbClr val="333333"/>
                </a:solidFill>
                <a:latin typeface="Droid Arabic Kufi"/>
              </a:rPr>
              <a:t>المتغيرات التي تؤثر </a:t>
            </a:r>
            <a:r>
              <a:rPr lang="ar-SA" b="1" dirty="0" smtClean="0">
                <a:solidFill>
                  <a:srgbClr val="333333"/>
                </a:solidFill>
                <a:latin typeface="Droid Arabic Kufi"/>
              </a:rPr>
              <a:t>في الظاهرة،</a:t>
            </a:r>
          </a:p>
          <a:p>
            <a:pPr lvl="1" algn="just" rtl="1"/>
            <a:r>
              <a:rPr lang="ar-SA" b="1" dirty="0" smtClean="0">
                <a:solidFill>
                  <a:srgbClr val="333333"/>
                </a:solidFill>
                <a:latin typeface="Droid Arabic Kufi"/>
              </a:rPr>
              <a:t>صياغة </a:t>
            </a:r>
            <a:r>
              <a:rPr lang="ar-SA" b="1" dirty="0">
                <a:solidFill>
                  <a:srgbClr val="333333"/>
                </a:solidFill>
                <a:latin typeface="Droid Arabic Kufi"/>
              </a:rPr>
              <a:t>فرضيات البحث</a:t>
            </a:r>
            <a:r>
              <a:rPr lang="ar-SA" b="1" dirty="0" smtClean="0">
                <a:solidFill>
                  <a:srgbClr val="333333"/>
                </a:solidFill>
                <a:latin typeface="Droid Arabic Kufi"/>
              </a:rPr>
              <a:t>،</a:t>
            </a:r>
          </a:p>
          <a:p>
            <a:pPr lvl="1" algn="just" rtl="1"/>
            <a:r>
              <a:rPr lang="ar-SA" b="1" dirty="0" smtClean="0">
                <a:solidFill>
                  <a:srgbClr val="333333"/>
                </a:solidFill>
                <a:latin typeface="Droid Arabic Kufi"/>
              </a:rPr>
              <a:t>مرحلة </a:t>
            </a:r>
            <a:r>
              <a:rPr lang="ar-SA" b="1" dirty="0">
                <a:solidFill>
                  <a:srgbClr val="333333"/>
                </a:solidFill>
                <a:latin typeface="Droid Arabic Kufi"/>
              </a:rPr>
              <a:t>التجريب العلمي</a:t>
            </a:r>
            <a:r>
              <a:rPr lang="ar-SA" b="1" dirty="0" smtClean="0">
                <a:solidFill>
                  <a:srgbClr val="333333"/>
                </a:solidFill>
                <a:latin typeface="Droid Arabic Kufi"/>
              </a:rPr>
              <a:t>،</a:t>
            </a:r>
          </a:p>
          <a:p>
            <a:pPr lvl="1" algn="just" rtl="1"/>
            <a:r>
              <a:rPr lang="ar-SA" b="1" dirty="0" smtClean="0">
                <a:solidFill>
                  <a:srgbClr val="333333"/>
                </a:solidFill>
                <a:latin typeface="Droid Arabic Kufi"/>
              </a:rPr>
              <a:t> فهم/تحديد أثر </a:t>
            </a:r>
            <a:r>
              <a:rPr lang="ar-SA" b="1" dirty="0">
                <a:solidFill>
                  <a:srgbClr val="333333"/>
                </a:solidFill>
                <a:latin typeface="Droid Arabic Kufi"/>
              </a:rPr>
              <a:t>المتغيرات المستقلة في التابعة</a:t>
            </a:r>
            <a:r>
              <a:rPr lang="ar-SA" b="1" dirty="0" smtClean="0">
                <a:solidFill>
                  <a:srgbClr val="333333"/>
                </a:solidFill>
                <a:latin typeface="Droid Arabic Kufi"/>
              </a:rPr>
              <a:t>،</a:t>
            </a:r>
          </a:p>
          <a:p>
            <a:pPr lvl="1" algn="just" rtl="1"/>
            <a:r>
              <a:rPr lang="ar-SA" b="1" dirty="0" smtClean="0">
                <a:solidFill>
                  <a:srgbClr val="333333"/>
                </a:solidFill>
                <a:latin typeface="Droid Arabic Kufi"/>
              </a:rPr>
              <a:t> الخلوص الى استنتاجات </a:t>
            </a:r>
            <a:r>
              <a:rPr lang="ar-SA" b="1" dirty="0">
                <a:solidFill>
                  <a:srgbClr val="333333"/>
                </a:solidFill>
                <a:latin typeface="Droid Arabic Kufi"/>
              </a:rPr>
              <a:t>البحث.</a:t>
            </a:r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2464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2169</Words>
  <Application>Microsoft Office PowerPoint</Application>
  <PresentationFormat>On-screen Show (4:3)</PresentationFormat>
  <Paragraphs>339</Paragraphs>
  <Slides>54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PART_1</vt:lpstr>
      <vt:lpstr> 401قصر " طرق البحث العلمي " </vt:lpstr>
      <vt:lpstr>الأسبوع: الأول/الثاني</vt:lpstr>
      <vt:lpstr> البحث العلمي / المنهج العلمي / منهجية البحث</vt:lpstr>
      <vt:lpstr>خصائص منهج البحث العلمي</vt:lpstr>
      <vt:lpstr>أنواع مناهج البحث العلمي</vt:lpstr>
      <vt:lpstr>المنهج الوصفي </vt:lpstr>
      <vt:lpstr>المنهج التحليلي</vt:lpstr>
      <vt:lpstr>المنهج التجريبي</vt:lpstr>
      <vt:lpstr>المنهج المقارن</vt:lpstr>
      <vt:lpstr>المنهج التاريخي (الاستدلالي)</vt:lpstr>
      <vt:lpstr>المنهج الاستقرائي</vt:lpstr>
      <vt:lpstr>الأسبوع: الخامس - السابع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ثانياً: أنواع العينات غير الاحتمالية  Non Probabilistic Samples</vt:lpstr>
      <vt:lpstr>PowerPoint Presentation</vt:lpstr>
      <vt:lpstr>PowerPoint Presentation</vt:lpstr>
      <vt:lpstr>PowerPoint Presentation</vt:lpstr>
      <vt:lpstr>3- المعاينة الميسرة Convenience Sampling</vt:lpstr>
      <vt:lpstr>PowerPoint Presentation</vt:lpstr>
      <vt:lpstr>تلخيص للعينات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الأسبوع: الثالث/الرابع</vt:lpstr>
      <vt:lpstr>الاطار العام للبحث؟</vt:lpstr>
      <vt:lpstr>أهمية الاطار العام للبحث</vt:lpstr>
      <vt:lpstr>عناصر الاطار العام للبحث</vt:lpstr>
      <vt:lpstr>عنوان البحث</vt:lpstr>
      <vt:lpstr>المقدمة</vt:lpstr>
      <vt:lpstr>مشكلة البحث</vt:lpstr>
      <vt:lpstr>مميزات «مشكلة البحث» الجيدة</vt:lpstr>
      <vt:lpstr>غايات وأهداف البحث Goals &amp; Objectives</vt:lpstr>
      <vt:lpstr>تابع</vt:lpstr>
      <vt:lpstr>صياغة الأهداف</vt:lpstr>
      <vt:lpstr>مميزات الأسئلة البحثية الجيدة؟</vt:lpstr>
      <vt:lpstr>تابعhere</vt:lpstr>
      <vt:lpstr>غاية/أهداف Goals VS Objectives</vt:lpstr>
      <vt:lpstr>أمثلة</vt:lpstr>
      <vt:lpstr>تابع</vt:lpstr>
      <vt:lpstr>مثال4</vt:lpstr>
      <vt:lpstr>Is this SMART?</vt:lpstr>
      <vt:lpstr>أهمية البحث</vt:lpstr>
      <vt:lpstr>PowerPoint Presentation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PART_1</dc:title>
  <dc:creator>User</dc:creator>
  <cp:lastModifiedBy>User</cp:lastModifiedBy>
  <cp:revision>1</cp:revision>
  <dcterms:created xsi:type="dcterms:W3CDTF">2020-09-28T11:22:43Z</dcterms:created>
  <dcterms:modified xsi:type="dcterms:W3CDTF">2020-09-28T11:23:52Z</dcterms:modified>
</cp:coreProperties>
</file>