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9" r:id="rId2"/>
    <p:sldId id="257" r:id="rId3"/>
    <p:sldId id="261"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A7ED43F-D2C2-46F1-8EB7-298DEA7FE598}"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A7ED43F-D2C2-46F1-8EB7-298DEA7FE598}"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A7ED43F-D2C2-46F1-8EB7-298DEA7FE598}"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7ED43F-D2C2-46F1-8EB7-298DEA7FE59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85BB2B1-2959-4641-9A03-F4AB67073CBD}" type="datetimeFigureOut">
              <a:rPr lang="ar-SA" smtClean="0"/>
              <a:pPr/>
              <a:t>29/11/33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A7ED43F-D2C2-46F1-8EB7-298DEA7FE598}"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5BB2B1-2959-4641-9A03-F4AB67073CBD}" type="datetimeFigureOut">
              <a:rPr lang="ar-SA" smtClean="0"/>
              <a:pPr/>
              <a:t>29/11/33</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7ED43F-D2C2-46F1-8EB7-298DEA7FE598}"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0"/>
            <a:ext cx="7772400" cy="1066800"/>
          </a:xfrm>
        </p:spPr>
        <p:txBody>
          <a:bodyPr/>
          <a:lstStyle/>
          <a:p>
            <a:r>
              <a:rPr lang="en-US"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PACS in Radiology</a:t>
            </a:r>
            <a:endParaRPr lang="en-US"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1907704" y="4941168"/>
            <a:ext cx="5896744" cy="1752600"/>
          </a:xfrm>
        </p:spPr>
        <p:txBody>
          <a:bodyPr/>
          <a:lstStyle/>
          <a:p>
            <a:r>
              <a:rPr lang="en-US" dirty="0" smtClean="0">
                <a:solidFill>
                  <a:schemeClr val="tx1"/>
                </a:solidFill>
              </a:rPr>
              <a:t>By</a:t>
            </a:r>
          </a:p>
          <a:p>
            <a:r>
              <a:rPr lang="en-US" b="1" dirty="0" smtClean="0">
                <a:solidFill>
                  <a:srgbClr val="FF0000"/>
                </a:solidFill>
              </a:rPr>
              <a:t>Alanoud Al Saleh</a:t>
            </a:r>
            <a:endParaRPr lang="en-US" b="1" dirty="0">
              <a:solidFill>
                <a:srgbClr val="FF0000"/>
              </a:solidFill>
            </a:endParaRPr>
          </a:p>
        </p:txBody>
      </p:sp>
      <p:pic>
        <p:nvPicPr>
          <p:cNvPr id="5" name="Picture 4" descr="Figure 1 :The Picture archiving and communication system enterprise extends through the entire hospital system and spans all radiology related functions"/>
          <p:cNvPicPr/>
          <p:nvPr/>
        </p:nvPicPr>
        <p:blipFill>
          <a:blip r:embed="rId2" cstate="print"/>
          <a:srcRect/>
          <a:stretch>
            <a:fillRect/>
          </a:stretch>
        </p:blipFill>
        <p:spPr bwMode="auto">
          <a:xfrm>
            <a:off x="1979712" y="1340768"/>
            <a:ext cx="6588224" cy="3357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92162"/>
          </a:xfrm>
        </p:spPr>
        <p:txBody>
          <a:bodyPr>
            <a:normAutofit/>
          </a:bodyPr>
          <a:lstStyle/>
          <a:p>
            <a:pPr algn="ctr"/>
            <a:r>
              <a:rPr lang="en-US" sz="2800" b="1" dirty="0" smtClean="0">
                <a:solidFill>
                  <a:srgbClr val="FF0000"/>
                </a:solidFill>
              </a:rPr>
              <a:t>PACS</a:t>
            </a:r>
            <a:r>
              <a:rPr lang="en-US" sz="2800" dirty="0" smtClean="0">
                <a:solidFill>
                  <a:srgbClr val="FF0000"/>
                </a:solidFill>
              </a:rPr>
              <a:t> </a:t>
            </a:r>
            <a:r>
              <a:rPr lang="en-US" sz="2800" b="1" dirty="0" smtClean="0">
                <a:solidFill>
                  <a:srgbClr val="FF0000"/>
                </a:solidFill>
              </a:rPr>
              <a:t>Applications</a:t>
            </a:r>
            <a:endParaRPr lang="en-US" sz="2800" dirty="0">
              <a:solidFill>
                <a:srgbClr val="FF0000"/>
              </a:solidFill>
            </a:endParaRPr>
          </a:p>
        </p:txBody>
      </p:sp>
      <p:sp>
        <p:nvSpPr>
          <p:cNvPr id="3" name="Content Placeholder 2"/>
          <p:cNvSpPr>
            <a:spLocks noGrp="1"/>
          </p:cNvSpPr>
          <p:nvPr>
            <p:ph idx="1"/>
          </p:nvPr>
        </p:nvSpPr>
        <p:spPr>
          <a:xfrm>
            <a:off x="914400" y="764704"/>
            <a:ext cx="8229600" cy="6093296"/>
          </a:xfrm>
        </p:spPr>
        <p:txBody>
          <a:bodyPr>
            <a:normAutofit fontScale="70000" lnSpcReduction="20000"/>
          </a:bodyPr>
          <a:lstStyle/>
          <a:p>
            <a:pPr algn="l" rtl="0">
              <a:buNone/>
            </a:pPr>
            <a:r>
              <a:rPr lang="en-US" sz="4400" b="1" dirty="0" smtClean="0">
                <a:solidFill>
                  <a:srgbClr val="0070C0"/>
                </a:solidFill>
              </a:rPr>
              <a:t>3-PACS IN Non-radiology</a:t>
            </a:r>
            <a:endParaRPr lang="en-US" sz="4400" b="1" dirty="0" smtClean="0">
              <a:solidFill>
                <a:srgbClr val="0070C0"/>
              </a:solidFill>
            </a:endParaRPr>
          </a:p>
          <a:p>
            <a:pPr algn="l" rtl="0"/>
            <a:r>
              <a:rPr lang="en-US" dirty="0" smtClean="0"/>
              <a:t>Non-radiology </a:t>
            </a:r>
            <a:r>
              <a:rPr lang="en-US" dirty="0"/>
              <a:t>consultants will be affected by PACS, as this system contributes to the following:</a:t>
            </a:r>
          </a:p>
          <a:p>
            <a:pPr lvl="0" algn="l" rtl="0"/>
            <a:r>
              <a:rPr lang="en-US" dirty="0"/>
              <a:t>Fewer wasted appointments and postponed procedures because of non-availability of patient images </a:t>
            </a:r>
          </a:p>
          <a:p>
            <a:pPr lvl="0" algn="l" rtl="0"/>
            <a:r>
              <a:rPr lang="en-US" dirty="0"/>
              <a:t>Instant access to patient images, regardless of location </a:t>
            </a:r>
          </a:p>
          <a:p>
            <a:pPr lvl="0" algn="l" rtl="0"/>
            <a:r>
              <a:rPr lang="en-US" dirty="0"/>
              <a:t>Better collaboration and an increase in consultation between radiologists and clinicians </a:t>
            </a:r>
          </a:p>
          <a:p>
            <a:pPr lvl="0" algn="l" rtl="0"/>
            <a:r>
              <a:rPr lang="en-US" dirty="0"/>
              <a:t>Experience shows patients </a:t>
            </a:r>
            <a:r>
              <a:rPr lang="en-US" dirty="0" smtClean="0"/>
              <a:t>better </a:t>
            </a:r>
            <a:r>
              <a:rPr lang="en-US" dirty="0"/>
              <a:t>informed when they can see their images on screen, this can lead to better quality consultations for both the patient and the consultant</a:t>
            </a:r>
          </a:p>
          <a:p>
            <a:pPr algn="l" rtl="0"/>
            <a:r>
              <a:rPr lang="en-US" dirty="0"/>
              <a:t>For hospital managers</a:t>
            </a:r>
          </a:p>
          <a:p>
            <a:pPr lvl="0" algn="l" rtl="0"/>
            <a:r>
              <a:rPr lang="en-US" dirty="0"/>
              <a:t>PACS frees up valuable space within a hospital as storage rooms will no longer be needed for films. </a:t>
            </a:r>
          </a:p>
          <a:p>
            <a:pPr lvl="0" algn="l" rtl="0"/>
            <a:r>
              <a:rPr lang="en-US" dirty="0" smtClean="0"/>
              <a:t>Administrative </a:t>
            </a:r>
            <a:r>
              <a:rPr lang="en-US" dirty="0"/>
              <a:t>staff, responsible for image retrieval and filing, are be freed up to undertake more productive tasks. </a:t>
            </a:r>
          </a:p>
          <a:p>
            <a:pPr lvl="0" algn="l" rtl="0"/>
            <a:r>
              <a:rPr lang="en-US" dirty="0"/>
              <a:t>Patients are processed more quickly with fewer delays. </a:t>
            </a:r>
          </a:p>
          <a:p>
            <a:pPr lvl="0" algn="l" rtl="0"/>
            <a:r>
              <a:rPr lang="en-US" dirty="0"/>
              <a:t>Cost savings are made as film and processing chemicals are no longer needed.</a:t>
            </a:r>
          </a:p>
          <a:p>
            <a:pPr algn="l" rt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normAutofit/>
          </a:bodyPr>
          <a:lstStyle/>
          <a:p>
            <a:pPr algn="ctr"/>
            <a:r>
              <a:rPr lang="en-US" sz="2800" b="1" dirty="0" smtClean="0">
                <a:solidFill>
                  <a:srgbClr val="FF0000"/>
                </a:solidFill>
              </a:rPr>
              <a:t>PACS</a:t>
            </a:r>
            <a:r>
              <a:rPr lang="en-US" sz="2800" dirty="0" smtClean="0">
                <a:solidFill>
                  <a:srgbClr val="FF0000"/>
                </a:solidFill>
              </a:rPr>
              <a:t> </a:t>
            </a:r>
            <a:r>
              <a:rPr lang="en-US" sz="2800" b="1" dirty="0" smtClean="0">
                <a:solidFill>
                  <a:srgbClr val="FF0000"/>
                </a:solidFill>
              </a:rPr>
              <a:t>Applications</a:t>
            </a:r>
            <a:endParaRPr lang="en-US" sz="2800" dirty="0">
              <a:solidFill>
                <a:srgbClr val="FF0000"/>
              </a:solidFill>
            </a:endParaRPr>
          </a:p>
        </p:txBody>
      </p:sp>
      <p:sp>
        <p:nvSpPr>
          <p:cNvPr id="3" name="Content Placeholder 2"/>
          <p:cNvSpPr>
            <a:spLocks noGrp="1"/>
          </p:cNvSpPr>
          <p:nvPr>
            <p:ph idx="1"/>
          </p:nvPr>
        </p:nvSpPr>
        <p:spPr>
          <a:xfrm>
            <a:off x="914400" y="764704"/>
            <a:ext cx="8229600" cy="5616624"/>
          </a:xfrm>
        </p:spPr>
        <p:txBody>
          <a:bodyPr>
            <a:normAutofit fontScale="85000" lnSpcReduction="10000"/>
          </a:bodyPr>
          <a:lstStyle/>
          <a:p>
            <a:pPr algn="l" rtl="0">
              <a:buNone/>
            </a:pPr>
            <a:r>
              <a:rPr lang="en-US" b="1" dirty="0" smtClean="0">
                <a:solidFill>
                  <a:srgbClr val="0070C0"/>
                </a:solidFill>
              </a:rPr>
              <a:t>4-PACS for Patients</a:t>
            </a:r>
            <a:endParaRPr lang="en-US" b="1" dirty="0" smtClean="0">
              <a:solidFill>
                <a:srgbClr val="0070C0"/>
              </a:solidFill>
            </a:endParaRPr>
          </a:p>
          <a:p>
            <a:pPr algn="l" rtl="0">
              <a:buNone/>
            </a:pPr>
            <a:r>
              <a:rPr lang="en-US" dirty="0" smtClean="0"/>
              <a:t>The </a:t>
            </a:r>
            <a:r>
              <a:rPr lang="en-US" dirty="0" smtClean="0"/>
              <a:t>benefits of PACS for patients include: </a:t>
            </a:r>
          </a:p>
          <a:p>
            <a:pPr lvl="0" algn="l" rtl="0"/>
            <a:r>
              <a:rPr lang="en-US" dirty="0" smtClean="0"/>
              <a:t>not having to carry packets of film around the hospital and between </a:t>
            </a:r>
            <a:r>
              <a:rPr lang="en-US" dirty="0" smtClean="0"/>
              <a:t>sites.</a:t>
            </a:r>
            <a:endParaRPr lang="en-US" dirty="0" smtClean="0"/>
          </a:p>
          <a:p>
            <a:pPr lvl="0" algn="l" rtl="0"/>
            <a:r>
              <a:rPr lang="en-US" dirty="0" smtClean="0"/>
              <a:t>less waiting to receive results a speedier move to the next point of treatment </a:t>
            </a:r>
            <a:r>
              <a:rPr lang="en-US" dirty="0" smtClean="0"/>
              <a:t>.</a:t>
            </a:r>
            <a:endParaRPr lang="en-US" dirty="0" smtClean="0"/>
          </a:p>
          <a:p>
            <a:pPr lvl="0" algn="l" rtl="0"/>
            <a:r>
              <a:rPr lang="en-US" dirty="0" smtClean="0"/>
              <a:t>fewer appointments wasted and operations postponed because of non-availability of images as a result of lost or poor quality images </a:t>
            </a:r>
          </a:p>
          <a:p>
            <a:pPr lvl="0" algn="l" rtl="0"/>
            <a:r>
              <a:rPr lang="en-US" dirty="0" smtClean="0"/>
              <a:t>less re-testing and, therefore, lower radiation dosage </a:t>
            </a:r>
          </a:p>
          <a:p>
            <a:pPr lvl="0" algn="l" rtl="0"/>
            <a:r>
              <a:rPr lang="en-US" dirty="0" smtClean="0"/>
              <a:t>quicker </a:t>
            </a:r>
            <a:r>
              <a:rPr lang="en-US" dirty="0" smtClean="0"/>
              <a:t>discharge from hospital and better care planning resulting from easier access to images and test </a:t>
            </a:r>
            <a:r>
              <a:rPr lang="en-US" dirty="0" smtClean="0"/>
              <a:t>results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b="1" dirty="0" smtClean="0">
                <a:solidFill>
                  <a:srgbClr val="FF0000"/>
                </a:solidFill>
              </a:rPr>
              <a:t>PACS Challenges</a:t>
            </a:r>
            <a:endParaRPr lang="en-US" b="1" dirty="0">
              <a:solidFill>
                <a:srgbClr val="FF0000"/>
              </a:solidFill>
            </a:endParaRPr>
          </a:p>
        </p:txBody>
      </p:sp>
      <p:sp>
        <p:nvSpPr>
          <p:cNvPr id="3" name="Content Placeholder 2"/>
          <p:cNvSpPr>
            <a:spLocks noGrp="1"/>
          </p:cNvSpPr>
          <p:nvPr>
            <p:ph idx="1"/>
          </p:nvPr>
        </p:nvSpPr>
        <p:spPr>
          <a:xfrm>
            <a:off x="914400" y="1268760"/>
            <a:ext cx="8229600" cy="5257800"/>
          </a:xfrm>
        </p:spPr>
        <p:txBody>
          <a:bodyPr>
            <a:normAutofit fontScale="77500" lnSpcReduction="20000"/>
          </a:bodyPr>
          <a:lstStyle/>
          <a:p>
            <a:pPr rtl="1">
              <a:buNone/>
            </a:pPr>
            <a:endParaRPr lang="en-US" dirty="0"/>
          </a:p>
          <a:p>
            <a:pPr algn="l" rtl="0"/>
            <a:r>
              <a:rPr lang="en-US" sz="3400" dirty="0"/>
              <a:t>PACS </a:t>
            </a:r>
            <a:r>
              <a:rPr lang="en-US" sz="3400" dirty="0" smtClean="0"/>
              <a:t>have </a:t>
            </a:r>
            <a:r>
              <a:rPr lang="en-US" sz="3400" dirty="0"/>
              <a:t>been in existence for several years and have become an integral part of the infrastructure of radiology and imaging departments across the </a:t>
            </a:r>
            <a:r>
              <a:rPr lang="en-US" sz="3400" dirty="0" smtClean="0"/>
              <a:t>world.</a:t>
            </a:r>
          </a:p>
          <a:p>
            <a:pPr algn="l" rtl="0">
              <a:buNone/>
            </a:pPr>
            <a:endParaRPr lang="en-US" sz="3400" dirty="0" smtClean="0"/>
          </a:p>
          <a:p>
            <a:pPr algn="l" rtl="0"/>
            <a:r>
              <a:rPr lang="en-US" sz="3400" dirty="0" smtClean="0"/>
              <a:t>PACS</a:t>
            </a:r>
            <a:r>
              <a:rPr lang="en-US" sz="3400" dirty="0" smtClean="0"/>
              <a:t> </a:t>
            </a:r>
            <a:r>
              <a:rPr lang="en-US" sz="3400" dirty="0" smtClean="0"/>
              <a:t> </a:t>
            </a:r>
            <a:r>
              <a:rPr lang="en-US" sz="3400" dirty="0" smtClean="0"/>
              <a:t>is a key workflow tool in the functioning of radiology departments worldwide, today, and its utilization is rapidly growing. The key challenges in PACS implementation are related to vendor and feature selection, integration with the existing HIS, user training, maintenance and scalability to meet increasing demands. Additionally, the networking requirements that PACS imposes on hospital networks are not </a:t>
            </a:r>
            <a:r>
              <a:rPr lang="en-US" sz="3400" dirty="0" smtClean="0"/>
              <a:t>insignificant. </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Conclusions</a:t>
            </a:r>
            <a:r>
              <a:rPr lang="en-US" b="1" dirty="0" smtClean="0"/>
              <a:t> </a:t>
            </a:r>
            <a:endParaRPr lang="en-US" b="1" dirty="0"/>
          </a:p>
        </p:txBody>
      </p:sp>
      <p:sp>
        <p:nvSpPr>
          <p:cNvPr id="3" name="Content Placeholder 2"/>
          <p:cNvSpPr>
            <a:spLocks noGrp="1"/>
          </p:cNvSpPr>
          <p:nvPr>
            <p:ph idx="1"/>
          </p:nvPr>
        </p:nvSpPr>
        <p:spPr/>
        <p:txBody>
          <a:bodyPr>
            <a:normAutofit fontScale="85000" lnSpcReduction="10000"/>
          </a:bodyPr>
          <a:lstStyle/>
          <a:p>
            <a:pPr algn="l" rtl="0"/>
            <a:r>
              <a:rPr lang="en-US" dirty="0"/>
              <a:t>The practice of radiology is a complex </a:t>
            </a:r>
            <a:r>
              <a:rPr lang="en-US" dirty="0" smtClean="0"/>
              <a:t>system that </a:t>
            </a:r>
            <a:r>
              <a:rPr lang="en-US" dirty="0"/>
              <a:t>includes generation of images with </a:t>
            </a:r>
            <a:r>
              <a:rPr lang="en-US" dirty="0" smtClean="0"/>
              <a:t>multiple modalities</a:t>
            </a:r>
            <a:r>
              <a:rPr lang="en-US" dirty="0"/>
              <a:t>, image display, image </a:t>
            </a:r>
            <a:r>
              <a:rPr lang="en-US" dirty="0" smtClean="0"/>
              <a:t>interpretation</a:t>
            </a:r>
            <a:r>
              <a:rPr lang="en-US" dirty="0"/>
              <a:t> </a:t>
            </a:r>
            <a:r>
              <a:rPr lang="en-US" dirty="0" smtClean="0"/>
              <a:t>and </a:t>
            </a:r>
            <a:r>
              <a:rPr lang="en-US" dirty="0"/>
              <a:t>reporting, and image file management.</a:t>
            </a:r>
          </a:p>
          <a:p>
            <a:pPr algn="l" rtl="0"/>
            <a:r>
              <a:rPr lang="en-US" dirty="0"/>
              <a:t>Organizational systems that </a:t>
            </a:r>
            <a:r>
              <a:rPr lang="en-US" dirty="0" smtClean="0"/>
              <a:t>enable efficient </a:t>
            </a:r>
            <a:r>
              <a:rPr lang="en-US" dirty="0"/>
              <a:t>functioning in small </a:t>
            </a:r>
            <a:r>
              <a:rPr lang="en-US" dirty="0" smtClean="0"/>
              <a:t>departments often </a:t>
            </a:r>
            <a:r>
              <a:rPr lang="en-US" dirty="0"/>
              <a:t>fail as departments grow larger. </a:t>
            </a:r>
          </a:p>
          <a:p>
            <a:pPr algn="l" rtl="0"/>
            <a:r>
              <a:rPr lang="en-US" dirty="0" smtClean="0"/>
              <a:t>The </a:t>
            </a:r>
            <a:r>
              <a:rPr lang="en-US" dirty="0"/>
              <a:t>development of systems to </a:t>
            </a:r>
            <a:r>
              <a:rPr lang="en-US" dirty="0" smtClean="0"/>
              <a:t>meet increasingly </a:t>
            </a:r>
            <a:r>
              <a:rPr lang="en-US" dirty="0"/>
              <a:t>complex needs will be </a:t>
            </a:r>
            <a:r>
              <a:rPr lang="en-US" dirty="0" smtClean="0"/>
              <a:t>challenging, the </a:t>
            </a:r>
            <a:r>
              <a:rPr lang="en-US" dirty="0"/>
              <a:t>promise of a PACS is its ability to </a:t>
            </a:r>
            <a:r>
              <a:rPr lang="en-US" dirty="0" smtClean="0"/>
              <a:t>improve operational </a:t>
            </a:r>
            <a:r>
              <a:rPr lang="en-US" dirty="0"/>
              <a:t>efficiency while </a:t>
            </a:r>
            <a:r>
              <a:rPr lang="en-US" dirty="0" smtClean="0"/>
              <a:t>maintaining on </a:t>
            </a:r>
            <a:r>
              <a:rPr lang="en-US" dirty="0"/>
              <a:t>improving high diagnostic ability.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PACS and HIS&amp;RIS</a:t>
            </a:r>
            <a:endParaRPr lang="en-US" b="1" dirty="0">
              <a:solidFill>
                <a:srgbClr val="FF0000"/>
              </a:solidFill>
            </a:endParaRPr>
          </a:p>
        </p:txBody>
      </p:sp>
      <p:sp>
        <p:nvSpPr>
          <p:cNvPr id="3" name="Content Placeholder 2"/>
          <p:cNvSpPr>
            <a:spLocks noGrp="1"/>
          </p:cNvSpPr>
          <p:nvPr>
            <p:ph idx="1"/>
          </p:nvPr>
        </p:nvSpPr>
        <p:spPr/>
        <p:txBody>
          <a:bodyPr/>
          <a:lstStyle/>
          <a:p>
            <a:pPr algn="l" rtl="0">
              <a:buNone/>
            </a:pPr>
            <a:r>
              <a:rPr lang="en-US" dirty="0" smtClean="0"/>
              <a:t>       All </a:t>
            </a:r>
            <a:r>
              <a:rPr lang="en-US" dirty="0"/>
              <a:t>PACS, whether they span the entire enterprise or a localized within a department, should also interface with existing hospital information systems: Hospital information system (HIS) and Radiology Information System (RIS). There are several data flowing into PACS as inputs for next procedures and back to HIS as results corresponding </a:t>
            </a:r>
            <a:r>
              <a:rPr lang="en-US" dirty="0" smtClean="0"/>
              <a:t>inputs.</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9762"/>
          </a:xfrm>
        </p:spPr>
        <p:txBody>
          <a:bodyPr>
            <a:normAutofit fontScale="90000"/>
          </a:bodyPr>
          <a:lstStyle/>
          <a:p>
            <a:pPr algn="ctr"/>
            <a:r>
              <a:rPr lang="en-US" b="1" dirty="0" smtClean="0">
                <a:solidFill>
                  <a:srgbClr val="FF0000"/>
                </a:solidFill>
              </a:rPr>
              <a:t>Typical Hospital </a:t>
            </a:r>
            <a:r>
              <a:rPr lang="en-US" b="1" dirty="0">
                <a:solidFill>
                  <a:srgbClr val="FF0000"/>
                </a:solidFill>
              </a:rPr>
              <a:t>IT Systems</a:t>
            </a:r>
            <a:endParaRPr lang="en-US" dirty="0">
              <a:solidFill>
                <a:srgbClr val="FF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764704"/>
            <a:ext cx="7010400" cy="6093296"/>
          </a:xfrm>
          <a:prstGeom prst="rect">
            <a:avLst/>
          </a:prstGeom>
          <a:noFill/>
          <a:ln w="9525">
            <a:noFill/>
            <a:miter lim="800000"/>
            <a:headEnd/>
            <a:tailEnd/>
          </a:ln>
          <a:effectLst/>
        </p:spPr>
      </p:pic>
      <p:sp>
        <p:nvSpPr>
          <p:cNvPr id="5" name="TextBox 4"/>
          <p:cNvSpPr txBox="1"/>
          <p:nvPr/>
        </p:nvSpPr>
        <p:spPr>
          <a:xfrm>
            <a:off x="6804248" y="1052736"/>
            <a:ext cx="2133600" cy="3970318"/>
          </a:xfrm>
          <a:prstGeom prst="rect">
            <a:avLst/>
          </a:prstGeom>
          <a:noFill/>
        </p:spPr>
        <p:txBody>
          <a:bodyPr wrap="square" rtlCol="0">
            <a:spAutoFit/>
          </a:bodyPr>
          <a:lstStyle/>
          <a:p>
            <a:r>
              <a:rPr lang="en-US" b="1" dirty="0"/>
              <a:t>Interactions among hospital IT systems including modalities, picture</a:t>
            </a:r>
          </a:p>
          <a:p>
            <a:r>
              <a:rPr lang="en-US" b="1" dirty="0"/>
              <a:t>archiving and communications system (PACS), radiology information</a:t>
            </a:r>
          </a:p>
          <a:p>
            <a:r>
              <a:rPr lang="en-US" b="1" dirty="0"/>
              <a:t>system (RIS), hospital information system (HIS), and automation</a:t>
            </a:r>
          </a:p>
          <a:p>
            <a:r>
              <a:rPr lang="en-US" b="1" dirty="0"/>
              <a:t>systems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PACS In Radiology</a:t>
            </a:r>
            <a:endParaRPr lang="en-US" b="1" dirty="0">
              <a:solidFill>
                <a:srgbClr val="FF0000"/>
              </a:solidFill>
            </a:endParaRPr>
          </a:p>
        </p:txBody>
      </p:sp>
      <p:sp>
        <p:nvSpPr>
          <p:cNvPr id="3" name="Content Placeholder 2"/>
          <p:cNvSpPr>
            <a:spLocks noGrp="1"/>
          </p:cNvSpPr>
          <p:nvPr>
            <p:ph idx="1"/>
          </p:nvPr>
        </p:nvSpPr>
        <p:spPr>
          <a:xfrm>
            <a:off x="1475656" y="1772816"/>
            <a:ext cx="7498080" cy="4800600"/>
          </a:xfrm>
        </p:spPr>
        <p:txBody>
          <a:bodyPr/>
          <a:lstStyle/>
          <a:p>
            <a:pPr algn="l" rtl="0">
              <a:buNone/>
            </a:pPr>
            <a:r>
              <a:rPr lang="en-US" dirty="0" smtClean="0"/>
              <a:t>      Modern </a:t>
            </a:r>
            <a:r>
              <a:rPr lang="en-US" dirty="0"/>
              <a:t>radiology equipment and modalities feed patient images directly to the PACS in digital form.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PACS image backup</a:t>
            </a:r>
            <a:endParaRPr lang="en-US" b="1" dirty="0">
              <a:solidFill>
                <a:srgbClr val="FF0000"/>
              </a:solidFill>
            </a:endParaRPr>
          </a:p>
        </p:txBody>
      </p:sp>
      <p:sp>
        <p:nvSpPr>
          <p:cNvPr id="3" name="Content Placeholder 2"/>
          <p:cNvSpPr>
            <a:spLocks noGrp="1"/>
          </p:cNvSpPr>
          <p:nvPr>
            <p:ph idx="1"/>
          </p:nvPr>
        </p:nvSpPr>
        <p:spPr>
          <a:xfrm>
            <a:off x="457200" y="1600200"/>
            <a:ext cx="8534400" cy="4525963"/>
          </a:xfrm>
        </p:spPr>
        <p:txBody>
          <a:bodyPr>
            <a:normAutofit lnSpcReduction="10000"/>
          </a:bodyPr>
          <a:lstStyle/>
          <a:p>
            <a:pPr algn="l" rtl="0"/>
            <a:r>
              <a:rPr lang="en-US" dirty="0"/>
              <a:t>PACS image backup is a critical, but sometimes overlooked, part of the PACS </a:t>
            </a:r>
            <a:r>
              <a:rPr lang="en-US" dirty="0" smtClean="0"/>
              <a:t>Architecture</a:t>
            </a:r>
          </a:p>
          <a:p>
            <a:pPr algn="l" rtl="0"/>
            <a:r>
              <a:rPr lang="en-US" dirty="0" smtClean="0"/>
              <a:t>Hospitals </a:t>
            </a:r>
            <a:r>
              <a:rPr lang="en-US" dirty="0"/>
              <a:t>requires that backup copies of patient images be made in case of image loss from the PACS. </a:t>
            </a:r>
            <a:endParaRPr lang="en-US" dirty="0" smtClean="0"/>
          </a:p>
          <a:p>
            <a:pPr algn="l" rtl="0"/>
            <a:r>
              <a:rPr lang="en-US" dirty="0" smtClean="0"/>
              <a:t>There </a:t>
            </a:r>
            <a:r>
              <a:rPr lang="en-US" dirty="0"/>
              <a:t>are several methods of backing up the images, but they typically involve automatically sending copies of the images to a separate computer for storage, preferably off-site.</a:t>
            </a:r>
          </a:p>
          <a:p>
            <a:pPr algn="l" rtl="0"/>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What is the Purpose of PACS?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l" rtl="0"/>
            <a:r>
              <a:rPr lang="en-US" dirty="0" smtClean="0"/>
              <a:t>PACS </a:t>
            </a:r>
            <a:r>
              <a:rPr lang="en-US" dirty="0"/>
              <a:t>resolves many of the problems that were associated with film. Film </a:t>
            </a:r>
            <a:r>
              <a:rPr lang="en-US" dirty="0" smtClean="0"/>
              <a:t>could only </a:t>
            </a:r>
            <a:r>
              <a:rPr lang="en-US" dirty="0"/>
              <a:t>be available in one place at a time and would frequently result in </a:t>
            </a:r>
            <a:r>
              <a:rPr lang="en-US" dirty="0" smtClean="0"/>
              <a:t>delayed patient </a:t>
            </a:r>
            <a:r>
              <a:rPr lang="en-US" dirty="0"/>
              <a:t>care if it was not immediately available to the referring physician.</a:t>
            </a:r>
          </a:p>
          <a:p>
            <a:pPr algn="l" rtl="0"/>
            <a:r>
              <a:rPr lang="en-US" dirty="0"/>
              <a:t>With PACS, patient studies can be viewed from any computer at any of </a:t>
            </a:r>
            <a:r>
              <a:rPr lang="en-US" dirty="0" smtClean="0"/>
              <a:t>our facilities </a:t>
            </a:r>
            <a:r>
              <a:rPr lang="en-US" dirty="0"/>
              <a:t>or from a referring physician’s office. </a:t>
            </a:r>
            <a:endParaRPr lang="en-US" dirty="0" smtClean="0"/>
          </a:p>
          <a:p>
            <a:pPr algn="l" rtl="0"/>
            <a:r>
              <a:rPr lang="en-US" dirty="0" smtClean="0"/>
              <a:t>PACS </a:t>
            </a:r>
            <a:r>
              <a:rPr lang="en-US" dirty="0"/>
              <a:t>also allows </a:t>
            </a:r>
            <a:r>
              <a:rPr lang="en-US" dirty="0" smtClean="0"/>
              <a:t>the radiologists </a:t>
            </a:r>
            <a:r>
              <a:rPr lang="en-US" dirty="0"/>
              <a:t>to read studies performed at any of our facilities, from any of </a:t>
            </a:r>
            <a:r>
              <a:rPr lang="en-US" dirty="0" smtClean="0"/>
              <a:t>our facilities</a:t>
            </a:r>
            <a:r>
              <a:rPr lang="en-US" dirty="0"/>
              <a:t>, making them much more efficient and greatly reducing the </a:t>
            </a:r>
            <a:r>
              <a:rPr lang="en-US" dirty="0" smtClean="0"/>
              <a:t>turn around </a:t>
            </a:r>
            <a:r>
              <a:rPr lang="en-US" dirty="0"/>
              <a:t>time for report dictation.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797552" cy="5287963"/>
          </a:xfrm>
        </p:spPr>
        <p:txBody>
          <a:bodyPr>
            <a:normAutofit/>
          </a:bodyPr>
          <a:lstStyle/>
          <a:p>
            <a:pPr algn="l" rtl="0">
              <a:buNone/>
            </a:pPr>
            <a:r>
              <a:rPr lang="en-US" dirty="0" smtClean="0"/>
              <a:t>PACS </a:t>
            </a:r>
            <a:r>
              <a:rPr lang="en-US" dirty="0"/>
              <a:t>includes several </a:t>
            </a:r>
            <a:r>
              <a:rPr lang="en-US" dirty="0" smtClean="0"/>
              <a:t>subsystems </a:t>
            </a:r>
            <a:r>
              <a:rPr lang="fr-FR" dirty="0" smtClean="0"/>
              <a:t>and </a:t>
            </a:r>
            <a:r>
              <a:rPr lang="fr-FR" dirty="0"/>
              <a:t>components: </a:t>
            </a:r>
            <a:endParaRPr lang="fr-FR" dirty="0" smtClean="0"/>
          </a:p>
          <a:p>
            <a:pPr marL="514350" indent="-514350" algn="l" rtl="0">
              <a:buFont typeface="+mj-lt"/>
              <a:buAutoNum type="arabicPeriod"/>
            </a:pPr>
            <a:r>
              <a:rPr lang="fr-FR" dirty="0" smtClean="0"/>
              <a:t>image </a:t>
            </a:r>
            <a:r>
              <a:rPr lang="fr-FR" dirty="0"/>
              <a:t>acquisition </a:t>
            </a:r>
            <a:r>
              <a:rPr lang="fr-FR" dirty="0" err="1" smtClean="0"/>
              <a:t>devices</a:t>
            </a:r>
            <a:endParaRPr lang="fr-FR" dirty="0"/>
          </a:p>
          <a:p>
            <a:pPr marL="514350" indent="-514350" algn="l" rtl="0">
              <a:buFont typeface="+mj-lt"/>
              <a:buAutoNum type="arabicPeriod"/>
            </a:pPr>
            <a:r>
              <a:rPr lang="en-US" dirty="0"/>
              <a:t>data management </a:t>
            </a:r>
            <a:r>
              <a:rPr lang="en-US" dirty="0" smtClean="0"/>
              <a:t>system</a:t>
            </a:r>
          </a:p>
          <a:p>
            <a:pPr marL="514350" indent="-514350" algn="l" rtl="0">
              <a:buFont typeface="+mj-lt"/>
              <a:buAutoNum type="arabicPeriod"/>
            </a:pPr>
            <a:r>
              <a:rPr lang="en-US" dirty="0" smtClean="0"/>
              <a:t>data </a:t>
            </a:r>
            <a:r>
              <a:rPr lang="en-US" dirty="0"/>
              <a:t>storage </a:t>
            </a:r>
            <a:r>
              <a:rPr lang="en-US" dirty="0" smtClean="0"/>
              <a:t>devices</a:t>
            </a:r>
            <a:endParaRPr lang="en-US" dirty="0"/>
          </a:p>
          <a:p>
            <a:pPr marL="514350" indent="-514350" algn="l" rtl="0">
              <a:buFont typeface="+mj-lt"/>
              <a:buAutoNum type="arabicPeriod"/>
            </a:pPr>
            <a:r>
              <a:rPr lang="en-US" dirty="0" smtClean="0"/>
              <a:t>transmission network </a:t>
            </a:r>
          </a:p>
          <a:p>
            <a:pPr marL="514350" indent="-514350" algn="l" rtl="0">
              <a:buFont typeface="+mj-lt"/>
              <a:buAutoNum type="arabicPeriod"/>
            </a:pPr>
            <a:r>
              <a:rPr lang="en-US" dirty="0" smtClean="0"/>
              <a:t>image display stations</a:t>
            </a:r>
          </a:p>
          <a:p>
            <a:pPr marL="514350" indent="-514350" algn="l" rtl="0">
              <a:buFont typeface="+mj-lt"/>
              <a:buAutoNum type="arabicPeriod"/>
            </a:pPr>
            <a:r>
              <a:rPr lang="en-US" dirty="0" smtClean="0"/>
              <a:t>devices </a:t>
            </a:r>
            <a:r>
              <a:rPr lang="en-US" dirty="0"/>
              <a:t>to produce </a:t>
            </a:r>
            <a:r>
              <a:rPr lang="en-US" dirty="0" smtClean="0"/>
              <a:t>hand-copy images</a:t>
            </a:r>
            <a:r>
              <a:rPr lang="en-US" dirty="0"/>
              <a:t>.</a:t>
            </a:r>
          </a:p>
        </p:txBody>
      </p:sp>
      <p:sp>
        <p:nvSpPr>
          <p:cNvPr id="4" name="مستطيل 3"/>
          <p:cNvSpPr/>
          <p:nvPr/>
        </p:nvSpPr>
        <p:spPr>
          <a:xfrm>
            <a:off x="1258731" y="260648"/>
            <a:ext cx="4956870" cy="769441"/>
          </a:xfrm>
          <a:prstGeom prst="rect">
            <a:avLst/>
          </a:prstGeom>
        </p:spPr>
        <p:txBody>
          <a:bodyPr wrap="none">
            <a:spAutoFit/>
          </a:bodyPr>
          <a:lstStyle/>
          <a:p>
            <a:r>
              <a:rPr lang="en-US" sz="4000" b="1" dirty="0" smtClean="0">
                <a:solidFill>
                  <a:srgbClr val="FF0000"/>
                </a:solidFill>
              </a:rPr>
              <a:t>PACS </a:t>
            </a:r>
            <a:r>
              <a:rPr lang="en-US" sz="4000" b="1" dirty="0" smtClean="0">
                <a:solidFill>
                  <a:srgbClr val="FF0000"/>
                </a:solidFill>
              </a:rPr>
              <a:t>components </a:t>
            </a:r>
            <a:r>
              <a:rPr lang="en-US" sz="4400" b="1" dirty="0" smtClean="0">
                <a:solidFill>
                  <a:srgbClr val="FF0000"/>
                </a:solidFill>
              </a:rPr>
              <a:t>:</a:t>
            </a:r>
            <a:endParaRPr lang="ar-SA"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9392"/>
            <a:ext cx="8229600" cy="944562"/>
          </a:xfrm>
        </p:spPr>
        <p:txBody>
          <a:bodyPr>
            <a:normAutofit/>
          </a:bodyPr>
          <a:lstStyle/>
          <a:p>
            <a:pPr algn="ctr"/>
            <a:r>
              <a:rPr lang="en-US" sz="2800" b="1" dirty="0" smtClean="0">
                <a:solidFill>
                  <a:srgbClr val="FF0000"/>
                </a:solidFill>
                <a:effectLst/>
              </a:rPr>
              <a:t>PACS</a:t>
            </a:r>
            <a:r>
              <a:rPr lang="en-US" sz="2800" dirty="0" smtClean="0">
                <a:solidFill>
                  <a:srgbClr val="FF0000"/>
                </a:solidFill>
                <a:effectLst/>
              </a:rPr>
              <a:t> </a:t>
            </a:r>
            <a:r>
              <a:rPr lang="en-US" sz="2800" b="1" dirty="0" smtClean="0">
                <a:solidFill>
                  <a:srgbClr val="FF0000"/>
                </a:solidFill>
                <a:effectLst/>
              </a:rPr>
              <a:t>Applications</a:t>
            </a:r>
            <a:endParaRPr lang="en-US" sz="2800" dirty="0">
              <a:solidFill>
                <a:srgbClr val="FF0000"/>
              </a:solidFill>
              <a:effectLst/>
            </a:endParaRPr>
          </a:p>
        </p:txBody>
      </p:sp>
      <p:sp>
        <p:nvSpPr>
          <p:cNvPr id="3" name="Content Placeholder 2"/>
          <p:cNvSpPr>
            <a:spLocks noGrp="1"/>
          </p:cNvSpPr>
          <p:nvPr>
            <p:ph idx="1"/>
          </p:nvPr>
        </p:nvSpPr>
        <p:spPr>
          <a:xfrm>
            <a:off x="780728" y="836712"/>
            <a:ext cx="8363272" cy="5606752"/>
          </a:xfrm>
        </p:spPr>
        <p:txBody>
          <a:bodyPr>
            <a:normAutofit fontScale="70000" lnSpcReduction="20000"/>
          </a:bodyPr>
          <a:lstStyle/>
          <a:p>
            <a:pPr algn="l" rtl="0">
              <a:buNone/>
            </a:pPr>
            <a:r>
              <a:rPr lang="en-US" sz="4200" b="1" dirty="0" smtClean="0">
                <a:solidFill>
                  <a:srgbClr val="0070C0"/>
                </a:solidFill>
              </a:rPr>
              <a:t>1-In Digital imaging which will  allows: </a:t>
            </a:r>
            <a:endParaRPr lang="en-US" sz="4200" b="1" dirty="0">
              <a:solidFill>
                <a:srgbClr val="0070C0"/>
              </a:solidFill>
            </a:endParaRPr>
          </a:p>
          <a:p>
            <a:pPr lvl="0" algn="l" rtl="0"/>
            <a:r>
              <a:rPr lang="en-US" dirty="0" smtClean="0"/>
              <a:t>Faster </a:t>
            </a:r>
            <a:r>
              <a:rPr lang="en-US" dirty="0"/>
              <a:t>delivery of medical </a:t>
            </a:r>
            <a:r>
              <a:rPr lang="en-US" dirty="0" smtClean="0"/>
              <a:t>images.</a:t>
            </a:r>
          </a:p>
          <a:p>
            <a:pPr lvl="0" algn="l" rtl="0"/>
            <a:r>
              <a:rPr lang="en-US" dirty="0" smtClean="0"/>
              <a:t>Ability </a:t>
            </a:r>
            <a:r>
              <a:rPr lang="en-US" dirty="0"/>
              <a:t>to report whenever you have free time. </a:t>
            </a:r>
          </a:p>
          <a:p>
            <a:pPr lvl="0" algn="l" rtl="0"/>
            <a:r>
              <a:rPr lang="en-US" dirty="0" smtClean="0"/>
              <a:t>Reliable </a:t>
            </a:r>
            <a:r>
              <a:rPr lang="en-US" dirty="0"/>
              <a:t>quality of images. Unlike film, there will never be any black spots on images due to bad light </a:t>
            </a:r>
          </a:p>
          <a:p>
            <a:pPr lvl="0" algn="l" rtl="0"/>
            <a:r>
              <a:rPr lang="en-US" dirty="0" smtClean="0"/>
              <a:t>Flexible </a:t>
            </a:r>
            <a:r>
              <a:rPr lang="en-US" dirty="0"/>
              <a:t>viewing with the ability to manipulate images on screen which allows for better </a:t>
            </a:r>
            <a:r>
              <a:rPr lang="en-US" dirty="0" smtClean="0"/>
              <a:t>analysis . </a:t>
            </a:r>
            <a:endParaRPr lang="en-US" dirty="0"/>
          </a:p>
          <a:p>
            <a:pPr lvl="0" algn="l" rtl="0"/>
            <a:r>
              <a:rPr lang="en-US" dirty="0" smtClean="0"/>
              <a:t>Instant </a:t>
            </a:r>
            <a:r>
              <a:rPr lang="en-US" dirty="0"/>
              <a:t>access to historic images and patient records, which enables the comparison of patient images (old and new) and thus the measuring of the effectiveness of their treatment or the development of their condition </a:t>
            </a:r>
            <a:r>
              <a:rPr lang="en-US" dirty="0" smtClean="0"/>
              <a:t>.</a:t>
            </a:r>
            <a:endParaRPr lang="en-US" dirty="0"/>
          </a:p>
          <a:p>
            <a:pPr lvl="0" algn="l" rtl="0"/>
            <a:r>
              <a:rPr lang="en-US" dirty="0" smtClean="0"/>
              <a:t>Better </a:t>
            </a:r>
            <a:r>
              <a:rPr lang="en-US" dirty="0"/>
              <a:t>collaboration, as PACS can be viewed from multiple terminals and locations </a:t>
            </a:r>
            <a:r>
              <a:rPr lang="en-US" dirty="0" smtClean="0"/>
              <a:t>at </a:t>
            </a:r>
            <a:r>
              <a:rPr lang="en-US" dirty="0"/>
              <a:t>the same </a:t>
            </a:r>
            <a:r>
              <a:rPr lang="en-US" dirty="0" smtClean="0"/>
              <a:t>time .</a:t>
            </a:r>
            <a:endParaRPr lang="en-US" dirty="0"/>
          </a:p>
          <a:p>
            <a:pPr lvl="0" algn="l" rtl="0"/>
            <a:r>
              <a:rPr lang="en-US" dirty="0" smtClean="0"/>
              <a:t>improved </a:t>
            </a:r>
            <a:r>
              <a:rPr lang="en-US" dirty="0"/>
              <a:t>learning and training </a:t>
            </a:r>
            <a:r>
              <a:rPr lang="en-US" dirty="0" smtClean="0"/>
              <a:t>chances</a:t>
            </a:r>
            <a:r>
              <a:rPr lang="en-US" dirty="0"/>
              <a:t>, both for trainee radiologists as they develop their skills and for existing radiologists as there is more </a:t>
            </a:r>
            <a:r>
              <a:rPr lang="en-US" dirty="0" smtClean="0"/>
              <a:t>chances </a:t>
            </a:r>
            <a:r>
              <a:rPr lang="en-US" dirty="0"/>
              <a:t>to collaborate with colleagues and share </a:t>
            </a:r>
            <a:r>
              <a:rPr lang="en-US" dirty="0" smtClean="0"/>
              <a:t>learning </a:t>
            </a:r>
            <a:r>
              <a:rPr lang="en-US" dirty="0"/>
              <a:t>and </a:t>
            </a:r>
            <a:r>
              <a:rPr lang="en-US" dirty="0" smtClean="0"/>
              <a:t>experience .</a:t>
            </a:r>
            <a:endParaRPr lang="en-US" dirty="0"/>
          </a:p>
          <a:p>
            <a:pPr algn="l" rtl="0"/>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8229600" cy="792088"/>
          </a:xfrm>
        </p:spPr>
        <p:txBody>
          <a:bodyPr>
            <a:normAutofit fontScale="90000"/>
          </a:bodyPr>
          <a:lstStyle/>
          <a:p>
            <a:pPr algn="ctr"/>
            <a:r>
              <a:rPr lang="en-US" sz="3200" b="1" dirty="0" smtClean="0">
                <a:solidFill>
                  <a:srgbClr val="FF0000"/>
                </a:solidFill>
              </a:rPr>
              <a:t>PACS</a:t>
            </a:r>
            <a:r>
              <a:rPr lang="en-US" sz="3200" dirty="0" smtClean="0">
                <a:solidFill>
                  <a:srgbClr val="FF0000"/>
                </a:solidFill>
              </a:rPr>
              <a:t> </a:t>
            </a:r>
            <a:r>
              <a:rPr lang="en-US" sz="3200" b="1" dirty="0" smtClean="0">
                <a:solidFill>
                  <a:srgbClr val="FF0000"/>
                </a:solidFill>
              </a:rPr>
              <a:t>Applications</a:t>
            </a:r>
            <a:r>
              <a:rPr lang="en-US" sz="3200" b="1" dirty="0" smtClean="0">
                <a:solidFill>
                  <a:srgbClr val="0070C0"/>
                </a:solidFill>
              </a:rPr>
              <a:t/>
            </a:r>
            <a:br>
              <a:rPr lang="en-US" sz="3200" b="1" dirty="0" smtClean="0">
                <a:solidFill>
                  <a:srgbClr val="0070C0"/>
                </a:solidFill>
              </a:rPr>
            </a:br>
            <a:endParaRPr lang="en-US" sz="3200" b="1" dirty="0">
              <a:solidFill>
                <a:srgbClr val="0070C0"/>
              </a:solidFill>
            </a:endParaRPr>
          </a:p>
        </p:txBody>
      </p:sp>
      <p:sp>
        <p:nvSpPr>
          <p:cNvPr id="3" name="Content Placeholder 2"/>
          <p:cNvSpPr>
            <a:spLocks noGrp="1"/>
          </p:cNvSpPr>
          <p:nvPr>
            <p:ph idx="1"/>
          </p:nvPr>
        </p:nvSpPr>
        <p:spPr>
          <a:xfrm>
            <a:off x="914400" y="764704"/>
            <a:ext cx="8122096" cy="5904656"/>
          </a:xfrm>
        </p:spPr>
        <p:txBody>
          <a:bodyPr>
            <a:normAutofit fontScale="77500" lnSpcReduction="20000"/>
          </a:bodyPr>
          <a:lstStyle/>
          <a:p>
            <a:pPr lvl="0" algn="l" rtl="0">
              <a:buNone/>
            </a:pPr>
            <a:r>
              <a:rPr lang="en-US" b="1" dirty="0" smtClean="0">
                <a:solidFill>
                  <a:srgbClr val="0070C0"/>
                </a:solidFill>
              </a:rPr>
              <a:t>2-PACS Applications in </a:t>
            </a:r>
            <a:r>
              <a:rPr lang="en-US" b="1" dirty="0" smtClean="0">
                <a:solidFill>
                  <a:srgbClr val="0070C0"/>
                </a:solidFill>
              </a:rPr>
              <a:t>Radiology  </a:t>
            </a:r>
            <a:r>
              <a:rPr lang="en-US" b="1" dirty="0" smtClean="0">
                <a:solidFill>
                  <a:srgbClr val="0070C0"/>
                </a:solidFill>
              </a:rPr>
              <a:t>Imaging</a:t>
            </a:r>
            <a:endParaRPr lang="en-US" dirty="0" smtClean="0"/>
          </a:p>
          <a:p>
            <a:pPr lvl="0" algn="l" rtl="0"/>
            <a:r>
              <a:rPr lang="en-US" dirty="0" smtClean="0"/>
              <a:t>Radiographers </a:t>
            </a:r>
            <a:r>
              <a:rPr lang="en-US" dirty="0"/>
              <a:t>can very quickly determine the quality of the image taken. </a:t>
            </a:r>
          </a:p>
          <a:p>
            <a:pPr lvl="0" algn="l" rtl="0"/>
            <a:r>
              <a:rPr lang="en-US" dirty="0"/>
              <a:t>As a result of electronic requesting, radiographers have all the necessary information available to them in a </a:t>
            </a:r>
            <a:r>
              <a:rPr lang="en-US" dirty="0" err="1"/>
              <a:t>digitalised</a:t>
            </a:r>
            <a:r>
              <a:rPr lang="en-US" dirty="0"/>
              <a:t> format. </a:t>
            </a:r>
          </a:p>
          <a:p>
            <a:pPr lvl="0" algn="l" rtl="0"/>
            <a:r>
              <a:rPr lang="en-US" dirty="0"/>
              <a:t>Information only needs to be entered into the system once. </a:t>
            </a:r>
          </a:p>
          <a:p>
            <a:pPr lvl="0" algn="l" rtl="0"/>
            <a:r>
              <a:rPr lang="en-US" dirty="0"/>
              <a:t>Radiographers experience lower radiation doses, as PACS reduces the need for repeat examinations </a:t>
            </a:r>
            <a:r>
              <a:rPr lang="en-US" dirty="0" smtClean="0"/>
              <a:t>.</a:t>
            </a:r>
            <a:endParaRPr lang="en-US" dirty="0"/>
          </a:p>
          <a:p>
            <a:pPr lvl="0" algn="l" rtl="0"/>
            <a:r>
              <a:rPr lang="en-US" dirty="0"/>
              <a:t>The ability to manipulate images once they are taken means that radiographers can zoom in on areas of interest to ensure adequate information has been </a:t>
            </a:r>
            <a:r>
              <a:rPr lang="en-US" dirty="0" smtClean="0"/>
              <a:t>captured.</a:t>
            </a:r>
            <a:endParaRPr lang="en-US" dirty="0"/>
          </a:p>
          <a:p>
            <a:pPr lvl="0" algn="l" rtl="0"/>
            <a:r>
              <a:rPr lang="en-US" dirty="0"/>
              <a:t>PACS contributes to a better working environment, as the lack of film processing will result in a quieter and chemical free </a:t>
            </a:r>
            <a:r>
              <a:rPr lang="en-US" dirty="0" smtClean="0"/>
              <a:t>workspace.</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TotalTime>
  <Words>1012</Words>
  <Application>Microsoft Office PowerPoint</Application>
  <PresentationFormat>عرض على الشاشة (3:4)‏</PresentationFormat>
  <Paragraphs>74</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انقلاب</vt:lpstr>
      <vt:lpstr>PACS in Radiology</vt:lpstr>
      <vt:lpstr>PACS and HIS&amp;RIS</vt:lpstr>
      <vt:lpstr>Typical Hospital IT Systems</vt:lpstr>
      <vt:lpstr>PACS In Radiology</vt:lpstr>
      <vt:lpstr>PACS image backup</vt:lpstr>
      <vt:lpstr>What is the Purpose of PACS?</vt:lpstr>
      <vt:lpstr>الشريحة 7</vt:lpstr>
      <vt:lpstr>PACS Applications</vt:lpstr>
      <vt:lpstr>PACS Applications </vt:lpstr>
      <vt:lpstr>PACS Applications</vt:lpstr>
      <vt:lpstr>PACS Applications</vt:lpstr>
      <vt:lpstr>PACS Challenges</vt:lpstr>
      <vt:lpstr>Conclusions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ksu</dc:creator>
  <cp:lastModifiedBy>ksu</cp:lastModifiedBy>
  <cp:revision>11</cp:revision>
  <dcterms:created xsi:type="dcterms:W3CDTF">2012-10-09T07:22:46Z</dcterms:created>
  <dcterms:modified xsi:type="dcterms:W3CDTF">2012-10-14T06:37:41Z</dcterms:modified>
</cp:coreProperties>
</file>