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4" r:id="rId4"/>
  </p:sldMasterIdLst>
  <p:notesMasterIdLst>
    <p:notesMasterId r:id="rId12"/>
  </p:notesMasterIdLst>
  <p:handoutMasterIdLst>
    <p:handoutMasterId r:id="rId13"/>
  </p:handoutMasterIdLst>
  <p:sldIdLst>
    <p:sldId id="317" r:id="rId5"/>
    <p:sldId id="396" r:id="rId6"/>
    <p:sldId id="397" r:id="rId7"/>
    <p:sldId id="398" r:id="rId8"/>
    <p:sldId id="399" r:id="rId9"/>
    <p:sldId id="400" r:id="rId10"/>
    <p:sldId id="395" r:id="rId11"/>
  </p:sldIdLst>
  <p:sldSz cx="9144000" cy="6858000" type="screen4x3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64"/>
  </p:normalViewPr>
  <p:slideViewPr>
    <p:cSldViewPr>
      <p:cViewPr varScale="1">
        <p:scale>
          <a:sx n="89" d="100"/>
          <a:sy n="89" d="100"/>
        </p:scale>
        <p:origin x="17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8C30961-F00F-432E-AE64-4E6EE3B7C916}" type="datetimeFigureOut">
              <a:rPr lang="en-US" altLang="en-US"/>
              <a:pPr/>
              <a:t>11/4/18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76533B5B-F840-4BDF-A733-EA97275D48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7233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F109D2BE-FBF7-483B-8F3E-74017A5728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0933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. No bandwidth is wasted for</a:t>
            </a:r>
          </a:p>
          <a:p>
            <a:r>
              <a:rPr lang="en-US"/>
              <a:t>separating two carrier signals.</a:t>
            </a:r>
          </a:p>
          <a:p>
            <a:endParaRPr lang="en-US"/>
          </a:p>
          <a:p>
            <a:r>
              <a:rPr lang="en-US"/>
              <a:t>PSK is limited by the ability of the equipment to distinguish small differences in phase.</a:t>
            </a:r>
          </a:p>
          <a:p>
            <a:r>
              <a:rPr lang="en-US"/>
              <a:t>This factor limits its potential bit rate.</a:t>
            </a:r>
          </a:p>
          <a:p>
            <a:endParaRPr lang="en-US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FF29A9-A537-1640-B5FE-0528F590FC8B}" type="slidenum">
              <a:rPr lang="en-US" sz="1200">
                <a:cs typeface="Arial" charset="0"/>
              </a:rPr>
              <a:pPr/>
              <a:t>4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796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2307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053240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2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8846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168432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2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63576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42463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43938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17730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02511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75992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11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5" pos="2124">
          <p15:clr>
            <a:srgbClr val="F26B43"/>
          </p15:clr>
        </p15:guide>
        <p15:guide id="6" pos="360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pos="5400">
          <p15:clr>
            <a:srgbClr val="F26B43"/>
          </p15:clr>
        </p15:guide>
        <p15:guide id="9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BFD532D-158F-4BA7-A5D3-A034EB89D86F}" type="slidenum">
              <a:rPr lang="en-US" altLang="en-US" sz="1100">
                <a:solidFill>
                  <a:srgbClr val="FFFFFF"/>
                </a:solidFill>
              </a:rPr>
              <a:pPr/>
              <a:t>1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1524000"/>
            <a:ext cx="8839200" cy="22775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000" b="1" spc="-50" dirty="0">
                <a:solidFill>
                  <a:srgbClr val="000000"/>
                </a:solidFill>
                <a:latin typeface="Calibri"/>
                <a:ea typeface="+mj-ea"/>
                <a:cs typeface="Bold Italic Art" pitchFamily="2" charset="-78"/>
              </a:rPr>
              <a:t>Lecture 6</a:t>
            </a:r>
          </a:p>
          <a:p>
            <a:pPr algn="ctr">
              <a:defRPr/>
            </a:pPr>
            <a:r>
              <a:rPr lang="en-US" altLang="x-none" sz="54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Phase Shift Keying (PSK)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defRPr/>
            </a:pPr>
            <a:r>
              <a:rPr lang="en-US" sz="2000" dirty="0">
                <a:latin typeface="Candara"/>
                <a:ea typeface="+mn-ea"/>
              </a:rPr>
              <a:t>1</a:t>
            </a:r>
            <a:r>
              <a:rPr lang="en-US" sz="2000" baseline="30000" dirty="0">
                <a:latin typeface="Candara"/>
                <a:ea typeface="+mn-ea"/>
              </a:rPr>
              <a:t>st</a:t>
            </a:r>
            <a:r>
              <a:rPr lang="en-US" sz="2000" dirty="0">
                <a:latin typeface="Candara"/>
                <a:ea typeface="+mn-ea"/>
              </a:rPr>
              <a:t> semester 1440 - 2018</a:t>
            </a:r>
          </a:p>
          <a:p>
            <a:pPr algn="ctr">
              <a:defRPr/>
            </a:pPr>
            <a:endParaRPr lang="en-US" altLang="x-none" sz="2400" spc="-50" dirty="0">
              <a:solidFill>
                <a:srgbClr val="000000"/>
              </a:solidFill>
              <a:latin typeface="Calibri"/>
              <a:ea typeface="+mj-ea"/>
              <a:cs typeface="Bold Italic Art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7886700" cy="111672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6000" b="1" i="0" dirty="0">
                <a:latin typeface="Corbel" charset="0"/>
              </a:rPr>
              <a:t>Outline</a:t>
            </a:r>
          </a:p>
        </p:txBody>
      </p:sp>
      <p:sp>
        <p:nvSpPr>
          <p:cNvPr id="16386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CE5507-A4AF-DC4D-91C2-034A5E8AFDE9}" type="slidenum">
              <a:rPr lang="en-US" sz="1100">
                <a:solidFill>
                  <a:srgbClr val="FFFFFF"/>
                </a:solidFill>
              </a:rPr>
              <a:pPr/>
              <a:t>2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16387" name="مستطيل 1"/>
          <p:cNvSpPr>
            <a:spLocks noChangeArrowheads="1"/>
          </p:cNvSpPr>
          <p:nvPr/>
        </p:nvSpPr>
        <p:spPr bwMode="auto">
          <a:xfrm>
            <a:off x="381000" y="2057400"/>
            <a:ext cx="8001000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r>
              <a:rPr lang="en-US" sz="2400" dirty="0">
                <a:solidFill>
                  <a:srgbClr val="404040"/>
                </a:solidFill>
                <a:cs typeface="Arial" charset="0"/>
              </a:rPr>
              <a:t>-  Modulation.</a:t>
            </a:r>
          </a:p>
          <a:p>
            <a:pPr marL="342900" indent="-342900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400" dirty="0">
                <a:solidFill>
                  <a:srgbClr val="404040"/>
                </a:solidFill>
                <a:cs typeface="Arial" charset="0"/>
              </a:rPr>
              <a:t>Modulation of digital data.</a:t>
            </a:r>
          </a:p>
          <a:p>
            <a:pPr marL="342900" indent="-342900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400" dirty="0">
                <a:solidFill>
                  <a:srgbClr val="404040"/>
                </a:solidFill>
                <a:cs typeface="Arial" charset="0"/>
              </a:rPr>
              <a:t>Why we need digital modulation?</a:t>
            </a:r>
          </a:p>
          <a:p>
            <a:pPr marL="342900" indent="-342900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400" dirty="0">
                <a:solidFill>
                  <a:srgbClr val="404040"/>
                </a:solidFill>
                <a:cs typeface="Arial" charset="0"/>
              </a:rPr>
              <a:t>Types of digital-to-analog conversion.</a:t>
            </a:r>
          </a:p>
          <a:p>
            <a:pPr marL="342900" indent="-342900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400" dirty="0">
                <a:solidFill>
                  <a:srgbClr val="404040"/>
                </a:solidFill>
                <a:cs typeface="Arial" charset="0"/>
              </a:rPr>
              <a:t>Amplitude shift keying.</a:t>
            </a:r>
          </a:p>
          <a:p>
            <a:pPr marL="342900" indent="-342900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400" dirty="0">
                <a:solidFill>
                  <a:srgbClr val="404040"/>
                </a:solidFill>
                <a:cs typeface="Arial" charset="0"/>
              </a:rPr>
              <a:t>BASK and OOK</a:t>
            </a:r>
          </a:p>
        </p:txBody>
      </p:sp>
    </p:spTree>
    <p:extLst>
      <p:ext uri="{BB962C8B-B14F-4D97-AF65-F5344CB8AC3E}">
        <p14:creationId xmlns:p14="http://schemas.microsoft.com/office/powerpoint/2010/main" val="143189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 bwMode="auto">
          <a:xfrm>
            <a:off x="1071562" y="442203"/>
            <a:ext cx="6667500" cy="104052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6000" b="1" i="0" dirty="0">
                <a:latin typeface="Corbel" charset="0"/>
              </a:rPr>
              <a:t>Phase Shift Keying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467600" cy="3992563"/>
          </a:xfrm>
        </p:spPr>
        <p:txBody>
          <a:bodyPr/>
          <a:lstStyle/>
          <a:p>
            <a:pPr algn="l"/>
            <a:r>
              <a:rPr lang="en-US" sz="2400" dirty="0">
                <a:solidFill>
                  <a:srgbClr val="0F0901"/>
                </a:solidFill>
                <a:latin typeface="Calibri" charset="0"/>
              </a:rPr>
              <a:t>In phase shift keying, the phase of the carrier is varied to represent two or more different signal elements (Both peak amplitude and frequency remain constant).</a:t>
            </a:r>
          </a:p>
          <a:p>
            <a:pPr algn="l"/>
            <a:r>
              <a:rPr lang="en-US" sz="2400" dirty="0">
                <a:solidFill>
                  <a:srgbClr val="0F0901"/>
                </a:solidFill>
                <a:latin typeface="Calibri" charset="0"/>
              </a:rPr>
              <a:t>In binary PSK, we have only two signal elements: one with a phase of 0°, and the other with a phase of 180°</a:t>
            </a:r>
            <a:r>
              <a:rPr lang="en-US" sz="2400" dirty="0">
                <a:latin typeface="Calibri" charset="0"/>
              </a:rPr>
              <a:t>.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5AE231-410A-AA49-A173-D4D123F19508}" type="slidenum">
              <a:rPr lang="en-US" sz="1100">
                <a:solidFill>
                  <a:schemeClr val="tx2"/>
                </a:solidFill>
              </a:rPr>
              <a:pPr/>
              <a:t>3</a:t>
            </a:fld>
            <a:endParaRPr lang="en-US" sz="1100">
              <a:solidFill>
                <a:schemeClr val="tx2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90"/>
          <a:stretch/>
        </p:blipFill>
        <p:spPr bwMode="auto">
          <a:xfrm>
            <a:off x="304800" y="4183606"/>
            <a:ext cx="4419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06" y="4376236"/>
            <a:ext cx="3276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291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 bwMode="auto">
          <a:xfrm>
            <a:off x="571500" y="559678"/>
            <a:ext cx="7886700" cy="109608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6000" b="1" i="0" dirty="0">
                <a:latin typeface="Corbel" charset="0"/>
              </a:rPr>
              <a:t>Bandwidth  of Binary PSK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96200" cy="3992563"/>
          </a:xfrm>
        </p:spPr>
        <p:txBody>
          <a:bodyPr/>
          <a:lstStyle/>
          <a:p>
            <a:pPr algn="l"/>
            <a:r>
              <a:rPr lang="en-US">
                <a:solidFill>
                  <a:srgbClr val="0F0901"/>
                </a:solidFill>
                <a:latin typeface="Calibri" charset="0"/>
              </a:rPr>
              <a:t>PSK is less susceptible to noise than ASK.</a:t>
            </a:r>
          </a:p>
          <a:p>
            <a:pPr algn="l"/>
            <a:r>
              <a:rPr lang="en-US">
                <a:solidFill>
                  <a:srgbClr val="0F0901"/>
                </a:solidFill>
                <a:latin typeface="Calibri" charset="0"/>
              </a:rPr>
              <a:t> PSK is superior to FSK because we do not need two carrier signals.</a:t>
            </a:r>
          </a:p>
          <a:p>
            <a:pPr algn="l"/>
            <a:r>
              <a:rPr lang="en-US">
                <a:solidFill>
                  <a:srgbClr val="0F0901"/>
                </a:solidFill>
                <a:latin typeface="Calibri" charset="0"/>
              </a:rPr>
              <a:t>The implementation of BPSK :</a:t>
            </a:r>
          </a:p>
          <a:p>
            <a:pPr lvl="1" algn="l"/>
            <a:r>
              <a:rPr lang="en-US">
                <a:solidFill>
                  <a:srgbClr val="0F0901"/>
                </a:solidFill>
                <a:latin typeface="Calibri" charset="0"/>
                <a:cs typeface="Arial" charset="0"/>
              </a:rPr>
              <a:t>the signal element with phase 180° can be seen as the complement of the signal element with phase 0°.</a:t>
            </a:r>
          </a:p>
          <a:p>
            <a:pPr algn="l"/>
            <a:endParaRPr lang="en-US">
              <a:solidFill>
                <a:srgbClr val="0F0901"/>
              </a:solidFill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EEE6D1-2180-0B41-AF91-40879DABDB51}" type="slidenum">
              <a:rPr lang="en-US" sz="1100">
                <a:solidFill>
                  <a:schemeClr val="tx2"/>
                </a:solidFill>
              </a:rPr>
              <a:pPr/>
              <a:t>4</a:t>
            </a:fld>
            <a:endParaRPr lang="en-US" sz="1100">
              <a:solidFill>
                <a:schemeClr val="tx2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46"/>
          <a:stretch/>
        </p:blipFill>
        <p:spPr bwMode="auto">
          <a:xfrm>
            <a:off x="2266950" y="4388935"/>
            <a:ext cx="4076700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243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76200" y="685800"/>
            <a:ext cx="9144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charset="0"/>
                <a:ea typeface="+mj-ea"/>
                <a:cs typeface="+mj-cs"/>
              </a:rPr>
              <a:t>Digital Modulation Summary</a:t>
            </a:r>
            <a:endParaRPr lang="fr-FR" altLang="x-none" sz="3600" b="1" dirty="0">
              <a:solidFill>
                <a:schemeClr val="tx1">
                  <a:lumMod val="85000"/>
                  <a:lumOff val="15000"/>
                </a:schemeClr>
              </a:solidFill>
              <a:latin typeface="Corbel" charset="0"/>
              <a:ea typeface="+mj-ea"/>
              <a:cs typeface="+mj-cs"/>
            </a:endParaRPr>
          </a:p>
        </p:txBody>
      </p:sp>
      <p:sp>
        <p:nvSpPr>
          <p:cNvPr id="1945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4E5907-3602-0841-A377-F80913DD5E12}" type="slidenum">
              <a:rPr lang="en-US" sz="1100">
                <a:solidFill>
                  <a:schemeClr val="tx2"/>
                </a:solidFill>
              </a:rPr>
              <a:pPr/>
              <a:t>5</a:t>
            </a:fld>
            <a:endParaRPr lang="en-US" sz="1100">
              <a:solidFill>
                <a:schemeClr val="tx2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2894DB-D8D7-A143-9F78-6935A55E1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123599"/>
              </p:ext>
            </p:extLst>
          </p:nvPr>
        </p:nvGraphicFramePr>
        <p:xfrm>
          <a:off x="381000" y="2438400"/>
          <a:ext cx="835501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004">
                  <a:extLst>
                    <a:ext uri="{9D8B030D-6E8A-4147-A177-3AD203B41FA5}">
                      <a16:colId xmlns:a16="http://schemas.microsoft.com/office/drawing/2014/main" val="2993669266"/>
                    </a:ext>
                  </a:extLst>
                </a:gridCol>
                <a:gridCol w="2785004">
                  <a:extLst>
                    <a:ext uri="{9D8B030D-6E8A-4147-A177-3AD203B41FA5}">
                      <a16:colId xmlns:a16="http://schemas.microsoft.com/office/drawing/2014/main" val="3906855445"/>
                    </a:ext>
                  </a:extLst>
                </a:gridCol>
                <a:gridCol w="2785004">
                  <a:extLst>
                    <a:ext uri="{9D8B030D-6E8A-4147-A177-3AD203B41FA5}">
                      <a16:colId xmlns:a16="http://schemas.microsoft.com/office/drawing/2014/main" val="2377048371"/>
                    </a:ext>
                  </a:extLst>
                </a:gridCol>
              </a:tblGrid>
              <a:tr h="8144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cs typeface="Arial" charset="0"/>
                        </a:rPr>
                        <a:t>Amplitude Shift Keying (ASK)</a:t>
                      </a:r>
                      <a:endParaRPr lang="en-US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cs typeface="Arial" charset="0"/>
                        </a:rPr>
                        <a:t>Frequency Shift Keying (FSK)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cs typeface="Arial" charset="0"/>
                        </a:rPr>
                        <a:t>Phase Shift Keying (PSK)</a:t>
                      </a:r>
                      <a:endParaRPr lang="en-US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946154"/>
                  </a:ext>
                </a:extLst>
              </a:tr>
              <a:tr h="430816">
                <a:tc>
                  <a:txBody>
                    <a:bodyPr/>
                    <a:lstStyle/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  <a:cs typeface="Arial" charset="0"/>
                        </a:rPr>
                        <a:t>Very simple.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  <a:cs typeface="Arial" charset="0"/>
                        </a:rPr>
                        <a:t>Needs larger bandwidth.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  <a:cs typeface="Arial" charset="0"/>
                        </a:rPr>
                        <a:t>More complex.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314894"/>
                  </a:ext>
                </a:extLst>
              </a:tr>
              <a:tr h="672782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  <a:cs typeface="Arial" charset="0"/>
                        </a:rPr>
                        <a:t>Low bandwidth requirements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  <a:cs typeface="Arial" charset="0"/>
                        </a:rPr>
                        <a:t>More error resilience than AM.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  <a:cs typeface="Arial" charset="0"/>
                        </a:rPr>
                        <a:t>Robust against interference.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479608"/>
                  </a:ext>
                </a:extLst>
              </a:tr>
              <a:tr h="672782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  <a:cs typeface="Arial" charset="0"/>
                        </a:rPr>
                        <a:t>Very susceptible to interference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224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36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533400" y="558800"/>
            <a:ext cx="9144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0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Digital Modulation Summary</a:t>
            </a:r>
            <a:endParaRPr lang="fr-FR" altLang="x-none" sz="4000" b="1" spc="-50" dirty="0">
              <a:solidFill>
                <a:srgbClr val="000000"/>
              </a:solidFill>
              <a:latin typeface="Calibri"/>
              <a:ea typeface="+mn-ea"/>
              <a:cs typeface="Bold Italic Art" pitchFamily="2" charset="-78"/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6172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48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7CA791-DB8C-854E-AADA-5028229D1AB2}" type="slidenum">
              <a:rPr lang="en-US" sz="1100">
                <a:solidFill>
                  <a:schemeClr val="tx2"/>
                </a:solidFill>
              </a:rPr>
              <a:pPr/>
              <a:t>6</a:t>
            </a:fld>
            <a:endParaRPr lang="en-US" sz="11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7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590800" y="2590800"/>
            <a:ext cx="42274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Any Question</a:t>
            </a:r>
            <a:r>
              <a:rPr lang="en-US" sz="4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15522762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9CCD6095AF24C91DBA4888DF0800F" ma:contentTypeVersion="0" ma:contentTypeDescription="Create a new document." ma:contentTypeScope="" ma:versionID="11217909730de4603cfe40fa920b56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CFD4B8-14AB-4639-A50B-E72AEEBED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263A02E-A4E3-4B9F-9249-7FB0C4F1243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5D9087F-56F2-490C-A4D5-AF64B08096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11029</TotalTime>
  <Words>250</Words>
  <Application>Microsoft Macintosh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ＭＳ Ｐゴシック</vt:lpstr>
      <vt:lpstr>Arial</vt:lpstr>
      <vt:lpstr>Bold Italic Art</vt:lpstr>
      <vt:lpstr>Calibri</vt:lpstr>
      <vt:lpstr>Candara</vt:lpstr>
      <vt:lpstr>Century Schoolbook</vt:lpstr>
      <vt:lpstr>Corbel</vt:lpstr>
      <vt:lpstr>Headlines</vt:lpstr>
      <vt:lpstr>PowerPoint Presentation</vt:lpstr>
      <vt:lpstr>Outline</vt:lpstr>
      <vt:lpstr>Phase Shift Keying</vt:lpstr>
      <vt:lpstr>Bandwidth  of Binary PSK</vt:lpstr>
      <vt:lpstr>PowerPoint Presentation</vt:lpstr>
      <vt:lpstr>PowerPoint Presentation</vt:lpstr>
      <vt:lpstr>PowerPoint Presentation</vt:lpstr>
    </vt:vector>
  </TitlesOfParts>
  <Company>International Institute of Information Technology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Bruhadeshwar Bezawada</dc:creator>
  <cp:lastModifiedBy>Elham Sunbu</cp:lastModifiedBy>
  <cp:revision>190</cp:revision>
  <dcterms:created xsi:type="dcterms:W3CDTF">2007-07-09T18:36:04Z</dcterms:created>
  <dcterms:modified xsi:type="dcterms:W3CDTF">2018-11-04T13:18:09Z</dcterms:modified>
</cp:coreProperties>
</file>