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57" r:id="rId3"/>
    <p:sldId id="410" r:id="rId4"/>
    <p:sldId id="411" r:id="rId5"/>
    <p:sldId id="412" r:id="rId6"/>
    <p:sldId id="413" r:id="rId7"/>
    <p:sldId id="414" r:id="rId8"/>
    <p:sldId id="415" r:id="rId9"/>
    <p:sldId id="416" r:id="rId10"/>
    <p:sldId id="417" r:id="rId11"/>
    <p:sldId id="418" r:id="rId12"/>
    <p:sldId id="419" r:id="rId13"/>
    <p:sldId id="420" r:id="rId14"/>
    <p:sldId id="421" r:id="rId15"/>
    <p:sldId id="422" r:id="rId16"/>
    <p:sldId id="423" r:id="rId17"/>
    <p:sldId id="424" r:id="rId18"/>
    <p:sldId id="425" r:id="rId19"/>
    <p:sldId id="426" r:id="rId20"/>
    <p:sldId id="427" r:id="rId21"/>
    <p:sldId id="428" r:id="rId22"/>
    <p:sldId id="397" r:id="rId23"/>
    <p:sldId id="430" r:id="rId24"/>
    <p:sldId id="398" r:id="rId25"/>
    <p:sldId id="399" r:id="rId26"/>
    <p:sldId id="400" r:id="rId27"/>
    <p:sldId id="401" r:id="rId28"/>
    <p:sldId id="402" r:id="rId29"/>
    <p:sldId id="403" r:id="rId30"/>
    <p:sldId id="404" r:id="rId31"/>
    <p:sldId id="405" r:id="rId32"/>
    <p:sldId id="406" r:id="rId33"/>
    <p:sldId id="407" r:id="rId34"/>
    <p:sldId id="298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323BF2"/>
    <a:srgbClr val="DEE9FA"/>
    <a:srgbClr val="DDFFEE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52"/>
  </p:normalViewPr>
  <p:slideViewPr>
    <p:cSldViewPr snapToGrid="0">
      <p:cViewPr varScale="1">
        <p:scale>
          <a:sx n="89" d="100"/>
          <a:sy n="89" d="100"/>
        </p:scale>
        <p:origin x="8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7C5C6-E9BF-4466-AE1B-25D18F372A53}" type="datetimeFigureOut">
              <a:rPr lang="en-US" smtClean="0"/>
              <a:t>2/26/19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04FC7-1B0F-44F0-A396-CE9D336DC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91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عنصر نائب لصورة الشريحة 1">
            <a:extLst>
              <a:ext uri="{FF2B5EF4-FFF2-40B4-BE49-F238E27FC236}">
                <a16:creationId xmlns:a16="http://schemas.microsoft.com/office/drawing/2014/main" id="{28F2D656-8923-9448-AB67-270C571AC9B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عنصر نائب للملاحظات 2">
            <a:extLst>
              <a:ext uri="{FF2B5EF4-FFF2-40B4-BE49-F238E27FC236}">
                <a16:creationId xmlns:a16="http://schemas.microsoft.com/office/drawing/2014/main" id="{F617E44F-6323-1D42-8F97-1C9037164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</a:endParaRPr>
          </a:p>
        </p:txBody>
      </p:sp>
      <p:sp>
        <p:nvSpPr>
          <p:cNvPr id="8196" name="عنصر نائب لرقم الشريحة 3">
            <a:extLst>
              <a:ext uri="{FF2B5EF4-FFF2-40B4-BE49-F238E27FC236}">
                <a16:creationId xmlns:a16="http://schemas.microsoft.com/office/drawing/2014/main" id="{A37DE148-4E93-204D-9BB1-CF9C6BB0A5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04B670F-2808-2348-8406-B2D84EA70774}" type="slidenum">
              <a:rPr lang="en-US" altLang="ar-SA" smtClean="0"/>
              <a:pPr/>
              <a:t>4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3456432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عنصر نائب لصورة الشريحة 1">
            <a:extLst>
              <a:ext uri="{FF2B5EF4-FFF2-40B4-BE49-F238E27FC236}">
                <a16:creationId xmlns:a16="http://schemas.microsoft.com/office/drawing/2014/main" id="{C5CAA129-2018-D443-8F11-507C9AED91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عنصر نائب للملاحظات 2">
            <a:extLst>
              <a:ext uri="{FF2B5EF4-FFF2-40B4-BE49-F238E27FC236}">
                <a16:creationId xmlns:a16="http://schemas.microsoft.com/office/drawing/2014/main" id="{6BD66A33-6E47-C24E-A06A-2630A00E8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</a:endParaRPr>
          </a:p>
        </p:txBody>
      </p:sp>
      <p:sp>
        <p:nvSpPr>
          <p:cNvPr id="28676" name="عنصر نائب لرقم الشريحة 3">
            <a:extLst>
              <a:ext uri="{FF2B5EF4-FFF2-40B4-BE49-F238E27FC236}">
                <a16:creationId xmlns:a16="http://schemas.microsoft.com/office/drawing/2014/main" id="{4E98CA77-A29F-FC44-B910-7071DD44F0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AF5ABA-08A5-A243-98FF-8DD798E77A51}" type="slidenum">
              <a:rPr lang="en-US" altLang="ar-SA" smtClean="0">
                <a:solidFill>
                  <a:srgbClr val="000000"/>
                </a:solidFill>
              </a:rPr>
              <a:pPr/>
              <a:t>15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8478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عنصر نائب لصورة الشريحة 1">
            <a:extLst>
              <a:ext uri="{FF2B5EF4-FFF2-40B4-BE49-F238E27FC236}">
                <a16:creationId xmlns:a16="http://schemas.microsoft.com/office/drawing/2014/main" id="{A0C00DF7-4CA6-934C-9582-144F6196F9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عنصر نائب للملاحظات 2">
            <a:extLst>
              <a:ext uri="{FF2B5EF4-FFF2-40B4-BE49-F238E27FC236}">
                <a16:creationId xmlns:a16="http://schemas.microsoft.com/office/drawing/2014/main" id="{D1B42929-9A2D-D547-8D5D-0068B60A32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</a:endParaRPr>
          </a:p>
        </p:txBody>
      </p:sp>
      <p:sp>
        <p:nvSpPr>
          <p:cNvPr id="30724" name="عنصر نائب لرقم الشريحة 3">
            <a:extLst>
              <a:ext uri="{FF2B5EF4-FFF2-40B4-BE49-F238E27FC236}">
                <a16:creationId xmlns:a16="http://schemas.microsoft.com/office/drawing/2014/main" id="{70BCC5B2-34F0-AA40-B398-4DC67839C3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4503592-C0A9-1B43-85F6-C87FA0EFC072}" type="slidenum">
              <a:rPr lang="en-US" altLang="ar-SA" smtClean="0">
                <a:solidFill>
                  <a:srgbClr val="000000"/>
                </a:solidFill>
              </a:rPr>
              <a:pPr/>
              <a:t>16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6541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عنصر نائب لصورة الشريحة 1">
            <a:extLst>
              <a:ext uri="{FF2B5EF4-FFF2-40B4-BE49-F238E27FC236}">
                <a16:creationId xmlns:a16="http://schemas.microsoft.com/office/drawing/2014/main" id="{F6AB71B8-6F6C-464C-B894-1139B13E63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عنصر نائب للملاحظات 2">
            <a:extLst>
              <a:ext uri="{FF2B5EF4-FFF2-40B4-BE49-F238E27FC236}">
                <a16:creationId xmlns:a16="http://schemas.microsoft.com/office/drawing/2014/main" id="{DB603674-283D-8F4D-9F1D-2499AFF99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</a:endParaRPr>
          </a:p>
        </p:txBody>
      </p:sp>
      <p:sp>
        <p:nvSpPr>
          <p:cNvPr id="32772" name="عنصر نائب لرقم الشريحة 3">
            <a:extLst>
              <a:ext uri="{FF2B5EF4-FFF2-40B4-BE49-F238E27FC236}">
                <a16:creationId xmlns:a16="http://schemas.microsoft.com/office/drawing/2014/main" id="{5157F297-E6F5-4B4E-86C4-65ED25E1D9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83EB48B-1905-5D48-AC9E-991F5F93FD68}" type="slidenum">
              <a:rPr lang="en-US" altLang="ar-SA" smtClean="0">
                <a:solidFill>
                  <a:srgbClr val="000000"/>
                </a:solidFill>
              </a:rPr>
              <a:pPr/>
              <a:t>17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571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عنصر نائب لصورة الشريحة 1">
            <a:extLst>
              <a:ext uri="{FF2B5EF4-FFF2-40B4-BE49-F238E27FC236}">
                <a16:creationId xmlns:a16="http://schemas.microsoft.com/office/drawing/2014/main" id="{A1FD6E70-502F-EB48-ACD6-911563E68F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عنصر نائب للملاحظات 2">
            <a:extLst>
              <a:ext uri="{FF2B5EF4-FFF2-40B4-BE49-F238E27FC236}">
                <a16:creationId xmlns:a16="http://schemas.microsoft.com/office/drawing/2014/main" id="{AD8E0540-B40E-9646-838E-AE02058A1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</a:endParaRPr>
          </a:p>
        </p:txBody>
      </p:sp>
      <p:sp>
        <p:nvSpPr>
          <p:cNvPr id="34820" name="عنصر نائب لرقم الشريحة 3">
            <a:extLst>
              <a:ext uri="{FF2B5EF4-FFF2-40B4-BE49-F238E27FC236}">
                <a16:creationId xmlns:a16="http://schemas.microsoft.com/office/drawing/2014/main" id="{62606517-B173-F845-9620-71C83006A4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074AC8F-4F92-1B44-96F7-5C3E6384E695}" type="slidenum">
              <a:rPr lang="en-US" altLang="ar-SA" smtClean="0">
                <a:solidFill>
                  <a:srgbClr val="000000"/>
                </a:solidFill>
              </a:rPr>
              <a:pPr/>
              <a:t>18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9010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عنصر نائب لصورة الشريحة 1">
            <a:extLst>
              <a:ext uri="{FF2B5EF4-FFF2-40B4-BE49-F238E27FC236}">
                <a16:creationId xmlns:a16="http://schemas.microsoft.com/office/drawing/2014/main" id="{DD4D7B9A-AE86-2043-ACA9-39ED5EC374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عنصر نائب للملاحظات 2">
            <a:extLst>
              <a:ext uri="{FF2B5EF4-FFF2-40B4-BE49-F238E27FC236}">
                <a16:creationId xmlns:a16="http://schemas.microsoft.com/office/drawing/2014/main" id="{FE541BF8-135A-DA45-82F3-196DB36C0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</a:endParaRPr>
          </a:p>
        </p:txBody>
      </p:sp>
      <p:sp>
        <p:nvSpPr>
          <p:cNvPr id="36868" name="عنصر نائب لرقم الشريحة 3">
            <a:extLst>
              <a:ext uri="{FF2B5EF4-FFF2-40B4-BE49-F238E27FC236}">
                <a16:creationId xmlns:a16="http://schemas.microsoft.com/office/drawing/2014/main" id="{15EB6F94-9750-6947-839E-016A78E3A1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094F9DC-6856-8147-A031-62AE1434C119}" type="slidenum">
              <a:rPr lang="en-US" altLang="ar-SA" smtClean="0">
                <a:solidFill>
                  <a:srgbClr val="000000"/>
                </a:solidFill>
              </a:rPr>
              <a:pPr/>
              <a:t>19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2116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عنصر نائب لصورة الشريحة 1">
            <a:extLst>
              <a:ext uri="{FF2B5EF4-FFF2-40B4-BE49-F238E27FC236}">
                <a16:creationId xmlns:a16="http://schemas.microsoft.com/office/drawing/2014/main" id="{CA08F708-DBC3-E64A-9EBB-C4B8021122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عنصر نائب للملاحظات 2">
            <a:extLst>
              <a:ext uri="{FF2B5EF4-FFF2-40B4-BE49-F238E27FC236}">
                <a16:creationId xmlns:a16="http://schemas.microsoft.com/office/drawing/2014/main" id="{192C17CF-9845-2440-BAC9-3F3D29055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</a:endParaRPr>
          </a:p>
        </p:txBody>
      </p:sp>
      <p:sp>
        <p:nvSpPr>
          <p:cNvPr id="38916" name="عنصر نائب لرقم الشريحة 3">
            <a:extLst>
              <a:ext uri="{FF2B5EF4-FFF2-40B4-BE49-F238E27FC236}">
                <a16:creationId xmlns:a16="http://schemas.microsoft.com/office/drawing/2014/main" id="{BA8C1A37-2DC9-704B-8A92-8E61BFAE42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1803A9A-B88D-7046-988A-F87B1EBABE6B}" type="slidenum">
              <a:rPr lang="en-US" altLang="ar-SA" smtClean="0">
                <a:solidFill>
                  <a:srgbClr val="000000"/>
                </a:solidFill>
              </a:rPr>
              <a:pPr/>
              <a:t>20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3419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عنصر نائب لصورة الشريحة 1">
            <a:extLst>
              <a:ext uri="{FF2B5EF4-FFF2-40B4-BE49-F238E27FC236}">
                <a16:creationId xmlns:a16="http://schemas.microsoft.com/office/drawing/2014/main" id="{295C92F8-0EB7-AB40-8C47-1DC262D1D7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عنصر نائب للملاحظات 2">
            <a:extLst>
              <a:ext uri="{FF2B5EF4-FFF2-40B4-BE49-F238E27FC236}">
                <a16:creationId xmlns:a16="http://schemas.microsoft.com/office/drawing/2014/main" id="{AF44134B-04F9-DF44-BEBC-FC6ABC19F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</a:endParaRPr>
          </a:p>
        </p:txBody>
      </p:sp>
      <p:sp>
        <p:nvSpPr>
          <p:cNvPr id="40964" name="عنصر نائب لرقم الشريحة 3">
            <a:extLst>
              <a:ext uri="{FF2B5EF4-FFF2-40B4-BE49-F238E27FC236}">
                <a16:creationId xmlns:a16="http://schemas.microsoft.com/office/drawing/2014/main" id="{240900FF-A3BE-5642-8784-F5AFE55C80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9548B84-361F-3042-AB29-D806B08B65F7}" type="slidenum">
              <a:rPr lang="en-US" altLang="ar-SA" smtClean="0">
                <a:solidFill>
                  <a:srgbClr val="000000"/>
                </a:solidFill>
              </a:rPr>
              <a:pPr/>
              <a:t>21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3864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94DD8-11C4-4E23-A16B-18DBF0294556}" type="slidenum">
              <a:rPr lang="ar-SA" smtClean="0"/>
              <a:t>34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1828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عنصر نائب لصورة الشريحة 1">
            <a:extLst>
              <a:ext uri="{FF2B5EF4-FFF2-40B4-BE49-F238E27FC236}">
                <a16:creationId xmlns:a16="http://schemas.microsoft.com/office/drawing/2014/main" id="{E7B9D55B-9C10-0E4E-82BE-359295FC5E5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عنصر نائب للملاحظات 2">
            <a:extLst>
              <a:ext uri="{FF2B5EF4-FFF2-40B4-BE49-F238E27FC236}">
                <a16:creationId xmlns:a16="http://schemas.microsoft.com/office/drawing/2014/main" id="{A34C7106-2526-7E40-9008-D8DCDD57B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</a:endParaRPr>
          </a:p>
        </p:txBody>
      </p:sp>
      <p:sp>
        <p:nvSpPr>
          <p:cNvPr id="10244" name="عنصر نائب لرقم الشريحة 3">
            <a:extLst>
              <a:ext uri="{FF2B5EF4-FFF2-40B4-BE49-F238E27FC236}">
                <a16:creationId xmlns:a16="http://schemas.microsoft.com/office/drawing/2014/main" id="{176B8F28-D6A0-F442-B89D-42EF5163D4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B2095D7-8E7C-954A-B0B6-08CA6C64AE47}" type="slidenum">
              <a:rPr lang="en-US" altLang="ar-SA" smtClean="0"/>
              <a:pPr/>
              <a:t>5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374032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عنصر نائب لصورة الشريحة 1">
            <a:extLst>
              <a:ext uri="{FF2B5EF4-FFF2-40B4-BE49-F238E27FC236}">
                <a16:creationId xmlns:a16="http://schemas.microsoft.com/office/drawing/2014/main" id="{0A438691-AEE5-B145-977C-C67D3498D9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عنصر نائب للملاحظات 2">
            <a:extLst>
              <a:ext uri="{FF2B5EF4-FFF2-40B4-BE49-F238E27FC236}">
                <a16:creationId xmlns:a16="http://schemas.microsoft.com/office/drawing/2014/main" id="{A970A31C-92BB-E340-BF75-356C6B82E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</a:endParaRPr>
          </a:p>
        </p:txBody>
      </p:sp>
      <p:sp>
        <p:nvSpPr>
          <p:cNvPr id="12292" name="عنصر نائب لرقم الشريحة 3">
            <a:extLst>
              <a:ext uri="{FF2B5EF4-FFF2-40B4-BE49-F238E27FC236}">
                <a16:creationId xmlns:a16="http://schemas.microsoft.com/office/drawing/2014/main" id="{A922805D-97E3-2C47-90A1-17AD811DD6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0BBD5A-0EFF-5948-860D-547CE6D80CEC}" type="slidenum">
              <a:rPr lang="en-US" altLang="ar-SA" smtClean="0"/>
              <a:pPr/>
              <a:t>6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596596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عنصر نائب لصورة الشريحة 1">
            <a:extLst>
              <a:ext uri="{FF2B5EF4-FFF2-40B4-BE49-F238E27FC236}">
                <a16:creationId xmlns:a16="http://schemas.microsoft.com/office/drawing/2014/main" id="{FEFCC1E9-0C4B-5D49-94FA-55B3CDD02A7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عنصر نائب للملاحظات 2">
            <a:extLst>
              <a:ext uri="{FF2B5EF4-FFF2-40B4-BE49-F238E27FC236}">
                <a16:creationId xmlns:a16="http://schemas.microsoft.com/office/drawing/2014/main" id="{123CECF4-6C5F-144A-9797-41C155C365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</a:endParaRPr>
          </a:p>
        </p:txBody>
      </p:sp>
      <p:sp>
        <p:nvSpPr>
          <p:cNvPr id="14340" name="عنصر نائب لرقم الشريحة 3">
            <a:extLst>
              <a:ext uri="{FF2B5EF4-FFF2-40B4-BE49-F238E27FC236}">
                <a16:creationId xmlns:a16="http://schemas.microsoft.com/office/drawing/2014/main" id="{93FB5A87-C9F9-A540-8056-66EBDCE8BE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133BD47-0858-9640-AE8C-6D34CCC2CE8F}" type="slidenum">
              <a:rPr lang="en-US" altLang="ar-SA" smtClean="0"/>
              <a:pPr/>
              <a:t>7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39998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عنصر نائب لصورة الشريحة 1">
            <a:extLst>
              <a:ext uri="{FF2B5EF4-FFF2-40B4-BE49-F238E27FC236}">
                <a16:creationId xmlns:a16="http://schemas.microsoft.com/office/drawing/2014/main" id="{BCC4CDEE-86E7-6D41-A9D9-6775BE8198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عنصر نائب للملاحظات 2">
            <a:extLst>
              <a:ext uri="{FF2B5EF4-FFF2-40B4-BE49-F238E27FC236}">
                <a16:creationId xmlns:a16="http://schemas.microsoft.com/office/drawing/2014/main" id="{4710B100-3E48-9943-9062-F08BAA1E8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</a:endParaRPr>
          </a:p>
        </p:txBody>
      </p:sp>
      <p:sp>
        <p:nvSpPr>
          <p:cNvPr id="16388" name="عنصر نائب لرقم الشريحة 3">
            <a:extLst>
              <a:ext uri="{FF2B5EF4-FFF2-40B4-BE49-F238E27FC236}">
                <a16:creationId xmlns:a16="http://schemas.microsoft.com/office/drawing/2014/main" id="{D6665B9E-B4BA-B64E-A5F4-7D61431C7F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AD40CBF-77F0-7F45-8848-EA562A64C72F}" type="slidenum">
              <a:rPr lang="en-US" altLang="ar-SA" smtClean="0">
                <a:solidFill>
                  <a:srgbClr val="000000"/>
                </a:solidFill>
              </a:rPr>
              <a:pPr/>
              <a:t>8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446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عنصر نائب لصورة الشريحة 1">
            <a:extLst>
              <a:ext uri="{FF2B5EF4-FFF2-40B4-BE49-F238E27FC236}">
                <a16:creationId xmlns:a16="http://schemas.microsoft.com/office/drawing/2014/main" id="{63B33C60-A5C9-4246-92B4-2379E0D880A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عنصر نائب للملاحظات 2">
            <a:extLst>
              <a:ext uri="{FF2B5EF4-FFF2-40B4-BE49-F238E27FC236}">
                <a16:creationId xmlns:a16="http://schemas.microsoft.com/office/drawing/2014/main" id="{F0103D72-CE97-804A-AA40-C5D0E3B50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</a:endParaRPr>
          </a:p>
        </p:txBody>
      </p:sp>
      <p:sp>
        <p:nvSpPr>
          <p:cNvPr id="18436" name="عنصر نائب لرقم الشريحة 3">
            <a:extLst>
              <a:ext uri="{FF2B5EF4-FFF2-40B4-BE49-F238E27FC236}">
                <a16:creationId xmlns:a16="http://schemas.microsoft.com/office/drawing/2014/main" id="{6D2BBAB7-89D0-7E4D-9021-F571B124D3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CC048FA-3B0F-9F42-93C2-D5A2F73F1CED}" type="slidenum">
              <a:rPr lang="en-US" altLang="ar-SA" smtClean="0">
                <a:solidFill>
                  <a:srgbClr val="000000"/>
                </a:solidFill>
              </a:rPr>
              <a:pPr/>
              <a:t>9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635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عنصر نائب لصورة الشريحة 1">
            <a:extLst>
              <a:ext uri="{FF2B5EF4-FFF2-40B4-BE49-F238E27FC236}">
                <a16:creationId xmlns:a16="http://schemas.microsoft.com/office/drawing/2014/main" id="{F4CA5855-5E4A-6C4E-9C85-60D0443F3C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عنصر نائب للملاحظات 2">
            <a:extLst>
              <a:ext uri="{FF2B5EF4-FFF2-40B4-BE49-F238E27FC236}">
                <a16:creationId xmlns:a16="http://schemas.microsoft.com/office/drawing/2014/main" id="{35EDBEEA-B80C-7147-9DA4-EEA0485A9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</a:endParaRPr>
          </a:p>
        </p:txBody>
      </p:sp>
      <p:sp>
        <p:nvSpPr>
          <p:cNvPr id="20484" name="عنصر نائب لرقم الشريحة 3">
            <a:extLst>
              <a:ext uri="{FF2B5EF4-FFF2-40B4-BE49-F238E27FC236}">
                <a16:creationId xmlns:a16="http://schemas.microsoft.com/office/drawing/2014/main" id="{3CAC7231-6148-7A49-9195-8F60414251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1DE5843-F4CC-3244-9002-901230B5E18B}" type="slidenum">
              <a:rPr lang="en-US" altLang="ar-SA" smtClean="0">
                <a:solidFill>
                  <a:srgbClr val="000000"/>
                </a:solidFill>
              </a:rPr>
              <a:pPr/>
              <a:t>10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896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عنصر نائب لصورة الشريحة 1">
            <a:extLst>
              <a:ext uri="{FF2B5EF4-FFF2-40B4-BE49-F238E27FC236}">
                <a16:creationId xmlns:a16="http://schemas.microsoft.com/office/drawing/2014/main" id="{7C4C74D7-229D-F642-BAC7-E954FD1A2AC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عنصر نائب للملاحظات 2">
            <a:extLst>
              <a:ext uri="{FF2B5EF4-FFF2-40B4-BE49-F238E27FC236}">
                <a16:creationId xmlns:a16="http://schemas.microsoft.com/office/drawing/2014/main" id="{B779FDF5-BF42-514B-BFB7-C344B2A59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</a:endParaRPr>
          </a:p>
        </p:txBody>
      </p:sp>
      <p:sp>
        <p:nvSpPr>
          <p:cNvPr id="22532" name="عنصر نائب لرقم الشريحة 3">
            <a:extLst>
              <a:ext uri="{FF2B5EF4-FFF2-40B4-BE49-F238E27FC236}">
                <a16:creationId xmlns:a16="http://schemas.microsoft.com/office/drawing/2014/main" id="{94917749-244C-5340-88AC-39362CE311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5C8E681-BC1F-5149-9ABF-851DBFEF1E7C}" type="slidenum">
              <a:rPr lang="en-US" altLang="ar-SA" smtClean="0">
                <a:solidFill>
                  <a:srgbClr val="000000"/>
                </a:solidFill>
              </a:rPr>
              <a:pPr/>
              <a:t>11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776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عنصر نائب لصورة الشريحة 1">
            <a:extLst>
              <a:ext uri="{FF2B5EF4-FFF2-40B4-BE49-F238E27FC236}">
                <a16:creationId xmlns:a16="http://schemas.microsoft.com/office/drawing/2014/main" id="{F2CF9C74-72A7-9E4E-91FF-88389BC99E5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عنصر نائب للملاحظات 2">
            <a:extLst>
              <a:ext uri="{FF2B5EF4-FFF2-40B4-BE49-F238E27FC236}">
                <a16:creationId xmlns:a16="http://schemas.microsoft.com/office/drawing/2014/main" id="{DC126B0E-B62C-B74C-8F3D-EAAAC1299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</a:endParaRPr>
          </a:p>
        </p:txBody>
      </p:sp>
      <p:sp>
        <p:nvSpPr>
          <p:cNvPr id="26628" name="عنصر نائب لرقم الشريحة 3">
            <a:extLst>
              <a:ext uri="{FF2B5EF4-FFF2-40B4-BE49-F238E27FC236}">
                <a16:creationId xmlns:a16="http://schemas.microsoft.com/office/drawing/2014/main" id="{3A348537-F70F-1F40-9E35-5EA4A64FA7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3B31B1B-8636-3143-89F9-4CCB194E6002}" type="slidenum">
              <a:rPr lang="en-US" altLang="ar-SA" smtClean="0">
                <a:solidFill>
                  <a:srgbClr val="000000"/>
                </a:solidFill>
              </a:rPr>
              <a:pPr/>
              <a:t>14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193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79C90AA7-2E6A-4E7F-A3CF-B2732BE8B355}" type="datetimeFigureOut">
              <a:rPr lang="en-US" smtClean="0"/>
              <a:t>2/26/19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00ED048A-1FA4-4EAC-9A82-D8865462F8A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287481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0AA7-2E6A-4E7F-A3CF-B2732BE8B355}" type="datetimeFigureOut">
              <a:rPr lang="en-US" smtClean="0"/>
              <a:t>2/26/19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048A-1FA4-4EAC-9A82-D8865462F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0AA7-2E6A-4E7F-A3CF-B2732BE8B355}" type="datetimeFigureOut">
              <a:rPr lang="en-US" smtClean="0"/>
              <a:t>2/26/19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048A-1FA4-4EAC-9A82-D8865462F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210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0AA7-2E6A-4E7F-A3CF-B2732BE8B355}" type="datetimeFigureOut">
              <a:rPr lang="en-US" smtClean="0"/>
              <a:t>2/26/19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048A-1FA4-4EAC-9A82-D8865462F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22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0AA7-2E6A-4E7F-A3CF-B2732BE8B355}" type="datetimeFigureOut">
              <a:rPr lang="en-US" smtClean="0"/>
              <a:t>2/26/19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048A-1FA4-4EAC-9A82-D8865462F8A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01059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0AA7-2E6A-4E7F-A3CF-B2732BE8B355}" type="datetimeFigureOut">
              <a:rPr lang="en-US" smtClean="0"/>
              <a:t>2/26/19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048A-1FA4-4EAC-9A82-D8865462F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00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0AA7-2E6A-4E7F-A3CF-B2732BE8B355}" type="datetimeFigureOut">
              <a:rPr lang="en-US" smtClean="0"/>
              <a:t>2/26/19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048A-1FA4-4EAC-9A82-D8865462F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487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0AA7-2E6A-4E7F-A3CF-B2732BE8B355}" type="datetimeFigureOut">
              <a:rPr lang="en-US" smtClean="0"/>
              <a:t>2/26/19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048A-1FA4-4EAC-9A82-D8865462F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793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0AA7-2E6A-4E7F-A3CF-B2732BE8B355}" type="datetimeFigureOut">
              <a:rPr lang="en-US" smtClean="0"/>
              <a:t>2/26/19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048A-1FA4-4EAC-9A82-D8865462F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68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0AA7-2E6A-4E7F-A3CF-B2732BE8B355}" type="datetimeFigureOut">
              <a:rPr lang="en-US" smtClean="0"/>
              <a:t>2/26/19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048A-1FA4-4EAC-9A82-D8865462F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004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0AA7-2E6A-4E7F-A3CF-B2732BE8B355}" type="datetimeFigureOut">
              <a:rPr lang="en-US" smtClean="0"/>
              <a:t>2/26/19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048A-1FA4-4EAC-9A82-D8865462F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14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79C90AA7-2E6A-4E7F-A3CF-B2732BE8B355}" type="datetimeFigureOut">
              <a:rPr lang="en-US" smtClean="0"/>
              <a:t>2/26/19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00ED048A-1FA4-4EAC-9A82-D8865462F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79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837209" y="3895107"/>
            <a:ext cx="1490355" cy="1662546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1436914" y="5118266"/>
            <a:ext cx="724395" cy="760020"/>
          </a:xfrm>
          <a:prstGeom prst="star5">
            <a:avLst/>
          </a:prstGeom>
          <a:solidFill>
            <a:srgbClr val="DEE9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1656608" y="4690753"/>
            <a:ext cx="748146" cy="736271"/>
          </a:xfrm>
          <a:prstGeom prst="star5">
            <a:avLst/>
          </a:prstGeom>
          <a:solidFill>
            <a:srgbClr val="DDFF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57808" y="1875103"/>
            <a:ext cx="70807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25000"/>
                  </a:schemeClr>
                </a:solidFill>
              </a:rPr>
              <a:t>(</a:t>
            </a:r>
            <a:r>
              <a:rPr lang="en-US" altLang="en-US" sz="3200" dirty="0">
                <a:solidFill>
                  <a:schemeClr val="tx1">
                    <a:lumMod val="50000"/>
                  </a:schemeClr>
                </a:solidFill>
              </a:rPr>
              <a:t>Analog Data, Digital Signal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600" dirty="0">
                <a:solidFill>
                  <a:schemeClr val="bg1">
                    <a:lumMod val="25000"/>
                  </a:schemeClr>
                </a:solidFill>
              </a:rPr>
              <a:t>)</a:t>
            </a:r>
          </a:p>
          <a:p>
            <a:pPr algn="ctr"/>
            <a:r>
              <a:rPr lang="en-US" sz="2400" dirty="0">
                <a:solidFill>
                  <a:schemeClr val="bg1">
                    <a:lumMod val="25000"/>
                  </a:schemeClr>
                </a:solidFill>
              </a:rPr>
              <a:t>Data Transmission And Digital  Communication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6042037" y="3134623"/>
            <a:ext cx="17123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Lecture 5– 2019/1440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1249" y="6581001"/>
            <a:ext cx="11320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By: Elham Sunbu</a:t>
            </a:r>
          </a:p>
        </p:txBody>
      </p:sp>
    </p:spTree>
    <p:extLst>
      <p:ext uri="{BB962C8B-B14F-4D97-AF65-F5344CB8AC3E}">
        <p14:creationId xmlns:p14="http://schemas.microsoft.com/office/powerpoint/2010/main" val="2823261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عنصر نائب لرقم الشريحة 2">
            <a:extLst>
              <a:ext uri="{FF2B5EF4-FFF2-40B4-BE49-F238E27FC236}">
                <a16:creationId xmlns:a16="http://schemas.microsoft.com/office/drawing/2014/main" id="{BEDC1A76-54A2-004A-A4A4-EAEB1E3AF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 lnSpcReduction="10000"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E1E7AF5-5481-E04E-A368-CCB9D5E699F1}" type="slidenum">
              <a:rPr lang="en-US" altLang="en-US" smtClean="0">
                <a:solidFill>
                  <a:srgbClr val="FFFFFF"/>
                </a:solidFill>
              </a:rPr>
              <a:pPr/>
              <a:t>10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EF55E757-0C40-2F45-B3E8-3ED17A2052F0}"/>
              </a:ext>
            </a:extLst>
          </p:cNvPr>
          <p:cNvSpPr/>
          <p:nvPr/>
        </p:nvSpPr>
        <p:spPr>
          <a:xfrm>
            <a:off x="1066800" y="457200"/>
            <a:ext cx="9144000" cy="5842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ar-SA" sz="4400" b="1" spc="-50" dirty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Sampling</a:t>
            </a:r>
          </a:p>
        </p:txBody>
      </p:sp>
      <p:sp>
        <p:nvSpPr>
          <p:cNvPr id="7172" name="Content Placeholder 2">
            <a:extLst>
              <a:ext uri="{FF2B5EF4-FFF2-40B4-BE49-F238E27FC236}">
                <a16:creationId xmlns:a16="http://schemas.microsoft.com/office/drawing/2014/main" id="{0CB75186-8D4C-D147-B189-DE5B63012F05}"/>
              </a:ext>
            </a:extLst>
          </p:cNvPr>
          <p:cNvSpPr txBox="1">
            <a:spLocks/>
          </p:cNvSpPr>
          <p:nvPr/>
        </p:nvSpPr>
        <p:spPr bwMode="auto">
          <a:xfrm>
            <a:off x="1981200" y="1524000"/>
            <a:ext cx="762000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2400" dirty="0">
                <a:solidFill>
                  <a:prstClr val="black"/>
                </a:solidFill>
                <a:latin typeface="Tw Cen MT" pitchFamily="34" charset="0"/>
              </a:rPr>
              <a:t>- </a:t>
            </a:r>
            <a:r>
              <a:rPr lang="en-US" sz="2400" u="sng" dirty="0">
                <a:solidFill>
                  <a:prstClr val="black"/>
                </a:solidFill>
                <a:latin typeface="Tw Cen MT" pitchFamily="34" charset="0"/>
              </a:rPr>
              <a:t>There are 3 sampling methods:</a:t>
            </a:r>
          </a:p>
          <a:p>
            <a: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C00000"/>
                </a:solidFill>
                <a:latin typeface="+mn-lt"/>
              </a:rPr>
              <a:t>Ideal</a:t>
            </a:r>
            <a:r>
              <a:rPr lang="en-US" sz="2400" dirty="0">
                <a:solidFill>
                  <a:schemeClr val="tx1">
                    <a:lumMod val="10000"/>
                  </a:schemeClr>
                </a:solidFill>
                <a:latin typeface="+mn-lt"/>
              </a:rPr>
              <a:t> - an impulse at each sampling instant.</a:t>
            </a:r>
          </a:p>
          <a:p>
            <a: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C00000"/>
                </a:solidFill>
                <a:latin typeface="+mn-lt"/>
              </a:rPr>
              <a:t>Natural</a:t>
            </a:r>
            <a:r>
              <a:rPr lang="en-US" sz="2400" dirty="0">
                <a:solidFill>
                  <a:schemeClr val="tx1">
                    <a:lumMod val="10000"/>
                  </a:schemeClr>
                </a:solidFill>
                <a:latin typeface="+mn-lt"/>
              </a:rPr>
              <a:t> - a pulse of short width with varying amplitude.</a:t>
            </a:r>
          </a:p>
          <a:p>
            <a: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C00000"/>
                </a:solidFill>
                <a:latin typeface="+mn-lt"/>
              </a:rPr>
              <a:t>Flattop</a:t>
            </a:r>
            <a:r>
              <a:rPr lang="en-US" sz="2400" dirty="0">
                <a:solidFill>
                  <a:schemeClr val="tx1">
                    <a:lumMod val="10000"/>
                  </a:schemeClr>
                </a:solidFill>
                <a:latin typeface="+mn-lt"/>
              </a:rPr>
              <a:t> - sample and hold, like natural but with single amplitude value.</a:t>
            </a:r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en-US" sz="2400" dirty="0">
              <a:solidFill>
                <a:prstClr val="black"/>
              </a:solidFill>
              <a:latin typeface="Tw Cen MT" pitchFamily="34" charset="0"/>
            </a:endParaRPr>
          </a:p>
        </p:txBody>
      </p:sp>
      <p:pic>
        <p:nvPicPr>
          <p:cNvPr id="19461" name="Picture 2">
            <a:extLst>
              <a:ext uri="{FF2B5EF4-FFF2-40B4-BE49-F238E27FC236}">
                <a16:creationId xmlns:a16="http://schemas.microsoft.com/office/drawing/2014/main" id="{3C363BBF-79CF-1145-BAD1-D394A7A10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4" y="4343400"/>
            <a:ext cx="5081587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3">
            <a:extLst>
              <a:ext uri="{FF2B5EF4-FFF2-40B4-BE49-F238E27FC236}">
                <a16:creationId xmlns:a16="http://schemas.microsoft.com/office/drawing/2014/main" id="{CA5E2A9F-8690-764A-82B1-DF3B2F641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550" y="4343401"/>
            <a:ext cx="2736850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5299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عنصر نائب لرقم الشريحة 2">
            <a:extLst>
              <a:ext uri="{FF2B5EF4-FFF2-40B4-BE49-F238E27FC236}">
                <a16:creationId xmlns:a16="http://schemas.microsoft.com/office/drawing/2014/main" id="{7432A119-1619-144C-B372-88BC9D3A5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 lnSpcReduction="10000"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3D82B89-9066-3B44-8C6F-8BDF0EAC94F4}" type="slidenum">
              <a:rPr lang="en-US" altLang="en-US" smtClean="0">
                <a:solidFill>
                  <a:srgbClr val="FFFFFF"/>
                </a:solidFill>
              </a:rPr>
              <a:pPr/>
              <a:t>11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73C9AF84-92C4-4E4F-9AF9-2E3AE7D04D61}"/>
              </a:ext>
            </a:extLst>
          </p:cNvPr>
          <p:cNvSpPr/>
          <p:nvPr/>
        </p:nvSpPr>
        <p:spPr>
          <a:xfrm>
            <a:off x="1066800" y="457200"/>
            <a:ext cx="9144000" cy="5842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ar-SA" sz="4400" b="1" spc="-50" dirty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Sampling</a:t>
            </a:r>
          </a:p>
        </p:txBody>
      </p:sp>
      <p:sp>
        <p:nvSpPr>
          <p:cNvPr id="21508" name="Content Placeholder 2">
            <a:extLst>
              <a:ext uri="{FF2B5EF4-FFF2-40B4-BE49-F238E27FC236}">
                <a16:creationId xmlns:a16="http://schemas.microsoft.com/office/drawing/2014/main" id="{26873B0C-65FD-1B4E-9306-9FFB8634251B}"/>
              </a:ext>
            </a:extLst>
          </p:cNvPr>
          <p:cNvSpPr txBox="1">
            <a:spLocks/>
          </p:cNvSpPr>
          <p:nvPr/>
        </p:nvSpPr>
        <p:spPr bwMode="auto">
          <a:xfrm>
            <a:off x="1981200" y="1524000"/>
            <a:ext cx="822960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altLang="en-US" sz="2400" dirty="0">
                <a:solidFill>
                  <a:schemeClr val="tx1">
                    <a:lumMod val="10000"/>
                  </a:schemeClr>
                </a:solidFill>
                <a:latin typeface="+mn-lt"/>
              </a:rPr>
              <a:t>- As long as the sampling of the analog signal is taken with a sufficiently high frequency (higher than the minimum Nyquist rate of twice the signal largest frequency), it can be shown that there is </a:t>
            </a:r>
            <a:r>
              <a:rPr lang="en-US" altLang="en-US" sz="2400" u="sng" dirty="0">
                <a:solidFill>
                  <a:srgbClr val="C00000"/>
                </a:solidFill>
                <a:latin typeface="+mn-lt"/>
              </a:rPr>
              <a:t>no loss </a:t>
            </a:r>
            <a:r>
              <a:rPr lang="en-US" altLang="en-US" sz="2400" dirty="0">
                <a:solidFill>
                  <a:schemeClr val="tx1">
                    <a:lumMod val="10000"/>
                  </a:schemeClr>
                </a:solidFill>
                <a:latin typeface="+mn-lt"/>
              </a:rPr>
              <a:t>in information as a result of taking discrete samples.</a:t>
            </a:r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</a:pPr>
            <a:endParaRPr lang="en-US" altLang="en-US" sz="2400" dirty="0">
              <a:solidFill>
                <a:srgbClr val="000000"/>
              </a:solidFill>
              <a:latin typeface="Tw Cen MT" panose="020B06020201040206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00069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عنصر نائب لرقم الشريحة 2">
            <a:extLst>
              <a:ext uri="{FF2B5EF4-FFF2-40B4-BE49-F238E27FC236}">
                <a16:creationId xmlns:a16="http://schemas.microsoft.com/office/drawing/2014/main" id="{1371DA22-7067-874E-9455-3320923FF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 lnSpcReduction="10000"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833A15-3185-1A45-B24C-ABA7497C5053}" type="slidenum">
              <a:rPr lang="en-US" altLang="en-US" smtClean="0">
                <a:solidFill>
                  <a:srgbClr val="FFFFFF"/>
                </a:solidFill>
              </a:rPr>
              <a:pPr/>
              <a:t>12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9AB06905-1800-4E42-ADA7-4B497D905375}"/>
              </a:ext>
            </a:extLst>
          </p:cNvPr>
          <p:cNvSpPr/>
          <p:nvPr/>
        </p:nvSpPr>
        <p:spPr>
          <a:xfrm>
            <a:off x="1295400" y="2551113"/>
            <a:ext cx="9144000" cy="1446212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ar-SA" sz="4400" b="1" spc="-50" dirty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PAM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ar-SA" sz="4400" b="1" spc="-50" dirty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Pulse Amplitude Modulation </a:t>
            </a:r>
          </a:p>
        </p:txBody>
      </p:sp>
    </p:spTree>
    <p:extLst>
      <p:ext uri="{BB962C8B-B14F-4D97-AF65-F5344CB8AC3E}">
        <p14:creationId xmlns:p14="http://schemas.microsoft.com/office/powerpoint/2010/main" val="1676920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عنصر نائب لرقم الشريحة 2">
            <a:extLst>
              <a:ext uri="{FF2B5EF4-FFF2-40B4-BE49-F238E27FC236}">
                <a16:creationId xmlns:a16="http://schemas.microsoft.com/office/drawing/2014/main" id="{05EC8E69-E8B8-5F43-ACC8-38BF645A4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 lnSpcReduction="10000"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CB210BD-C480-974A-8A24-005B82BC9DE0}" type="slidenum">
              <a:rPr lang="en-US" altLang="en-US" smtClean="0">
                <a:solidFill>
                  <a:srgbClr val="FFFFFF"/>
                </a:solidFill>
              </a:rPr>
              <a:pPr/>
              <a:t>13</a:t>
            </a:fld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24579" name="Picture 2">
            <a:extLst>
              <a:ext uri="{FF2B5EF4-FFF2-40B4-BE49-F238E27FC236}">
                <a16:creationId xmlns:a16="http://schemas.microsoft.com/office/drawing/2014/main" id="{D86A6C74-29C2-B34E-AE40-2880DC531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4" y="990601"/>
            <a:ext cx="7551737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2">
            <a:extLst>
              <a:ext uri="{FF2B5EF4-FFF2-40B4-BE49-F238E27FC236}">
                <a16:creationId xmlns:a16="http://schemas.microsoft.com/office/drawing/2014/main" id="{6F670F55-5CB5-A442-A90B-34B4BCEF05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340"/>
          <a:stretch>
            <a:fillRect/>
          </a:stretch>
        </p:blipFill>
        <p:spPr bwMode="auto">
          <a:xfrm>
            <a:off x="2257426" y="4967288"/>
            <a:ext cx="2543175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3">
            <a:extLst>
              <a:ext uri="{FF2B5EF4-FFF2-40B4-BE49-F238E27FC236}">
                <a16:creationId xmlns:a16="http://schemas.microsoft.com/office/drawing/2014/main" id="{6827D69E-0DE9-514E-9E43-AA52537ACC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" t="31706" r="5399" b="21013"/>
          <a:stretch>
            <a:fillRect/>
          </a:stretch>
        </p:blipFill>
        <p:spPr bwMode="auto">
          <a:xfrm>
            <a:off x="5486400" y="5105401"/>
            <a:ext cx="172878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762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عنصر نائب لرقم الشريحة 2">
            <a:extLst>
              <a:ext uri="{FF2B5EF4-FFF2-40B4-BE49-F238E27FC236}">
                <a16:creationId xmlns:a16="http://schemas.microsoft.com/office/drawing/2014/main" id="{3DBC0B93-BC12-F44F-A69C-581D59319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 lnSpcReduction="10000"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B00916D-79C1-0E4D-B0CB-356455A59155}" type="slidenum">
              <a:rPr lang="en-US" altLang="en-US" smtClean="0">
                <a:solidFill>
                  <a:srgbClr val="FFFFFF"/>
                </a:solidFill>
              </a:rPr>
              <a:pPr/>
              <a:t>14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62F53D19-2503-9940-8B67-71AB66744326}"/>
              </a:ext>
            </a:extLst>
          </p:cNvPr>
          <p:cNvSpPr/>
          <p:nvPr/>
        </p:nvSpPr>
        <p:spPr>
          <a:xfrm>
            <a:off x="1066800" y="457200"/>
            <a:ext cx="9144000" cy="769441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ar-SA" sz="4400" b="1" spc="-50" dirty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Introduction</a:t>
            </a:r>
          </a:p>
        </p:txBody>
      </p:sp>
      <p:sp>
        <p:nvSpPr>
          <p:cNvPr id="25604" name="Content Placeholder 2">
            <a:extLst>
              <a:ext uri="{FF2B5EF4-FFF2-40B4-BE49-F238E27FC236}">
                <a16:creationId xmlns:a16="http://schemas.microsoft.com/office/drawing/2014/main" id="{6ABA5433-CE53-354E-869E-C461F51F3BE6}"/>
              </a:ext>
            </a:extLst>
          </p:cNvPr>
          <p:cNvSpPr txBox="1">
            <a:spLocks/>
          </p:cNvSpPr>
          <p:nvPr/>
        </p:nvSpPr>
        <p:spPr bwMode="auto">
          <a:xfrm>
            <a:off x="1981200" y="1524000"/>
            <a:ext cx="762000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altLang="en-US" sz="2400" dirty="0">
                <a:solidFill>
                  <a:schemeClr val="tx1">
                    <a:lumMod val="10000"/>
                  </a:schemeClr>
                </a:solidFill>
                <a:latin typeface="+mn-lt"/>
              </a:rPr>
              <a:t>- </a:t>
            </a:r>
            <a:r>
              <a:rPr lang="en-US" altLang="en-US" sz="2400" b="1" dirty="0">
                <a:solidFill>
                  <a:srgbClr val="C00000"/>
                </a:solidFill>
                <a:latin typeface="+mn-lt"/>
              </a:rPr>
              <a:t>CW modulation: </a:t>
            </a:r>
            <a:r>
              <a:rPr lang="en-US" altLang="en-US" sz="2400" dirty="0">
                <a:solidFill>
                  <a:schemeClr val="tx1">
                    <a:lumMod val="10000"/>
                  </a:schemeClr>
                </a:solidFill>
                <a:latin typeface="+mn-lt"/>
              </a:rPr>
              <a:t>a parameter of a sinusoidal carrier wave is varied continuously in accordance with the message signal.</a:t>
            </a:r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altLang="en-US" sz="2400" dirty="0">
                <a:solidFill>
                  <a:schemeClr val="tx1">
                    <a:lumMod val="10000"/>
                  </a:schemeClr>
                </a:solidFill>
                <a:latin typeface="+mn-lt"/>
              </a:rPr>
              <a:t>Amplitude, frequency and phase.</a:t>
            </a:r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</a:pPr>
            <a:endParaRPr lang="en-US" altLang="en-US" sz="2400" dirty="0">
              <a:solidFill>
                <a:schemeClr val="tx1">
                  <a:lumMod val="10000"/>
                </a:schemeClr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altLang="en-US" sz="2400" dirty="0">
                <a:solidFill>
                  <a:schemeClr val="tx1">
                    <a:lumMod val="10000"/>
                  </a:schemeClr>
                </a:solidFill>
                <a:latin typeface="+mn-lt"/>
              </a:rPr>
              <a:t>- </a:t>
            </a:r>
            <a:r>
              <a:rPr lang="en-US" altLang="en-US" sz="2400" b="1" dirty="0">
                <a:solidFill>
                  <a:srgbClr val="C00000"/>
                </a:solidFill>
                <a:latin typeface="+mn-lt"/>
              </a:rPr>
              <a:t>Pulse Modulation: </a:t>
            </a:r>
            <a:r>
              <a:rPr lang="en-US" altLang="en-US" sz="2400" dirty="0">
                <a:solidFill>
                  <a:schemeClr val="tx1">
                    <a:lumMod val="10000"/>
                  </a:schemeClr>
                </a:solidFill>
                <a:latin typeface="+mn-lt"/>
              </a:rPr>
              <a:t>signal is transmitted at discrete intervals of time.</a:t>
            </a:r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</a:pPr>
            <a:endParaRPr lang="en-US" altLang="en-US" sz="2400" dirty="0">
              <a:solidFill>
                <a:schemeClr val="tx1">
                  <a:lumMod val="10000"/>
                </a:schemeClr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altLang="en-US" sz="2400" dirty="0">
                <a:solidFill>
                  <a:schemeClr val="tx1">
                    <a:lumMod val="10000"/>
                  </a:schemeClr>
                </a:solidFill>
                <a:latin typeface="+mn-lt"/>
              </a:rPr>
              <a:t>- Pulse modulation can be analog pulse modulation or digital pulse modulation. </a:t>
            </a:r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</a:pPr>
            <a:endParaRPr lang="en-US" altLang="en-US" sz="2400" dirty="0">
              <a:solidFill>
                <a:srgbClr val="000000"/>
              </a:solidFill>
              <a:latin typeface="Tw Cen MT" panose="020B06020201040206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39820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عنصر نائب لرقم الشريحة 2">
            <a:extLst>
              <a:ext uri="{FF2B5EF4-FFF2-40B4-BE49-F238E27FC236}">
                <a16:creationId xmlns:a16="http://schemas.microsoft.com/office/drawing/2014/main" id="{9664BD24-8D25-9A42-B2FF-915D4D68E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 lnSpcReduction="10000"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3EC984-2E0B-2F47-83BF-884DC35A63E1}" type="slidenum">
              <a:rPr lang="en-US" altLang="en-US" smtClean="0">
                <a:solidFill>
                  <a:srgbClr val="FFFFFF"/>
                </a:solidFill>
              </a:rPr>
              <a:pPr/>
              <a:t>15</a:t>
            </a:fld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27651" name="Picture 1">
            <a:extLst>
              <a:ext uri="{FF2B5EF4-FFF2-40B4-BE49-F238E27FC236}">
                <a16:creationId xmlns:a16="http://schemas.microsoft.com/office/drawing/2014/main" id="{BCD77D23-A3D8-F74A-ABD1-C10320F08B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"/>
            <a:ext cx="79248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3640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عنصر نائب لرقم الشريحة 2">
            <a:extLst>
              <a:ext uri="{FF2B5EF4-FFF2-40B4-BE49-F238E27FC236}">
                <a16:creationId xmlns:a16="http://schemas.microsoft.com/office/drawing/2014/main" id="{47BAE776-2CD1-F347-BA6D-D7335EE47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 lnSpcReduction="10000"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190A7FD-C671-7B45-AE39-C96023DA4A86}" type="slidenum">
              <a:rPr lang="en-US" altLang="en-US" smtClean="0">
                <a:solidFill>
                  <a:srgbClr val="FFFFFF"/>
                </a:solidFill>
              </a:rPr>
              <a:pPr/>
              <a:t>16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34C220DE-FDB1-A548-9EAE-E69F9B2D7D68}"/>
              </a:ext>
            </a:extLst>
          </p:cNvPr>
          <p:cNvSpPr/>
          <p:nvPr/>
        </p:nvSpPr>
        <p:spPr>
          <a:xfrm>
            <a:off x="1066800" y="928688"/>
            <a:ext cx="9144000" cy="83964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ar-SA" sz="3600" b="1" spc="-50" dirty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Pulse Amplitude Modulation (PAM)</a:t>
            </a:r>
          </a:p>
        </p:txBody>
      </p:sp>
      <p:sp>
        <p:nvSpPr>
          <p:cNvPr id="7172" name="Content Placeholder 2">
            <a:extLst>
              <a:ext uri="{FF2B5EF4-FFF2-40B4-BE49-F238E27FC236}">
                <a16:creationId xmlns:a16="http://schemas.microsoft.com/office/drawing/2014/main" id="{0BE9755C-923E-CF49-964C-9C5E21D2FE9B}"/>
              </a:ext>
            </a:extLst>
          </p:cNvPr>
          <p:cNvSpPr txBox="1">
            <a:spLocks/>
          </p:cNvSpPr>
          <p:nvPr/>
        </p:nvSpPr>
        <p:spPr bwMode="auto">
          <a:xfrm>
            <a:off x="1981200" y="2148682"/>
            <a:ext cx="822960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2400" dirty="0">
                <a:latin typeface="Tw Cen MT" pitchFamily="34" charset="0"/>
              </a:rPr>
              <a:t>- </a:t>
            </a:r>
            <a:r>
              <a:rPr lang="en-US" sz="2400" dirty="0">
                <a:solidFill>
                  <a:schemeClr val="tx1">
                    <a:lumMod val="10000"/>
                  </a:schemeClr>
                </a:solidFill>
                <a:latin typeface="+mn-lt"/>
              </a:rPr>
              <a:t>In the PAM, the amplitude of periodic pulse train is varied with a amplitude of the corresponding sample value of a continuous message signal.</a:t>
            </a:r>
          </a:p>
          <a:p>
            <a: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Tx/>
              <a:buChar char="-"/>
              <a:defRPr/>
            </a:pPr>
            <a:endParaRPr lang="en-US" sz="2400" dirty="0">
              <a:solidFill>
                <a:schemeClr val="tx1">
                  <a:lumMod val="10000"/>
                </a:schemeClr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2400" dirty="0">
                <a:solidFill>
                  <a:schemeClr val="tx1">
                    <a:lumMod val="10000"/>
                  </a:schemeClr>
                </a:solidFill>
                <a:latin typeface="+mn-lt"/>
              </a:rPr>
              <a:t>- In PAM: width and position are fixed but amplitude varies.</a:t>
            </a:r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en-US" sz="2400" dirty="0">
              <a:solidFill>
                <a:prstClr val="black"/>
              </a:solidFill>
              <a:latin typeface="Tw Cen MT" pitchFamily="34" charset="0"/>
            </a:endParaRPr>
          </a:p>
        </p:txBody>
      </p:sp>
      <p:pic>
        <p:nvPicPr>
          <p:cNvPr id="29701" name="Picture 7">
            <a:extLst>
              <a:ext uri="{FF2B5EF4-FFF2-40B4-BE49-F238E27FC236}">
                <a16:creationId xmlns:a16="http://schemas.microsoft.com/office/drawing/2014/main" id="{701A34FE-C264-614F-81F2-6C575C5BE2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838" y="4516437"/>
            <a:ext cx="6840538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8795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عنصر نائب لرقم الشريحة 2">
            <a:extLst>
              <a:ext uri="{FF2B5EF4-FFF2-40B4-BE49-F238E27FC236}">
                <a16:creationId xmlns:a16="http://schemas.microsoft.com/office/drawing/2014/main" id="{2925CE4F-2327-9B41-8696-04A321749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 lnSpcReduction="10000"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0DDA3AC-D2F0-9E41-9A67-A9DF8173CB48}" type="slidenum">
              <a:rPr lang="en-US" altLang="en-US" smtClean="0">
                <a:solidFill>
                  <a:srgbClr val="FFFFFF"/>
                </a:solidFill>
              </a:rPr>
              <a:pPr/>
              <a:t>17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2B549D63-C348-824D-8FF3-D26712CB4375}"/>
              </a:ext>
            </a:extLst>
          </p:cNvPr>
          <p:cNvSpPr/>
          <p:nvPr/>
        </p:nvSpPr>
        <p:spPr>
          <a:xfrm>
            <a:off x="1066800" y="457200"/>
            <a:ext cx="9144000" cy="5842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ar-SA" sz="4400" b="1" spc="-50" dirty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Pulse Amplitude Modulation (PAM)</a:t>
            </a:r>
          </a:p>
        </p:txBody>
      </p:sp>
      <p:pic>
        <p:nvPicPr>
          <p:cNvPr id="31748" name="Picture 4">
            <a:extLst>
              <a:ext uri="{FF2B5EF4-FFF2-40B4-BE49-F238E27FC236}">
                <a16:creationId xmlns:a16="http://schemas.microsoft.com/office/drawing/2014/main" id="{9BCD5D08-6F42-9245-A552-4115BB692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1762126"/>
            <a:ext cx="4827588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>
            <a:extLst>
              <a:ext uri="{FF2B5EF4-FFF2-40B4-BE49-F238E27FC236}">
                <a16:creationId xmlns:a16="http://schemas.microsoft.com/office/drawing/2014/main" id="{CB2369F9-EC77-D541-A2C2-0AFA3E9E7E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55" b="61671"/>
          <a:stretch>
            <a:fillRect/>
          </a:stretch>
        </p:blipFill>
        <p:spPr bwMode="auto">
          <a:xfrm>
            <a:off x="1828800" y="2819401"/>
            <a:ext cx="2592388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3676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عنصر نائب لرقم الشريحة 2">
            <a:extLst>
              <a:ext uri="{FF2B5EF4-FFF2-40B4-BE49-F238E27FC236}">
                <a16:creationId xmlns:a16="http://schemas.microsoft.com/office/drawing/2014/main" id="{756C8085-FF4C-A846-B78C-43D59C700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 lnSpcReduction="10000"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012CCDB-BDC4-4745-BE4F-3C6A822192EC}" type="slidenum">
              <a:rPr lang="en-US" altLang="en-US" smtClean="0">
                <a:solidFill>
                  <a:srgbClr val="FFFFFF"/>
                </a:solidFill>
              </a:rPr>
              <a:pPr/>
              <a:t>18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66B31955-DBB0-2140-926A-FF1B9A8325A2}"/>
              </a:ext>
            </a:extLst>
          </p:cNvPr>
          <p:cNvSpPr/>
          <p:nvPr/>
        </p:nvSpPr>
        <p:spPr>
          <a:xfrm>
            <a:off x="1066800" y="457200"/>
            <a:ext cx="9144000" cy="5842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ar-SA" sz="4400" b="1" spc="-50" dirty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Pulse Amplitude Modulation (PAM)</a:t>
            </a:r>
          </a:p>
        </p:txBody>
      </p:sp>
      <p:sp>
        <p:nvSpPr>
          <p:cNvPr id="33796" name="Content Placeholder 2">
            <a:extLst>
              <a:ext uri="{FF2B5EF4-FFF2-40B4-BE49-F238E27FC236}">
                <a16:creationId xmlns:a16="http://schemas.microsoft.com/office/drawing/2014/main" id="{3EFCF7A1-B965-1F4F-ACC4-772EF79DCA71}"/>
              </a:ext>
            </a:extLst>
          </p:cNvPr>
          <p:cNvSpPr txBox="1">
            <a:spLocks/>
          </p:cNvSpPr>
          <p:nvPr/>
        </p:nvSpPr>
        <p:spPr bwMode="auto">
          <a:xfrm>
            <a:off x="1981200" y="1938338"/>
            <a:ext cx="762000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altLang="en-US" sz="2400" dirty="0">
                <a:solidFill>
                  <a:srgbClr val="C00000"/>
                </a:solidFill>
                <a:latin typeface="+mn-lt"/>
              </a:rPr>
              <a:t>- Natural PAM </a:t>
            </a:r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altLang="en-US" sz="2400" dirty="0">
                <a:solidFill>
                  <a:schemeClr val="tx1">
                    <a:lumMod val="10000"/>
                  </a:schemeClr>
                </a:solidFill>
                <a:latin typeface="+mn-lt"/>
              </a:rPr>
              <a:t>top portion of the pulses are subjected to follow the modulating wave</a:t>
            </a:r>
            <a:r>
              <a:rPr lang="en-US" altLang="en-US" sz="2400" dirty="0">
                <a:latin typeface="Tw Cen MT" panose="020B0602020104020603" pitchFamily="34" charset="77"/>
              </a:rPr>
              <a:t>. </a:t>
            </a:r>
          </a:p>
        </p:txBody>
      </p:sp>
      <p:pic>
        <p:nvPicPr>
          <p:cNvPr id="33797" name="Picture 2">
            <a:extLst>
              <a:ext uri="{FF2B5EF4-FFF2-40B4-BE49-F238E27FC236}">
                <a16:creationId xmlns:a16="http://schemas.microsoft.com/office/drawing/2014/main" id="{A3FACC57-15AA-A74D-8D07-9F574AA3D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926" y="3336925"/>
            <a:ext cx="41767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8">
            <a:extLst>
              <a:ext uri="{FF2B5EF4-FFF2-40B4-BE49-F238E27FC236}">
                <a16:creationId xmlns:a16="http://schemas.microsoft.com/office/drawing/2014/main" id="{76EC67CD-C40E-0146-A37E-B06EB0C70B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38" y="3408363"/>
            <a:ext cx="2665412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2646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عنصر نائب لرقم الشريحة 2">
            <a:extLst>
              <a:ext uri="{FF2B5EF4-FFF2-40B4-BE49-F238E27FC236}">
                <a16:creationId xmlns:a16="http://schemas.microsoft.com/office/drawing/2014/main" id="{DBA80BAF-9524-3647-94FC-6BA548463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 lnSpcReduction="10000"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7D36927-6A71-3D44-9D59-7A228D87A5FC}" type="slidenum">
              <a:rPr lang="en-US" altLang="en-US" smtClean="0">
                <a:solidFill>
                  <a:srgbClr val="FFFFFF"/>
                </a:solidFill>
              </a:rPr>
              <a:pPr/>
              <a:t>19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2E6D2D22-3CBC-8047-8DB7-A065EAF8B5DB}"/>
              </a:ext>
            </a:extLst>
          </p:cNvPr>
          <p:cNvSpPr/>
          <p:nvPr/>
        </p:nvSpPr>
        <p:spPr>
          <a:xfrm>
            <a:off x="1066800" y="457200"/>
            <a:ext cx="9144000" cy="5842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ar-SA" sz="4400" b="1" spc="-50" dirty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Pulse Amplitude Modulation (PAM)</a:t>
            </a:r>
          </a:p>
        </p:txBody>
      </p:sp>
      <p:sp>
        <p:nvSpPr>
          <p:cNvPr id="35844" name="Content Placeholder 2">
            <a:extLst>
              <a:ext uri="{FF2B5EF4-FFF2-40B4-BE49-F238E27FC236}">
                <a16:creationId xmlns:a16="http://schemas.microsoft.com/office/drawing/2014/main" id="{82137094-7D19-0F48-9134-B773F98A7235}"/>
              </a:ext>
            </a:extLst>
          </p:cNvPr>
          <p:cNvSpPr txBox="1">
            <a:spLocks/>
          </p:cNvSpPr>
          <p:nvPr/>
        </p:nvSpPr>
        <p:spPr bwMode="auto">
          <a:xfrm>
            <a:off x="1828800" y="2079624"/>
            <a:ext cx="762000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altLang="en-US" sz="2400" dirty="0">
                <a:solidFill>
                  <a:schemeClr val="tx1">
                    <a:lumMod val="10000"/>
                  </a:schemeClr>
                </a:solidFill>
                <a:latin typeface="+mn-lt"/>
              </a:rPr>
              <a:t>- </a:t>
            </a:r>
            <a:r>
              <a:rPr lang="en-US" altLang="en-US" sz="2400" b="1" dirty="0">
                <a:solidFill>
                  <a:srgbClr val="0070C0"/>
                </a:solidFill>
                <a:latin typeface="+mn-lt"/>
              </a:rPr>
              <a:t>Pulse width modulation </a:t>
            </a:r>
            <a:r>
              <a:rPr lang="en-US" altLang="en-US" sz="2400" dirty="0">
                <a:solidFill>
                  <a:schemeClr val="tx1">
                    <a:lumMod val="10000"/>
                  </a:schemeClr>
                </a:solidFill>
                <a:latin typeface="+mn-lt"/>
              </a:rPr>
              <a:t>is also called pulse duration modulation (PDM).</a:t>
            </a:r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</a:pPr>
            <a:endParaRPr lang="en-US" altLang="en-US" sz="2400" dirty="0">
              <a:solidFill>
                <a:schemeClr val="tx1">
                  <a:lumMod val="10000"/>
                </a:schemeClr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altLang="en-US" sz="2400" dirty="0">
                <a:solidFill>
                  <a:schemeClr val="tx1">
                    <a:lumMod val="10000"/>
                  </a:schemeClr>
                </a:solidFill>
                <a:latin typeface="+mn-lt"/>
              </a:rPr>
              <a:t>- </a:t>
            </a:r>
            <a:r>
              <a:rPr lang="en-US" altLang="en-US" sz="2400" b="1" dirty="0">
                <a:solidFill>
                  <a:srgbClr val="0070C0"/>
                </a:solidFill>
                <a:latin typeface="+mn-lt"/>
              </a:rPr>
              <a:t>Pulse width modulation: </a:t>
            </a:r>
            <a:r>
              <a:rPr lang="en-US" altLang="en-US" sz="2400" dirty="0">
                <a:solidFill>
                  <a:schemeClr val="tx1">
                    <a:lumMod val="10000"/>
                  </a:schemeClr>
                </a:solidFill>
                <a:latin typeface="+mn-lt"/>
              </a:rPr>
              <a:t>position and amplitude are fixed but width varies.</a:t>
            </a:r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</a:pPr>
            <a:endParaRPr lang="en-US" altLang="en-US" sz="2400" dirty="0">
              <a:solidFill>
                <a:schemeClr val="tx1">
                  <a:lumMod val="10000"/>
                </a:schemeClr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altLang="en-US" sz="2400" dirty="0">
                <a:solidFill>
                  <a:schemeClr val="tx1">
                    <a:lumMod val="10000"/>
                  </a:schemeClr>
                </a:solidFill>
                <a:latin typeface="+mn-lt"/>
              </a:rPr>
              <a:t>- </a:t>
            </a:r>
            <a:r>
              <a:rPr lang="en-US" altLang="en-US" sz="2400" b="1" dirty="0">
                <a:solidFill>
                  <a:srgbClr val="0070C0"/>
                </a:solidFill>
                <a:latin typeface="+mn-lt"/>
              </a:rPr>
              <a:t>PWM</a:t>
            </a:r>
            <a:r>
              <a:rPr lang="en-US" altLang="en-US" sz="2400" dirty="0">
                <a:solidFill>
                  <a:schemeClr val="tx1">
                    <a:lumMod val="10000"/>
                  </a:schemeClr>
                </a:solidFill>
                <a:latin typeface="+mn-lt"/>
              </a:rPr>
              <a:t> is more often used for control than for communication.</a:t>
            </a:r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altLang="en-US" sz="2400" b="1" dirty="0">
                <a:solidFill>
                  <a:srgbClr val="0070C0"/>
                </a:solidFill>
                <a:latin typeface="+mn-lt"/>
              </a:rPr>
              <a:t>LEDs</a:t>
            </a:r>
            <a:r>
              <a:rPr lang="en-US" altLang="en-US" sz="2400" dirty="0">
                <a:solidFill>
                  <a:schemeClr val="tx1">
                    <a:lumMod val="10000"/>
                  </a:schemeClr>
                </a:solidFill>
                <a:latin typeface="+mn-lt"/>
              </a:rPr>
              <a:t>: output luminosity is proportional to average current.</a:t>
            </a:r>
          </a:p>
        </p:txBody>
      </p:sp>
    </p:spTree>
    <p:extLst>
      <p:ext uri="{BB962C8B-B14F-4D97-AF65-F5344CB8AC3E}">
        <p14:creationId xmlns:p14="http://schemas.microsoft.com/office/powerpoint/2010/main" val="2961162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OUTLINE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35133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buClr>
                <a:srgbClr val="31B6FD"/>
              </a:buClr>
              <a:buSzPct val="100000"/>
            </a:pPr>
            <a:r>
              <a:rPr lang="en-US" sz="2400" b="1" dirty="0">
                <a:solidFill>
                  <a:schemeClr val="tx1">
                    <a:lumMod val="10000"/>
                  </a:schemeClr>
                </a:solidFill>
              </a:rPr>
              <a:t>Sampling.</a:t>
            </a: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rgbClr val="31B6FD"/>
              </a:buClr>
              <a:buSzPct val="100000"/>
            </a:pPr>
            <a:r>
              <a:rPr lang="en-US" altLang="ar-SA" sz="2400" b="1" dirty="0">
                <a:solidFill>
                  <a:schemeClr val="tx1">
                    <a:lumMod val="10000"/>
                  </a:schemeClr>
                </a:solidFill>
              </a:rPr>
              <a:t>Pulse Amplitude Modulation .</a:t>
            </a:r>
            <a:endParaRPr lang="fr-FR" altLang="en-US" sz="2400" b="1" dirty="0">
              <a:solidFill>
                <a:schemeClr val="tx1">
                  <a:lumMod val="10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rgbClr val="31B6FD"/>
              </a:buClr>
              <a:buSzPct val="100000"/>
            </a:pPr>
            <a:r>
              <a:rPr lang="fr-FR" altLang="en-US" sz="2400" b="1" dirty="0">
                <a:solidFill>
                  <a:schemeClr val="tx1">
                    <a:lumMod val="10000"/>
                  </a:schemeClr>
                </a:solidFill>
              </a:rPr>
              <a:t>Analogue to Digital conversion.</a:t>
            </a: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rgbClr val="31B6FD"/>
              </a:buClr>
              <a:buSzPct val="100000"/>
            </a:pPr>
            <a:r>
              <a:rPr lang="fr-FR" altLang="en-US" sz="2400" b="1" dirty="0">
                <a:solidFill>
                  <a:schemeClr val="tx1">
                    <a:lumMod val="10000"/>
                  </a:schemeClr>
                </a:solidFill>
              </a:rPr>
              <a:t>Sampling (PCM).</a:t>
            </a: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rgbClr val="31B6FD"/>
              </a:buClr>
              <a:buSzPct val="100000"/>
            </a:pPr>
            <a:r>
              <a:rPr lang="fr-FR" altLang="en-US" sz="2400" b="1" dirty="0">
                <a:solidFill>
                  <a:schemeClr val="tx1">
                    <a:lumMod val="10000"/>
                  </a:schemeClr>
                </a:solidFill>
              </a:rPr>
              <a:t>Pulse Code Modulation Advantages.</a:t>
            </a: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rgbClr val="31B6FD"/>
              </a:buClr>
              <a:buSzPct val="100000"/>
            </a:pPr>
            <a:r>
              <a:rPr lang="fr-FR" altLang="en-US" sz="2400" b="1" dirty="0">
                <a:solidFill>
                  <a:schemeClr val="tx1">
                    <a:lumMod val="10000"/>
                  </a:schemeClr>
                </a:solidFill>
              </a:rPr>
              <a:t>Pulse Code Demodulation</a:t>
            </a:r>
            <a:r>
              <a:rPr lang="fr-FR" altLang="en-US" sz="2400" dirty="0">
                <a:solidFill>
                  <a:srgbClr val="404040"/>
                </a:solidFill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rgbClr val="31B6FD"/>
              </a:buClr>
              <a:buSzPct val="100000"/>
            </a:pPr>
            <a:endParaRPr lang="fr-FR" altLang="en-US" sz="2400" dirty="0">
              <a:solidFill>
                <a:srgbClr val="404040"/>
              </a:solidFill>
              <a:cs typeface="Arial" panose="020B0604020202020204" pitchFamily="34" charset="0"/>
            </a:endParaRPr>
          </a:p>
          <a:p>
            <a:endParaRPr lang="en-US" sz="2400" b="1" dirty="0">
              <a:solidFill>
                <a:schemeClr val="tx1">
                  <a:lumMod val="1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38754AE2-5873-3E41-8F48-21F8298802A1}"/>
              </a:ext>
            </a:extLst>
          </p:cNvPr>
          <p:cNvSpPr/>
          <p:nvPr/>
        </p:nvSpPr>
        <p:spPr>
          <a:xfrm>
            <a:off x="7629525" y="2014538"/>
            <a:ext cx="514350" cy="12858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DD6F52FD-BBF6-7E4A-8FF2-BB65164C314B}"/>
              </a:ext>
            </a:extLst>
          </p:cNvPr>
          <p:cNvSpPr/>
          <p:nvPr/>
        </p:nvSpPr>
        <p:spPr>
          <a:xfrm>
            <a:off x="7629525" y="3650457"/>
            <a:ext cx="514350" cy="236458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47820F9-B5CA-2648-B69B-C46829B7A3E5}"/>
              </a:ext>
            </a:extLst>
          </p:cNvPr>
          <p:cNvSpPr/>
          <p:nvPr/>
        </p:nvSpPr>
        <p:spPr>
          <a:xfrm>
            <a:off x="8877966" y="4268391"/>
            <a:ext cx="1300163" cy="11287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PCM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24976F2-A13B-8A47-BECD-FBBDBB8E3D82}"/>
              </a:ext>
            </a:extLst>
          </p:cNvPr>
          <p:cNvSpPr/>
          <p:nvPr/>
        </p:nvSpPr>
        <p:spPr>
          <a:xfrm>
            <a:off x="8877966" y="2014538"/>
            <a:ext cx="1300163" cy="11287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PAM</a:t>
            </a:r>
          </a:p>
        </p:txBody>
      </p:sp>
    </p:spTree>
    <p:extLst>
      <p:ext uri="{BB962C8B-B14F-4D97-AF65-F5344CB8AC3E}">
        <p14:creationId xmlns:p14="http://schemas.microsoft.com/office/powerpoint/2010/main" val="27315559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عنصر نائب لرقم الشريحة 2">
            <a:extLst>
              <a:ext uri="{FF2B5EF4-FFF2-40B4-BE49-F238E27FC236}">
                <a16:creationId xmlns:a16="http://schemas.microsoft.com/office/drawing/2014/main" id="{F88FFC00-614D-E340-94A1-9EC2882A0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 lnSpcReduction="10000"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C874783-8D2B-EB43-9B25-6BBC3291CE6C}" type="slidenum">
              <a:rPr lang="en-US" altLang="en-US" smtClean="0">
                <a:solidFill>
                  <a:srgbClr val="FFFFFF"/>
                </a:solidFill>
              </a:rPr>
              <a:pPr/>
              <a:t>20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DABE2E27-B7FD-4F4A-B34E-958D79152CAE}"/>
              </a:ext>
            </a:extLst>
          </p:cNvPr>
          <p:cNvSpPr/>
          <p:nvPr/>
        </p:nvSpPr>
        <p:spPr>
          <a:xfrm>
            <a:off x="1066800" y="457200"/>
            <a:ext cx="9144000" cy="5842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ar-SA" sz="4400" b="1" spc="-50" dirty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Pulse Amplitude Modulation (PAM)</a:t>
            </a:r>
          </a:p>
        </p:txBody>
      </p:sp>
      <p:sp>
        <p:nvSpPr>
          <p:cNvPr id="37892" name="Content Placeholder 2">
            <a:extLst>
              <a:ext uri="{FF2B5EF4-FFF2-40B4-BE49-F238E27FC236}">
                <a16:creationId xmlns:a16="http://schemas.microsoft.com/office/drawing/2014/main" id="{43A415B2-0C01-404D-B4E6-257612038E18}"/>
              </a:ext>
            </a:extLst>
          </p:cNvPr>
          <p:cNvSpPr txBox="1">
            <a:spLocks/>
          </p:cNvSpPr>
          <p:nvPr/>
        </p:nvSpPr>
        <p:spPr bwMode="auto">
          <a:xfrm>
            <a:off x="1909763" y="2010569"/>
            <a:ext cx="762000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20000"/>
              </a:spcBef>
              <a:buClr>
                <a:srgbClr val="0BD0D9"/>
              </a:buClr>
              <a:buSzPct val="95000"/>
              <a:buFontTx/>
              <a:buChar char="-"/>
            </a:pPr>
            <a:r>
              <a:rPr lang="en-US" altLang="en-US" sz="2400" b="1" dirty="0">
                <a:solidFill>
                  <a:srgbClr val="C00000"/>
                </a:solidFill>
                <a:latin typeface="+mn-lt"/>
              </a:rPr>
              <a:t>Pulse position modulation:</a:t>
            </a:r>
          </a:p>
          <a:p>
            <a:pPr lvl="1" indent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altLang="en-US" sz="24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width and amplitude are fixed but position varies.</a:t>
            </a:r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</a:pPr>
            <a:endParaRPr lang="en-US" altLang="en-US" sz="24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altLang="en-US" sz="24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- The value of the signal determines the delay of the pulse from the clock.</a:t>
            </a:r>
          </a:p>
        </p:txBody>
      </p:sp>
      <p:pic>
        <p:nvPicPr>
          <p:cNvPr id="37893" name="Picture 3">
            <a:extLst>
              <a:ext uri="{FF2B5EF4-FFF2-40B4-BE49-F238E27FC236}">
                <a16:creationId xmlns:a16="http://schemas.microsoft.com/office/drawing/2014/main" id="{58E6F807-5BAB-9140-897B-C052D41AF1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4692798"/>
            <a:ext cx="7915275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228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عنصر نائب لرقم الشريحة 2">
            <a:extLst>
              <a:ext uri="{FF2B5EF4-FFF2-40B4-BE49-F238E27FC236}">
                <a16:creationId xmlns:a16="http://schemas.microsoft.com/office/drawing/2014/main" id="{C438C753-D0DA-E44F-8995-354579665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 lnSpcReduction="10000"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F7AF8A0-DF91-4243-9561-AE6208FAAF98}" type="slidenum">
              <a:rPr lang="en-US" altLang="en-US" smtClean="0">
                <a:solidFill>
                  <a:srgbClr val="FFFFFF"/>
                </a:solidFill>
              </a:rPr>
              <a:pPr/>
              <a:t>21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BC1A3DF3-C198-E744-BE59-0C7DCEFBC54D}"/>
              </a:ext>
            </a:extLst>
          </p:cNvPr>
          <p:cNvSpPr/>
          <p:nvPr/>
        </p:nvSpPr>
        <p:spPr>
          <a:xfrm>
            <a:off x="1066800" y="457200"/>
            <a:ext cx="9144000" cy="5842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ar-SA" sz="4400" b="1" spc="-50" dirty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Time Division Multiplexing (TDM)</a:t>
            </a:r>
          </a:p>
        </p:txBody>
      </p:sp>
      <p:sp>
        <p:nvSpPr>
          <p:cNvPr id="39940" name="Content Placeholder 2">
            <a:extLst>
              <a:ext uri="{FF2B5EF4-FFF2-40B4-BE49-F238E27FC236}">
                <a16:creationId xmlns:a16="http://schemas.microsoft.com/office/drawing/2014/main" id="{2DCF5B00-FAC2-6245-A79C-D9FE9AF4BF16}"/>
              </a:ext>
            </a:extLst>
          </p:cNvPr>
          <p:cNvSpPr txBox="1">
            <a:spLocks/>
          </p:cNvSpPr>
          <p:nvPr/>
        </p:nvSpPr>
        <p:spPr bwMode="auto">
          <a:xfrm>
            <a:off x="1666875" y="1782762"/>
            <a:ext cx="762000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altLang="en-US" sz="24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- In many cases, bandwidth of communication link is much greater than signal bandwidth.</a:t>
            </a:r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</a:pPr>
            <a:endParaRPr lang="en-US" altLang="en-US" sz="24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altLang="en-US" sz="24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- All three methods can be used with time-division multiplexing (TDM) to carry multiple signals over a single channel.</a:t>
            </a:r>
          </a:p>
        </p:txBody>
      </p:sp>
      <p:pic>
        <p:nvPicPr>
          <p:cNvPr id="39941" name="Picture 3">
            <a:extLst>
              <a:ext uri="{FF2B5EF4-FFF2-40B4-BE49-F238E27FC236}">
                <a16:creationId xmlns:a16="http://schemas.microsoft.com/office/drawing/2014/main" id="{754AC744-0D57-1044-A2B6-E228172A16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4371974"/>
            <a:ext cx="6227763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86066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عنصر نائب لرقم الشريحة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A9B4705-DD6B-4ECD-BF2D-23AF2C4ED7ED}" type="slidenum">
              <a:rPr lang="en-US" altLang="en-US" sz="1100">
                <a:solidFill>
                  <a:srgbClr val="FFFFFF"/>
                </a:solidFill>
              </a:rPr>
              <a:pPr/>
              <a:t>22</a:t>
            </a:fld>
            <a:endParaRPr lang="en-US" altLang="en-US" sz="1100">
              <a:solidFill>
                <a:srgbClr val="FFFFFF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908050" y="381000"/>
            <a:ext cx="9144000" cy="5842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x-none" sz="4400" b="1" spc="-50" dirty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Analog to Digital Conversion</a:t>
            </a:r>
          </a:p>
        </p:txBody>
      </p:sp>
      <p:sp>
        <p:nvSpPr>
          <p:cNvPr id="17411" name="مستطيل 1"/>
          <p:cNvSpPr>
            <a:spLocks noChangeArrowheads="1"/>
          </p:cNvSpPr>
          <p:nvPr/>
        </p:nvSpPr>
        <p:spPr bwMode="auto">
          <a:xfrm>
            <a:off x="1865312" y="1493634"/>
            <a:ext cx="7229475" cy="447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10000"/>
              </a:lnSpc>
              <a:spcBef>
                <a:spcPts val="1200"/>
              </a:spcBef>
              <a:spcAft>
                <a:spcPts val="800"/>
              </a:spcAft>
              <a:buClr>
                <a:srgbClr val="31B6FD"/>
              </a:buClr>
              <a:buSzPct val="100000"/>
              <a:buFontTx/>
              <a:buChar char="-"/>
            </a:pPr>
            <a:r>
              <a:rPr lang="en-US" altLang="en-US" sz="2000" dirty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</a:rPr>
              <a:t>A digital signal is superior to an analog signal.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spcAft>
                <a:spcPts val="800"/>
              </a:spcAft>
              <a:buClr>
                <a:srgbClr val="31B6FD"/>
              </a:buClr>
              <a:buSzPct val="100000"/>
              <a:buFontTx/>
              <a:buChar char="-"/>
            </a:pPr>
            <a:r>
              <a:rPr lang="en-US" altLang="en-US" sz="2000" dirty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</a:rPr>
              <a:t> Digital is less prone to noise and distortion.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spcAft>
                <a:spcPts val="800"/>
              </a:spcAft>
              <a:buClr>
                <a:srgbClr val="31B6FD"/>
              </a:buClr>
              <a:buSzPct val="100000"/>
              <a:buFontTx/>
              <a:buChar char="-"/>
            </a:pPr>
            <a:r>
              <a:rPr lang="en-US" altLang="en-US" sz="2000" dirty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</a:rPr>
              <a:t>We can</a:t>
            </a:r>
            <a:r>
              <a:rPr lang="ja-JP" altLang="en-US" sz="2000" dirty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</a:rPr>
              <a:t>’</a:t>
            </a:r>
            <a:r>
              <a:rPr lang="en-US" altLang="ja-JP" sz="2000" dirty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</a:rPr>
              <a:t>t use analog signals for long distance </a:t>
            </a:r>
            <a:br>
              <a:rPr lang="en-US" altLang="ja-JP" sz="2000" dirty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</a:rPr>
            </a:br>
            <a:r>
              <a:rPr lang="en-US" altLang="ja-JP" sz="2000" dirty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</a:rPr>
              <a:t>(lose their strength, which means amplifiers are needed to amplify signal. However the amplifier creates distortion in the signal and adds  some noise).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spcAft>
                <a:spcPts val="800"/>
              </a:spcAft>
              <a:buClr>
                <a:srgbClr val="31B6FD"/>
              </a:buClr>
              <a:buSzPct val="100000"/>
              <a:buFontTx/>
              <a:buChar char="-"/>
            </a:pPr>
            <a:r>
              <a:rPr lang="en-US" altLang="en-US" sz="2000" dirty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</a:rPr>
              <a:t> The tendency today is to change an analog signal (such as audio ,voice and music) to digital data.                            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spcAft>
                <a:spcPts val="800"/>
              </a:spcAft>
              <a:buClr>
                <a:srgbClr val="31B6FD"/>
              </a:buClr>
              <a:buSzPct val="100000"/>
              <a:buFontTx/>
              <a:buChar char="-"/>
            </a:pPr>
            <a:r>
              <a:rPr lang="en-US" altLang="en-US" sz="2000" b="1" dirty="0">
                <a:solidFill>
                  <a:srgbClr val="00B050"/>
                </a:solidFill>
                <a:latin typeface="+mn-lt"/>
                <a:ea typeface="+mn-ea"/>
              </a:rPr>
              <a:t>Pulse Code Modulation (PCM) </a:t>
            </a:r>
            <a:r>
              <a:rPr lang="en-US" altLang="en-US" sz="2000" dirty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</a:rPr>
              <a:t>is a technique to convert analog data to digital signal.</a:t>
            </a:r>
          </a:p>
        </p:txBody>
      </p:sp>
    </p:spTree>
    <p:extLst>
      <p:ext uri="{BB962C8B-B14F-4D97-AF65-F5344CB8AC3E}">
        <p14:creationId xmlns:p14="http://schemas.microsoft.com/office/powerpoint/2010/main" val="18714211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عنصر نائب لرقم الشريحة 2">
            <a:extLst>
              <a:ext uri="{FF2B5EF4-FFF2-40B4-BE49-F238E27FC236}">
                <a16:creationId xmlns:a16="http://schemas.microsoft.com/office/drawing/2014/main" id="{C64B9535-9C60-FF42-8025-8D62CCC38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 lnSpcReduction="10000"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021E8CE-DDB4-5248-B5B0-63A5AE7D7F8C}" type="slidenum">
              <a:rPr lang="en-US" altLang="en-US" smtClean="0">
                <a:solidFill>
                  <a:srgbClr val="FFFFFF"/>
                </a:solidFill>
              </a:rPr>
              <a:pPr/>
              <a:t>23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081A3E-87EA-FC4E-AFF1-9AFAC073E608}"/>
              </a:ext>
            </a:extLst>
          </p:cNvPr>
          <p:cNvSpPr/>
          <p:nvPr/>
        </p:nvSpPr>
        <p:spPr>
          <a:xfrm>
            <a:off x="900113" y="4573072"/>
            <a:ext cx="10392727" cy="1015663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chemeClr val="tx1">
                    <a:lumMod val="10000"/>
                  </a:schemeClr>
                </a:solidFill>
              </a:rPr>
              <a:t>Pulse Code Modulation(</a:t>
            </a:r>
            <a:r>
              <a:rPr lang="en-US" sz="4800" dirty="0">
                <a:solidFill>
                  <a:schemeClr val="bg1">
                    <a:lumMod val="50000"/>
                  </a:schemeClr>
                </a:solidFill>
              </a:rPr>
              <a:t>PCM</a:t>
            </a:r>
            <a:r>
              <a:rPr lang="en-US" sz="6000" dirty="0">
                <a:solidFill>
                  <a:schemeClr val="tx1">
                    <a:lumMod val="10000"/>
                  </a:schemeClr>
                </a:solidFill>
              </a:rPr>
              <a:t>)</a:t>
            </a:r>
            <a:endParaRPr lang="en-US" dirty="0">
              <a:solidFill>
                <a:schemeClr val="tx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7819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عنصر نائب لرقم الشريحة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92D71D8-808E-473A-A1FF-15485995DECF}" type="slidenum">
              <a:rPr lang="en-US" altLang="en-US" sz="1100">
                <a:solidFill>
                  <a:srgbClr val="FFFFFF"/>
                </a:solidFill>
              </a:rPr>
              <a:pPr/>
              <a:t>24</a:t>
            </a:fld>
            <a:endParaRPr lang="en-US" altLang="en-US" sz="1100">
              <a:solidFill>
                <a:srgbClr val="FFFFFF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908050" y="762000"/>
            <a:ext cx="9144000" cy="5842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x-none" sz="4400" b="1" spc="-50" dirty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Analog to Digital Conversion</a:t>
            </a:r>
          </a:p>
        </p:txBody>
      </p:sp>
      <p:sp>
        <p:nvSpPr>
          <p:cNvPr id="8196" name="مستطيل 1"/>
          <p:cNvSpPr>
            <a:spLocks noChangeArrowheads="1"/>
          </p:cNvSpPr>
          <p:nvPr/>
        </p:nvSpPr>
        <p:spPr bwMode="auto">
          <a:xfrm>
            <a:off x="1936750" y="1752601"/>
            <a:ext cx="73596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Clr>
                <a:srgbClr val="31B6FD"/>
              </a:buClr>
              <a:buSzPct val="100000"/>
              <a:buFont typeface="Arial"/>
              <a:buChar char="•"/>
              <a:defRPr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The idea of digitizing analog signal started with telephone companies, to provide long distance services; They digitized the analog signal at the sender; The signal  is converted back to analog at the receiver.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>
                <a:srgbClr val="31B6FD"/>
              </a:buClr>
              <a:buSzPct val="100000"/>
              <a:defRPr/>
            </a:pPr>
            <a:r>
              <a:rPr lang="en-US" sz="2000" dirty="0">
                <a:solidFill>
                  <a:srgbClr val="404040"/>
                </a:solidFill>
                <a:cs typeface="Arial" pitchFamily="34" charset="0"/>
              </a:rPr>
              <a:t>-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Pulse Code Modulation (PCM):</a:t>
            </a:r>
          </a:p>
          <a:p>
            <a:pPr algn="just">
              <a:spcBef>
                <a:spcPts val="1200"/>
              </a:spcBef>
              <a:spcAft>
                <a:spcPts val="200"/>
              </a:spcAft>
              <a:buClr>
                <a:srgbClr val="31B6FD"/>
              </a:buClr>
              <a:buSzPct val="100000"/>
              <a:defRPr/>
            </a:pPr>
            <a:r>
              <a:rPr lang="en-US" sz="2000" dirty="0">
                <a:solidFill>
                  <a:srgbClr val="404040"/>
                </a:solidFill>
                <a:cs typeface="Arial" pitchFamily="34" charset="0"/>
              </a:rPr>
              <a:t>  1- </a:t>
            </a:r>
            <a:r>
              <a:rPr lang="en-US" dirty="0">
                <a:solidFill>
                  <a:srgbClr val="404040"/>
                </a:solidFill>
                <a:cs typeface="Arial" pitchFamily="34" charset="0"/>
              </a:rPr>
              <a:t>Sampling (PAM).</a:t>
            </a:r>
          </a:p>
          <a:p>
            <a:pPr algn="just">
              <a:spcBef>
                <a:spcPts val="1200"/>
              </a:spcBef>
              <a:spcAft>
                <a:spcPts val="200"/>
              </a:spcAft>
              <a:buClr>
                <a:srgbClr val="31B6FD"/>
              </a:buClr>
              <a:buSzPct val="100000"/>
              <a:defRPr/>
            </a:pPr>
            <a:r>
              <a:rPr lang="en-US" dirty="0">
                <a:solidFill>
                  <a:srgbClr val="404040"/>
                </a:solidFill>
                <a:cs typeface="Arial" pitchFamily="34" charset="0"/>
              </a:rPr>
              <a:t>  2- Quantization.</a:t>
            </a:r>
          </a:p>
          <a:p>
            <a:pPr algn="just">
              <a:spcBef>
                <a:spcPts val="1200"/>
              </a:spcBef>
              <a:spcAft>
                <a:spcPts val="200"/>
              </a:spcAft>
              <a:buClr>
                <a:srgbClr val="31B6FD"/>
              </a:buClr>
              <a:buSzPct val="100000"/>
              <a:defRPr/>
            </a:pPr>
            <a:r>
              <a:rPr lang="en-US" dirty="0">
                <a:solidFill>
                  <a:srgbClr val="404040"/>
                </a:solidFill>
                <a:cs typeface="Arial" pitchFamily="34" charset="0"/>
              </a:rPr>
              <a:t>  3- Binary encoding.</a:t>
            </a:r>
          </a:p>
          <a:p>
            <a:pPr algn="just">
              <a:spcBef>
                <a:spcPts val="1200"/>
              </a:spcBef>
              <a:spcAft>
                <a:spcPts val="200"/>
              </a:spcAft>
              <a:buClr>
                <a:srgbClr val="31B6FD"/>
              </a:buClr>
              <a:buSzPct val="100000"/>
              <a:defRPr/>
            </a:pPr>
            <a:r>
              <a:rPr lang="en-US" dirty="0">
                <a:solidFill>
                  <a:srgbClr val="404040"/>
                </a:solidFill>
                <a:cs typeface="Arial" pitchFamily="34" charset="0"/>
              </a:rPr>
              <a:t>  4- Line or block coding.</a:t>
            </a:r>
          </a:p>
          <a:p>
            <a:pPr algn="just">
              <a:spcBef>
                <a:spcPts val="1200"/>
              </a:spcBef>
              <a:spcAft>
                <a:spcPts val="200"/>
              </a:spcAft>
              <a:buClr>
                <a:srgbClr val="31B6FD"/>
              </a:buClr>
              <a:buSzPct val="100000"/>
              <a:defRPr/>
            </a:pPr>
            <a:endParaRPr lang="en-US" dirty="0">
              <a:solidFill>
                <a:srgbClr val="40404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5770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990600" y="609600"/>
            <a:ext cx="9144000" cy="5842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fr-FR" altLang="x-none" sz="4400" b="1" spc="-50" dirty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1. Sampling (PAM)</a:t>
            </a:r>
          </a:p>
        </p:txBody>
      </p:sp>
      <p:sp>
        <p:nvSpPr>
          <p:cNvPr id="9219" name="مستطيل 1"/>
          <p:cNvSpPr>
            <a:spLocks noChangeArrowheads="1"/>
          </p:cNvSpPr>
          <p:nvPr/>
        </p:nvSpPr>
        <p:spPr bwMode="auto">
          <a:xfrm>
            <a:off x="1927225" y="1684339"/>
            <a:ext cx="7467600" cy="346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31B6FD"/>
              </a:buClr>
              <a:buSzPct val="100000"/>
              <a:buFont typeface="Arial"/>
              <a:buChar char="•"/>
              <a:defRPr/>
            </a:pPr>
            <a:r>
              <a:rPr lang="en-US" sz="2000" dirty="0">
                <a:solidFill>
                  <a:srgbClr val="404040"/>
                </a:solidFill>
                <a:cs typeface="Arial" pitchFamily="34" charset="0"/>
              </a:rPr>
              <a:t>The first step in PCM is sampling.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31B6FD"/>
              </a:buClr>
              <a:buSzPct val="100000"/>
              <a:buFont typeface="Arial"/>
              <a:buChar char="•"/>
              <a:defRPr/>
            </a:pPr>
            <a:r>
              <a:rPr lang="en-US" sz="2000" dirty="0">
                <a:solidFill>
                  <a:srgbClr val="404040"/>
                </a:solidFill>
                <a:cs typeface="Arial" pitchFamily="34" charset="0"/>
              </a:rPr>
              <a:t>The analog signal is sampled at equal interval, every </a:t>
            </a:r>
            <a:r>
              <a:rPr lang="en-US" sz="2000" dirty="0" err="1">
                <a:solidFill>
                  <a:srgbClr val="404040"/>
                </a:solidFill>
                <a:cs typeface="Arial" pitchFamily="34" charset="0"/>
              </a:rPr>
              <a:t>T</a:t>
            </a:r>
            <a:r>
              <a:rPr lang="en-US" sz="2000" baseline="-25000" dirty="0" err="1">
                <a:solidFill>
                  <a:srgbClr val="404040"/>
                </a:solidFill>
                <a:cs typeface="Arial" pitchFamily="34" charset="0"/>
              </a:rPr>
              <a:t>s</a:t>
            </a:r>
            <a:r>
              <a:rPr lang="en-US" sz="2000" dirty="0">
                <a:solidFill>
                  <a:srgbClr val="404040"/>
                </a:solidFill>
                <a:cs typeface="Arial" pitchFamily="34" charset="0"/>
              </a:rPr>
              <a:t> s  (sample interval)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31B6FD"/>
              </a:buClr>
              <a:buSzPct val="100000"/>
              <a:buFont typeface="Arial"/>
              <a:buChar char="•"/>
              <a:defRPr/>
            </a:pPr>
            <a:r>
              <a:rPr lang="en-US" sz="2000" dirty="0">
                <a:solidFill>
                  <a:srgbClr val="404040"/>
                </a:solidFill>
                <a:cs typeface="Arial" pitchFamily="34" charset="0"/>
              </a:rPr>
              <a:t>The inverse of sampling interval is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sampling rate</a:t>
            </a:r>
            <a:r>
              <a:rPr lang="en-US" sz="2000" dirty="0">
                <a:solidFill>
                  <a:srgbClr val="404040"/>
                </a:solidFill>
                <a:cs typeface="Arial" pitchFamily="34" charset="0"/>
              </a:rPr>
              <a:t> or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sampling  frequency</a:t>
            </a:r>
            <a:r>
              <a:rPr lang="en-US" sz="2000" dirty="0">
                <a:solidFill>
                  <a:srgbClr val="404040"/>
                </a:solidFill>
                <a:cs typeface="Arial" pitchFamily="34" charset="0"/>
              </a:rPr>
              <a:t>.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srgbClr val="404040"/>
                </a:solidFill>
                <a:cs typeface="Arial" pitchFamily="34" charset="0"/>
              </a:rPr>
              <a:t> </a:t>
            </a:r>
            <a:r>
              <a:rPr lang="en-US" altLang="en-US" sz="2400" dirty="0" err="1">
                <a:latin typeface="Calibri"/>
              </a:rPr>
              <a:t>f</a:t>
            </a:r>
            <a:r>
              <a:rPr lang="en-US" altLang="en-US" sz="2400" baseline="-25000" dirty="0" err="1">
                <a:latin typeface="Calibri"/>
              </a:rPr>
              <a:t>s</a:t>
            </a:r>
            <a:r>
              <a:rPr lang="en-US" altLang="en-US" sz="2400" dirty="0">
                <a:latin typeface="Calibri"/>
              </a:rPr>
              <a:t>=  1/</a:t>
            </a:r>
            <a:r>
              <a:rPr lang="en-US" altLang="en-US" sz="2400" dirty="0" err="1">
                <a:latin typeface="Calibri"/>
              </a:rPr>
              <a:t>T</a:t>
            </a:r>
            <a:r>
              <a:rPr lang="en-US" altLang="en-US" sz="2400" baseline="-25000" dirty="0" err="1">
                <a:latin typeface="Calibri"/>
              </a:rPr>
              <a:t>s</a:t>
            </a:r>
            <a:r>
              <a:rPr lang="en-US" altLang="en-US" sz="2400" dirty="0">
                <a:solidFill>
                  <a:srgbClr val="2998E3"/>
                </a:solidFill>
                <a:latin typeface="Calibri"/>
              </a:rPr>
              <a:t>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31B6FD"/>
              </a:buClr>
              <a:buSzPct val="100000"/>
              <a:buFont typeface="Arial"/>
              <a:buChar char="•"/>
              <a:defRPr/>
            </a:pPr>
            <a:r>
              <a:rPr lang="en-US" sz="2000" dirty="0">
                <a:solidFill>
                  <a:srgbClr val="404040"/>
                </a:solidFill>
                <a:cs typeface="Arial" pitchFamily="34" charset="0"/>
              </a:rPr>
              <a:t>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Sampling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rate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:</a:t>
            </a:r>
            <a:r>
              <a:rPr lang="en-US" sz="2000" dirty="0">
                <a:solidFill>
                  <a:srgbClr val="404040"/>
                </a:solidFill>
                <a:cs typeface="Arial" pitchFamily="34" charset="0"/>
              </a:rPr>
              <a:t> number of samples per second.</a:t>
            </a:r>
          </a:p>
          <a:p>
            <a:pPr algn="just">
              <a:spcBef>
                <a:spcPts val="1200"/>
              </a:spcBef>
              <a:spcAft>
                <a:spcPts val="200"/>
              </a:spcAft>
              <a:buClr>
                <a:srgbClr val="31B6FD"/>
              </a:buClr>
              <a:buSzPct val="100000"/>
              <a:defRPr/>
            </a:pPr>
            <a:endParaRPr lang="en-US" sz="2000" dirty="0">
              <a:solidFill>
                <a:srgbClr val="40404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608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990600" y="711200"/>
            <a:ext cx="9144000" cy="5842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fr-FR" altLang="x-none" sz="4400" b="1" spc="-50" dirty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1. Sampling PAM  (Pulse Amplitude Modulation)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09800"/>
            <a:ext cx="77724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66014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رقم الشريحة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D6F2DA1-5805-4610-807C-3F0C48D2D098}" type="slidenum">
              <a:rPr lang="en-US" altLang="en-US" sz="1100">
                <a:solidFill>
                  <a:srgbClr val="FFFFFF"/>
                </a:solidFill>
              </a:rPr>
              <a:pPr/>
              <a:t>27</a:t>
            </a:fld>
            <a:endParaRPr lang="en-US" altLang="en-US" sz="1100">
              <a:solidFill>
                <a:srgbClr val="FFFFFF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143000" y="457200"/>
            <a:ext cx="9144000" cy="5842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x-none" sz="4400" b="1" spc="-50" dirty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2. Quantized PAM Signal</a:t>
            </a:r>
          </a:p>
        </p:txBody>
      </p:sp>
      <p:sp>
        <p:nvSpPr>
          <p:cNvPr id="5" name="مستطيل 1"/>
          <p:cNvSpPr>
            <a:spLocks noChangeArrowheads="1"/>
          </p:cNvSpPr>
          <p:nvPr/>
        </p:nvSpPr>
        <p:spPr bwMode="auto">
          <a:xfrm>
            <a:off x="1981200" y="1295400"/>
            <a:ext cx="746760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>
              <a:spcBef>
                <a:spcPts val="1200"/>
              </a:spcBef>
              <a:spcAft>
                <a:spcPts val="200"/>
              </a:spcAft>
              <a:buClr>
                <a:srgbClr val="31B6FD"/>
              </a:buClr>
              <a:buSzPct val="100000"/>
              <a:buFont typeface="Arial"/>
              <a:buChar char="•"/>
              <a:defRPr/>
            </a:pPr>
            <a:r>
              <a:rPr lang="en-US" sz="2000" dirty="0">
                <a:solidFill>
                  <a:srgbClr val="404040"/>
                </a:solidFill>
                <a:cs typeface="Arial" pitchFamily="34" charset="0"/>
              </a:rPr>
              <a:t>The </a:t>
            </a:r>
            <a:r>
              <a:rPr lang="en-US" sz="2000" dirty="0">
                <a:solidFill>
                  <a:srgbClr val="595959"/>
                </a:solidFill>
                <a:cs typeface="Arial" pitchFamily="34" charset="0"/>
              </a:rPr>
              <a:t>result of PAM </a:t>
            </a:r>
            <a:r>
              <a:rPr lang="en-US" sz="2000" dirty="0">
                <a:solidFill>
                  <a:srgbClr val="404040"/>
                </a:solidFill>
                <a:cs typeface="Arial" pitchFamily="34" charset="0"/>
              </a:rPr>
              <a:t>is a series of pulses with amplitude values between the maximum and minimum amplitudes of the signal with real values.</a:t>
            </a:r>
          </a:p>
          <a:p>
            <a:pPr marL="342900" indent="-342900" algn="just">
              <a:spcBef>
                <a:spcPts val="1200"/>
              </a:spcBef>
              <a:spcAft>
                <a:spcPts val="200"/>
              </a:spcAft>
              <a:buClr>
                <a:srgbClr val="31B6FD"/>
              </a:buClr>
              <a:buSzPct val="100000"/>
              <a:buFont typeface="Arial"/>
              <a:buChar char="•"/>
              <a:defRPr/>
            </a:pPr>
            <a:r>
              <a:rPr lang="en-US" sz="2000" dirty="0">
                <a:solidFill>
                  <a:srgbClr val="404040"/>
                </a:solidFill>
                <a:cs typeface="Arial" pitchFamily="34" charset="0"/>
              </a:rPr>
              <a:t>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Quantization:</a:t>
            </a:r>
            <a:r>
              <a:rPr lang="en-US" sz="2000" dirty="0">
                <a:solidFill>
                  <a:srgbClr val="404040"/>
                </a:solidFill>
                <a:cs typeface="Arial" pitchFamily="34" charset="0"/>
              </a:rPr>
              <a:t> is a method of assigning integer values in a specific range to sampled instances.</a:t>
            </a:r>
          </a:p>
          <a:p>
            <a:pPr algn="just">
              <a:spcBef>
                <a:spcPts val="1200"/>
              </a:spcBef>
              <a:spcAft>
                <a:spcPts val="200"/>
              </a:spcAft>
              <a:buClr>
                <a:srgbClr val="31B6FD"/>
              </a:buClr>
              <a:buSzPct val="100000"/>
              <a:defRPr/>
            </a:pPr>
            <a:endParaRPr lang="en-US" sz="2000" dirty="0">
              <a:solidFill>
                <a:srgbClr val="404040"/>
              </a:solidFill>
              <a:cs typeface="Arial" pitchFamily="34" charset="0"/>
            </a:endParaRPr>
          </a:p>
        </p:txBody>
      </p:sp>
      <p:pic>
        <p:nvPicPr>
          <p:cNvPr id="21508" name="Picture 13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3675063"/>
            <a:ext cx="703580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05674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عنصر نائب لرقم الشريحة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E3F1A3B-4784-40F4-A785-85A5F8A41020}" type="slidenum">
              <a:rPr lang="en-US" altLang="en-US" sz="1100">
                <a:solidFill>
                  <a:srgbClr val="FFFFFF"/>
                </a:solidFill>
              </a:rPr>
              <a:pPr/>
              <a:t>28</a:t>
            </a:fld>
            <a:endParaRPr lang="en-US" altLang="en-US" sz="1100">
              <a:solidFill>
                <a:srgbClr val="FFFFFF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143000" y="749300"/>
            <a:ext cx="9144000" cy="5842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x-none" sz="4400" b="1" spc="-50" dirty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3. Binary Encoding</a:t>
            </a:r>
          </a:p>
        </p:txBody>
      </p:sp>
      <p:sp>
        <p:nvSpPr>
          <p:cNvPr id="22531" name="مستطيل 1"/>
          <p:cNvSpPr>
            <a:spLocks noChangeArrowheads="1"/>
          </p:cNvSpPr>
          <p:nvPr/>
        </p:nvSpPr>
        <p:spPr bwMode="auto">
          <a:xfrm>
            <a:off x="1981200" y="1724026"/>
            <a:ext cx="7467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ts val="1200"/>
              </a:spcBef>
              <a:spcAft>
                <a:spcPts val="200"/>
              </a:spcAft>
              <a:buClr>
                <a:srgbClr val="31B6FD"/>
              </a:buClr>
              <a:buSzPct val="100000"/>
              <a:buFontTx/>
              <a:buChar char="-"/>
            </a:pPr>
            <a:r>
              <a:rPr lang="en-US" altLang="en-US" sz="2000">
                <a:solidFill>
                  <a:srgbClr val="404040"/>
                </a:solidFill>
                <a:cs typeface="Arial" panose="020B0604020202020204" pitchFamily="34" charset="0"/>
              </a:rPr>
              <a:t>Each quantized samples is translated into equivalent binary codes . </a:t>
            </a:r>
          </a:p>
        </p:txBody>
      </p:sp>
      <p:pic>
        <p:nvPicPr>
          <p:cNvPr id="2253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3395664"/>
            <a:ext cx="7415212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3181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عنصر نائب لرقم الشريحة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5026162-1225-498A-BC53-07E9860CC5A2}" type="slidenum">
              <a:rPr lang="en-US" altLang="en-US" sz="1100">
                <a:solidFill>
                  <a:srgbClr val="FFFFFF"/>
                </a:solidFill>
              </a:rPr>
              <a:pPr/>
              <a:t>29</a:t>
            </a:fld>
            <a:endParaRPr lang="en-US" altLang="en-US" sz="1100">
              <a:solidFill>
                <a:srgbClr val="FFFFFF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143000" y="787400"/>
            <a:ext cx="9144000" cy="5842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x-none" sz="4400" b="1" spc="-50" dirty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4. Line Encoding</a:t>
            </a:r>
          </a:p>
        </p:txBody>
      </p:sp>
      <p:sp>
        <p:nvSpPr>
          <p:cNvPr id="23555" name="مستطيل 1"/>
          <p:cNvSpPr>
            <a:spLocks noChangeArrowheads="1"/>
          </p:cNvSpPr>
          <p:nvPr/>
        </p:nvSpPr>
        <p:spPr bwMode="auto">
          <a:xfrm>
            <a:off x="1981200" y="1852614"/>
            <a:ext cx="7467600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ts val="1200"/>
              </a:spcBef>
              <a:spcAft>
                <a:spcPts val="200"/>
              </a:spcAft>
              <a:buClr>
                <a:srgbClr val="31B6FD"/>
              </a:buClr>
              <a:buSzPct val="100000"/>
            </a:pPr>
            <a:r>
              <a:rPr lang="en-US" altLang="en-US" sz="2000">
                <a:solidFill>
                  <a:srgbClr val="404040"/>
                </a:solidFill>
                <a:cs typeface="Arial" panose="020B0604020202020204" pitchFamily="34" charset="0"/>
              </a:rPr>
              <a:t>- The binary digits are then transformed to a digital signal using one of the line encoding.</a:t>
            </a:r>
          </a:p>
          <a:p>
            <a:pPr algn="just">
              <a:spcBef>
                <a:spcPts val="1200"/>
              </a:spcBef>
              <a:spcAft>
                <a:spcPts val="200"/>
              </a:spcAft>
              <a:buClr>
                <a:srgbClr val="31B6FD"/>
              </a:buClr>
              <a:buSzPct val="100000"/>
            </a:pPr>
            <a:endParaRPr lang="en-US" altLang="en-US" sz="2000">
              <a:solidFill>
                <a:srgbClr val="404040"/>
              </a:solidFill>
              <a:cs typeface="Arial" panose="020B0604020202020204" pitchFamily="34" charset="0"/>
            </a:endParaRPr>
          </a:p>
        </p:txBody>
      </p:sp>
      <p:pic>
        <p:nvPicPr>
          <p:cNvPr id="2355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8" y="3386138"/>
            <a:ext cx="7281862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3130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عنصر نائب لرقم الشريحة 2">
            <a:extLst>
              <a:ext uri="{FF2B5EF4-FFF2-40B4-BE49-F238E27FC236}">
                <a16:creationId xmlns:a16="http://schemas.microsoft.com/office/drawing/2014/main" id="{C64B9535-9C60-FF42-8025-8D62CCC38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 lnSpcReduction="10000"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021E8CE-DDB4-5248-B5B0-63A5AE7D7F8C}" type="slidenum">
              <a:rPr lang="en-US" altLang="en-US" smtClean="0">
                <a:solidFill>
                  <a:srgbClr val="FFFFFF"/>
                </a:solidFill>
              </a:rPr>
              <a:pPr/>
              <a:t>3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081A3E-87EA-FC4E-AFF1-9AFAC073E608}"/>
              </a:ext>
            </a:extLst>
          </p:cNvPr>
          <p:cNvSpPr/>
          <p:nvPr/>
        </p:nvSpPr>
        <p:spPr>
          <a:xfrm>
            <a:off x="900113" y="4530070"/>
            <a:ext cx="10392727" cy="1015663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tx1">
                    <a:lumMod val="10000"/>
                  </a:schemeClr>
                </a:solidFill>
              </a:rPr>
              <a:t>Pulse Amplitude Modulation</a:t>
            </a:r>
            <a:r>
              <a:rPr lang="en-US" sz="6000" dirty="0">
                <a:solidFill>
                  <a:schemeClr val="tx1">
                    <a:lumMod val="10000"/>
                  </a:schemeClr>
                </a:solidFill>
              </a:rPr>
              <a:t>(</a:t>
            </a:r>
            <a:r>
              <a:rPr lang="en-US" sz="4800" dirty="0">
                <a:solidFill>
                  <a:schemeClr val="bg1">
                    <a:lumMod val="50000"/>
                  </a:schemeClr>
                </a:solidFill>
              </a:rPr>
              <a:t>PAM</a:t>
            </a:r>
            <a:r>
              <a:rPr lang="en-US" sz="6000" dirty="0">
                <a:solidFill>
                  <a:schemeClr val="tx1">
                    <a:lumMod val="10000"/>
                  </a:schemeClr>
                </a:solidFill>
              </a:rPr>
              <a:t>)</a:t>
            </a:r>
            <a:endParaRPr lang="en-US" dirty="0">
              <a:solidFill>
                <a:schemeClr val="tx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216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914400" y="635000"/>
            <a:ext cx="9144000" cy="5842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x-none" sz="4400" b="1" spc="-50" dirty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Components of PCM Encoder</a:t>
            </a:r>
          </a:p>
        </p:txBody>
      </p:sp>
      <p:pic>
        <p:nvPicPr>
          <p:cNvPr id="1536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6" y="1727200"/>
            <a:ext cx="7648575" cy="429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47457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143000" y="609600"/>
            <a:ext cx="9144000" cy="5842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x-none" sz="4400" b="1" spc="-50" dirty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PCM Block</a:t>
            </a:r>
          </a:p>
        </p:txBody>
      </p:sp>
      <p:pic>
        <p:nvPicPr>
          <p:cNvPr id="2560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1600200"/>
            <a:ext cx="76708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/>
          <p:nvPr/>
        </p:nvSpPr>
        <p:spPr>
          <a:xfrm>
            <a:off x="2905125" y="5753101"/>
            <a:ext cx="50292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kern="0" dirty="0">
                <a:solidFill>
                  <a:srgbClr val="000000">
                    <a:lumMod val="85000"/>
                    <a:lumOff val="15000"/>
                  </a:srgbClr>
                </a:solidFill>
              </a:rPr>
              <a:t>The basic elements of a PCM system</a:t>
            </a:r>
          </a:p>
        </p:txBody>
      </p:sp>
    </p:spTree>
    <p:extLst>
      <p:ext uri="{BB962C8B-B14F-4D97-AF65-F5344CB8AC3E}">
        <p14:creationId xmlns:p14="http://schemas.microsoft.com/office/powerpoint/2010/main" val="23971662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922338" y="711200"/>
            <a:ext cx="9144001" cy="5842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x-none" sz="4400" b="1" spc="-50" dirty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Pulse Code Modulation Advantages</a:t>
            </a:r>
          </a:p>
        </p:txBody>
      </p:sp>
      <p:sp>
        <p:nvSpPr>
          <p:cNvPr id="17411" name="مستطيل 1"/>
          <p:cNvSpPr>
            <a:spLocks noChangeArrowheads="1"/>
          </p:cNvSpPr>
          <p:nvPr/>
        </p:nvSpPr>
        <p:spPr bwMode="auto">
          <a:xfrm>
            <a:off x="1798638" y="2236789"/>
            <a:ext cx="7391400" cy="4477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1400"/>
              </a:spcAft>
              <a:buClr>
                <a:srgbClr val="31B6FD"/>
              </a:buClr>
              <a:buSzPct val="100000"/>
              <a:buFont typeface="Trebuchet MS" panose="020B0603020202020204" pitchFamily="34" charset="0"/>
              <a:buAutoNum type="arabicPeriod"/>
            </a:pPr>
            <a:r>
              <a:rPr lang="en-US" altLang="en-US" sz="2000" dirty="0">
                <a:solidFill>
                  <a:srgbClr val="404040"/>
                </a:solidFill>
                <a:cs typeface="Arial" panose="020B0604020202020204" pitchFamily="34" charset="0"/>
              </a:rPr>
              <a:t>Analog signal can be transmitted over a high speed digital communication system.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1400"/>
              </a:spcAft>
              <a:buClr>
                <a:srgbClr val="31B6FD"/>
              </a:buClr>
              <a:buSzPct val="100000"/>
              <a:buFont typeface="Trebuchet MS" panose="020B0603020202020204" pitchFamily="34" charset="0"/>
              <a:buAutoNum type="arabicPeriod"/>
            </a:pPr>
            <a:r>
              <a:rPr lang="en-US" altLang="en-US" sz="2000" dirty="0">
                <a:solidFill>
                  <a:srgbClr val="404040"/>
                </a:solidFill>
                <a:cs typeface="Arial" panose="020B0604020202020204" pitchFamily="34" charset="0"/>
              </a:rPr>
              <a:t>Probability of occurring error will reduce by the use of appropriate coding methods.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1400"/>
              </a:spcAft>
              <a:buClr>
                <a:srgbClr val="31B6FD"/>
              </a:buClr>
              <a:buSzPct val="100000"/>
              <a:buFont typeface="Trebuchet MS" panose="020B0603020202020204" pitchFamily="34" charset="0"/>
              <a:buAutoNum type="arabicPeriod"/>
            </a:pPr>
            <a:r>
              <a:rPr lang="en-US" altLang="en-US" sz="2000" dirty="0">
                <a:solidFill>
                  <a:srgbClr val="404040"/>
                </a:solidFill>
                <a:cs typeface="Arial" panose="020B0604020202020204" pitchFamily="34" charset="0"/>
              </a:rPr>
              <a:t>PCM is used in Telkom system, digital audio recording, digitized video special effects, digital video, voice mail.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1400"/>
              </a:spcAft>
              <a:buClr>
                <a:srgbClr val="31B6FD"/>
              </a:buClr>
              <a:buSzPct val="100000"/>
              <a:buFont typeface="Trebuchet MS" panose="020B0603020202020204" pitchFamily="34" charset="0"/>
              <a:buAutoNum type="arabicPeriod"/>
            </a:pPr>
            <a:r>
              <a:rPr lang="en-US" altLang="en-US" sz="2000" dirty="0">
                <a:solidFill>
                  <a:srgbClr val="404040"/>
                </a:solidFill>
                <a:cs typeface="Arial" panose="020B0604020202020204" pitchFamily="34" charset="0"/>
              </a:rPr>
              <a:t>PCM is also used in Radio control units as transmitter and also receiver for remote controlled cars, boats, planes.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1400"/>
              </a:spcAft>
              <a:buClr>
                <a:srgbClr val="31B6FD"/>
              </a:buClr>
              <a:buSzPct val="100000"/>
              <a:buFont typeface="Trebuchet MS" panose="020B0603020202020204" pitchFamily="34" charset="0"/>
              <a:buAutoNum type="arabicPeriod"/>
            </a:pPr>
            <a:r>
              <a:rPr lang="en-US" altLang="en-US" sz="2000" dirty="0">
                <a:solidFill>
                  <a:srgbClr val="404040"/>
                </a:solidFill>
                <a:cs typeface="Arial" panose="020B0604020202020204" pitchFamily="34" charset="0"/>
              </a:rPr>
              <a:t>The PCM signal is more resistant to interference than normal signal.</a:t>
            </a:r>
          </a:p>
        </p:txBody>
      </p:sp>
    </p:spTree>
    <p:extLst>
      <p:ext uri="{BB962C8B-B14F-4D97-AF65-F5344CB8AC3E}">
        <p14:creationId xmlns:p14="http://schemas.microsoft.com/office/powerpoint/2010/main" val="6061005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922338" y="711200"/>
            <a:ext cx="9144001" cy="5842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x-none" sz="4400" b="1" spc="-50" dirty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Pulse Code Demodulation</a:t>
            </a:r>
          </a:p>
        </p:txBody>
      </p:sp>
      <p:sp>
        <p:nvSpPr>
          <p:cNvPr id="27650" name="مستطيل 1"/>
          <p:cNvSpPr>
            <a:spLocks noChangeArrowheads="1"/>
          </p:cNvSpPr>
          <p:nvPr/>
        </p:nvSpPr>
        <p:spPr bwMode="auto">
          <a:xfrm>
            <a:off x="1905000" y="1693864"/>
            <a:ext cx="73152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ts val="1200"/>
              </a:spcBef>
              <a:spcAft>
                <a:spcPts val="200"/>
              </a:spcAft>
              <a:buClr>
                <a:srgbClr val="31B6FD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6D7900"/>
                </a:solidFill>
                <a:cs typeface="Arial" panose="020B0604020202020204" pitchFamily="34" charset="0"/>
              </a:rPr>
              <a:t>Pulse Code Demodulation: </a:t>
            </a:r>
            <a:r>
              <a:rPr lang="en-US" altLang="en-US" sz="2000">
                <a:solidFill>
                  <a:srgbClr val="404040"/>
                </a:solidFill>
                <a:cs typeface="Arial" panose="020B0604020202020204" pitchFamily="34" charset="0"/>
              </a:rPr>
              <a:t>will be doing the same modulation process in reverse. </a:t>
            </a:r>
          </a:p>
          <a:p>
            <a:pPr algn="just">
              <a:spcBef>
                <a:spcPts val="1200"/>
              </a:spcBef>
              <a:spcAft>
                <a:spcPts val="200"/>
              </a:spcAft>
              <a:buClr>
                <a:srgbClr val="31B6FD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srgbClr val="404040"/>
                </a:solidFill>
                <a:cs typeface="Arial" panose="020B0604020202020204" pitchFamily="34" charset="0"/>
              </a:rPr>
              <a:t>Demodulation starts with decoding process</a:t>
            </a:r>
          </a:p>
          <a:p>
            <a:pPr algn="just">
              <a:spcBef>
                <a:spcPts val="1200"/>
              </a:spcBef>
              <a:spcAft>
                <a:spcPts val="200"/>
              </a:spcAft>
              <a:buClr>
                <a:srgbClr val="31B6FD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srgbClr val="404040"/>
                </a:solidFill>
                <a:cs typeface="Arial" panose="020B0604020202020204" pitchFamily="34" charset="0"/>
              </a:rPr>
              <a:t>During transmission the PCM signal will effected by the noise interference.</a:t>
            </a:r>
          </a:p>
        </p:txBody>
      </p:sp>
    </p:spTree>
    <p:extLst>
      <p:ext uri="{BB962C8B-B14F-4D97-AF65-F5344CB8AC3E}">
        <p14:creationId xmlns:p14="http://schemas.microsoft.com/office/powerpoint/2010/main" val="4259619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2"/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6356350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 fontScale="55000" lnSpcReduction="20000"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275A38B-A046-4FCF-AF9F-62DD063CECAF}" type="slidenum">
              <a:rPr lang="en-US" altLang="en-US" smtClean="0">
                <a:solidFill>
                  <a:srgbClr val="FFFFFF"/>
                </a:solidFill>
              </a:rPr>
              <a:pPr/>
              <a:t>34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مستطيل 3"/>
          <p:cNvSpPr/>
          <p:nvPr/>
        </p:nvSpPr>
        <p:spPr>
          <a:xfrm>
            <a:off x="762000" y="2551113"/>
            <a:ext cx="8077200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ar-SA" sz="6600" spc="-50" dirty="0">
                <a:solidFill>
                  <a:schemeClr val="accent2">
                    <a:lumMod val="75000"/>
                  </a:schemeClr>
                </a:solidFill>
                <a:latin typeface="Calibri"/>
                <a:cs typeface="Bold Italic Art" pitchFamily="2" charset="-78"/>
              </a:rPr>
              <a:t>Thank You</a:t>
            </a:r>
          </a:p>
        </p:txBody>
      </p:sp>
      <p:sp>
        <p:nvSpPr>
          <p:cNvPr id="7" name="Oval 6"/>
          <p:cNvSpPr/>
          <p:nvPr/>
        </p:nvSpPr>
        <p:spPr>
          <a:xfrm>
            <a:off x="854075" y="4114800"/>
            <a:ext cx="1203325" cy="1295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38300" y="4579938"/>
            <a:ext cx="838200" cy="914400"/>
          </a:xfrm>
          <a:prstGeom prst="ellipse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371600" y="3889375"/>
            <a:ext cx="990600" cy="1076325"/>
          </a:xfrm>
          <a:prstGeom prst="ellipse">
            <a:avLst/>
          </a:prstGeom>
          <a:solidFill>
            <a:srgbClr val="D4D3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974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عنصر نائب لرقم الشريحة 2">
            <a:extLst>
              <a:ext uri="{FF2B5EF4-FFF2-40B4-BE49-F238E27FC236}">
                <a16:creationId xmlns:a16="http://schemas.microsoft.com/office/drawing/2014/main" id="{608C3A88-7E87-B84F-BA3B-EB45CFB57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 lnSpcReduction="10000"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5150404-3077-EB43-B341-24D032CA0143}" type="slidenum">
              <a:rPr lang="en-US" altLang="en-US" smtClean="0">
                <a:solidFill>
                  <a:srgbClr val="FFFFFF"/>
                </a:solidFill>
              </a:rPr>
              <a:pPr/>
              <a:t>4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BDC8CC7F-C1C5-744A-90FF-2A555BB819DB}"/>
              </a:ext>
            </a:extLst>
          </p:cNvPr>
          <p:cNvSpPr/>
          <p:nvPr/>
        </p:nvSpPr>
        <p:spPr>
          <a:xfrm>
            <a:off x="1066800" y="457200"/>
            <a:ext cx="9144000" cy="5842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ar-SA" sz="4400" b="1" spc="-50" dirty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Introduction</a:t>
            </a:r>
          </a:p>
        </p:txBody>
      </p:sp>
      <p:sp>
        <p:nvSpPr>
          <p:cNvPr id="7172" name="Content Placeholder 2">
            <a:extLst>
              <a:ext uri="{FF2B5EF4-FFF2-40B4-BE49-F238E27FC236}">
                <a16:creationId xmlns:a16="http://schemas.microsoft.com/office/drawing/2014/main" id="{6916E994-1F5F-BA4F-BC13-DFBCC61D08A2}"/>
              </a:ext>
            </a:extLst>
          </p:cNvPr>
          <p:cNvSpPr txBox="1">
            <a:spLocks/>
          </p:cNvSpPr>
          <p:nvPr/>
        </p:nvSpPr>
        <p:spPr bwMode="auto">
          <a:xfrm>
            <a:off x="1981199" y="1524000"/>
            <a:ext cx="7777163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  <a:defRPr/>
            </a:pPr>
            <a:r>
              <a:rPr lang="en-US" sz="2400" b="1" dirty="0">
                <a:solidFill>
                  <a:schemeClr val="tx2"/>
                </a:solidFill>
                <a:latin typeface="Tw Cen MT" pitchFamily="34" charset="0"/>
              </a:rPr>
              <a:t>- </a:t>
            </a:r>
            <a:r>
              <a:rPr lang="en-US" sz="2400" dirty="0">
                <a:solidFill>
                  <a:schemeClr val="tx1">
                    <a:lumMod val="10000"/>
                  </a:schemeClr>
                </a:solidFill>
                <a:latin typeface="+mn-lt"/>
              </a:rPr>
              <a:t>An analog signal: </a:t>
            </a:r>
            <a:br>
              <a:rPr lang="en-US" sz="2400" dirty="0">
                <a:solidFill>
                  <a:schemeClr val="tx1">
                    <a:lumMod val="10000"/>
                  </a:schemeClr>
                </a:solidFill>
                <a:latin typeface="+mn-lt"/>
              </a:rPr>
            </a:br>
            <a:r>
              <a:rPr lang="en-US" sz="2400" dirty="0">
                <a:solidFill>
                  <a:schemeClr val="tx1">
                    <a:lumMod val="10000"/>
                  </a:schemeClr>
                </a:solidFill>
                <a:latin typeface="+mn-lt"/>
              </a:rPr>
              <a:t>amplitude can take any value over a continuous range. </a:t>
            </a:r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  <a:defRPr/>
            </a:pPr>
            <a:endParaRPr lang="en-US" sz="2400" dirty="0">
              <a:solidFill>
                <a:schemeClr val="tx1">
                  <a:lumMod val="10000"/>
                </a:schemeClr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2400" dirty="0">
                <a:solidFill>
                  <a:schemeClr val="tx1">
                    <a:lumMod val="10000"/>
                  </a:schemeClr>
                </a:solidFill>
                <a:latin typeface="+mn-lt"/>
              </a:rPr>
              <a:t>- Digital signals: </a:t>
            </a:r>
            <a:br>
              <a:rPr lang="en-US" sz="2400" dirty="0">
                <a:solidFill>
                  <a:schemeClr val="tx1">
                    <a:lumMod val="10000"/>
                  </a:schemeClr>
                </a:solidFill>
                <a:latin typeface="+mn-lt"/>
              </a:rPr>
            </a:br>
            <a:r>
              <a:rPr lang="en-US" sz="2400" dirty="0">
                <a:solidFill>
                  <a:schemeClr val="tx1">
                    <a:lumMod val="10000"/>
                  </a:schemeClr>
                </a:solidFill>
                <a:latin typeface="+mn-lt"/>
              </a:rPr>
              <a:t>amplitude can take only discrete and finite values.</a:t>
            </a:r>
          </a:p>
          <a:p>
            <a: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Tx/>
              <a:buChar char="-"/>
              <a:defRPr/>
            </a:pPr>
            <a:endParaRPr lang="en-US" sz="2400" dirty="0">
              <a:solidFill>
                <a:schemeClr val="tx1">
                  <a:lumMod val="10000"/>
                </a:schemeClr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2400" dirty="0">
                <a:solidFill>
                  <a:schemeClr val="tx1">
                    <a:lumMod val="10000"/>
                  </a:schemeClr>
                </a:solidFill>
                <a:latin typeface="+mn-lt"/>
              </a:rPr>
              <a:t>- 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Note</a:t>
            </a:r>
            <a:r>
              <a:rPr lang="en-US" sz="2400" dirty="0">
                <a:solidFill>
                  <a:schemeClr val="tx1">
                    <a:lumMod val="10000"/>
                  </a:schemeClr>
                </a:solidFill>
                <a:latin typeface="+mn-lt"/>
              </a:rPr>
              <a:t>: </a:t>
            </a:r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2400" dirty="0">
                <a:solidFill>
                  <a:schemeClr val="tx1">
                    <a:lumMod val="10000"/>
                  </a:schemeClr>
                </a:solidFill>
                <a:latin typeface="+mn-lt"/>
              </a:rPr>
              <a:t>can we convert an analog signal to a digital signal.</a:t>
            </a:r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en-US" sz="2400" dirty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217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عنصر نائب لرقم الشريحة 2">
            <a:extLst>
              <a:ext uri="{FF2B5EF4-FFF2-40B4-BE49-F238E27FC236}">
                <a16:creationId xmlns:a16="http://schemas.microsoft.com/office/drawing/2014/main" id="{0872F3E5-F37A-B246-B387-A055F92EC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 lnSpcReduction="10000"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D14919-B1D8-8B49-8745-832ECB23297C}" type="slidenum">
              <a:rPr lang="en-US" altLang="en-US" smtClean="0">
                <a:solidFill>
                  <a:srgbClr val="FFFFFF"/>
                </a:solidFill>
              </a:rPr>
              <a:pPr/>
              <a:t>5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13171BE7-D0B6-F341-A430-CF687807CA4C}"/>
              </a:ext>
            </a:extLst>
          </p:cNvPr>
          <p:cNvSpPr/>
          <p:nvPr/>
        </p:nvSpPr>
        <p:spPr>
          <a:xfrm>
            <a:off x="1066800" y="457200"/>
            <a:ext cx="9144000" cy="5842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ar-SA" sz="4400" b="1" spc="-50" dirty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Introduction</a:t>
            </a:r>
          </a:p>
        </p:txBody>
      </p:sp>
      <p:sp>
        <p:nvSpPr>
          <p:cNvPr id="7172" name="Content Placeholder 2">
            <a:extLst>
              <a:ext uri="{FF2B5EF4-FFF2-40B4-BE49-F238E27FC236}">
                <a16:creationId xmlns:a16="http://schemas.microsoft.com/office/drawing/2014/main" id="{85EF937D-213B-2E48-95AE-C19554AF6A25}"/>
              </a:ext>
            </a:extLst>
          </p:cNvPr>
          <p:cNvSpPr txBox="1">
            <a:spLocks/>
          </p:cNvSpPr>
          <p:nvPr/>
        </p:nvSpPr>
        <p:spPr bwMode="auto">
          <a:xfrm>
            <a:off x="1981200" y="1524000"/>
            <a:ext cx="762000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2400" dirty="0">
                <a:latin typeface="Tw Cen MT" pitchFamily="34" charset="0"/>
              </a:rPr>
              <a:t>- </a:t>
            </a:r>
            <a:r>
              <a:rPr lang="en-US" sz="2400" dirty="0">
                <a:solidFill>
                  <a:schemeClr val="tx1">
                    <a:lumMod val="10000"/>
                  </a:schemeClr>
                </a:solidFill>
                <a:latin typeface="+mn-lt"/>
              </a:rPr>
              <a:t>One can convert an analog signal to a digital signal by sampling and quantizing (</a:t>
            </a:r>
            <a:r>
              <a:rPr lang="en-US" sz="2400" dirty="0">
                <a:solidFill>
                  <a:srgbClr val="002060"/>
                </a:solidFill>
                <a:latin typeface="+mn-lt"/>
              </a:rPr>
              <a:t>collectively called analog-to-digital conversion, or ADC</a:t>
            </a:r>
            <a:r>
              <a:rPr lang="en-US" sz="2400" dirty="0">
                <a:solidFill>
                  <a:schemeClr val="tx1">
                    <a:lumMod val="10000"/>
                  </a:schemeClr>
                </a:solidFill>
                <a:latin typeface="+mn-lt"/>
              </a:rPr>
              <a:t>).</a:t>
            </a:r>
          </a:p>
          <a:p>
            <a: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Tx/>
              <a:buChar char="-"/>
              <a:defRPr/>
            </a:pPr>
            <a:endParaRPr lang="en-US" sz="2400" dirty="0">
              <a:solidFill>
                <a:schemeClr val="tx1">
                  <a:lumMod val="10000"/>
                </a:schemeClr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  <a:defRPr/>
            </a:pPr>
            <a:r>
              <a:rPr lang="en-US" sz="2400" dirty="0">
                <a:solidFill>
                  <a:schemeClr val="tx1">
                    <a:lumMod val="10000"/>
                  </a:schemeClr>
                </a:solidFill>
                <a:latin typeface="+mn-lt"/>
              </a:rPr>
              <a:t>- The processed signals are then converted back into analog signals using a reconstruction or interpolation operation (called </a:t>
            </a:r>
            <a:r>
              <a:rPr lang="en-US" sz="2400" dirty="0">
                <a:solidFill>
                  <a:srgbClr val="C00000"/>
                </a:solidFill>
                <a:latin typeface="+mn-lt"/>
              </a:rPr>
              <a:t>digital-to-analog conversion, or DAC</a:t>
            </a:r>
            <a:r>
              <a:rPr lang="en-US" sz="2400" dirty="0">
                <a:solidFill>
                  <a:schemeClr val="tx1">
                    <a:lumMod val="10000"/>
                  </a:schemeClr>
                </a:solidFill>
                <a:latin typeface="+mn-lt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327149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عنصر نائب لرقم الشريحة 2">
            <a:extLst>
              <a:ext uri="{FF2B5EF4-FFF2-40B4-BE49-F238E27FC236}">
                <a16:creationId xmlns:a16="http://schemas.microsoft.com/office/drawing/2014/main" id="{C442E0D0-AB22-CB4A-A3B9-CDD4EC2A9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 lnSpcReduction="10000"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074E13-B1A4-0046-824A-CDE766826A62}" type="slidenum">
              <a:rPr lang="en-US" altLang="en-US" smtClean="0">
                <a:solidFill>
                  <a:srgbClr val="FFFFFF"/>
                </a:solidFill>
              </a:rPr>
              <a:pPr/>
              <a:t>6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66707160-658C-3746-AD53-8EBB570281B6}"/>
              </a:ext>
            </a:extLst>
          </p:cNvPr>
          <p:cNvSpPr/>
          <p:nvPr/>
        </p:nvSpPr>
        <p:spPr>
          <a:xfrm>
            <a:off x="1066800" y="457200"/>
            <a:ext cx="9144000" cy="5842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ar-SA" sz="4400" b="1" spc="-50" dirty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Sampling Process</a:t>
            </a:r>
          </a:p>
        </p:txBody>
      </p:sp>
      <p:sp>
        <p:nvSpPr>
          <p:cNvPr id="11268" name="Content Placeholder 2">
            <a:extLst>
              <a:ext uri="{FF2B5EF4-FFF2-40B4-BE49-F238E27FC236}">
                <a16:creationId xmlns:a16="http://schemas.microsoft.com/office/drawing/2014/main" id="{DB3C9CFD-49ED-3643-A5FD-FDA29370562E}"/>
              </a:ext>
            </a:extLst>
          </p:cNvPr>
          <p:cNvSpPr txBox="1">
            <a:spLocks/>
          </p:cNvSpPr>
          <p:nvPr/>
        </p:nvSpPr>
        <p:spPr bwMode="auto">
          <a:xfrm>
            <a:off x="1981200" y="1524000"/>
            <a:ext cx="762000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altLang="en-US" sz="2400" dirty="0">
                <a:latin typeface="Tw Cen MT" panose="020B0602020104020603" pitchFamily="34" charset="77"/>
              </a:rPr>
              <a:t>- </a:t>
            </a:r>
            <a:r>
              <a:rPr lang="en-US" altLang="en-US" sz="2400" dirty="0">
                <a:solidFill>
                  <a:schemeClr val="tx1">
                    <a:lumMod val="10000"/>
                  </a:schemeClr>
                </a:solidFill>
                <a:latin typeface="+mn-lt"/>
              </a:rPr>
              <a:t>The sampling process is a basic operation in the digital communication.</a:t>
            </a:r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altLang="en-US" sz="2400" dirty="0">
                <a:solidFill>
                  <a:schemeClr val="tx1">
                    <a:lumMod val="10000"/>
                  </a:schemeClr>
                </a:solidFill>
                <a:latin typeface="+mn-lt"/>
              </a:rPr>
              <a:t>- In this process, the continuous-time analog signal is sampled by measuring its amplitude at a discrete instants.</a:t>
            </a:r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altLang="en-US" sz="2400" dirty="0">
                <a:solidFill>
                  <a:schemeClr val="tx1">
                    <a:lumMod val="10000"/>
                  </a:schemeClr>
                </a:solidFill>
                <a:latin typeface="+mn-lt"/>
              </a:rPr>
              <a:t>- So, the continuous-time analog signal is converted into a corresponding sequence of samples that are usually spaced uniformly in time.</a:t>
            </a:r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altLang="en-US" sz="2400" dirty="0">
                <a:solidFill>
                  <a:schemeClr val="tx1">
                    <a:lumMod val="10000"/>
                  </a:schemeClr>
                </a:solidFill>
                <a:latin typeface="+mn-lt"/>
              </a:rPr>
              <a:t>- It is necessary to choose the sampling rate properly, so the sequence of samples uniquely defines the original analog signal.</a:t>
            </a:r>
          </a:p>
        </p:txBody>
      </p:sp>
    </p:spTree>
    <p:extLst>
      <p:ext uri="{BB962C8B-B14F-4D97-AF65-F5344CB8AC3E}">
        <p14:creationId xmlns:p14="http://schemas.microsoft.com/office/powerpoint/2010/main" val="1492001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عنصر نائب لرقم الشريحة 2">
            <a:extLst>
              <a:ext uri="{FF2B5EF4-FFF2-40B4-BE49-F238E27FC236}">
                <a16:creationId xmlns:a16="http://schemas.microsoft.com/office/drawing/2014/main" id="{FC0583C1-FFDE-6D47-9012-790F5E96C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 lnSpcReduction="10000"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8F4FA07-334B-484B-9B5D-0E30FFE66B5F}" type="slidenum">
              <a:rPr lang="en-US" altLang="en-US" smtClean="0">
                <a:solidFill>
                  <a:srgbClr val="FFFFFF"/>
                </a:solidFill>
              </a:rPr>
              <a:pPr/>
              <a:t>7</a:t>
            </a:fld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13315" name="Picture 3">
            <a:extLst>
              <a:ext uri="{FF2B5EF4-FFF2-40B4-BE49-F238E27FC236}">
                <a16:creationId xmlns:a16="http://schemas.microsoft.com/office/drawing/2014/main" id="{6D41C20A-0CC2-C34B-B855-22BD3623A9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7" t="50006" b="5753"/>
          <a:stretch>
            <a:fillRect/>
          </a:stretch>
        </p:blipFill>
        <p:spPr bwMode="auto">
          <a:xfrm>
            <a:off x="3863975" y="1341439"/>
            <a:ext cx="40640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>
            <a:extLst>
              <a:ext uri="{FF2B5EF4-FFF2-40B4-BE49-F238E27FC236}">
                <a16:creationId xmlns:a16="http://schemas.microsoft.com/office/drawing/2014/main" id="{2FFC2770-134D-1C49-8C5E-46CA2E17E5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49" b="54012"/>
          <a:stretch>
            <a:fillRect/>
          </a:stretch>
        </p:blipFill>
        <p:spPr bwMode="auto">
          <a:xfrm>
            <a:off x="3863975" y="2997200"/>
            <a:ext cx="417353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>
            <a:extLst>
              <a:ext uri="{FF2B5EF4-FFF2-40B4-BE49-F238E27FC236}">
                <a16:creationId xmlns:a16="http://schemas.microsoft.com/office/drawing/2014/main" id="{A6094F8F-85E9-E842-AAF6-BC94B88BD2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12" b="54401"/>
          <a:stretch>
            <a:fillRect/>
          </a:stretch>
        </p:blipFill>
        <p:spPr bwMode="auto">
          <a:xfrm>
            <a:off x="4008439" y="4508501"/>
            <a:ext cx="4029075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9476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عنصر نائب لرقم الشريحة 2">
            <a:extLst>
              <a:ext uri="{FF2B5EF4-FFF2-40B4-BE49-F238E27FC236}">
                <a16:creationId xmlns:a16="http://schemas.microsoft.com/office/drawing/2014/main" id="{36D1C484-4341-6A46-8D28-AA09C059F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 lnSpcReduction="10000"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9AFB27-F649-EC49-A065-23856F50D820}" type="slidenum">
              <a:rPr lang="en-US" altLang="en-US" smtClean="0">
                <a:solidFill>
                  <a:srgbClr val="FFFFFF"/>
                </a:solidFill>
              </a:rPr>
              <a:pPr/>
              <a:t>8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89052B99-90C5-D543-ADF0-E7C32FB0E766}"/>
              </a:ext>
            </a:extLst>
          </p:cNvPr>
          <p:cNvSpPr/>
          <p:nvPr/>
        </p:nvSpPr>
        <p:spPr>
          <a:xfrm>
            <a:off x="1066800" y="457200"/>
            <a:ext cx="9144000" cy="5842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ar-SA" sz="4400" b="1" spc="-50" dirty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Sampling</a:t>
            </a:r>
          </a:p>
        </p:txBody>
      </p:sp>
      <p:sp>
        <p:nvSpPr>
          <p:cNvPr id="15364" name="Content Placeholder 2">
            <a:extLst>
              <a:ext uri="{FF2B5EF4-FFF2-40B4-BE49-F238E27FC236}">
                <a16:creationId xmlns:a16="http://schemas.microsoft.com/office/drawing/2014/main" id="{0FC8F430-FDF8-E54D-B926-B6A93F67B426}"/>
              </a:ext>
            </a:extLst>
          </p:cNvPr>
          <p:cNvSpPr txBox="1">
            <a:spLocks/>
          </p:cNvSpPr>
          <p:nvPr/>
        </p:nvSpPr>
        <p:spPr bwMode="auto">
          <a:xfrm>
            <a:off x="1981200" y="1524000"/>
            <a:ext cx="762000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altLang="en-US" sz="2400" dirty="0">
                <a:solidFill>
                  <a:srgbClr val="002060"/>
                </a:solidFill>
                <a:latin typeface="Tw Cen MT" panose="020B0602020104020603" pitchFamily="34" charset="77"/>
              </a:rPr>
              <a:t>- To sample a continuous-time signal x(t) is </a:t>
            </a:r>
            <a:r>
              <a:rPr lang="en-US" altLang="en-US" sz="2400" u="sng" dirty="0">
                <a:solidFill>
                  <a:srgbClr val="002060"/>
                </a:solidFill>
                <a:latin typeface="Tw Cen MT" panose="020B0602020104020603" pitchFamily="34" charset="77"/>
              </a:rPr>
              <a:t>to represent x(t) at a discrete number of points, t = </a:t>
            </a:r>
            <a:r>
              <a:rPr lang="en-US" altLang="en-US" sz="2400" u="sng" dirty="0" err="1">
                <a:solidFill>
                  <a:srgbClr val="002060"/>
                </a:solidFill>
                <a:latin typeface="Tw Cen MT" panose="020B0602020104020603" pitchFamily="34" charset="77"/>
              </a:rPr>
              <a:t>nTs</a:t>
            </a:r>
            <a:r>
              <a:rPr lang="en-US" altLang="en-US" sz="2400" u="sng" dirty="0">
                <a:solidFill>
                  <a:srgbClr val="002060"/>
                </a:solidFill>
                <a:latin typeface="Tw Cen MT" panose="020B0602020104020603" pitchFamily="34" charset="77"/>
              </a:rPr>
              <a:t> </a:t>
            </a:r>
            <a:r>
              <a:rPr lang="en-US" altLang="en-US" sz="2400" dirty="0">
                <a:solidFill>
                  <a:srgbClr val="002060"/>
                </a:solidFill>
                <a:latin typeface="Tw Cen MT" panose="020B0602020104020603" pitchFamily="34" charset="77"/>
              </a:rPr>
              <a:t>, where </a:t>
            </a:r>
            <a:r>
              <a:rPr lang="en-US" altLang="en-US" sz="2400" u="sng" dirty="0" err="1">
                <a:solidFill>
                  <a:srgbClr val="002060"/>
                </a:solidFill>
                <a:latin typeface="Tw Cen MT" panose="020B0602020104020603" pitchFamily="34" charset="77"/>
              </a:rPr>
              <a:t>Ts</a:t>
            </a:r>
            <a:r>
              <a:rPr lang="en-US" altLang="en-US" sz="2400" dirty="0">
                <a:solidFill>
                  <a:srgbClr val="002060"/>
                </a:solidFill>
                <a:latin typeface="Tw Cen MT" panose="020B0602020104020603" pitchFamily="34" charset="77"/>
              </a:rPr>
              <a:t> is </a:t>
            </a:r>
            <a:r>
              <a:rPr lang="en-US" altLang="en-US" sz="2400" b="1" dirty="0">
                <a:solidFill>
                  <a:srgbClr val="002060"/>
                </a:solidFill>
                <a:latin typeface="Tw Cen MT" panose="020B0602020104020603" pitchFamily="34" charset="77"/>
              </a:rPr>
              <a:t>the sampling period. </a:t>
            </a:r>
          </a:p>
        </p:txBody>
      </p:sp>
      <p:pic>
        <p:nvPicPr>
          <p:cNvPr id="15365" name="Picture 2">
            <a:extLst>
              <a:ext uri="{FF2B5EF4-FFF2-40B4-BE49-F238E27FC236}">
                <a16:creationId xmlns:a16="http://schemas.microsoft.com/office/drawing/2014/main" id="{5DCD972E-6E15-DB4F-941E-0F568B654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226" y="3429000"/>
            <a:ext cx="6911975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2506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عنصر نائب لرقم الشريحة 2">
            <a:extLst>
              <a:ext uri="{FF2B5EF4-FFF2-40B4-BE49-F238E27FC236}">
                <a16:creationId xmlns:a16="http://schemas.microsoft.com/office/drawing/2014/main" id="{802D7ED3-574F-1E49-A2C1-943F96B2A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 lnSpcReduction="10000"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D386166-FFFF-5848-B7F5-8ABA38613C5E}" type="slidenum">
              <a:rPr lang="en-US" altLang="en-US" smtClean="0">
                <a:solidFill>
                  <a:srgbClr val="FFFFFF"/>
                </a:solidFill>
              </a:rPr>
              <a:pPr/>
              <a:t>9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AE54A2A2-9A3A-394F-B50D-24194F238862}"/>
              </a:ext>
            </a:extLst>
          </p:cNvPr>
          <p:cNvSpPr/>
          <p:nvPr/>
        </p:nvSpPr>
        <p:spPr>
          <a:xfrm>
            <a:off x="1066800" y="457200"/>
            <a:ext cx="9144000" cy="5842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ar-SA" sz="4400" b="1" spc="-50" dirty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Sampling</a:t>
            </a:r>
          </a:p>
        </p:txBody>
      </p:sp>
      <p:sp>
        <p:nvSpPr>
          <p:cNvPr id="17412" name="Content Placeholder 2">
            <a:extLst>
              <a:ext uri="{FF2B5EF4-FFF2-40B4-BE49-F238E27FC236}">
                <a16:creationId xmlns:a16="http://schemas.microsoft.com/office/drawing/2014/main" id="{371AD318-0A1B-694E-B534-9ABE3FFECDAE}"/>
              </a:ext>
            </a:extLst>
          </p:cNvPr>
          <p:cNvSpPr txBox="1">
            <a:spLocks/>
          </p:cNvSpPr>
          <p:nvPr/>
        </p:nvSpPr>
        <p:spPr bwMode="auto">
          <a:xfrm>
            <a:off x="1981200" y="1524000"/>
            <a:ext cx="762000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20000"/>
              </a:spcBef>
              <a:buClr>
                <a:srgbClr val="0BD0D9"/>
              </a:buClr>
              <a:buSzPct val="95000"/>
              <a:buFontTx/>
              <a:buChar char="-"/>
            </a:pPr>
            <a:r>
              <a:rPr lang="en-US" altLang="en-US" sz="2400" dirty="0">
                <a:solidFill>
                  <a:schemeClr val="tx1">
                    <a:lumMod val="10000"/>
                  </a:schemeClr>
                </a:solidFill>
                <a:latin typeface="+mn-lt"/>
              </a:rPr>
              <a:t>The sampling theorem states that a band-limited signal x(t) with a bandwidth W ( W is the highest frequency) can be reconstructed from its sample values if the sampling rate (frequency)  </a:t>
            </a:r>
          </a:p>
          <a:p>
            <a:pPr lvl="1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altLang="en-US" sz="2400" dirty="0">
                <a:solidFill>
                  <a:schemeClr val="tx1">
                    <a:lumMod val="10000"/>
                  </a:schemeClr>
                </a:solidFill>
                <a:latin typeface="+mn-lt"/>
              </a:rPr>
              <a:t> fs =1/</a:t>
            </a:r>
            <a:r>
              <a:rPr lang="en-US" altLang="en-US" sz="2400" dirty="0" err="1">
                <a:solidFill>
                  <a:schemeClr val="tx1">
                    <a:lumMod val="10000"/>
                  </a:schemeClr>
                </a:solidFill>
                <a:latin typeface="+mn-lt"/>
              </a:rPr>
              <a:t>Ts</a:t>
            </a:r>
            <a:r>
              <a:rPr lang="en-US" altLang="en-US" sz="2400" dirty="0">
                <a:solidFill>
                  <a:schemeClr val="tx1">
                    <a:lumMod val="10000"/>
                  </a:schemeClr>
                </a:solidFill>
                <a:latin typeface="+mn-lt"/>
              </a:rPr>
              <a:t> is greater than or equal to twice the bandwidth W of x(t)</a:t>
            </a:r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</a:pPr>
            <a:endParaRPr lang="en-US" altLang="en-US" sz="2400" dirty="0">
              <a:solidFill>
                <a:schemeClr val="tx1">
                  <a:lumMod val="10000"/>
                </a:schemeClr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altLang="en-US" sz="2400" dirty="0">
                <a:solidFill>
                  <a:schemeClr val="tx1">
                    <a:lumMod val="10000"/>
                  </a:schemeClr>
                </a:solidFill>
                <a:latin typeface="+mn-lt"/>
              </a:rPr>
              <a:t>- The minimum sampling rate of fs  for an analog band-limited signal is called </a:t>
            </a:r>
            <a:r>
              <a:rPr lang="en-US" altLang="en-US" sz="2400" dirty="0">
                <a:solidFill>
                  <a:srgbClr val="C00000"/>
                </a:solidFill>
                <a:latin typeface="+mn-lt"/>
              </a:rPr>
              <a:t>the Nyquist rate</a:t>
            </a:r>
            <a:r>
              <a:rPr lang="en-US" altLang="en-US" sz="2400" dirty="0">
                <a:solidFill>
                  <a:schemeClr val="tx1">
                    <a:lumMod val="10000"/>
                  </a:schemeClr>
                </a:solidFill>
                <a:latin typeface="+mn-lt"/>
              </a:rPr>
              <a:t>.</a:t>
            </a:r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</a:pPr>
            <a:endParaRPr lang="en-US" altLang="en-US" sz="2400" dirty="0">
              <a:solidFill>
                <a:srgbClr val="000000"/>
              </a:solidFill>
              <a:latin typeface="Tw Cen MT" panose="020B06020201040206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7518725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Custom 9">
      <a:dk1>
        <a:srgbClr val="E7E5E1"/>
      </a:dk1>
      <a:lt1>
        <a:srgbClr val="FFFFFF"/>
      </a:lt1>
      <a:dk2>
        <a:srgbClr val="EDECE9"/>
      </a:dk2>
      <a:lt2>
        <a:srgbClr val="F3F2F0"/>
      </a:lt2>
      <a:accent1>
        <a:srgbClr val="6F6F74"/>
      </a:accent1>
      <a:accent2>
        <a:srgbClr val="D2CFC7"/>
      </a:accent2>
      <a:accent3>
        <a:srgbClr val="E7E5E1"/>
      </a:accent3>
      <a:accent4>
        <a:srgbClr val="D2CFC7"/>
      </a:accent4>
      <a:accent5>
        <a:srgbClr val="E7E5E1"/>
      </a:accent5>
      <a:accent6>
        <a:srgbClr val="D2CFC7"/>
      </a:accent6>
      <a:hlink>
        <a:srgbClr val="D2CFC7"/>
      </a:hlink>
      <a:folHlink>
        <a:srgbClr val="D2CFC7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2515</TotalTime>
  <Words>1010</Words>
  <Application>Microsoft Macintosh PowerPoint</Application>
  <PresentationFormat>Widescreen</PresentationFormat>
  <Paragraphs>163</Paragraphs>
  <Slides>34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ＭＳ ゴシック</vt:lpstr>
      <vt:lpstr>MS PGothic</vt:lpstr>
      <vt:lpstr>Arial</vt:lpstr>
      <vt:lpstr>Bold Italic Art</vt:lpstr>
      <vt:lpstr>Calibri</vt:lpstr>
      <vt:lpstr>Century Schoolbook</vt:lpstr>
      <vt:lpstr>Tahoma</vt:lpstr>
      <vt:lpstr>Trebuchet MS</vt:lpstr>
      <vt:lpstr>Tw Cen MT</vt:lpstr>
      <vt:lpstr>Wingdings 2</vt:lpstr>
      <vt:lpstr>View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</dc:creator>
  <cp:lastModifiedBy>Elham Sunbu</cp:lastModifiedBy>
  <cp:revision>96</cp:revision>
  <dcterms:created xsi:type="dcterms:W3CDTF">2017-10-14T05:22:23Z</dcterms:created>
  <dcterms:modified xsi:type="dcterms:W3CDTF">2019-02-26T20:13:09Z</dcterms:modified>
</cp:coreProperties>
</file>