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344" r:id="rId4"/>
  </p:sldMasterIdLst>
  <p:notesMasterIdLst>
    <p:notesMasterId r:id="rId16"/>
  </p:notesMasterIdLst>
  <p:handoutMasterIdLst>
    <p:handoutMasterId r:id="rId17"/>
  </p:handoutMasterIdLst>
  <p:sldIdLst>
    <p:sldId id="317" r:id="rId5"/>
    <p:sldId id="396" r:id="rId6"/>
    <p:sldId id="397" r:id="rId7"/>
    <p:sldId id="398" r:id="rId8"/>
    <p:sldId id="399" r:id="rId9"/>
    <p:sldId id="400" r:id="rId10"/>
    <p:sldId id="401" r:id="rId11"/>
    <p:sldId id="402" r:id="rId12"/>
    <p:sldId id="403" r:id="rId13"/>
    <p:sldId id="404" r:id="rId14"/>
    <p:sldId id="395" r:id="rId15"/>
  </p:sldIdLst>
  <p:sldSz cx="9144000" cy="6858000" type="screen4x3"/>
  <p:notesSz cx="6797675" cy="99298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40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E8C30961-F00F-432E-AE64-4E6EE3B7C916}" type="datetimeFigureOut">
              <a:rPr lang="en-US" altLang="en-US"/>
              <a:pPr/>
              <a:t>28/10/18 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1338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31338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Arial" panose="020B0604020202020204" pitchFamily="34" charset="0"/>
              </a:defRPr>
            </a:lvl1pPr>
          </a:lstStyle>
          <a:p>
            <a:fld id="{76533B5B-F840-4BDF-A733-EA97275D48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072335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8775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Arial" panose="020B0604020202020204" pitchFamily="34" charset="0"/>
              </a:defRPr>
            </a:lvl1pPr>
          </a:lstStyle>
          <a:p>
            <a:fld id="{F109D2BE-FBF7-483B-8F3E-74017A5728C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209331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/>
              <a:t>If the available channel is a bandpass channel~we cannot send the digital signal directly to</a:t>
            </a:r>
          </a:p>
          <a:p>
            <a:r>
              <a:rPr lang="en-US"/>
              <a:t>the channel; we need to convert the digital signal to an analog signal before transmission.</a:t>
            </a:r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E1FABA3-5E38-1C44-991E-17E2BFA139AB}" type="slidenum">
              <a:rPr lang="en-US" sz="1200">
                <a:cs typeface="Arial" charset="0"/>
              </a:rPr>
              <a:pPr/>
              <a:t>3</a:t>
            </a:fld>
            <a:endParaRPr lang="en-US" sz="1200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6" title="Page Number Shape"/>
          <p:cNvSpPr/>
          <p:nvPr/>
        </p:nvSpPr>
        <p:spPr bwMode="auto">
          <a:xfrm>
            <a:off x="8736012" y="1189204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6685" y="1143294"/>
            <a:ext cx="5275772" cy="4268965"/>
          </a:xfrm>
        </p:spPr>
        <p:txBody>
          <a:bodyPr anchor="t">
            <a:normAutofit/>
          </a:bodyPr>
          <a:lstStyle>
            <a:lvl1pPr algn="l">
              <a:lnSpc>
                <a:spcPct val="85000"/>
              </a:lnSpc>
              <a:defRPr sz="58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6685" y="5537926"/>
            <a:ext cx="5275772" cy="706355"/>
          </a:xfrm>
        </p:spPr>
        <p:txBody>
          <a:bodyPr>
            <a:normAutofit/>
          </a:bodyPr>
          <a:lstStyle>
            <a:lvl1pPr marL="0" indent="0" algn="l">
              <a:lnSpc>
                <a:spcPct val="114000"/>
              </a:lnSpc>
              <a:spcBef>
                <a:spcPts val="0"/>
              </a:spcBef>
              <a:buNone/>
              <a:defRPr sz="1800" b="0" i="1" baseline="0">
                <a:solidFill>
                  <a:schemeClr val="tx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16685" y="6314441"/>
            <a:ext cx="1197467" cy="365125"/>
          </a:xfrm>
        </p:spPr>
        <p:txBody>
          <a:bodyPr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50444" y="6314441"/>
            <a:ext cx="3842012" cy="365125"/>
          </a:xfrm>
        </p:spPr>
        <p:txBody>
          <a:bodyPr/>
          <a:lstStyle>
            <a:lvl1pPr algn="l">
              <a:defRPr b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 altLang="en-US" smtClean="0"/>
              <a:t>Nalhareqi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6012" y="1416217"/>
            <a:ext cx="407987" cy="365125"/>
          </a:xfrm>
        </p:spPr>
        <p:txBody>
          <a:bodyPr/>
          <a:lstStyle>
            <a:lvl1pPr algn="r">
              <a:defRPr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fld id="{2B07EEEF-092C-4B39-B9C8-7555B91E5D1D}" type="slidenum">
              <a:rPr lang="en-US" altLang="en-US" smtClean="0"/>
              <a:pPr/>
              <a:t>‹#›</a:t>
            </a:fld>
            <a:endParaRPr lang="en-US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580391" y="1257300"/>
            <a:ext cx="0" cy="5600700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80391" y="1257300"/>
            <a:ext cx="0" cy="5600700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77964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  <p:extLst mod="1">
    <p:ext uri="{DCECCB84-F9BA-43D5-87BE-67443E8EF086}">
      <p15:sldGuideLst xmlns:p15="http://schemas.microsoft.com/office/powerpoint/2012/main" xmlns="">
        <p15:guide id="1" orient="horz" pos="792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86200" y="640080"/>
            <a:ext cx="4686299" cy="558414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Nalhareqi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7EEEF-092C-4B39-B9C8-7555B91E5D1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3230731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Page Number Shape"/>
          <p:cNvSpPr/>
          <p:nvPr/>
        </p:nvSpPr>
        <p:spPr bwMode="auto">
          <a:xfrm>
            <a:off x="8736012" y="5380580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93074" y="642931"/>
            <a:ext cx="1835003" cy="467810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642933"/>
            <a:ext cx="5303009" cy="467810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902140" y="5927132"/>
            <a:ext cx="2861142" cy="365125"/>
          </a:xfrm>
        </p:spPr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902140" y="6315950"/>
            <a:ext cx="2861142" cy="365125"/>
          </a:xfrm>
        </p:spPr>
        <p:txBody>
          <a:bodyPr/>
          <a:lstStyle/>
          <a:p>
            <a:pPr>
              <a:defRPr/>
            </a:pPr>
            <a:r>
              <a:rPr lang="en-US" altLang="en-US" smtClean="0"/>
              <a:t>Nalhareqi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6012" y="5607593"/>
            <a:ext cx="407987" cy="365125"/>
          </a:xfrm>
        </p:spPr>
        <p:txBody>
          <a:bodyPr/>
          <a:lstStyle/>
          <a:p>
            <a:fld id="{2B07EEEF-092C-4B39-B9C8-7555B91E5D1D}" type="slidenum">
              <a:rPr lang="en-US" altLang="en-US" smtClean="0"/>
              <a:pPr/>
              <a:t>‹#›</a:t>
            </a:fld>
            <a:endParaRPr lang="en-US" altLang="en-US"/>
          </a:p>
        </p:txBody>
      </p:sp>
      <p:cxnSp>
        <p:nvCxnSpPr>
          <p:cNvPr id="13" name="Straight Connector 12"/>
          <p:cNvCxnSpPr/>
          <p:nvPr/>
        </p:nvCxnSpPr>
        <p:spPr>
          <a:xfrm>
            <a:off x="1" y="6199730"/>
            <a:ext cx="7695008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" y="6199730"/>
            <a:ext cx="7695008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1053240"/>
      </p:ext>
    </p:extLst>
  </p:cSld>
  <p:clrMapOvr>
    <a:masterClrMapping/>
  </p:clrMapOvr>
  <p:hf hdr="0" ftr="0" dt="0"/>
  <p:extLst mod="1">
    <p:ext uri="{DCECCB84-F9BA-43D5-87BE-67443E8EF086}">
      <p15:sldGuideLst xmlns:p15="http://schemas.microsoft.com/office/powerpoint/2012/main" xmlns="">
        <p15:guide id="1" pos="6456">
          <p15:clr>
            <a:srgbClr val="FBAE40"/>
          </p15:clr>
        </p15:guide>
        <p15:guide id="2" pos="4842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Nalhareqi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7EEEF-092C-4B39-B9C8-7555B91E5D1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3884646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 title="Page Number Shape"/>
          <p:cNvSpPr/>
          <p:nvPr/>
        </p:nvSpPr>
        <p:spPr bwMode="auto">
          <a:xfrm>
            <a:off x="8736012" y="1393748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0755" y="2571723"/>
            <a:ext cx="6222491" cy="3286153"/>
          </a:xfrm>
        </p:spPr>
        <p:txBody>
          <a:bodyPr anchor="t">
            <a:normAutofit/>
          </a:bodyPr>
          <a:lstStyle>
            <a:lvl1pPr>
              <a:lnSpc>
                <a:spcPct val="85000"/>
              </a:lnSpc>
              <a:defRPr sz="5800" cap="all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0755" y="1393748"/>
            <a:ext cx="6301072" cy="819150"/>
          </a:xfrm>
        </p:spPr>
        <p:txBody>
          <a:bodyPr anchor="ctr">
            <a:normAutofit/>
          </a:bodyPr>
          <a:lstStyle>
            <a:lvl1pPr marL="0" indent="0" algn="r">
              <a:lnSpc>
                <a:spcPct val="113000"/>
              </a:lnSpc>
              <a:spcBef>
                <a:spcPts val="0"/>
              </a:spcBef>
              <a:buNone/>
              <a:defRPr sz="18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7216" y="6314440"/>
            <a:ext cx="1197467" cy="365125"/>
          </a:xfrm>
        </p:spPr>
        <p:txBody>
          <a:bodyPr/>
          <a:lstStyle>
            <a:lvl1pPr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60755" y="6314441"/>
            <a:ext cx="4860170" cy="365125"/>
          </a:xfrm>
        </p:spPr>
        <p:txBody>
          <a:bodyPr/>
          <a:lstStyle>
            <a:lvl1pPr>
              <a:defRPr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altLang="en-US" smtClean="0"/>
              <a:t>Nalhareqi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6012" y="1620761"/>
            <a:ext cx="407987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B07EEEF-092C-4B39-B9C8-7555B91E5D1D}" type="slidenum">
              <a:rPr lang="en-US" altLang="en-US" smtClean="0"/>
              <a:pPr/>
              <a:t>‹#›</a:t>
            </a:fld>
            <a:endParaRPr lang="en-US" altLang="en-US"/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1" y="6178167"/>
            <a:ext cx="7683245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1" y="6178167"/>
            <a:ext cx="7683245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1168432"/>
      </p:ext>
    </p:extLst>
  </p:cSld>
  <p:clrMapOvr>
    <a:masterClrMapping/>
  </p:clrMapOvr>
  <p:hf hdr="0" ftr="0" dt="0"/>
  <p:extLst mod="1">
    <p:ext uri="{DCECCB84-F9BA-43D5-87BE-67443E8EF086}">
      <p15:sldGuideLst xmlns:p15="http://schemas.microsoft.com/office/powerpoint/2012/main" xmlns="">
        <p15:guide id="1" pos="6456">
          <p15:clr>
            <a:srgbClr val="FBAE40"/>
          </p15:clr>
        </p15:guide>
        <p15:guide id="2" pos="4842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86200" y="540628"/>
            <a:ext cx="4686300" cy="248894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0" y="3712467"/>
            <a:ext cx="4686300" cy="248222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Nalhareqi</a:t>
            </a: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7EEEF-092C-4B39-B9C8-7555B91E5D1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6635760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557784"/>
            <a:ext cx="2873502" cy="49560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558065"/>
            <a:ext cx="4690872" cy="913212"/>
          </a:xfrm>
        </p:spPr>
        <p:txBody>
          <a:bodyPr anchor="b"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buNone/>
              <a:defRPr sz="24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0" y="1526122"/>
            <a:ext cx="4690872" cy="17515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6200" y="3700828"/>
            <a:ext cx="4690872" cy="913759"/>
          </a:xfrm>
        </p:spPr>
        <p:txBody>
          <a:bodyPr anchor="b">
            <a:normAutofit/>
          </a:bodyPr>
          <a:lstStyle>
            <a:lvl1pPr marL="0" indent="0">
              <a:buNone/>
              <a:defRPr sz="24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86200" y="4669432"/>
            <a:ext cx="4690872" cy="1752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Nalhareqi</a:t>
            </a: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7EEEF-092C-4B39-B9C8-7555B91E5D1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3424633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Nalhareqi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7EEEF-092C-4B39-B9C8-7555B91E5D1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5439384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Nalhareqi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7EEEF-092C-4B39-B9C8-7555B91E5D1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8177301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555479"/>
            <a:ext cx="2879082" cy="1921022"/>
          </a:xfrm>
        </p:spPr>
        <p:txBody>
          <a:bodyPr anchor="t">
            <a:noAutofit/>
          </a:bodyPr>
          <a:lstStyle>
            <a:lvl1pPr>
              <a:lnSpc>
                <a:spcPct val="93000"/>
              </a:lnSpc>
              <a:defRPr sz="3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564147"/>
            <a:ext cx="4686300" cy="5622644"/>
          </a:xfrm>
        </p:spPr>
        <p:txBody>
          <a:bodyPr/>
          <a:lstStyle>
            <a:lvl1pPr>
              <a:lnSpc>
                <a:spcPct val="112000"/>
              </a:lnSpc>
              <a:defRPr sz="2000"/>
            </a:lvl1pPr>
            <a:lvl2pPr>
              <a:lnSpc>
                <a:spcPct val="112000"/>
              </a:lnSpc>
              <a:defRPr sz="1800"/>
            </a:lvl2pPr>
            <a:lvl3pPr>
              <a:lnSpc>
                <a:spcPct val="112000"/>
              </a:lnSpc>
              <a:defRPr sz="1600"/>
            </a:lvl3pPr>
            <a:lvl4pPr>
              <a:lnSpc>
                <a:spcPct val="112000"/>
              </a:lnSpc>
              <a:defRPr sz="1400"/>
            </a:lvl4pPr>
            <a:lvl5pPr>
              <a:lnSpc>
                <a:spcPct val="112000"/>
              </a:lnSpc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" y="2621513"/>
            <a:ext cx="2879082" cy="3239537"/>
          </a:xfrm>
        </p:spPr>
        <p:txBody>
          <a:bodyPr>
            <a:normAutofit/>
          </a:bodyPr>
          <a:lstStyle>
            <a:lvl1pPr marL="0" indent="0" algn="r">
              <a:lnSpc>
                <a:spcPct val="125000"/>
              </a:lnSpc>
              <a:spcBef>
                <a:spcPts val="1200"/>
              </a:spcBef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Nalhareqi</a:t>
            </a: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7EEEF-092C-4B39-B9C8-7555B91E5D1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5025114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1" y="557262"/>
            <a:ext cx="2882528" cy="1919239"/>
          </a:xfrm>
        </p:spPr>
        <p:txBody>
          <a:bodyPr anchor="t">
            <a:noAutofit/>
          </a:bodyPr>
          <a:lstStyle>
            <a:lvl1pPr>
              <a:lnSpc>
                <a:spcPct val="93000"/>
              </a:lnSpc>
              <a:defRPr sz="30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943350" y="1"/>
            <a:ext cx="4629150" cy="685799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1" y="2621512"/>
            <a:ext cx="2882528" cy="3236976"/>
          </a:xfrm>
        </p:spPr>
        <p:txBody>
          <a:bodyPr>
            <a:normAutofit/>
          </a:bodyPr>
          <a:lstStyle>
            <a:lvl1pPr marL="0" indent="0" algn="r">
              <a:lnSpc>
                <a:spcPct val="125000"/>
              </a:lnSpc>
              <a:spcBef>
                <a:spcPts val="1200"/>
              </a:spcBef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Nalhareqi</a:t>
            </a: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7EEEF-092C-4B39-B9C8-7555B91E5D1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7759929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 title="Page Number Shape"/>
          <p:cNvSpPr/>
          <p:nvPr/>
        </p:nvSpPr>
        <p:spPr bwMode="auto">
          <a:xfrm>
            <a:off x="8736012" y="5380580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1500" y="559678"/>
            <a:ext cx="2875430" cy="495249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569066"/>
            <a:ext cx="4686299" cy="56551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1" y="5930061"/>
            <a:ext cx="2861142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750" b="0" i="1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1501" y="6314441"/>
            <a:ext cx="2861142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 b="1" i="1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altLang="en-US" smtClean="0"/>
              <a:t>Nalhareqi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6012" y="5607593"/>
            <a:ext cx="4079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1" baseline="0">
                <a:solidFill>
                  <a:schemeClr val="bg2"/>
                </a:solidFill>
                <a:latin typeface="+mj-lt"/>
              </a:defRPr>
            </a:lvl1pPr>
          </a:lstStyle>
          <a:p>
            <a:fld id="{2B07EEEF-092C-4B39-B9C8-7555B91E5D1D}" type="slidenum">
              <a:rPr lang="en-US" altLang="en-US" smtClean="0"/>
              <a:pPr/>
              <a:t>‹#›</a:t>
            </a:fld>
            <a:endParaRPr lang="en-US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99730"/>
            <a:ext cx="3371850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0" y="6199730"/>
            <a:ext cx="3371850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8116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5" r:id="rId1"/>
    <p:sldLayoutId id="2147484346" r:id="rId2"/>
    <p:sldLayoutId id="2147484347" r:id="rId3"/>
    <p:sldLayoutId id="2147484348" r:id="rId4"/>
    <p:sldLayoutId id="2147484349" r:id="rId5"/>
    <p:sldLayoutId id="2147484350" r:id="rId6"/>
    <p:sldLayoutId id="2147484351" r:id="rId7"/>
    <p:sldLayoutId id="2147484352" r:id="rId8"/>
    <p:sldLayoutId id="2147484353" r:id="rId9"/>
    <p:sldLayoutId id="2147484354" r:id="rId10"/>
    <p:sldLayoutId id="2147484355" r:id="rId11"/>
  </p:sldLayoutIdLst>
  <p:hf hdr="0" ftr="0" dt="0"/>
  <p:txStyles>
    <p:titleStyle>
      <a:lvl1pPr algn="r" defTabSz="685800" rtl="0" eaLnBrk="1" latinLnBrk="0" hangingPunct="1">
        <a:lnSpc>
          <a:spcPct val="90000"/>
        </a:lnSpc>
        <a:spcBef>
          <a:spcPct val="0"/>
        </a:spcBef>
        <a:buNone/>
        <a:defRPr sz="3800" b="0" i="1" kern="1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83464" indent="-283464" algn="l" defTabSz="6858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20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685800" indent="-283464" algn="l" defTabSz="685800" rtl="0" eaLnBrk="1" latinLnBrk="0" hangingPunct="1">
        <a:lnSpc>
          <a:spcPct val="112000"/>
        </a:lnSpc>
        <a:spcBef>
          <a:spcPts val="900"/>
        </a:spcBef>
        <a:buFont typeface="Corbel" panose="020B0503020204020204" pitchFamily="34" charset="0"/>
        <a:buChar char="–"/>
        <a:defRPr sz="18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283464" algn="l" defTabSz="6858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16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283464" algn="l" defTabSz="685800" rtl="0" eaLnBrk="1" latinLnBrk="0" hangingPunct="1">
        <a:lnSpc>
          <a:spcPct val="112000"/>
        </a:lnSpc>
        <a:spcBef>
          <a:spcPts val="900"/>
        </a:spcBef>
        <a:buFont typeface="Corbel" panose="020B0503020204020204" pitchFamily="34" charset="0"/>
        <a:buChar char="–"/>
        <a:defRPr sz="14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2057400" indent="-283464" algn="l" defTabSz="6858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1400" i="1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514600" indent="-283464" algn="l" defTabSz="685800" rtl="0" eaLnBrk="1" latinLnBrk="0" hangingPunct="1">
        <a:lnSpc>
          <a:spcPct val="112000"/>
        </a:lnSpc>
        <a:spcBef>
          <a:spcPts val="975"/>
        </a:spcBef>
        <a:buFont typeface="Corbel" panose="020B0503020204020204" pitchFamily="34" charset="0"/>
        <a:buChar char="–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2971800" indent="-283464" algn="l" defTabSz="685800" rtl="0" eaLnBrk="1" latinLnBrk="0" hangingPunct="1">
        <a:lnSpc>
          <a:spcPct val="112000"/>
        </a:lnSpc>
        <a:spcBef>
          <a:spcPts val="975"/>
        </a:spcBef>
        <a:buFont typeface="Arial" panose="020B0604020202020204" pitchFamily="34" charset="0"/>
        <a:buChar char="•"/>
        <a:defRPr sz="14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3429000" indent="-283464" algn="l" defTabSz="685800" rtl="0" eaLnBrk="1" latinLnBrk="0" hangingPunct="1">
        <a:lnSpc>
          <a:spcPct val="112000"/>
        </a:lnSpc>
        <a:spcBef>
          <a:spcPts val="975"/>
        </a:spcBef>
        <a:buFont typeface="Corbel" panose="020B0503020204020204" pitchFamily="34" charset="0"/>
        <a:buChar char="–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3886200" indent="-212598" algn="l" defTabSz="685800" rtl="0" eaLnBrk="1" latinLnBrk="0" hangingPunct="1">
        <a:lnSpc>
          <a:spcPct val="112000"/>
        </a:lnSpc>
        <a:spcBef>
          <a:spcPts val="975"/>
        </a:spcBef>
        <a:buFont typeface="Arial" panose="020B0604020202020204" pitchFamily="34" charset="0"/>
        <a:buChar char="•"/>
        <a:defRPr sz="1050" i="1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pos="2832">
          <p15:clr>
            <a:srgbClr val="F26B43"/>
          </p15:clr>
        </p15:guide>
        <p15:guide id="2" pos="480">
          <p15:clr>
            <a:srgbClr val="F26B43"/>
          </p15:clr>
        </p15:guide>
        <p15:guide id="3" pos="7200">
          <p15:clr>
            <a:srgbClr val="F26B43"/>
          </p15:clr>
        </p15:guide>
        <p15:guide id="4" pos="3264">
          <p15:clr>
            <a:srgbClr val="F26B43"/>
          </p15:clr>
        </p15:guide>
        <p15:guide id="5" pos="2124">
          <p15:clr>
            <a:srgbClr val="F26B43"/>
          </p15:clr>
        </p15:guide>
        <p15:guide id="6" pos="360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pos="5400">
          <p15:clr>
            <a:srgbClr val="F26B43"/>
          </p15:clr>
        </p15:guide>
        <p15:guide id="9" pos="244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عنصر نائب لرقم الشريحة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BBFD532D-158F-4BA7-A5D3-A034EB89D86F}" type="slidenum">
              <a:rPr lang="en-US" altLang="en-US" sz="1100">
                <a:solidFill>
                  <a:srgbClr val="FFFFFF"/>
                </a:solidFill>
              </a:rPr>
              <a:pPr/>
              <a:t>1</a:t>
            </a:fld>
            <a:endParaRPr lang="en-US" altLang="en-US" sz="1100">
              <a:solidFill>
                <a:srgbClr val="FFFFFF"/>
              </a:solidFill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0" y="1524000"/>
            <a:ext cx="8839200" cy="227754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x-none" sz="4000" b="1" spc="-50" dirty="0">
                <a:solidFill>
                  <a:srgbClr val="000000"/>
                </a:solidFill>
                <a:latin typeface="Calibri"/>
                <a:ea typeface="+mj-ea"/>
                <a:cs typeface="Bold Italic Art" pitchFamily="2" charset="-78"/>
              </a:rPr>
              <a:t>Lecture </a:t>
            </a:r>
            <a:r>
              <a:rPr lang="en-US" altLang="x-none" sz="4000" b="1" spc="-50" dirty="0" smtClean="0">
                <a:solidFill>
                  <a:srgbClr val="000000"/>
                </a:solidFill>
                <a:latin typeface="Calibri"/>
                <a:ea typeface="+mj-ea"/>
                <a:cs typeface="Bold Italic Art" pitchFamily="2" charset="-78"/>
              </a:rPr>
              <a:t>4</a:t>
            </a:r>
            <a:endParaRPr lang="en-US" altLang="x-none" sz="4000" b="1" spc="-50" dirty="0">
              <a:solidFill>
                <a:srgbClr val="000000"/>
              </a:solidFill>
              <a:latin typeface="Calibri"/>
              <a:ea typeface="+mj-ea"/>
              <a:cs typeface="Bold Italic Art" pitchFamily="2" charset="-78"/>
            </a:endParaRPr>
          </a:p>
          <a:p>
            <a:pPr algn="ctr">
              <a:defRPr/>
            </a:pPr>
            <a:r>
              <a:rPr lang="en-US" altLang="x-none" sz="5400" b="1" spc="-50" dirty="0">
                <a:solidFill>
                  <a:srgbClr val="000000"/>
                </a:solidFill>
                <a:latin typeface="Calibri"/>
                <a:cs typeface="Bold Italic Art" pitchFamily="2" charset="-78"/>
              </a:rPr>
              <a:t>Amplitude Shift Keying (ASK)</a:t>
            </a:r>
          </a:p>
          <a:p>
            <a:pPr algn="ctr" eaLnBrk="1" fontAlgn="auto" hangingPunct="1">
              <a:spcBef>
                <a:spcPct val="20000"/>
              </a:spcBef>
              <a:spcAft>
                <a:spcPts val="0"/>
              </a:spcAft>
              <a:buClr>
                <a:srgbClr val="31B6FD"/>
              </a:buClr>
              <a:buSzPct val="100000"/>
              <a:defRPr/>
            </a:pPr>
            <a:r>
              <a:rPr lang="en-US" sz="2000" dirty="0" smtClean="0">
                <a:latin typeface="Candara"/>
                <a:ea typeface="+mn-ea"/>
              </a:rPr>
              <a:t>1</a:t>
            </a:r>
            <a:r>
              <a:rPr lang="en-US" sz="2000" baseline="30000" dirty="0" smtClean="0">
                <a:latin typeface="Candara"/>
                <a:ea typeface="+mn-ea"/>
              </a:rPr>
              <a:t>st</a:t>
            </a:r>
            <a:r>
              <a:rPr lang="en-US" sz="2000" dirty="0" smtClean="0">
                <a:latin typeface="Candara"/>
                <a:ea typeface="+mn-ea"/>
              </a:rPr>
              <a:t> </a:t>
            </a:r>
            <a:r>
              <a:rPr lang="en-US" sz="2000" dirty="0">
                <a:latin typeface="Candara"/>
                <a:ea typeface="+mn-ea"/>
              </a:rPr>
              <a:t>semester </a:t>
            </a:r>
            <a:r>
              <a:rPr lang="en-US" sz="2000" dirty="0" smtClean="0">
                <a:latin typeface="Candara"/>
                <a:ea typeface="+mn-ea"/>
              </a:rPr>
              <a:t>1440 - 2018</a:t>
            </a:r>
            <a:endParaRPr lang="en-US" sz="2000" dirty="0">
              <a:latin typeface="Candara"/>
              <a:ea typeface="+mn-ea"/>
            </a:endParaRPr>
          </a:p>
          <a:p>
            <a:pPr algn="ctr">
              <a:defRPr/>
            </a:pPr>
            <a:endParaRPr lang="en-US" altLang="x-none" sz="2400" spc="-50" dirty="0">
              <a:solidFill>
                <a:srgbClr val="000000"/>
              </a:solidFill>
              <a:latin typeface="Calibri"/>
              <a:ea typeface="+mj-ea"/>
              <a:cs typeface="Bold Italic Art" pitchFamily="2" charset="-78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مستطيل 1"/>
          <p:cNvSpPr>
            <a:spLocks noChangeArrowheads="1"/>
          </p:cNvSpPr>
          <p:nvPr/>
        </p:nvSpPr>
        <p:spPr bwMode="auto">
          <a:xfrm>
            <a:off x="381000" y="1295400"/>
            <a:ext cx="8610600" cy="478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 eaLnBrk="1" hangingPunct="1">
              <a:spcBef>
                <a:spcPts val="1200"/>
              </a:spcBef>
              <a:spcAft>
                <a:spcPts val="200"/>
              </a:spcAft>
              <a:buClr>
                <a:srgbClr val="31B6FD"/>
              </a:buClr>
              <a:buSzPct val="100000"/>
            </a:pPr>
            <a:r>
              <a:rPr lang="en-US" sz="2000" dirty="0">
                <a:solidFill>
                  <a:srgbClr val="404040"/>
                </a:solidFill>
                <a:cs typeface="Arial" charset="0"/>
              </a:rPr>
              <a:t>- </a:t>
            </a:r>
            <a:r>
              <a:rPr lang="en-US" sz="2000" b="1" dirty="0">
                <a:solidFill>
                  <a:schemeClr val="tx2"/>
                </a:solidFill>
                <a:cs typeface="Arial" charset="0"/>
              </a:rPr>
              <a:t>Pros:</a:t>
            </a:r>
          </a:p>
          <a:p>
            <a:pPr algn="just" eaLnBrk="1" hangingPunct="1">
              <a:spcBef>
                <a:spcPts val="1200"/>
              </a:spcBef>
              <a:spcAft>
                <a:spcPts val="200"/>
              </a:spcAft>
              <a:buClr>
                <a:srgbClr val="31B6FD"/>
              </a:buClr>
              <a:buSzPct val="100000"/>
            </a:pPr>
            <a:r>
              <a:rPr lang="en-US" sz="2000" dirty="0">
                <a:solidFill>
                  <a:srgbClr val="404040"/>
                </a:solidFill>
                <a:cs typeface="Arial" charset="0"/>
              </a:rPr>
              <a:t>ASK transmitter and receiver are simple to design.</a:t>
            </a:r>
          </a:p>
          <a:p>
            <a:pPr algn="just" eaLnBrk="1" hangingPunct="1">
              <a:spcBef>
                <a:spcPts val="1200"/>
              </a:spcBef>
              <a:spcAft>
                <a:spcPts val="200"/>
              </a:spcAft>
              <a:buClr>
                <a:srgbClr val="31B6FD"/>
              </a:buClr>
              <a:buSzPct val="100000"/>
            </a:pPr>
            <a:r>
              <a:rPr lang="en-US" sz="2000" dirty="0">
                <a:solidFill>
                  <a:srgbClr val="404040"/>
                </a:solidFill>
                <a:cs typeface="Arial" charset="0"/>
              </a:rPr>
              <a:t>ASK needs less bandwidth than FSK.</a:t>
            </a:r>
          </a:p>
          <a:p>
            <a:pPr algn="just" eaLnBrk="1" hangingPunct="1">
              <a:spcBef>
                <a:spcPts val="1200"/>
              </a:spcBef>
              <a:spcAft>
                <a:spcPts val="200"/>
              </a:spcAft>
              <a:buClr>
                <a:srgbClr val="31B6FD"/>
              </a:buClr>
              <a:buSzPct val="100000"/>
            </a:pPr>
            <a:endParaRPr lang="en-US" sz="2000" dirty="0">
              <a:solidFill>
                <a:srgbClr val="404040"/>
              </a:solidFill>
              <a:cs typeface="Arial" charset="0"/>
            </a:endParaRPr>
          </a:p>
          <a:p>
            <a:pPr algn="just" eaLnBrk="1" hangingPunct="1">
              <a:spcBef>
                <a:spcPts val="1200"/>
              </a:spcBef>
              <a:spcAft>
                <a:spcPts val="200"/>
              </a:spcAft>
              <a:buClr>
                <a:srgbClr val="31B6FD"/>
              </a:buClr>
              <a:buSzPct val="100000"/>
            </a:pPr>
            <a:r>
              <a:rPr lang="en-US" sz="2000" dirty="0">
                <a:solidFill>
                  <a:srgbClr val="404040"/>
                </a:solidFill>
                <a:cs typeface="Arial" charset="0"/>
              </a:rPr>
              <a:t>- </a:t>
            </a:r>
            <a:r>
              <a:rPr lang="en-US" sz="2000" b="1" dirty="0">
                <a:solidFill>
                  <a:schemeClr val="tx2"/>
                </a:solidFill>
                <a:cs typeface="Arial" charset="0"/>
              </a:rPr>
              <a:t>Cons:</a:t>
            </a:r>
          </a:p>
          <a:p>
            <a:pPr algn="just" eaLnBrk="1" hangingPunct="1">
              <a:spcBef>
                <a:spcPts val="1200"/>
              </a:spcBef>
              <a:spcAft>
                <a:spcPts val="200"/>
              </a:spcAft>
              <a:buClr>
                <a:srgbClr val="31B6FD"/>
              </a:buClr>
              <a:buSzPct val="100000"/>
            </a:pPr>
            <a:r>
              <a:rPr lang="en-US" sz="2000" dirty="0">
                <a:solidFill>
                  <a:srgbClr val="404040"/>
                </a:solidFill>
                <a:cs typeface="Arial" charset="0"/>
              </a:rPr>
              <a:t>ASK transmission can be easily corrupted by noise.</a:t>
            </a:r>
          </a:p>
          <a:p>
            <a:pPr algn="just" eaLnBrk="1" hangingPunct="1">
              <a:spcBef>
                <a:spcPts val="1200"/>
              </a:spcBef>
              <a:spcAft>
                <a:spcPts val="200"/>
              </a:spcAft>
              <a:buClr>
                <a:srgbClr val="31B6FD"/>
              </a:buClr>
              <a:buSzPct val="100000"/>
            </a:pPr>
            <a:endParaRPr lang="en-US" sz="2000" dirty="0">
              <a:solidFill>
                <a:srgbClr val="404040"/>
              </a:solidFill>
              <a:cs typeface="Arial" charset="0"/>
            </a:endParaRPr>
          </a:p>
          <a:p>
            <a:pPr algn="just" eaLnBrk="1" hangingPunct="1">
              <a:spcBef>
                <a:spcPts val="1200"/>
              </a:spcBef>
              <a:spcAft>
                <a:spcPts val="200"/>
              </a:spcAft>
              <a:buClr>
                <a:srgbClr val="31B6FD"/>
              </a:buClr>
              <a:buSzPct val="100000"/>
            </a:pPr>
            <a:r>
              <a:rPr lang="en-US" sz="2000" dirty="0">
                <a:solidFill>
                  <a:srgbClr val="404040"/>
                </a:solidFill>
                <a:cs typeface="Arial" charset="0"/>
              </a:rPr>
              <a:t>- </a:t>
            </a:r>
            <a:r>
              <a:rPr lang="en-US" sz="2000" b="1" dirty="0">
                <a:solidFill>
                  <a:schemeClr val="tx2"/>
                </a:solidFill>
                <a:cs typeface="Arial" charset="0"/>
              </a:rPr>
              <a:t>Application:</a:t>
            </a:r>
          </a:p>
          <a:p>
            <a:pPr algn="just" eaLnBrk="1" hangingPunct="1">
              <a:spcBef>
                <a:spcPts val="1200"/>
              </a:spcBef>
              <a:spcAft>
                <a:spcPts val="200"/>
              </a:spcAft>
              <a:buClr>
                <a:srgbClr val="31B6FD"/>
              </a:buClr>
              <a:buSzPct val="100000"/>
            </a:pPr>
            <a:r>
              <a:rPr lang="en-US" sz="2000" dirty="0">
                <a:solidFill>
                  <a:srgbClr val="404040"/>
                </a:solidFill>
                <a:cs typeface="Arial" charset="0"/>
              </a:rPr>
              <a:t>Early telephone modem (AFSK).</a:t>
            </a:r>
          </a:p>
          <a:p>
            <a:pPr algn="just" eaLnBrk="1" hangingPunct="1">
              <a:spcBef>
                <a:spcPts val="1200"/>
              </a:spcBef>
              <a:spcAft>
                <a:spcPts val="200"/>
              </a:spcAft>
              <a:buClr>
                <a:srgbClr val="31B6FD"/>
              </a:buClr>
              <a:buSzPct val="100000"/>
            </a:pPr>
            <a:r>
              <a:rPr lang="en-US" sz="2000" dirty="0">
                <a:solidFill>
                  <a:srgbClr val="404040"/>
                </a:solidFill>
                <a:cs typeface="Arial" charset="0"/>
              </a:rPr>
              <a:t>ASK is used to transmit digital data over optical fiber.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67700" cy="91440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n-US" sz="5400" b="1" i="0" dirty="0">
                <a:latin typeface="Corbel" charset="0"/>
              </a:rPr>
              <a:t>Pros and Cons</a:t>
            </a:r>
            <a:br>
              <a:rPr lang="en-US" sz="5400" b="1" i="0" dirty="0">
                <a:latin typeface="Corbel" charset="0"/>
              </a:rPr>
            </a:br>
            <a:endParaRPr lang="en-US" sz="5400" b="1" i="0" dirty="0">
              <a:latin typeface="Corbel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1BDD8E-FA17-B143-9FB8-E889C92E153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6243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7EEEF-092C-4B39-B9C8-7555B91E5D1D}" type="slidenum">
              <a:rPr lang="en-US" altLang="en-US" smtClean="0"/>
              <a:pPr/>
              <a:t>11</a:t>
            </a:fld>
            <a:endParaRPr lang="en-US" altLang="en-US"/>
          </a:p>
        </p:txBody>
      </p:sp>
      <p:sp>
        <p:nvSpPr>
          <p:cNvPr id="3" name="TextBox 2"/>
          <p:cNvSpPr txBox="1"/>
          <p:nvPr/>
        </p:nvSpPr>
        <p:spPr>
          <a:xfrm>
            <a:off x="2590800" y="2590800"/>
            <a:ext cx="422743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/>
              <a:t>Any Question</a:t>
            </a:r>
            <a:r>
              <a:rPr lang="en-US" sz="4800" dirty="0" smtClean="0">
                <a:solidFill>
                  <a:srgbClr val="FF0000"/>
                </a:solidFill>
              </a:rPr>
              <a:t>?</a:t>
            </a:r>
            <a:endParaRPr lang="en-US" sz="4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55227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559678"/>
            <a:ext cx="7886700" cy="1116722"/>
          </a:xfrm>
        </p:spPr>
        <p:txBody>
          <a:bodyPr/>
          <a:lstStyle/>
          <a:p>
            <a:pPr algn="ctr">
              <a:defRPr/>
            </a:pPr>
            <a:r>
              <a:rPr lang="en-US" sz="4000" b="1" i="0" dirty="0">
                <a:latin typeface="Corbel" charset="0"/>
              </a:rPr>
              <a:t>Outline</a:t>
            </a:r>
          </a:p>
        </p:txBody>
      </p:sp>
      <p:sp>
        <p:nvSpPr>
          <p:cNvPr id="16386" name="عنصر نائب لرقم الشريحة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FCE5507-A4AF-DC4D-91C2-034A5E8AFDE9}" type="slidenum">
              <a:rPr lang="en-US" sz="1100">
                <a:solidFill>
                  <a:srgbClr val="FFFFFF"/>
                </a:solidFill>
              </a:rPr>
              <a:pPr/>
              <a:t>2</a:t>
            </a:fld>
            <a:endParaRPr lang="en-US" sz="1100">
              <a:solidFill>
                <a:srgbClr val="FFFFFF"/>
              </a:solidFill>
            </a:endParaRPr>
          </a:p>
        </p:txBody>
      </p:sp>
      <p:sp>
        <p:nvSpPr>
          <p:cNvPr id="16387" name="مستطيل 1"/>
          <p:cNvSpPr>
            <a:spLocks noChangeArrowheads="1"/>
          </p:cNvSpPr>
          <p:nvPr/>
        </p:nvSpPr>
        <p:spPr bwMode="auto">
          <a:xfrm>
            <a:off x="381000" y="2057400"/>
            <a:ext cx="8001000" cy="320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ts val="1200"/>
              </a:spcBef>
              <a:spcAft>
                <a:spcPts val="200"/>
              </a:spcAft>
              <a:buClr>
                <a:srgbClr val="31B6FD"/>
              </a:buClr>
              <a:buSzPct val="100000"/>
              <a:defRPr/>
            </a:pPr>
            <a:r>
              <a:rPr lang="en-US" sz="2400" dirty="0">
                <a:solidFill>
                  <a:srgbClr val="404040"/>
                </a:solidFill>
                <a:cs typeface="Arial" charset="0"/>
              </a:rPr>
              <a:t>-  Modulation.</a:t>
            </a:r>
          </a:p>
          <a:p>
            <a:pPr marL="342900" indent="-342900" eaLnBrk="1" hangingPunct="1">
              <a:spcBef>
                <a:spcPts val="1200"/>
              </a:spcBef>
              <a:spcAft>
                <a:spcPts val="200"/>
              </a:spcAft>
              <a:buClr>
                <a:srgbClr val="31B6FD"/>
              </a:buClr>
              <a:buSzPct val="100000"/>
              <a:buFontTx/>
              <a:buChar char="-"/>
              <a:defRPr/>
            </a:pPr>
            <a:r>
              <a:rPr lang="en-US" sz="2400" dirty="0">
                <a:solidFill>
                  <a:srgbClr val="404040"/>
                </a:solidFill>
                <a:cs typeface="Arial" charset="0"/>
              </a:rPr>
              <a:t>Modulation of digital data.</a:t>
            </a:r>
          </a:p>
          <a:p>
            <a:pPr marL="342900" indent="-342900" eaLnBrk="1" hangingPunct="1">
              <a:spcBef>
                <a:spcPts val="1200"/>
              </a:spcBef>
              <a:spcAft>
                <a:spcPts val="200"/>
              </a:spcAft>
              <a:buClr>
                <a:srgbClr val="31B6FD"/>
              </a:buClr>
              <a:buSzPct val="100000"/>
              <a:buFontTx/>
              <a:buChar char="-"/>
              <a:defRPr/>
            </a:pPr>
            <a:r>
              <a:rPr lang="en-US" sz="2400" dirty="0">
                <a:solidFill>
                  <a:srgbClr val="404040"/>
                </a:solidFill>
                <a:cs typeface="Arial" charset="0"/>
              </a:rPr>
              <a:t>Why we need digital modulation?</a:t>
            </a:r>
          </a:p>
          <a:p>
            <a:pPr marL="342900" indent="-342900" eaLnBrk="1" hangingPunct="1">
              <a:spcBef>
                <a:spcPts val="1200"/>
              </a:spcBef>
              <a:spcAft>
                <a:spcPts val="200"/>
              </a:spcAft>
              <a:buClr>
                <a:srgbClr val="31B6FD"/>
              </a:buClr>
              <a:buSzPct val="100000"/>
              <a:buFontTx/>
              <a:buChar char="-"/>
              <a:defRPr/>
            </a:pPr>
            <a:r>
              <a:rPr lang="en-US" sz="2400" dirty="0">
                <a:solidFill>
                  <a:srgbClr val="404040"/>
                </a:solidFill>
                <a:cs typeface="Arial" charset="0"/>
              </a:rPr>
              <a:t>Types of digital-to-analog conversion.</a:t>
            </a:r>
          </a:p>
          <a:p>
            <a:pPr marL="342900" indent="-342900" eaLnBrk="1" hangingPunct="1">
              <a:spcBef>
                <a:spcPts val="1200"/>
              </a:spcBef>
              <a:spcAft>
                <a:spcPts val="200"/>
              </a:spcAft>
              <a:buClr>
                <a:srgbClr val="31B6FD"/>
              </a:buClr>
              <a:buSzPct val="100000"/>
              <a:buFontTx/>
              <a:buChar char="-"/>
              <a:defRPr/>
            </a:pPr>
            <a:r>
              <a:rPr lang="en-US" sz="2400" dirty="0">
                <a:solidFill>
                  <a:srgbClr val="404040"/>
                </a:solidFill>
                <a:cs typeface="Arial" charset="0"/>
              </a:rPr>
              <a:t>Amplitude shift keying.</a:t>
            </a:r>
          </a:p>
          <a:p>
            <a:pPr marL="342900" indent="-342900" eaLnBrk="1" hangingPunct="1">
              <a:spcBef>
                <a:spcPts val="1200"/>
              </a:spcBef>
              <a:spcAft>
                <a:spcPts val="200"/>
              </a:spcAft>
              <a:buClr>
                <a:srgbClr val="31B6FD"/>
              </a:buClr>
              <a:buSzPct val="100000"/>
              <a:buFontTx/>
              <a:buChar char="-"/>
              <a:defRPr/>
            </a:pPr>
            <a:r>
              <a:rPr lang="en-US" sz="2400" dirty="0">
                <a:solidFill>
                  <a:srgbClr val="404040"/>
                </a:solidFill>
                <a:cs typeface="Arial" charset="0"/>
              </a:rPr>
              <a:t>BASK and OOK</a:t>
            </a:r>
          </a:p>
        </p:txBody>
      </p:sp>
    </p:spTree>
    <p:extLst>
      <p:ext uri="{BB962C8B-B14F-4D97-AF65-F5344CB8AC3E}">
        <p14:creationId xmlns:p14="http://schemas.microsoft.com/office/powerpoint/2010/main" val="14318940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2"/>
          <p:cNvSpPr>
            <a:spLocks noGrp="1"/>
          </p:cNvSpPr>
          <p:nvPr>
            <p:ph type="title"/>
          </p:nvPr>
        </p:nvSpPr>
        <p:spPr bwMode="auto">
          <a:xfrm>
            <a:off x="762000" y="381000"/>
            <a:ext cx="7239000" cy="114300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4000" b="1" i="0" dirty="0">
                <a:latin typeface="Corbel" charset="0"/>
              </a:rPr>
              <a:t>Introduction</a:t>
            </a:r>
          </a:p>
        </p:txBody>
      </p:sp>
      <p:sp>
        <p:nvSpPr>
          <p:cNvPr id="17410" name="Content Placeholder 3"/>
          <p:cNvSpPr>
            <a:spLocks noGrp="1"/>
          </p:cNvSpPr>
          <p:nvPr>
            <p:ph idx="1"/>
          </p:nvPr>
        </p:nvSpPr>
        <p:spPr>
          <a:xfrm>
            <a:off x="381000" y="4800600"/>
            <a:ext cx="7696200" cy="2316163"/>
          </a:xfrm>
        </p:spPr>
        <p:txBody>
          <a:bodyPr/>
          <a:lstStyle/>
          <a:p>
            <a:pPr algn="l"/>
            <a:r>
              <a:rPr lang="en-US">
                <a:latin typeface="Calibri" charset="0"/>
                <a:cs typeface="Arial" charset="0"/>
              </a:rPr>
              <a:t>Converting digital data or low-pass analog signal to a band-pass analog signal is traditionally called </a:t>
            </a:r>
            <a:r>
              <a:rPr lang="en-US" i="1">
                <a:solidFill>
                  <a:schemeClr val="tx2"/>
                </a:solidFill>
                <a:latin typeface="Calibri" charset="0"/>
                <a:cs typeface="Arial" charset="0"/>
              </a:rPr>
              <a:t>modulation</a:t>
            </a:r>
            <a:r>
              <a:rPr lang="en-US">
                <a:latin typeface="Calibri" charset="0"/>
                <a:cs typeface="Arial" charset="0"/>
              </a:rPr>
              <a:t>.</a:t>
            </a:r>
          </a:p>
        </p:txBody>
      </p:sp>
      <p:sp>
        <p:nvSpPr>
          <p:cNvPr id="17411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282B07E-4C6F-BD48-847E-5EF9DE4C6AA7}" type="slidenum">
              <a:rPr lang="en-US" sz="1100">
                <a:solidFill>
                  <a:schemeClr val="tx2"/>
                </a:solidFill>
              </a:rPr>
              <a:pPr/>
              <a:t>3</a:t>
            </a:fld>
            <a:endParaRPr lang="en-US" sz="1100">
              <a:solidFill>
                <a:schemeClr val="tx2"/>
              </a:solidFill>
            </a:endParaRPr>
          </a:p>
        </p:txBody>
      </p:sp>
      <p:pic>
        <p:nvPicPr>
          <p:cNvPr id="17412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524000"/>
            <a:ext cx="65532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446568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559678"/>
            <a:ext cx="7200900" cy="1040522"/>
          </a:xfrm>
        </p:spPr>
        <p:txBody>
          <a:bodyPr/>
          <a:lstStyle/>
          <a:p>
            <a:pPr algn="ctr">
              <a:defRPr/>
            </a:pPr>
            <a:r>
              <a:rPr lang="en-US" sz="4000" b="1" i="0" dirty="0">
                <a:latin typeface="Corbel" charset="0"/>
              </a:rPr>
              <a:t>Modulation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458200" cy="4322763"/>
          </a:xfrm>
        </p:spPr>
        <p:txBody>
          <a:bodyPr>
            <a:normAutofit lnSpcReduction="10000"/>
          </a:bodyPr>
          <a:lstStyle/>
          <a:p>
            <a:pPr marL="342900" indent="-342900" algn="just" eaLnBrk="1" hangingPunct="1">
              <a:spcBef>
                <a:spcPts val="1200"/>
              </a:spcBef>
              <a:spcAft>
                <a:spcPts val="200"/>
              </a:spcAft>
              <a:buClr>
                <a:srgbClr val="31B6FD"/>
              </a:buClr>
              <a:buSzPct val="100000"/>
              <a:buFontTx/>
              <a:buChar char="-"/>
              <a:defRPr/>
            </a:pPr>
            <a:r>
              <a:rPr lang="en-US" sz="2400" b="1" dirty="0">
                <a:solidFill>
                  <a:schemeClr val="tx2"/>
                </a:solidFill>
                <a:latin typeface="Calibri"/>
                <a:cs typeface="Calibri"/>
              </a:rPr>
              <a:t>Definition:</a:t>
            </a:r>
            <a:r>
              <a:rPr lang="en-US" sz="2400" dirty="0">
                <a:solidFill>
                  <a:srgbClr val="404040"/>
                </a:solidFill>
                <a:latin typeface="Calibri"/>
                <a:cs typeface="Calibri"/>
              </a:rPr>
              <a:t> transforming the information to be transmitted into a format suitable for the used medium.</a:t>
            </a:r>
          </a:p>
          <a:p>
            <a:pPr marL="800100" lvl="1" indent="-342900" algn="just" eaLnBrk="1" hangingPunct="1">
              <a:spcBef>
                <a:spcPts val="1200"/>
              </a:spcBef>
              <a:spcAft>
                <a:spcPts val="200"/>
              </a:spcAft>
              <a:buClr>
                <a:srgbClr val="31B6FD"/>
              </a:buClr>
              <a:buSzPct val="100000"/>
              <a:buFontTx/>
              <a:buChar char="-"/>
              <a:defRPr/>
            </a:pPr>
            <a:r>
              <a:rPr lang="en-US" sz="240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lang="en-US" sz="2000" dirty="0">
                <a:solidFill>
                  <a:srgbClr val="404040"/>
                </a:solidFill>
                <a:latin typeface="Calibri"/>
                <a:cs typeface="Calibri"/>
              </a:rPr>
              <a:t>The signals are transmitted as a sine wave which has three parameters: amplitude, frequency and phase shift.</a:t>
            </a:r>
          </a:p>
          <a:p>
            <a:pPr marL="800100" lvl="1" indent="-342900" algn="just" eaLnBrk="1" hangingPunct="1">
              <a:spcBef>
                <a:spcPts val="1200"/>
              </a:spcBef>
              <a:spcAft>
                <a:spcPts val="200"/>
              </a:spcAft>
              <a:buClr>
                <a:srgbClr val="31B6FD"/>
              </a:buClr>
              <a:buSzPct val="100000"/>
              <a:buFontTx/>
              <a:buChar char="-"/>
              <a:defRPr/>
            </a:pPr>
            <a:r>
              <a:rPr lang="en-US" sz="2000" dirty="0">
                <a:solidFill>
                  <a:srgbClr val="404040"/>
                </a:solidFill>
                <a:latin typeface="Calibri"/>
                <a:cs typeface="Calibri"/>
              </a:rPr>
              <a:t>These parameters can be varied in accordance with data or another modulating signal</a:t>
            </a:r>
            <a:r>
              <a:rPr lang="en-US" sz="2000" dirty="0" smtClean="0">
                <a:solidFill>
                  <a:srgbClr val="404040"/>
                </a:solidFill>
                <a:latin typeface="Calibri"/>
                <a:cs typeface="Calibri"/>
              </a:rPr>
              <a:t>.</a:t>
            </a:r>
            <a:endParaRPr lang="en-US" sz="2400" dirty="0">
              <a:solidFill>
                <a:srgbClr val="404040"/>
              </a:solidFill>
              <a:latin typeface="Calibri"/>
              <a:cs typeface="Calibri"/>
            </a:endParaRPr>
          </a:p>
          <a:p>
            <a:pPr marL="342900" indent="-342900" algn="just" eaLnBrk="1" hangingPunct="1">
              <a:spcBef>
                <a:spcPts val="1200"/>
              </a:spcBef>
              <a:spcAft>
                <a:spcPts val="200"/>
              </a:spcAft>
              <a:buClr>
                <a:srgbClr val="31B6FD"/>
              </a:buClr>
              <a:buSzPct val="100000"/>
              <a:buFontTx/>
              <a:buChar char="-"/>
              <a:defRPr/>
            </a:pPr>
            <a:r>
              <a:rPr lang="en-US" sz="2400" b="1" dirty="0">
                <a:solidFill>
                  <a:schemeClr val="tx2"/>
                </a:solidFill>
                <a:latin typeface="Calibri"/>
                <a:cs typeface="Calibri"/>
              </a:rPr>
              <a:t>Two types of modulation:</a:t>
            </a:r>
            <a:endParaRPr lang="en-US" sz="2400" dirty="0">
              <a:solidFill>
                <a:srgbClr val="404040"/>
              </a:solidFill>
              <a:latin typeface="Calibri"/>
              <a:cs typeface="Calibri"/>
            </a:endParaRPr>
          </a:p>
          <a:p>
            <a:pPr marL="800100" lvl="1" indent="-342900" algn="just" eaLnBrk="1" hangingPunct="1">
              <a:spcBef>
                <a:spcPts val="0"/>
              </a:spcBef>
              <a:spcAft>
                <a:spcPts val="200"/>
              </a:spcAft>
              <a:buClr>
                <a:srgbClr val="31B6FD"/>
              </a:buClr>
              <a:buSzPct val="100000"/>
              <a:buFontTx/>
              <a:buChar char="-"/>
              <a:defRPr/>
            </a:pPr>
            <a:r>
              <a:rPr lang="en-US" sz="2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/>
                <a:cs typeface="Calibri"/>
              </a:rPr>
              <a:t>Digital </a:t>
            </a:r>
            <a:r>
              <a:rPr lang="en-US" sz="2000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bri"/>
                <a:cs typeface="Calibri"/>
              </a:rPr>
              <a:t>modulation( Shift Keying)</a:t>
            </a:r>
            <a:r>
              <a:rPr lang="en-US" sz="2000" dirty="0">
                <a:solidFill>
                  <a:srgbClr val="404040"/>
                </a:solidFill>
                <a:latin typeface="Calibri"/>
                <a:cs typeface="Calibri"/>
              </a:rPr>
              <a:t>.</a:t>
            </a:r>
          </a:p>
          <a:p>
            <a:pPr marL="800100" lvl="1" indent="-342900" algn="just" eaLnBrk="1" hangingPunct="1">
              <a:spcBef>
                <a:spcPts val="0"/>
              </a:spcBef>
              <a:spcAft>
                <a:spcPts val="200"/>
              </a:spcAft>
              <a:buClr>
                <a:srgbClr val="31B6FD"/>
              </a:buClr>
              <a:buSzPct val="100000"/>
              <a:buFontTx/>
              <a:buChar char="-"/>
              <a:defRPr/>
            </a:pPr>
            <a:r>
              <a:rPr lang="en-US" sz="2000" dirty="0">
                <a:solidFill>
                  <a:srgbClr val="AB74D5"/>
                </a:solidFill>
                <a:latin typeface="Calibri"/>
                <a:cs typeface="Calibri"/>
              </a:rPr>
              <a:t>Analog modulation</a:t>
            </a:r>
            <a:r>
              <a:rPr lang="en-US" sz="2000" b="1" dirty="0">
                <a:solidFill>
                  <a:srgbClr val="AB74D5"/>
                </a:solidFill>
                <a:latin typeface="Calibri"/>
                <a:cs typeface="Calibri"/>
              </a:rPr>
              <a:t>: </a:t>
            </a:r>
            <a:r>
              <a:rPr lang="en-US" sz="2000" dirty="0">
                <a:solidFill>
                  <a:srgbClr val="404040"/>
                </a:solidFill>
                <a:latin typeface="Calibri"/>
                <a:cs typeface="Calibri"/>
              </a:rPr>
              <a:t>the center frequency of the baseband signal is shifted up to the radio carrier.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AD8E3A-BDDF-324F-9F2D-A380DD51C0B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6353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 bwMode="auto">
          <a:xfrm>
            <a:off x="1295400" y="457200"/>
            <a:ext cx="6972300" cy="1116722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4000" b="1" i="0" dirty="0">
                <a:latin typeface="Corbel" charset="0"/>
              </a:rPr>
              <a:t>Modulation of Digital Data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>
          <a:xfrm>
            <a:off x="304800" y="1447801"/>
            <a:ext cx="8172450" cy="1828800"/>
          </a:xfrm>
        </p:spPr>
        <p:txBody>
          <a:bodyPr/>
          <a:lstStyle/>
          <a:p>
            <a:pPr algn="l"/>
            <a:r>
              <a:rPr lang="en-US" dirty="0">
                <a:latin typeface="Calibri" charset="0"/>
                <a:cs typeface="Arial" charset="0"/>
              </a:rPr>
              <a:t>Digital-to-analog conversion is the process of changing one of the characteristics of an analog signal (carrier signal) based on the information in digital data.</a:t>
            </a:r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8CED637-CCF6-4F4A-959E-824F4801F99D}" type="slidenum">
              <a:rPr lang="en-US" sz="1100">
                <a:solidFill>
                  <a:schemeClr val="tx2"/>
                </a:solidFill>
              </a:rPr>
              <a:pPr/>
              <a:t>5</a:t>
            </a:fld>
            <a:endParaRPr lang="en-US" sz="1100">
              <a:solidFill>
                <a:schemeClr val="tx2"/>
              </a:solidFill>
            </a:endParaRPr>
          </a:p>
        </p:txBody>
      </p:sp>
      <p:pic>
        <p:nvPicPr>
          <p:cNvPr id="5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743200"/>
            <a:ext cx="6675438" cy="2597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20485" name="Text Box 7"/>
          <p:cNvSpPr txBox="1">
            <a:spLocks noChangeArrowheads="1"/>
          </p:cNvSpPr>
          <p:nvPr/>
        </p:nvSpPr>
        <p:spPr bwMode="auto">
          <a:xfrm>
            <a:off x="457200" y="5486400"/>
            <a:ext cx="30194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000000"/>
                </a:solidFill>
                <a:latin typeface="Calibri" charset="0"/>
              </a:rPr>
              <a:t>Digital /Analog converter</a:t>
            </a:r>
          </a:p>
        </p:txBody>
      </p:sp>
      <p:sp>
        <p:nvSpPr>
          <p:cNvPr id="20486" name="Text Box 10"/>
          <p:cNvSpPr txBox="1">
            <a:spLocks noChangeArrowheads="1"/>
          </p:cNvSpPr>
          <p:nvPr/>
        </p:nvSpPr>
        <p:spPr bwMode="auto">
          <a:xfrm>
            <a:off x="5105400" y="5562600"/>
            <a:ext cx="28829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000000"/>
                </a:solidFill>
                <a:latin typeface="Calibri" charset="0"/>
              </a:rPr>
              <a:t>Analog /Digital converter</a:t>
            </a:r>
          </a:p>
        </p:txBody>
      </p:sp>
    </p:spTree>
    <p:extLst>
      <p:ext uri="{BB962C8B-B14F-4D97-AF65-F5344CB8AC3E}">
        <p14:creationId xmlns:p14="http://schemas.microsoft.com/office/powerpoint/2010/main" val="4652803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763000" cy="114300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n-US" sz="4000" b="1" i="0" dirty="0">
                <a:latin typeface="Corbel" charset="0"/>
              </a:rPr>
              <a:t>Why we need digital modulation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2895600"/>
          </a:xfrm>
        </p:spPr>
        <p:txBody>
          <a:bodyPr/>
          <a:lstStyle/>
          <a:p>
            <a:pPr marL="342900" indent="-342900" algn="just" eaLnBrk="1" hangingPunct="1">
              <a:spcBef>
                <a:spcPts val="1200"/>
              </a:spcBef>
              <a:spcAft>
                <a:spcPts val="200"/>
              </a:spcAft>
              <a:buClr>
                <a:srgbClr val="31B6FD"/>
              </a:buClr>
              <a:buSzPct val="100000"/>
              <a:buFontTx/>
              <a:buChar char="-"/>
              <a:defRPr/>
            </a:pPr>
            <a:r>
              <a:rPr lang="en-US" sz="2000" dirty="0">
                <a:solidFill>
                  <a:srgbClr val="404040"/>
                </a:solidFill>
                <a:cs typeface="Arial" charset="0"/>
              </a:rPr>
              <a:t>Digital modulation is required if digital data has to be transmitted over a medium that only allows analog transmission.</a:t>
            </a:r>
          </a:p>
          <a:p>
            <a:pPr marL="800100" lvl="1" indent="-342900" algn="just" eaLnBrk="1" hangingPunct="1">
              <a:spcBef>
                <a:spcPts val="1200"/>
              </a:spcBef>
              <a:spcAft>
                <a:spcPts val="200"/>
              </a:spcAft>
              <a:buClr>
                <a:srgbClr val="31B6FD"/>
              </a:buClr>
              <a:buSzPct val="100000"/>
              <a:buFontTx/>
              <a:buChar char="-"/>
              <a:defRPr/>
            </a:pPr>
            <a:r>
              <a:rPr lang="en-US" sz="2000" dirty="0">
                <a:solidFill>
                  <a:srgbClr val="404040"/>
                </a:solidFill>
                <a:cs typeface="Arial" charset="0"/>
              </a:rPr>
              <a:t>Modems in wired networks.</a:t>
            </a:r>
          </a:p>
          <a:p>
            <a:pPr marL="800100" lvl="1" indent="-342900" algn="just" eaLnBrk="1" hangingPunct="1">
              <a:spcBef>
                <a:spcPts val="1200"/>
              </a:spcBef>
              <a:spcAft>
                <a:spcPts val="200"/>
              </a:spcAft>
              <a:buClr>
                <a:srgbClr val="31B6FD"/>
              </a:buClr>
              <a:buSzPct val="100000"/>
              <a:buFontTx/>
              <a:buChar char="-"/>
              <a:defRPr/>
            </a:pPr>
            <a:r>
              <a:rPr lang="en-US" sz="2000" dirty="0">
                <a:solidFill>
                  <a:srgbClr val="404040"/>
                </a:solidFill>
                <a:cs typeface="Arial" charset="0"/>
              </a:rPr>
              <a:t>Wireless must use analogue sine waves.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26CAB3-847C-0640-BCB4-BA4C7A52442E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1910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 bwMode="auto">
          <a:xfrm>
            <a:off x="571500" y="559678"/>
            <a:ext cx="7429500" cy="1726322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4000" b="1" i="0" dirty="0">
                <a:latin typeface="Corbel" charset="0"/>
              </a:rPr>
              <a:t>Types of Digital-to-Analog Conversion</a:t>
            </a:r>
          </a:p>
        </p:txBody>
      </p:sp>
      <p:sp>
        <p:nvSpPr>
          <p:cNvPr id="2253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7FC2CED-067F-A34B-A26C-E7AE68FCC10A}" type="slidenum">
              <a:rPr lang="en-US" sz="1100">
                <a:solidFill>
                  <a:schemeClr val="tx2"/>
                </a:solidFill>
              </a:rPr>
              <a:pPr/>
              <a:t>7</a:t>
            </a:fld>
            <a:endParaRPr lang="en-US" sz="1100">
              <a:solidFill>
                <a:schemeClr val="tx2"/>
              </a:solidFill>
            </a:endParaRPr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514600"/>
            <a:ext cx="8401050" cy="2887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428503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مستطيل 1"/>
          <p:cNvSpPr>
            <a:spLocks noChangeArrowheads="1"/>
          </p:cNvSpPr>
          <p:nvPr/>
        </p:nvSpPr>
        <p:spPr bwMode="auto">
          <a:xfrm>
            <a:off x="457200" y="1447800"/>
            <a:ext cx="8305800" cy="28469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342900" indent="-342900" algn="just" eaLnBrk="1" hangingPunct="1">
              <a:spcBef>
                <a:spcPts val="1200"/>
              </a:spcBef>
              <a:spcAft>
                <a:spcPts val="200"/>
              </a:spcAft>
              <a:buClr>
                <a:srgbClr val="31B6FD"/>
              </a:buClr>
              <a:buSzPct val="100000"/>
              <a:buFont typeface="Arial" charset="0"/>
              <a:buChar char="•"/>
            </a:pPr>
            <a:r>
              <a:rPr lang="en-US" sz="2400" dirty="0">
                <a:solidFill>
                  <a:srgbClr val="404040"/>
                </a:solidFill>
                <a:latin typeface="Calibri" charset="0"/>
                <a:cs typeface="Calibri" charset="0"/>
              </a:rPr>
              <a:t>In </a:t>
            </a:r>
            <a:r>
              <a:rPr lang="en-US" sz="2400" b="1" dirty="0">
                <a:solidFill>
                  <a:schemeClr val="tx2"/>
                </a:solidFill>
                <a:latin typeface="Calibri" charset="0"/>
                <a:cs typeface="Calibri" charset="0"/>
              </a:rPr>
              <a:t>ASK</a:t>
            </a:r>
            <a:r>
              <a:rPr lang="en-US" sz="2400" dirty="0">
                <a:solidFill>
                  <a:srgbClr val="404040"/>
                </a:solidFill>
                <a:latin typeface="Calibri" charset="0"/>
                <a:cs typeface="Calibri" charset="0"/>
              </a:rPr>
              <a:t> the amplitude of the carrier signal is varied to represent binary 1 or 0.</a:t>
            </a:r>
          </a:p>
          <a:p>
            <a:pPr marL="800100" lvl="1" indent="-342900" algn="just" eaLnBrk="1" hangingPunct="1">
              <a:spcBef>
                <a:spcPts val="1200"/>
              </a:spcBef>
              <a:spcAft>
                <a:spcPts val="200"/>
              </a:spcAft>
              <a:buClr>
                <a:srgbClr val="31B6FD"/>
              </a:buClr>
              <a:buSzPct val="100000"/>
              <a:buFont typeface="Arial" charset="0"/>
              <a:buChar char="•"/>
            </a:pPr>
            <a:r>
              <a:rPr lang="en-US" dirty="0">
                <a:solidFill>
                  <a:srgbClr val="404040"/>
                </a:solidFill>
                <a:latin typeface="Calibri" charset="0"/>
                <a:cs typeface="Calibri" charset="0"/>
              </a:rPr>
              <a:t>Carrier signal is a high frequency signal that acts as a basis for the information signal. </a:t>
            </a:r>
          </a:p>
          <a:p>
            <a:pPr marL="800100" lvl="1" indent="-342900" algn="just" eaLnBrk="1" hangingPunct="1">
              <a:spcBef>
                <a:spcPts val="1200"/>
              </a:spcBef>
              <a:spcAft>
                <a:spcPts val="200"/>
              </a:spcAft>
              <a:buClr>
                <a:srgbClr val="31B6FD"/>
              </a:buClr>
              <a:buSzPct val="100000"/>
              <a:buFont typeface="Arial" charset="0"/>
              <a:buChar char="•"/>
            </a:pPr>
            <a:r>
              <a:rPr lang="en-US" dirty="0">
                <a:solidFill>
                  <a:srgbClr val="404040"/>
                </a:solidFill>
                <a:latin typeface="Calibri" charset="0"/>
                <a:cs typeface="Calibri" charset="0"/>
              </a:rPr>
              <a:t>Both frequency and phase remain constant while the amplitude changes.</a:t>
            </a:r>
          </a:p>
          <a:p>
            <a:pPr marL="800100" lvl="1" indent="-342900" algn="just" eaLnBrk="1" hangingPunct="1">
              <a:spcBef>
                <a:spcPts val="1200"/>
              </a:spcBef>
              <a:spcAft>
                <a:spcPts val="200"/>
              </a:spcAft>
              <a:buClr>
                <a:srgbClr val="31B6FD"/>
              </a:buClr>
              <a:buSzPct val="100000"/>
              <a:buFont typeface="Arial" charset="0"/>
              <a:buChar char="•"/>
            </a:pPr>
            <a:r>
              <a:rPr lang="en-US" dirty="0">
                <a:solidFill>
                  <a:srgbClr val="404040"/>
                </a:solidFill>
                <a:latin typeface="Calibri" charset="0"/>
                <a:cs typeface="Calibri" charset="0"/>
              </a:rPr>
              <a:t>The peak amplitude of the signal during each bit duration is constant, and its value depends on the  bit (0 or 1)</a:t>
            </a:r>
            <a:r>
              <a:rPr lang="en-US" sz="2000" dirty="0">
                <a:solidFill>
                  <a:srgbClr val="404040"/>
                </a:solidFill>
                <a:latin typeface="Calibri" charset="0"/>
                <a:cs typeface="Calibri" charset="0"/>
              </a:rPr>
              <a:t>.</a:t>
            </a:r>
          </a:p>
        </p:txBody>
      </p:sp>
      <p:pic>
        <p:nvPicPr>
          <p:cNvPr id="23554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4419600"/>
            <a:ext cx="29718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381000"/>
            <a:ext cx="6819900" cy="96432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4000" b="1" i="0" dirty="0">
                <a:latin typeface="Corbel" charset="0"/>
              </a:rPr>
              <a:t>Amplitude Shift Keying  (ASK)</a:t>
            </a:r>
            <a:br>
              <a:rPr lang="en-US" sz="4000" b="1" i="0" dirty="0">
                <a:latin typeface="Corbel" charset="0"/>
              </a:rPr>
            </a:br>
            <a:endParaRPr lang="en-US" sz="4000" b="1" i="0" dirty="0">
              <a:latin typeface="Corbel" charset="0"/>
            </a:endParaRPr>
          </a:p>
        </p:txBody>
      </p:sp>
      <p:pic>
        <p:nvPicPr>
          <p:cNvPr id="23556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08" t="27267" r="16193" b="7565"/>
          <a:stretch>
            <a:fillRect/>
          </a:stretch>
        </p:blipFill>
        <p:spPr bwMode="auto">
          <a:xfrm>
            <a:off x="990600" y="4419600"/>
            <a:ext cx="3505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60B188-016E-AB4A-A19D-08F05D4EC71C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185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مستطيل 1"/>
          <p:cNvSpPr>
            <a:spLocks noChangeArrowheads="1"/>
          </p:cNvSpPr>
          <p:nvPr/>
        </p:nvSpPr>
        <p:spPr bwMode="auto">
          <a:xfrm>
            <a:off x="762000" y="1600200"/>
            <a:ext cx="7315200" cy="2119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 eaLnBrk="1" hangingPunct="1">
              <a:spcBef>
                <a:spcPts val="1200"/>
              </a:spcBef>
              <a:spcAft>
                <a:spcPts val="200"/>
              </a:spcAft>
              <a:buClr>
                <a:srgbClr val="31B6FD"/>
              </a:buClr>
              <a:buSzPct val="100000"/>
            </a:pPr>
            <a:r>
              <a:rPr lang="en-US" sz="2000" dirty="0">
                <a:solidFill>
                  <a:srgbClr val="404040"/>
                </a:solidFill>
                <a:cs typeface="Arial" charset="0"/>
              </a:rPr>
              <a:t>- Although we can have several levels of signal elements, each with a different amplitude, ASK is normally implemented using </a:t>
            </a:r>
            <a:r>
              <a:rPr lang="en-US" sz="2000" dirty="0">
                <a:solidFill>
                  <a:schemeClr val="tx2"/>
                </a:solidFill>
                <a:cs typeface="Arial" charset="0"/>
              </a:rPr>
              <a:t>only two levels. </a:t>
            </a:r>
            <a:r>
              <a:rPr lang="en-US" sz="2000" dirty="0">
                <a:solidFill>
                  <a:srgbClr val="404040"/>
                </a:solidFill>
                <a:cs typeface="Arial" charset="0"/>
              </a:rPr>
              <a:t>This is referred to as binary amplitude shift keying.</a:t>
            </a:r>
          </a:p>
          <a:p>
            <a:pPr algn="just" eaLnBrk="1" hangingPunct="1">
              <a:spcBef>
                <a:spcPts val="1200"/>
              </a:spcBef>
              <a:spcAft>
                <a:spcPts val="200"/>
              </a:spcAft>
              <a:buClr>
                <a:srgbClr val="31B6FD"/>
              </a:buClr>
              <a:buSzPct val="100000"/>
            </a:pPr>
            <a:r>
              <a:rPr lang="en-US" sz="2000" dirty="0">
                <a:solidFill>
                  <a:srgbClr val="404040"/>
                </a:solidFill>
                <a:cs typeface="Arial" charset="0"/>
              </a:rPr>
              <a:t>- In ON OFF Keying: bit 0 is represented by the absence of a carrier and bit 1 is represented by the presence of a carrier . </a:t>
            </a:r>
          </a:p>
        </p:txBody>
      </p:sp>
      <p:pic>
        <p:nvPicPr>
          <p:cNvPr id="24578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3962400"/>
            <a:ext cx="4957763" cy="184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28600"/>
            <a:ext cx="8191500" cy="121920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n-US" sz="3600" b="1" i="0" dirty="0">
                <a:latin typeface="Corbel" charset="0"/>
              </a:rPr>
              <a:t>Binary ASK (BASK)  or On Off Keying (OOK</a:t>
            </a:r>
            <a:r>
              <a:rPr lang="en-US" sz="3600" dirty="0" smtClean="0"/>
              <a:t>)</a:t>
            </a:r>
            <a:endParaRPr lang="en-US" sz="36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D55F90-0A6C-A145-9392-2676650BD73E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8078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Headlines">
  <a:themeElements>
    <a:clrScheme name="Headlines">
      <a:dk1>
        <a:sysClr val="windowText" lastClr="000000"/>
      </a:dk1>
      <a:lt1>
        <a:sysClr val="window" lastClr="FFFFFF"/>
      </a:lt1>
      <a:dk2>
        <a:srgbClr val="1D1A1D"/>
      </a:dk2>
      <a:lt2>
        <a:srgbClr val="F5F5F5"/>
      </a:lt2>
      <a:accent1>
        <a:srgbClr val="439EB7"/>
      </a:accent1>
      <a:accent2>
        <a:srgbClr val="E28B55"/>
      </a:accent2>
      <a:accent3>
        <a:srgbClr val="DCB64D"/>
      </a:accent3>
      <a:accent4>
        <a:srgbClr val="4CA198"/>
      </a:accent4>
      <a:accent5>
        <a:srgbClr val="835B82"/>
      </a:accent5>
      <a:accent6>
        <a:srgbClr val="645135"/>
      </a:accent6>
      <a:hlink>
        <a:srgbClr val="439EB7"/>
      </a:hlink>
      <a:folHlink>
        <a:srgbClr val="835B82"/>
      </a:folHlink>
    </a:clrScheme>
    <a:fontScheme name="Headlines">
      <a:majorFont>
        <a:latin typeface="Century Schoolbook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Headlines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100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88900" dist="25400" dir="10800000">
              <a:srgbClr val="000000">
                <a:alpha val="25000"/>
              </a:srgbClr>
            </a:innerShdw>
            <a:outerShdw blurRad="25400" dist="25400" dir="5400000" algn="ctr" rotWithShape="0">
              <a:srgbClr val="FFFFFF">
                <a:alpha val="1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Headlines" id="{3841520A-25F2-4EB8-BE4C-611DB5ABEED9}" vid="{ECD25A4C-D97E-4C12-84B1-63580BFFAEEB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B59CCD6095AF24C91DBA4888DF0800F" ma:contentTypeVersion="0" ma:contentTypeDescription="Create a new document." ma:contentTypeScope="" ma:versionID="11217909730de4603cfe40fa920b561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5D9087F-56F2-490C-A4D5-AF64B08096B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263A02E-A4E3-4B9F-9249-7FB0C4F12438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60CFD4B8-14AB-4639-A50B-E72AEEBED6F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Headlines</Template>
  <TotalTime>11026</TotalTime>
  <Words>494</Words>
  <Application>Microsoft Macintosh PowerPoint</Application>
  <PresentationFormat>On-screen Show (4:3)</PresentationFormat>
  <Paragraphs>62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Headlines</vt:lpstr>
      <vt:lpstr>PowerPoint Presentation</vt:lpstr>
      <vt:lpstr>Outline</vt:lpstr>
      <vt:lpstr>Introduction</vt:lpstr>
      <vt:lpstr>Modulation</vt:lpstr>
      <vt:lpstr>Modulation of Digital Data</vt:lpstr>
      <vt:lpstr>Why we need digital modulation</vt:lpstr>
      <vt:lpstr>Types of Digital-to-Analog Conversion</vt:lpstr>
      <vt:lpstr>Amplitude Shift Keying  (ASK) </vt:lpstr>
      <vt:lpstr>Binary ASK (BASK)  or On Off Keying (OOK)</vt:lpstr>
      <vt:lpstr>Pros and Cons </vt:lpstr>
      <vt:lpstr>PowerPoint Presentation</vt:lpstr>
    </vt:vector>
  </TitlesOfParts>
  <Company>International Institute of Information Technology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Networks</dc:title>
  <dc:creator>Bruhadeshwar Bezawada</dc:creator>
  <cp:lastModifiedBy>Elham Sunbu</cp:lastModifiedBy>
  <cp:revision>188</cp:revision>
  <dcterms:created xsi:type="dcterms:W3CDTF">2007-07-09T18:36:04Z</dcterms:created>
  <dcterms:modified xsi:type="dcterms:W3CDTF">2018-10-28T13:34:53Z</dcterms:modified>
</cp:coreProperties>
</file>