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sldIdLst>
    <p:sldId id="256" r:id="rId2"/>
    <p:sldId id="258" r:id="rId3"/>
    <p:sldId id="276" r:id="rId4"/>
    <p:sldId id="278" r:id="rId5"/>
    <p:sldId id="277" r:id="rId6"/>
    <p:sldId id="259" r:id="rId7"/>
    <p:sldId id="262" r:id="rId8"/>
    <p:sldId id="261" r:id="rId9"/>
    <p:sldId id="263" r:id="rId10"/>
    <p:sldId id="260" r:id="rId11"/>
    <p:sldId id="272" r:id="rId12"/>
    <p:sldId id="275" r:id="rId13"/>
    <p:sldId id="265" r:id="rId14"/>
    <p:sldId id="266" r:id="rId15"/>
    <p:sldId id="267" r:id="rId16"/>
    <p:sldId id="268" r:id="rId17"/>
    <p:sldId id="269" r:id="rId18"/>
    <p:sldId id="271" r:id="rId19"/>
    <p:sldId id="279"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D381A0-939A-45DC-B51E-BF4489D232F3}" type="datetimeFigureOut">
              <a:rPr lang="ar-SA" smtClean="0"/>
              <a:pPr/>
              <a:t>27/05/1439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6234449-31A1-41A4-A56F-5F1E25540C49}" type="slidenum">
              <a:rPr lang="ar-SA" smtClean="0"/>
              <a:pPr/>
              <a:t>‹#›</a:t>
            </a:fld>
            <a:endParaRPr lang="ar-SA"/>
          </a:p>
        </p:txBody>
      </p:sp>
    </p:spTree>
    <p:extLst>
      <p:ext uri="{BB962C8B-B14F-4D97-AF65-F5344CB8AC3E}">
        <p14:creationId xmlns:p14="http://schemas.microsoft.com/office/powerpoint/2010/main" val="40880988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16234449-31A1-41A4-A56F-5F1E25540C49}" type="slidenum">
              <a:rPr lang="ar-SA" smtClean="0"/>
              <a:pPr/>
              <a:t>1</a:t>
            </a:fld>
            <a:endParaRPr lang="ar-SA"/>
          </a:p>
        </p:txBody>
      </p:sp>
    </p:spTree>
    <p:extLst>
      <p:ext uri="{BB962C8B-B14F-4D97-AF65-F5344CB8AC3E}">
        <p14:creationId xmlns:p14="http://schemas.microsoft.com/office/powerpoint/2010/main" val="2277145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dirty="0"/>
              <a:t>Refer to </a:t>
            </a:r>
            <a:r>
              <a:rPr kumimoji="0" lang="en-CA" sz="1200" i="0" strike="noStrike" cap="none" normalizeH="0" baseline="0" dirty="0">
                <a:ln>
                  <a:noFill/>
                </a:ln>
                <a:solidFill>
                  <a:schemeClr val="tx2">
                    <a:lumMod val="75000"/>
                  </a:schemeClr>
                </a:solidFill>
                <a:effectLst/>
                <a:latin typeface="Arial" pitchFamily="34" charset="0"/>
                <a:ea typeface="Times New Roman" pitchFamily="18" charset="0"/>
                <a:cs typeface="Arial" pitchFamily="34" charset="0"/>
              </a:rPr>
              <a:t>http://applications.emro.who.int/dsaf/EMRPUB_2012_EN_1362.pdf</a:t>
            </a:r>
            <a:endParaRPr kumimoji="0" lang="en-CA" sz="1800" i="0" strike="noStrike" cap="none" normalizeH="0" baseline="0" dirty="0">
              <a:ln>
                <a:noFill/>
              </a:ln>
              <a:solidFill>
                <a:schemeClr val="tx2">
                  <a:lumMod val="75000"/>
                </a:schemeClr>
              </a:solidFill>
              <a:effectLst/>
              <a:latin typeface="Arial" pitchFamily="34" charset="0"/>
              <a:cs typeface="Arial" pitchFamily="34" charset="0"/>
            </a:endParaRPr>
          </a:p>
          <a:p>
            <a:endParaRPr lang="ar-SA" dirty="0"/>
          </a:p>
        </p:txBody>
      </p:sp>
      <p:sp>
        <p:nvSpPr>
          <p:cNvPr id="4" name="Slide Number Placeholder 3"/>
          <p:cNvSpPr>
            <a:spLocks noGrp="1"/>
          </p:cNvSpPr>
          <p:nvPr>
            <p:ph type="sldNum" sz="quarter" idx="10"/>
          </p:nvPr>
        </p:nvSpPr>
        <p:spPr/>
        <p:txBody>
          <a:bodyPr/>
          <a:lstStyle/>
          <a:p>
            <a:fld id="{16234449-31A1-41A4-A56F-5F1E25540C49}" type="slidenum">
              <a:rPr lang="ar-SA" smtClean="0"/>
              <a:pPr/>
              <a:t>6</a:t>
            </a:fld>
            <a:endParaRPr lang="ar-SA"/>
          </a:p>
        </p:txBody>
      </p:sp>
    </p:spTree>
    <p:extLst>
      <p:ext uri="{BB962C8B-B14F-4D97-AF65-F5344CB8AC3E}">
        <p14:creationId xmlns:p14="http://schemas.microsoft.com/office/powerpoint/2010/main" val="2688390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16234449-31A1-41A4-A56F-5F1E25540C49}" type="slidenum">
              <a:rPr lang="ar-SA" smtClean="0"/>
              <a:pPr/>
              <a:t>10</a:t>
            </a:fld>
            <a:endParaRPr lang="ar-SA"/>
          </a:p>
        </p:txBody>
      </p:sp>
    </p:spTree>
    <p:extLst>
      <p:ext uri="{BB962C8B-B14F-4D97-AF65-F5344CB8AC3E}">
        <p14:creationId xmlns:p14="http://schemas.microsoft.com/office/powerpoint/2010/main" val="4186884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9DA094-7721-4FFD-BC52-2A657CD2170F}"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59DA094-7721-4FFD-BC52-2A657CD2170F}"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59DA094-7721-4FFD-BC52-2A657CD2170F}"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C59DA094-7721-4FFD-BC52-2A657CD2170F}"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9DA094-7721-4FFD-BC52-2A657CD2170F}"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ABD6A77-F383-4277-8B23-03217DE39235}" type="datetimeFigureOut">
              <a:rPr lang="ar-SA" smtClean="0"/>
              <a:pPr/>
              <a:t>27/05/1439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59DA094-7721-4FFD-BC52-2A657CD2170F}"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59DA094-7721-4FFD-BC52-2A657CD2170F}"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C59DA094-7721-4FFD-BC52-2A657CD2170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9DA094-7721-4FFD-BC52-2A657CD2170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9DA094-7721-4FFD-BC52-2A657CD2170F}"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ABD6A77-F383-4277-8B23-03217DE39235}" type="datetimeFigureOut">
              <a:rPr lang="ar-SA" smtClean="0"/>
              <a:pPr/>
              <a:t>27/05/1439</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59DA094-7721-4FFD-BC52-2A657CD2170F}"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ABD6A77-F383-4277-8B23-03217DE39235}" type="datetimeFigureOut">
              <a:rPr lang="ar-SA" smtClean="0"/>
              <a:pPr/>
              <a:t>27/05/1439</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ABD6A77-F383-4277-8B23-03217DE39235}" type="datetimeFigureOut">
              <a:rPr lang="ar-SA" smtClean="0"/>
              <a:pPr/>
              <a:t>27/05/1439</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9DA094-7721-4FFD-BC52-2A657CD2170F}"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File:Healthed_mindmap.jpg"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Disease" TargetMode="External"/><Relationship Id="rId2" Type="http://schemas.openxmlformats.org/officeDocument/2006/relationships/hyperlink" Target="https://en.wikipedia.org/wiki/Health_promotion" TargetMode="External"/><Relationship Id="rId1" Type="http://schemas.openxmlformats.org/officeDocument/2006/relationships/slideLayout" Target="../slideLayouts/slideLayout6.xml"/><Relationship Id="rId4" Type="http://schemas.openxmlformats.org/officeDocument/2006/relationships/hyperlink" Target="https://en.wikipedia.org/wiki/United_States_Department_of_Health_and_Human_Service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applications.emro.who.int/dsaf/EMRPUB_2012_EN_1362.pdf"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Health"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3068960"/>
            <a:ext cx="6400800" cy="1752600"/>
          </a:xfrm>
        </p:spPr>
        <p:txBody>
          <a:bodyPr/>
          <a:lstStyle/>
          <a:p>
            <a:r>
              <a:rPr lang="en-US" dirty="0">
                <a:solidFill>
                  <a:srgbClr val="FF0000"/>
                </a:solidFill>
              </a:rPr>
              <a:t>Lecture 1</a:t>
            </a:r>
          </a:p>
          <a:p>
            <a:endParaRPr lang="en-US" dirty="0"/>
          </a:p>
          <a:p>
            <a:endParaRPr lang="en-US" sz="1800" dirty="0"/>
          </a:p>
          <a:p>
            <a:r>
              <a:rPr lang="en-US" sz="1800" dirty="0"/>
              <a:t>OVERVIEW OF HEALTH PROMOTION</a:t>
            </a:r>
          </a:p>
          <a:p>
            <a:endParaRPr lang="en-US" dirty="0"/>
          </a:p>
          <a:p>
            <a:endParaRPr lang="en-US" dirty="0"/>
          </a:p>
        </p:txBody>
      </p:sp>
      <p:sp>
        <p:nvSpPr>
          <p:cNvPr id="2" name="Title 1"/>
          <p:cNvSpPr>
            <a:spLocks noGrp="1"/>
          </p:cNvSpPr>
          <p:nvPr>
            <p:ph type="ctrTitle"/>
          </p:nvPr>
        </p:nvSpPr>
        <p:spPr/>
        <p:txBody>
          <a:bodyPr/>
          <a:lstStyle/>
          <a:p>
            <a:r>
              <a:rPr lang="en-US" dirty="0">
                <a:solidFill>
                  <a:srgbClr val="FF0000"/>
                </a:solidFill>
              </a:rPr>
              <a:t>CHS 382</a:t>
            </a:r>
            <a:br>
              <a:rPr lang="en-US" dirty="0">
                <a:solidFill>
                  <a:srgbClr val="FF0000"/>
                </a:solidFill>
              </a:rPr>
            </a:br>
            <a:endParaRPr lang="ar-SA"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words, Terms, and Definitions</a:t>
            </a:r>
            <a:endParaRPr lang="ar-SA" dirty="0"/>
          </a:p>
        </p:txBody>
      </p:sp>
      <p:sp>
        <p:nvSpPr>
          <p:cNvPr id="3" name="Rectangle 2"/>
          <p:cNvSpPr/>
          <p:nvPr/>
        </p:nvSpPr>
        <p:spPr>
          <a:xfrm>
            <a:off x="323528" y="1628800"/>
            <a:ext cx="8568952" cy="2215991"/>
          </a:xfrm>
          <a:prstGeom prst="rect">
            <a:avLst/>
          </a:prstGeom>
        </p:spPr>
        <p:txBody>
          <a:bodyPr wrap="square">
            <a:spAutoFit/>
          </a:bodyPr>
          <a:lstStyle/>
          <a:p>
            <a:pPr algn="l"/>
            <a:endParaRPr lang="ar-SA" dirty="0">
              <a:solidFill>
                <a:schemeClr val="bg2">
                  <a:lumMod val="25000"/>
                </a:schemeClr>
              </a:solidFill>
            </a:endParaRPr>
          </a:p>
          <a:p>
            <a:pPr algn="l"/>
            <a:r>
              <a:rPr lang="en-US" sz="2400" b="1" dirty="0">
                <a:solidFill>
                  <a:srgbClr val="FF0000"/>
                </a:solidFill>
              </a:rPr>
              <a:t>Health Education </a:t>
            </a:r>
            <a:r>
              <a:rPr lang="en-US" sz="2400" dirty="0">
                <a:solidFill>
                  <a:schemeClr val="bg2">
                    <a:lumMod val="50000"/>
                  </a:schemeClr>
                </a:solidFill>
              </a:rPr>
              <a:t>“</a:t>
            </a:r>
            <a:r>
              <a:rPr lang="en-US" sz="2400" dirty="0"/>
              <a:t>Any combination of planned learning experiences based on sound theories that provide individuals, groups and communities the opportunity to acquire information and the skills needed to make quality health </a:t>
            </a:r>
            <a:endParaRPr lang="ar-SA" sz="2400" dirty="0"/>
          </a:p>
          <a:p>
            <a:pPr algn="l"/>
            <a:r>
              <a:rPr lang="en-US" sz="2400" dirty="0"/>
              <a:t>decisions” </a:t>
            </a:r>
            <a:r>
              <a:rPr lang="en-US" dirty="0"/>
              <a:t>(Joint Committee, 2001,p. 10)</a:t>
            </a:r>
            <a:endParaRPr lang="ar-SA" sz="2400" dirty="0"/>
          </a:p>
        </p:txBody>
      </p:sp>
      <p:sp>
        <p:nvSpPr>
          <p:cNvPr id="5" name="TextBox 4"/>
          <p:cNvSpPr txBox="1"/>
          <p:nvPr/>
        </p:nvSpPr>
        <p:spPr>
          <a:xfrm>
            <a:off x="467544" y="4005064"/>
            <a:ext cx="8136904" cy="369332"/>
          </a:xfrm>
          <a:prstGeom prst="rect">
            <a:avLst/>
          </a:prstGeom>
          <a:noFill/>
        </p:spPr>
        <p:txBody>
          <a:bodyPr wrap="square" rtlCol="1">
            <a:spAutoFit/>
          </a:bodyPr>
          <a:lstStyle/>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Health Education Competencies  </a:t>
            </a:r>
            <a:endParaRPr lang="ar-SA" dirty="0">
              <a:solidFill>
                <a:srgbClr val="FF0000"/>
              </a:solidFill>
            </a:endParaRPr>
          </a:p>
        </p:txBody>
      </p:sp>
      <p:pic>
        <p:nvPicPr>
          <p:cNvPr id="33794" name="Picture 2" descr="Healthed mindmap.jpg">
            <a:hlinkClick r:id="rId2"/>
          </p:cNvPr>
          <p:cNvPicPr>
            <a:picLocks noChangeAspect="1" noChangeArrowheads="1"/>
          </p:cNvPicPr>
          <p:nvPr/>
        </p:nvPicPr>
        <p:blipFill>
          <a:blip r:embed="rId3" cstate="print"/>
          <a:srcRect/>
          <a:stretch>
            <a:fillRect/>
          </a:stretch>
        </p:blipFill>
        <p:spPr bwMode="auto">
          <a:xfrm>
            <a:off x="323528" y="1412776"/>
            <a:ext cx="8820472" cy="504056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words, Terms, and Definitions</a:t>
            </a:r>
            <a:endParaRPr lang="ar-SA" dirty="0"/>
          </a:p>
        </p:txBody>
      </p:sp>
      <p:sp>
        <p:nvSpPr>
          <p:cNvPr id="3" name="Rectangle 2"/>
          <p:cNvSpPr/>
          <p:nvPr/>
        </p:nvSpPr>
        <p:spPr>
          <a:xfrm>
            <a:off x="395536" y="2204864"/>
            <a:ext cx="8568952" cy="2308324"/>
          </a:xfrm>
          <a:prstGeom prst="rect">
            <a:avLst/>
          </a:prstGeom>
        </p:spPr>
        <p:txBody>
          <a:bodyPr wrap="square">
            <a:spAutoFit/>
          </a:bodyPr>
          <a:lstStyle/>
          <a:p>
            <a:pPr algn="l"/>
            <a:r>
              <a:rPr lang="en-US" sz="2400" dirty="0"/>
              <a:t>“The combination of educational and environmental supports </a:t>
            </a:r>
            <a:r>
              <a:rPr lang="ar-SA" sz="2400" dirty="0"/>
              <a:t> </a:t>
            </a:r>
          </a:p>
          <a:p>
            <a:pPr algn="l"/>
            <a:r>
              <a:rPr lang="en-US" sz="2400" dirty="0"/>
              <a:t>for actions and conditions of living conducive to health”</a:t>
            </a:r>
          </a:p>
          <a:p>
            <a:pPr algn="l"/>
            <a:endParaRPr lang="en-US" sz="2400" dirty="0">
              <a:solidFill>
                <a:schemeClr val="tx2">
                  <a:lumMod val="75000"/>
                </a:schemeClr>
              </a:solidFill>
            </a:endParaRPr>
          </a:p>
          <a:p>
            <a:pPr algn="l"/>
            <a:endParaRPr lang="en-US" sz="2400" dirty="0">
              <a:solidFill>
                <a:schemeClr val="tx2">
                  <a:lumMod val="75000"/>
                </a:schemeClr>
              </a:solidFill>
            </a:endParaRPr>
          </a:p>
          <a:p>
            <a:pPr algn="l"/>
            <a:endParaRPr lang="en-US" sz="2400" dirty="0">
              <a:solidFill>
                <a:schemeClr val="tx2">
                  <a:lumMod val="75000"/>
                </a:schemeClr>
              </a:solidFill>
            </a:endParaRPr>
          </a:p>
          <a:p>
            <a:pPr algn="l"/>
            <a:endParaRPr lang="en-US" sz="2400" dirty="0">
              <a:solidFill>
                <a:schemeClr val="tx2">
                  <a:lumMod val="75000"/>
                </a:schemeClr>
              </a:solidFill>
            </a:endParaRPr>
          </a:p>
        </p:txBody>
      </p:sp>
      <p:sp>
        <p:nvSpPr>
          <p:cNvPr id="4" name="TextBox 3"/>
          <p:cNvSpPr txBox="1"/>
          <p:nvPr/>
        </p:nvSpPr>
        <p:spPr>
          <a:xfrm>
            <a:off x="395536" y="1628800"/>
            <a:ext cx="3816424" cy="461665"/>
          </a:xfrm>
          <a:prstGeom prst="rect">
            <a:avLst/>
          </a:prstGeom>
          <a:noFill/>
        </p:spPr>
        <p:txBody>
          <a:bodyPr wrap="square" rtlCol="1">
            <a:spAutoFit/>
          </a:bodyPr>
          <a:lstStyle/>
          <a:p>
            <a:pPr algn="l"/>
            <a:r>
              <a:rPr lang="en-US" sz="2400" b="1" dirty="0">
                <a:solidFill>
                  <a:srgbClr val="FF0000"/>
                </a:solidFill>
              </a:rPr>
              <a:t>Health promotion:</a:t>
            </a:r>
            <a:endParaRPr lang="ar-SA" sz="2400" b="1" dirty="0">
              <a:solidFill>
                <a:srgbClr val="FF0000"/>
              </a:solidFill>
            </a:endParaRPr>
          </a:p>
        </p:txBody>
      </p:sp>
      <p:sp>
        <p:nvSpPr>
          <p:cNvPr id="5" name="Rectangle 4"/>
          <p:cNvSpPr/>
          <p:nvPr/>
        </p:nvSpPr>
        <p:spPr>
          <a:xfrm>
            <a:off x="467544" y="3573016"/>
            <a:ext cx="8352928" cy="2862322"/>
          </a:xfrm>
          <a:prstGeom prst="rect">
            <a:avLst/>
          </a:prstGeom>
        </p:spPr>
        <p:txBody>
          <a:bodyPr wrap="square">
            <a:spAutoFit/>
          </a:bodyPr>
          <a:lstStyle/>
          <a:p>
            <a:pPr algn="l"/>
            <a:r>
              <a:rPr lang="en-US" sz="2400" dirty="0"/>
              <a:t>According to the </a:t>
            </a:r>
            <a:r>
              <a:rPr lang="en-US" sz="2400" b="1" dirty="0">
                <a:solidFill>
                  <a:srgbClr val="FF0000"/>
                </a:solidFill>
              </a:rPr>
              <a:t>WHO</a:t>
            </a:r>
            <a:r>
              <a:rPr lang="en-US" sz="2400" dirty="0"/>
              <a:t>, Health promotion is the process of enabling people to increase control over, and to improve, their health. It moves beyond a focus on individual behavior towards a wide range of social and environmental interventions.</a:t>
            </a:r>
          </a:p>
          <a:p>
            <a:pPr algn="l"/>
            <a:endParaRPr lang="en-US" sz="2400" dirty="0"/>
          </a:p>
          <a:p>
            <a:pPr algn="l"/>
            <a:endParaRPr lang="en-US" dirty="0"/>
          </a:p>
          <a:p>
            <a:pPr algn="l"/>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34400" cy="758952"/>
          </a:xfrm>
        </p:spPr>
        <p:txBody>
          <a:bodyPr>
            <a:normAutofit/>
          </a:bodyPr>
          <a:lstStyle/>
          <a:p>
            <a:r>
              <a:rPr lang="en-US" dirty="0">
                <a:solidFill>
                  <a:srgbClr val="FF0000"/>
                </a:solidFill>
              </a:rPr>
              <a:t>Development of Public Health in the US</a:t>
            </a:r>
            <a:endParaRPr lang="ar-SA" dirty="0">
              <a:solidFill>
                <a:srgbClr val="FF0000"/>
              </a:solidFill>
            </a:endParaRPr>
          </a:p>
        </p:txBody>
      </p:sp>
      <p:sp>
        <p:nvSpPr>
          <p:cNvPr id="3" name="Rectangle 2"/>
          <p:cNvSpPr/>
          <p:nvPr/>
        </p:nvSpPr>
        <p:spPr>
          <a:xfrm>
            <a:off x="539552" y="1720840"/>
            <a:ext cx="8064896" cy="3416320"/>
          </a:xfrm>
          <a:prstGeom prst="rect">
            <a:avLst/>
          </a:prstGeom>
        </p:spPr>
        <p:txBody>
          <a:bodyPr wrap="square">
            <a:spAutoFit/>
          </a:bodyPr>
          <a:lstStyle/>
          <a:p>
            <a:pPr algn="l">
              <a:buNone/>
            </a:pPr>
            <a:r>
              <a:rPr lang="en-US" sz="2400" b="1" u="sng" dirty="0">
                <a:solidFill>
                  <a:srgbClr val="FF0000"/>
                </a:solidFill>
              </a:rPr>
              <a:t>Late 19</a:t>
            </a:r>
            <a:r>
              <a:rPr lang="en-US" sz="2400" b="1" u="sng" baseline="30000" dirty="0">
                <a:solidFill>
                  <a:srgbClr val="FF0000"/>
                </a:solidFill>
              </a:rPr>
              <a:t>th</a:t>
            </a:r>
            <a:r>
              <a:rPr lang="en-US" sz="2400" b="1" u="sng" dirty="0">
                <a:solidFill>
                  <a:srgbClr val="FF0000"/>
                </a:solidFill>
              </a:rPr>
              <a:t> -mid 20</a:t>
            </a:r>
            <a:r>
              <a:rPr lang="en-US" sz="2400" b="1" u="sng" baseline="30000" dirty="0">
                <a:solidFill>
                  <a:srgbClr val="FF0000"/>
                </a:solidFill>
              </a:rPr>
              <a:t>th</a:t>
            </a:r>
            <a:r>
              <a:rPr lang="en-US" sz="2400" b="1" u="sng" dirty="0">
                <a:solidFill>
                  <a:srgbClr val="FF0000"/>
                </a:solidFill>
              </a:rPr>
              <a:t> century:</a:t>
            </a:r>
          </a:p>
          <a:p>
            <a:pPr algn="l" rtl="0">
              <a:buFont typeface="Wingdings" pitchFamily="2" charset="2"/>
              <a:buChar char="Ø"/>
            </a:pPr>
            <a:r>
              <a:rPr lang="en-US" sz="2400" dirty="0"/>
              <a:t>First public health revolution.</a:t>
            </a:r>
          </a:p>
          <a:p>
            <a:pPr algn="l" rtl="0">
              <a:buFont typeface="Wingdings" pitchFamily="2" charset="2"/>
              <a:buChar char="Ø"/>
            </a:pPr>
            <a:r>
              <a:rPr lang="en-US" sz="2400" dirty="0"/>
              <a:t>Was aimed at controlling the harm (morbidity and mortality) that came from infectious diseases.</a:t>
            </a:r>
          </a:p>
          <a:p>
            <a:pPr algn="l">
              <a:buNone/>
            </a:pPr>
            <a:endParaRPr lang="en-US" sz="2400" u="sng" dirty="0">
              <a:solidFill>
                <a:schemeClr val="bg2">
                  <a:lumMod val="50000"/>
                </a:schemeClr>
              </a:solidFill>
            </a:endParaRPr>
          </a:p>
          <a:p>
            <a:pPr algn="l">
              <a:buNone/>
            </a:pPr>
            <a:r>
              <a:rPr lang="en-US" sz="2400" b="1" u="sng" dirty="0">
                <a:solidFill>
                  <a:srgbClr val="FF0000"/>
                </a:solidFill>
              </a:rPr>
              <a:t>Mid 1950s:</a:t>
            </a:r>
          </a:p>
          <a:p>
            <a:pPr algn="l" rtl="0">
              <a:buFont typeface="Wingdings" pitchFamily="2" charset="2"/>
              <a:buChar char="Ø"/>
            </a:pPr>
            <a:r>
              <a:rPr lang="en-US" sz="2400" dirty="0"/>
              <a:t>Many of the infectious diseases were  under control</a:t>
            </a:r>
          </a:p>
          <a:p>
            <a:pPr algn="l" rtl="0">
              <a:buFont typeface="Wingdings" pitchFamily="2" charset="2"/>
              <a:buChar char="Ø"/>
            </a:pPr>
            <a:r>
              <a:rPr lang="en-US" sz="2400" dirty="0"/>
              <a:t>Focus shifted from infectious diseases to major chronic diseases such as heart disease, cancer and strokes.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34400" cy="758952"/>
          </a:xfrm>
        </p:spPr>
        <p:txBody>
          <a:bodyPr>
            <a:normAutofit fontScale="90000"/>
          </a:bodyPr>
          <a:lstStyle/>
          <a:p>
            <a:r>
              <a:rPr lang="en-US" dirty="0">
                <a:solidFill>
                  <a:srgbClr val="FF0000"/>
                </a:solidFill>
              </a:rPr>
              <a:t>Development of Health Education/Promotion in the US</a:t>
            </a:r>
            <a:endParaRPr lang="ar-SA" dirty="0"/>
          </a:p>
        </p:txBody>
      </p:sp>
      <p:sp>
        <p:nvSpPr>
          <p:cNvPr id="3" name="Rectangle 2"/>
          <p:cNvSpPr/>
          <p:nvPr/>
        </p:nvSpPr>
        <p:spPr>
          <a:xfrm>
            <a:off x="395536" y="1556793"/>
            <a:ext cx="8280920" cy="3046988"/>
          </a:xfrm>
          <a:prstGeom prst="rect">
            <a:avLst/>
          </a:prstGeom>
        </p:spPr>
        <p:txBody>
          <a:bodyPr wrap="square">
            <a:spAutoFit/>
          </a:bodyPr>
          <a:lstStyle/>
          <a:p>
            <a:pPr algn="l" rtl="0"/>
            <a:r>
              <a:rPr lang="en-US" sz="2400" b="1" u="sng" dirty="0">
                <a:solidFill>
                  <a:srgbClr val="FF0000"/>
                </a:solidFill>
              </a:rPr>
              <a:t>Mid-1970s:</a:t>
            </a:r>
            <a:endParaRPr lang="en-US" sz="3200" b="1" dirty="0">
              <a:solidFill>
                <a:srgbClr val="FF0000"/>
              </a:solidFill>
            </a:endParaRPr>
          </a:p>
          <a:p>
            <a:pPr algn="l" rtl="0">
              <a:buFont typeface="Wingdings" pitchFamily="2" charset="2"/>
              <a:buChar char="Ø"/>
            </a:pPr>
            <a:r>
              <a:rPr lang="en-US" sz="2400" dirty="0"/>
              <a:t>Recognized that health promotion and disease prevention played the major role in reducing morbidity, saving lives, and reducing health costs.</a:t>
            </a:r>
          </a:p>
          <a:p>
            <a:pPr algn="l" rtl="0"/>
            <a:endParaRPr lang="en-US" sz="2400" dirty="0"/>
          </a:p>
          <a:p>
            <a:pPr algn="l" rtl="0">
              <a:buFont typeface="Wingdings" pitchFamily="2" charset="2"/>
              <a:buChar char="Ø"/>
            </a:pPr>
            <a:r>
              <a:rPr lang="en-US" sz="2400" dirty="0"/>
              <a:t>A shift from the traditional medical model to lifestyle and environmental strategies that emphasized prevention was the focus of the first publication of ‘Healthy People’ in 1979</a:t>
            </a:r>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534400" cy="758952"/>
          </a:xfrm>
        </p:spPr>
        <p:txBody>
          <a:bodyPr>
            <a:normAutofit fontScale="90000"/>
          </a:bodyPr>
          <a:lstStyle/>
          <a:p>
            <a:pPr algn="l"/>
            <a:r>
              <a:rPr lang="en-US" dirty="0">
                <a:solidFill>
                  <a:srgbClr val="FF0000"/>
                </a:solidFill>
              </a:rPr>
              <a:t>Development of Health Education/Promotion in the US</a:t>
            </a:r>
            <a:endParaRPr lang="ar-SA" dirty="0">
              <a:solidFill>
                <a:srgbClr val="FF0000"/>
              </a:solidFill>
            </a:endParaRPr>
          </a:p>
        </p:txBody>
      </p:sp>
      <p:sp>
        <p:nvSpPr>
          <p:cNvPr id="3" name="Rectangle 2"/>
          <p:cNvSpPr/>
          <p:nvPr/>
        </p:nvSpPr>
        <p:spPr>
          <a:xfrm>
            <a:off x="467544" y="1582341"/>
            <a:ext cx="7920880" cy="3785652"/>
          </a:xfrm>
          <a:prstGeom prst="rect">
            <a:avLst/>
          </a:prstGeom>
        </p:spPr>
        <p:txBody>
          <a:bodyPr wrap="square">
            <a:spAutoFit/>
          </a:bodyPr>
          <a:lstStyle/>
          <a:p>
            <a:pPr algn="l">
              <a:buNone/>
            </a:pPr>
            <a:r>
              <a:rPr lang="en-US" sz="2400" b="1" u="sng" dirty="0">
                <a:solidFill>
                  <a:srgbClr val="FF0000"/>
                </a:solidFill>
              </a:rPr>
              <a:t>1980s</a:t>
            </a:r>
            <a:r>
              <a:rPr lang="en-US" sz="2400" u="sng" dirty="0">
                <a:solidFill>
                  <a:schemeClr val="bg2">
                    <a:lumMod val="50000"/>
                  </a:schemeClr>
                </a:solidFill>
              </a:rPr>
              <a:t>:</a:t>
            </a:r>
          </a:p>
          <a:p>
            <a:pPr algn="l" rtl="0">
              <a:buFont typeface="Wingdings" pitchFamily="2" charset="2"/>
              <a:buChar char="Ø"/>
            </a:pPr>
            <a:r>
              <a:rPr lang="en-US" sz="2400" dirty="0"/>
              <a:t>A comprehensive national agenda for prevention had been developed with specific goals for the first time. The objectives were divided into three main areas—preventive services, health protection, and health promotion.</a:t>
            </a:r>
          </a:p>
          <a:p>
            <a:pPr algn="l" rtl="0">
              <a:buFont typeface="Wingdings" pitchFamily="2" charset="2"/>
              <a:buChar char="Ø"/>
            </a:pPr>
            <a:endParaRPr lang="en-US" sz="2400" dirty="0"/>
          </a:p>
          <a:p>
            <a:pPr algn="l" rtl="0">
              <a:buFont typeface="Wingdings" pitchFamily="2" charset="2"/>
              <a:buChar char="Ø"/>
            </a:pPr>
            <a:r>
              <a:rPr lang="en-US" sz="2400" dirty="0"/>
              <a:t>Even though not all objectives were reached, the planning process highlighted the value of setting goals and listing specific objectives to help measure progress</a:t>
            </a:r>
            <a:r>
              <a:rPr lang="en-US" sz="2400" dirty="0">
                <a:solidFill>
                  <a:schemeClr val="bg2">
                    <a:lumMod val="50000"/>
                  </a:schemeClr>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534400" cy="758952"/>
          </a:xfrm>
        </p:spPr>
        <p:txBody>
          <a:bodyPr>
            <a:normAutofit fontScale="90000"/>
          </a:bodyPr>
          <a:lstStyle/>
          <a:p>
            <a:r>
              <a:rPr lang="en-US" dirty="0">
                <a:solidFill>
                  <a:srgbClr val="FF0000"/>
                </a:solidFill>
              </a:rPr>
              <a:t>Development of Health Education/Promotion in the US</a:t>
            </a:r>
            <a:endParaRPr lang="ar-SA" dirty="0">
              <a:solidFill>
                <a:srgbClr val="FF0000"/>
              </a:solidFill>
            </a:endParaRPr>
          </a:p>
        </p:txBody>
      </p:sp>
      <p:sp>
        <p:nvSpPr>
          <p:cNvPr id="3" name="Rectangle 2"/>
          <p:cNvSpPr/>
          <p:nvPr/>
        </p:nvSpPr>
        <p:spPr>
          <a:xfrm>
            <a:off x="467544" y="1844824"/>
            <a:ext cx="8280920" cy="2492990"/>
          </a:xfrm>
          <a:prstGeom prst="rect">
            <a:avLst/>
          </a:prstGeom>
        </p:spPr>
        <p:txBody>
          <a:bodyPr wrap="square">
            <a:spAutoFit/>
          </a:bodyPr>
          <a:lstStyle/>
          <a:p>
            <a:pPr algn="l">
              <a:buNone/>
            </a:pPr>
            <a:r>
              <a:rPr lang="en-US" sz="2400" dirty="0"/>
              <a:t>This led to the practice of developing health objectives each </a:t>
            </a:r>
            <a:endParaRPr lang="ar-SA" sz="2400" dirty="0"/>
          </a:p>
          <a:p>
            <a:pPr algn="l">
              <a:buNone/>
            </a:pPr>
            <a:r>
              <a:rPr lang="en-US" sz="2400" dirty="0"/>
              <a:t>decade (</a:t>
            </a:r>
            <a:r>
              <a:rPr lang="en-US" sz="2400" b="1" dirty="0"/>
              <a:t>Healthy People</a:t>
            </a:r>
            <a:r>
              <a:rPr lang="en-US" sz="2400" dirty="0"/>
              <a:t>1990, 2000, 2010)</a:t>
            </a:r>
          </a:p>
          <a:p>
            <a:pPr algn="l">
              <a:buNone/>
            </a:pPr>
            <a:r>
              <a:rPr lang="en-US" sz="2400" b="1" u="sng" dirty="0">
                <a:solidFill>
                  <a:srgbClr val="FF0000"/>
                </a:solidFill>
              </a:rPr>
              <a:t>2010</a:t>
            </a:r>
            <a:r>
              <a:rPr lang="en-US" sz="2400" u="sng" dirty="0">
                <a:solidFill>
                  <a:schemeClr val="bg2">
                    <a:lumMod val="50000"/>
                  </a:schemeClr>
                </a:solidFill>
              </a:rPr>
              <a:t>:</a:t>
            </a:r>
          </a:p>
          <a:p>
            <a:pPr algn="l">
              <a:buNone/>
            </a:pPr>
            <a:r>
              <a:rPr lang="en-US" sz="2400" dirty="0">
                <a:solidFill>
                  <a:schemeClr val="bg2">
                    <a:lumMod val="50000"/>
                  </a:schemeClr>
                </a:solidFill>
              </a:rPr>
              <a:t>   </a:t>
            </a:r>
            <a:r>
              <a:rPr lang="en-US" sz="2400" dirty="0"/>
              <a:t>Healthy People 2010 will guide the U.S. public health and health education practice through 2020. Its vision is “a society in which all people live long, healthy lives” </a:t>
            </a:r>
            <a:r>
              <a:rPr lang="en-US" sz="1200" dirty="0"/>
              <a:t>(U.S Department of Health and Human Services, 2010</a:t>
            </a:r>
            <a:r>
              <a:rPr lang="en-US" sz="1200" dirty="0">
                <a:solidFill>
                  <a:schemeClr val="bg2">
                    <a:lumMod val="50000"/>
                  </a:schemeClr>
                </a:solidFill>
              </a:rPr>
              <a:t>)  </a:t>
            </a:r>
            <a:endParaRPr lang="en-US" sz="1050" dirty="0">
              <a:solidFill>
                <a:schemeClr val="bg2">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Healthy People Program</a:t>
            </a:r>
            <a:endParaRPr lang="ar-SA" dirty="0">
              <a:solidFill>
                <a:srgbClr val="FF0000"/>
              </a:solidFill>
            </a:endParaRPr>
          </a:p>
        </p:txBody>
      </p:sp>
      <p:sp>
        <p:nvSpPr>
          <p:cNvPr id="4" name="Rectangle 3"/>
          <p:cNvSpPr/>
          <p:nvPr/>
        </p:nvSpPr>
        <p:spPr>
          <a:xfrm>
            <a:off x="323528" y="1772816"/>
            <a:ext cx="8496944" cy="3170099"/>
          </a:xfrm>
          <a:prstGeom prst="rect">
            <a:avLst/>
          </a:prstGeom>
        </p:spPr>
        <p:txBody>
          <a:bodyPr wrap="square">
            <a:spAutoFit/>
          </a:bodyPr>
          <a:lstStyle/>
          <a:p>
            <a:pPr algn="l"/>
            <a:r>
              <a:rPr lang="en-US" sz="2000" b="1" dirty="0">
                <a:solidFill>
                  <a:srgbClr val="FF0000"/>
                </a:solidFill>
              </a:rPr>
              <a:t>Healthy People</a:t>
            </a:r>
            <a:r>
              <a:rPr lang="en-US" sz="2000" dirty="0">
                <a:solidFill>
                  <a:srgbClr val="FF0000"/>
                </a:solidFill>
              </a:rPr>
              <a:t> </a:t>
            </a:r>
            <a:r>
              <a:rPr lang="en-US" sz="2000" dirty="0"/>
              <a:t>is a program of nationwide </a:t>
            </a:r>
            <a:r>
              <a:rPr lang="en-US" sz="2000" u="sng" dirty="0">
                <a:hlinkClick r:id="rId2" tooltip="Health promotion"/>
              </a:rPr>
              <a:t>health-promotion</a:t>
            </a:r>
            <a:r>
              <a:rPr lang="en-US" sz="2000" dirty="0"/>
              <a:t> and </a:t>
            </a:r>
            <a:r>
              <a:rPr lang="en-US" sz="2000" u="sng" dirty="0">
                <a:hlinkClick r:id="rId3" tooltip="Disease"/>
              </a:rPr>
              <a:t>disease</a:t>
            </a:r>
            <a:r>
              <a:rPr lang="en-US" sz="2000" dirty="0"/>
              <a:t>-prevention goals set by the </a:t>
            </a:r>
            <a:r>
              <a:rPr lang="en-US" sz="2000" u="sng" dirty="0">
                <a:hlinkClick r:id="rId4" tooltip="United States Department of Health and Human Services"/>
              </a:rPr>
              <a:t>United States Department of Health and Human Services</a:t>
            </a:r>
            <a:r>
              <a:rPr lang="en-US" sz="2000" dirty="0"/>
              <a:t>. The goals were first set in 1979 “in response to an emerging consensus among scientists and health authorities that national health priorities should emphasize disease prevention”. </a:t>
            </a:r>
          </a:p>
          <a:p>
            <a:pPr algn="l"/>
            <a:endParaRPr lang="en-US" sz="2000" dirty="0"/>
          </a:p>
          <a:p>
            <a:pPr algn="l"/>
            <a:r>
              <a:rPr lang="en-US" sz="2000" dirty="0"/>
              <a:t>The Healthy People program was originally issued by the Department of Health, Education and Welfare (DHEW). This first issue contained “a report announcing goals for a ten-year plan to reduce controllable health risks</a:t>
            </a:r>
            <a:endParaRPr lang="ar-SA"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Useful links </a:t>
            </a:r>
            <a:endParaRPr lang="ar-SA" dirty="0">
              <a:solidFill>
                <a:srgbClr val="FF0000"/>
              </a:solidFill>
            </a:endParaRPr>
          </a:p>
        </p:txBody>
      </p:sp>
      <p:sp>
        <p:nvSpPr>
          <p:cNvPr id="23554" name="Rectangle 2"/>
          <p:cNvSpPr>
            <a:spLocks noChangeArrowheads="1"/>
          </p:cNvSpPr>
          <p:nvPr/>
        </p:nvSpPr>
        <p:spPr bwMode="auto">
          <a:xfrm>
            <a:off x="467544" y="-387424"/>
            <a:ext cx="8208912"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600" b="1" i="0" u="sng"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ar-SA" sz="1600" b="1" u="sng" dirty="0">
              <a:solidFill>
                <a:srgbClr val="FF0000"/>
              </a:solidFill>
              <a:latin typeface="Arial" pitchFamily="34" charset="0"/>
              <a:ea typeface="Times New Roman" pitchFamily="18" charset="0"/>
              <a:cs typeface="Arial" pitchFamily="34" charset="0"/>
            </a:endParaRPr>
          </a:p>
          <a:p>
            <a:pPr lvl="0" algn="l" fontAlgn="base">
              <a:spcBef>
                <a:spcPct val="0"/>
              </a:spcBef>
              <a:spcAft>
                <a:spcPct val="0"/>
              </a:spcAft>
            </a:pPr>
            <a:endParaRPr kumimoji="0" lang="ar-SA" sz="2000" i="0" strike="noStrike" cap="none" normalizeH="0" baseline="0" dirty="0">
              <a:ln>
                <a:noFill/>
              </a:ln>
              <a:solidFill>
                <a:schemeClr val="tx2">
                  <a:lumMod val="75000"/>
                </a:schemeClr>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ar-SA" sz="2000" i="0" strike="noStrike" cap="none" normalizeH="0" baseline="0" dirty="0">
              <a:ln>
                <a:noFill/>
              </a:ln>
              <a:solidFill>
                <a:schemeClr val="tx2">
                  <a:lumMod val="75000"/>
                </a:schemeClr>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ar-SA" sz="2000" i="0" strike="noStrike" cap="none" normalizeH="0" baseline="0" dirty="0">
              <a:ln>
                <a:noFill/>
              </a:ln>
              <a:solidFill>
                <a:schemeClr val="tx2">
                  <a:lumMod val="75000"/>
                </a:schemeClr>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ar-SA" sz="2000" i="0" strike="noStrike" cap="none" normalizeH="0" baseline="0" dirty="0">
              <a:ln>
                <a:noFill/>
              </a:ln>
              <a:solidFill>
                <a:schemeClr val="tx2">
                  <a:lumMod val="75000"/>
                </a:schemeClr>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CA" sz="2000" i="0" strike="noStrike" cap="none" normalizeH="0" baseline="0" dirty="0">
              <a:ln>
                <a:noFill/>
              </a:ln>
              <a:solidFill>
                <a:schemeClr val="tx2">
                  <a:lumMod val="75000"/>
                </a:schemeClr>
              </a:solidFill>
              <a:effectLst/>
              <a:latin typeface="Arial" pitchFamily="34" charset="0"/>
              <a:ea typeface="Times New Roman" pitchFamily="18" charset="0"/>
              <a:cs typeface="Arial" pitchFamily="34" charset="0"/>
            </a:endParaRPr>
          </a:p>
          <a:p>
            <a:pPr marR="0" lvl="0" indent="0" algn="l" fontAlgn="base">
              <a:lnSpc>
                <a:spcPct val="100000"/>
              </a:lnSpc>
              <a:spcBef>
                <a:spcPct val="0"/>
              </a:spcBef>
              <a:spcAft>
                <a:spcPct val="0"/>
              </a:spcAft>
              <a:buClrTx/>
              <a:buSzTx/>
              <a:buFontTx/>
              <a:buNone/>
              <a:tabLst/>
            </a:pPr>
            <a:r>
              <a:rPr lang="en-CA" dirty="0">
                <a:hlinkClick r:id="rId2"/>
              </a:rPr>
              <a:t>http://applications.emro.who.int/dsaf/EMRPUB_2012_EN_1362.pdf</a:t>
            </a:r>
            <a:endParaRPr lang="en-CA"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2000" i="0" strike="noStrike" cap="none" normalizeH="0" baseline="0" dirty="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3200" i="0" strike="noStrike" cap="none" normalizeH="0" baseline="0" dirty="0">
              <a:ln>
                <a:noFill/>
              </a:ln>
              <a:solidFill>
                <a:schemeClr val="tx2">
                  <a:lumMod val="75000"/>
                </a:schemeClr>
              </a:solidFill>
              <a:effectLst/>
              <a:latin typeface="Arial" pitchFamily="34" charset="0"/>
              <a:cs typeface="Arial" pitchFamily="34" charset="0"/>
            </a:endParaRPr>
          </a:p>
        </p:txBody>
      </p:sp>
      <p:sp>
        <p:nvSpPr>
          <p:cNvPr id="5" name="Rectangle 4"/>
          <p:cNvSpPr/>
          <p:nvPr/>
        </p:nvSpPr>
        <p:spPr>
          <a:xfrm>
            <a:off x="539552" y="2132856"/>
            <a:ext cx="7056784" cy="923330"/>
          </a:xfrm>
          <a:prstGeom prst="rect">
            <a:avLst/>
          </a:prstGeom>
        </p:spPr>
        <p:txBody>
          <a:bodyPr wrap="square">
            <a:spAutoFit/>
          </a:bodyPr>
          <a:lstStyle/>
          <a:p>
            <a:pPr algn="l" fontAlgn="base">
              <a:spcBef>
                <a:spcPct val="0"/>
              </a:spcBef>
              <a:spcAft>
                <a:spcPct val="0"/>
              </a:spcAft>
            </a:pPr>
            <a:endParaRPr lang="en-CA" dirty="0">
              <a:hlinkClick r:id="rId2"/>
            </a:endParaRPr>
          </a:p>
          <a:p>
            <a:pPr algn="l" fontAlgn="base">
              <a:spcBef>
                <a:spcPct val="0"/>
              </a:spcBef>
              <a:spcAft>
                <a:spcPct val="0"/>
              </a:spcAft>
            </a:pPr>
            <a:endParaRPr lang="en-CA" dirty="0">
              <a:hlinkClick r:id="rId2"/>
            </a:endParaRPr>
          </a:p>
          <a:p>
            <a:pPr algn="l" fontAlgn="base">
              <a:spcBef>
                <a:spcPct val="0"/>
              </a:spcBef>
              <a:spcAft>
                <a:spcPct val="0"/>
              </a:spcAft>
            </a:pPr>
            <a:endParaRPr lang="en-US" dirty="0">
              <a:hlinkClick r:id="rId2"/>
            </a:endParaRPr>
          </a:p>
        </p:txBody>
      </p:sp>
      <p:sp>
        <p:nvSpPr>
          <p:cNvPr id="7" name="Rectangle 6"/>
          <p:cNvSpPr/>
          <p:nvPr/>
        </p:nvSpPr>
        <p:spPr>
          <a:xfrm>
            <a:off x="467544" y="2074788"/>
            <a:ext cx="7488832" cy="923330"/>
          </a:xfrm>
          <a:prstGeom prst="rect">
            <a:avLst/>
          </a:prstGeom>
        </p:spPr>
        <p:txBody>
          <a:bodyPr wrap="square">
            <a:spAutoFit/>
          </a:bodyPr>
          <a:lstStyle/>
          <a:p>
            <a:pPr algn="l"/>
            <a:endParaRPr lang="en-US" dirty="0"/>
          </a:p>
          <a:p>
            <a:pPr algn="l"/>
            <a:endParaRPr lang="en-US" dirty="0"/>
          </a:p>
          <a:p>
            <a:pPr algn="l"/>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EC9285-3593-49D7-BC89-BA48134BEA75}"/>
              </a:ext>
            </a:extLst>
          </p:cNvPr>
          <p:cNvSpPr>
            <a:spLocks noGrp="1"/>
          </p:cNvSpPr>
          <p:nvPr>
            <p:ph type="title"/>
          </p:nvPr>
        </p:nvSpPr>
        <p:spPr/>
        <p:txBody>
          <a:bodyPr/>
          <a:lstStyle/>
          <a:p>
            <a:pPr algn="l"/>
            <a:r>
              <a:rPr lang="en-US" dirty="0">
                <a:solidFill>
                  <a:srgbClr val="FF0000"/>
                </a:solidFill>
              </a:rPr>
              <a:t>Quiz  1</a:t>
            </a:r>
          </a:p>
        </p:txBody>
      </p:sp>
      <p:sp>
        <p:nvSpPr>
          <p:cNvPr id="3" name="Rectangle 2">
            <a:extLst>
              <a:ext uri="{FF2B5EF4-FFF2-40B4-BE49-F238E27FC236}">
                <a16:creationId xmlns:a16="http://schemas.microsoft.com/office/drawing/2014/main" xmlns="" id="{60A54AF1-47DD-4C7F-B131-E40F2391DCDC}"/>
              </a:ext>
            </a:extLst>
          </p:cNvPr>
          <p:cNvSpPr/>
          <p:nvPr/>
        </p:nvSpPr>
        <p:spPr>
          <a:xfrm>
            <a:off x="2286000" y="3105835"/>
            <a:ext cx="4572000" cy="646331"/>
          </a:xfrm>
          <a:prstGeom prst="rect">
            <a:avLst/>
          </a:prstGeom>
        </p:spPr>
        <p:txBody>
          <a:bodyPr>
            <a:spAutoFit/>
          </a:bodyPr>
          <a:lstStyle/>
          <a:p>
            <a:r>
              <a:rPr lang="en-US"/>
              <a:t>http://www.who.int/healthpromotion/about/HPR%20Glossary%201998.pdf?ua=1</a:t>
            </a:r>
          </a:p>
        </p:txBody>
      </p:sp>
    </p:spTree>
    <p:extLst>
      <p:ext uri="{BB962C8B-B14F-4D97-AF65-F5344CB8AC3E}">
        <p14:creationId xmlns:p14="http://schemas.microsoft.com/office/powerpoint/2010/main" val="67318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Outline</a:t>
            </a:r>
            <a:endParaRPr lang="ar-SA" dirty="0">
              <a:solidFill>
                <a:srgbClr val="FF0000"/>
              </a:solidFill>
            </a:endParaRPr>
          </a:p>
        </p:txBody>
      </p:sp>
      <p:sp>
        <p:nvSpPr>
          <p:cNvPr id="4" name="Rectangle 3"/>
          <p:cNvSpPr/>
          <p:nvPr/>
        </p:nvSpPr>
        <p:spPr>
          <a:xfrm>
            <a:off x="395536" y="1628800"/>
            <a:ext cx="8136904" cy="3785652"/>
          </a:xfrm>
          <a:prstGeom prst="rect">
            <a:avLst/>
          </a:prstGeom>
        </p:spPr>
        <p:txBody>
          <a:bodyPr wrap="square">
            <a:spAutoFit/>
          </a:bodyPr>
          <a:lstStyle/>
          <a:p>
            <a:pPr algn="l" rtl="0">
              <a:buClr>
                <a:srgbClr val="FF0000"/>
              </a:buClr>
            </a:pPr>
            <a:endParaRPr lang="en-US" sz="2400" dirty="0">
              <a:solidFill>
                <a:schemeClr val="accent3">
                  <a:lumMod val="75000"/>
                </a:schemeClr>
              </a:solidFill>
            </a:endParaRPr>
          </a:p>
          <a:p>
            <a:pPr algn="l" rtl="0">
              <a:buClr>
                <a:srgbClr val="FF0000"/>
              </a:buClr>
              <a:buFont typeface="Wingdings" pitchFamily="2" charset="2"/>
              <a:buChar char="Ø"/>
            </a:pPr>
            <a:r>
              <a:rPr lang="en-US" sz="2400" dirty="0"/>
              <a:t>Key words, terms, and definitions</a:t>
            </a:r>
          </a:p>
          <a:p>
            <a:pPr algn="l" rtl="0">
              <a:buClr>
                <a:srgbClr val="FF0000"/>
              </a:buClr>
            </a:pPr>
            <a:endParaRPr lang="en-US" sz="2400" dirty="0"/>
          </a:p>
          <a:p>
            <a:pPr algn="l" rtl="0">
              <a:buClr>
                <a:srgbClr val="FF0000"/>
              </a:buClr>
              <a:buFont typeface="Wingdings" pitchFamily="2" charset="2"/>
              <a:buChar char="Ø"/>
            </a:pPr>
            <a:r>
              <a:rPr lang="en-US" sz="2400" dirty="0"/>
              <a:t>Social determinants of health </a:t>
            </a:r>
          </a:p>
          <a:p>
            <a:pPr algn="l" rtl="0">
              <a:buClr>
                <a:srgbClr val="FF0000"/>
              </a:buClr>
            </a:pPr>
            <a:endParaRPr lang="en-US" sz="2400" dirty="0"/>
          </a:p>
          <a:p>
            <a:pPr algn="l" rtl="0">
              <a:buClr>
                <a:srgbClr val="FF0000"/>
              </a:buClr>
              <a:buFont typeface="Wingdings" pitchFamily="2" charset="2"/>
              <a:buChar char="Ø"/>
            </a:pPr>
            <a:r>
              <a:rPr lang="en-US" sz="2400" dirty="0"/>
              <a:t>Evolution of public health</a:t>
            </a:r>
          </a:p>
          <a:p>
            <a:pPr algn="l" rtl="0">
              <a:buClr>
                <a:srgbClr val="FF0000"/>
              </a:buClr>
            </a:pPr>
            <a:endParaRPr lang="en-US" sz="2400" dirty="0"/>
          </a:p>
          <a:p>
            <a:pPr lvl="0" algn="l" rtl="0">
              <a:buClr>
                <a:srgbClr val="FF0000"/>
              </a:buClr>
              <a:buFont typeface="Wingdings" pitchFamily="2" charset="2"/>
              <a:buChar char="Ø"/>
            </a:pPr>
            <a:r>
              <a:rPr lang="en-CA" sz="2400" dirty="0"/>
              <a:t>The importance of health education/health promotion</a:t>
            </a:r>
            <a:endParaRPr lang="en-US" sz="2400" dirty="0"/>
          </a:p>
          <a:p>
            <a:pPr lvl="0" rtl="0"/>
            <a:r>
              <a:rPr lang="en-CA" sz="2400" dirty="0"/>
              <a:t> </a:t>
            </a:r>
            <a:endParaRPr lang="en-US" sz="2400" dirty="0"/>
          </a:p>
          <a:p>
            <a:pPr algn="l" rtl="0">
              <a:buClr>
                <a:srgbClr val="FF0000"/>
              </a:buClr>
              <a:buFont typeface="Wingdings" pitchFamily="2" charset="2"/>
              <a:buChar char="Ø"/>
            </a:pPr>
            <a:r>
              <a:rPr lang="en-US" sz="2400" dirty="0"/>
              <a:t>Useful links</a:t>
            </a:r>
            <a:endParaRPr lang="ar-S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sz="3200" dirty="0">
                <a:solidFill>
                  <a:srgbClr val="FF0000"/>
                </a:solidFill>
                <a:cs typeface="+mn-cs"/>
              </a:rPr>
              <a:t>Object</a:t>
            </a:r>
            <a:r>
              <a:rPr lang="en-CA" dirty="0">
                <a:solidFill>
                  <a:srgbClr val="FF0000"/>
                </a:solidFill>
              </a:rPr>
              <a:t>iv</a:t>
            </a:r>
            <a:r>
              <a:rPr lang="en-CA" sz="3200" dirty="0">
                <a:solidFill>
                  <a:srgbClr val="FF0000"/>
                </a:solidFill>
                <a:cs typeface="+mn-cs"/>
              </a:rPr>
              <a:t>es</a:t>
            </a:r>
            <a:r>
              <a:rPr lang="en-CA" b="1" dirty="0">
                <a:solidFill>
                  <a:srgbClr val="FF0000"/>
                </a:solidFill>
              </a:rPr>
              <a:t>:</a:t>
            </a:r>
            <a:endParaRPr lang="ar-SA" b="1" dirty="0">
              <a:solidFill>
                <a:srgbClr val="FF0000"/>
              </a:solidFill>
            </a:endParaRPr>
          </a:p>
        </p:txBody>
      </p:sp>
      <p:sp>
        <p:nvSpPr>
          <p:cNvPr id="5" name="TextBox 4"/>
          <p:cNvSpPr txBox="1"/>
          <p:nvPr/>
        </p:nvSpPr>
        <p:spPr>
          <a:xfrm>
            <a:off x="323528" y="1628800"/>
            <a:ext cx="6624736" cy="677108"/>
          </a:xfrm>
          <a:prstGeom prst="rect">
            <a:avLst/>
          </a:prstGeom>
          <a:noFill/>
        </p:spPr>
        <p:txBody>
          <a:bodyPr wrap="square" rtlCol="1">
            <a:spAutoFit/>
          </a:bodyPr>
          <a:lstStyle/>
          <a:p>
            <a:pPr algn="l"/>
            <a:r>
              <a:rPr lang="en-CA" sz="2000" b="1" dirty="0">
                <a:solidFill>
                  <a:srgbClr val="FF0000"/>
                </a:solidFill>
              </a:rPr>
              <a:t>By </a:t>
            </a:r>
            <a:r>
              <a:rPr lang="en-CA" sz="2000" b="1" dirty="0">
                <a:solidFill>
                  <a:srgbClr val="FF0000"/>
                </a:solidFill>
                <a:latin typeface="Calibri" pitchFamily="34" charset="0"/>
                <a:ea typeface="Calibri" pitchFamily="34" charset="0"/>
              </a:rPr>
              <a:t>the</a:t>
            </a:r>
            <a:r>
              <a:rPr lang="en-CA" sz="2000" b="1" dirty="0">
                <a:solidFill>
                  <a:srgbClr val="FF0000"/>
                </a:solidFill>
              </a:rPr>
              <a:t> end of this lecture, you will be able to :</a:t>
            </a:r>
          </a:p>
          <a:p>
            <a:endParaRPr lang="ar-SA" dirty="0"/>
          </a:p>
        </p:txBody>
      </p:sp>
      <p:sp>
        <p:nvSpPr>
          <p:cNvPr id="1025" name="Rectangle 1"/>
          <p:cNvSpPr>
            <a:spLocks noChangeArrowheads="1"/>
          </p:cNvSpPr>
          <p:nvPr/>
        </p:nvSpPr>
        <p:spPr bwMode="auto">
          <a:xfrm>
            <a:off x="323528" y="2339010"/>
            <a:ext cx="84249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rtl="0" fontAlgn="base">
              <a:lnSpc>
                <a:spcPct val="100000"/>
              </a:lnSpc>
              <a:spcBef>
                <a:spcPct val="0"/>
              </a:spcBef>
              <a:spcAft>
                <a:spcPct val="0"/>
              </a:spcAft>
              <a:buClrTx/>
              <a:buSzTx/>
              <a:buFont typeface="+mj-lt"/>
              <a:buAutoNum type="arabicPeriod"/>
              <a:tabLst/>
            </a:pPr>
            <a:r>
              <a:rPr lang="en-CA" sz="2400" dirty="0"/>
              <a:t>Define health promotion and other related terms</a:t>
            </a:r>
          </a:p>
          <a:p>
            <a:pPr marL="457200" marR="0" lvl="0" indent="-457200" algn="l" rtl="0" fontAlgn="base">
              <a:lnSpc>
                <a:spcPct val="100000"/>
              </a:lnSpc>
              <a:spcBef>
                <a:spcPct val="0"/>
              </a:spcBef>
              <a:spcAft>
                <a:spcPct val="0"/>
              </a:spcAft>
              <a:buClrTx/>
              <a:buSzTx/>
              <a:buFont typeface="+mj-lt"/>
              <a:buAutoNum type="arabicPeriod"/>
              <a:tabLst/>
            </a:pPr>
            <a:endParaRPr lang="en-US" sz="2400" dirty="0"/>
          </a:p>
          <a:p>
            <a:pPr marL="457200" marR="0" lvl="0" indent="-457200" algn="l" rtl="0" fontAlgn="base">
              <a:lnSpc>
                <a:spcPct val="100000"/>
              </a:lnSpc>
              <a:spcBef>
                <a:spcPct val="0"/>
              </a:spcBef>
              <a:spcAft>
                <a:spcPct val="0"/>
              </a:spcAft>
              <a:buClrTx/>
              <a:buSzTx/>
              <a:buFont typeface="+mj-lt"/>
              <a:buAutoNum type="arabicPeriod"/>
              <a:tabLst/>
            </a:pPr>
            <a:r>
              <a:rPr lang="en-CA" sz="2400" dirty="0"/>
              <a:t>Recognize the importance of the profession </a:t>
            </a:r>
          </a:p>
          <a:p>
            <a:pPr marL="457200" marR="0" lvl="0" indent="-457200" algn="l" rtl="0" fontAlgn="base">
              <a:lnSpc>
                <a:spcPct val="100000"/>
              </a:lnSpc>
              <a:spcBef>
                <a:spcPct val="0"/>
              </a:spcBef>
              <a:spcAft>
                <a:spcPct val="0"/>
              </a:spcAft>
              <a:buClrTx/>
              <a:buSzTx/>
              <a:buFont typeface="+mj-lt"/>
              <a:buAutoNum type="arabicPeriod"/>
              <a:tabLst/>
            </a:pPr>
            <a:endParaRPr lang="en-US" sz="2400" dirty="0"/>
          </a:p>
          <a:p>
            <a:pPr marR="0" lvl="0" indent="0" algn="l" rtl="0" fontAlgn="base">
              <a:lnSpc>
                <a:spcPct val="100000"/>
              </a:lnSpc>
              <a:spcBef>
                <a:spcPct val="0"/>
              </a:spcBef>
              <a:spcAft>
                <a:spcPct val="0"/>
              </a:spcAft>
              <a:buClrTx/>
              <a:buSzTx/>
              <a:buFont typeface="Arial" pitchFamily="34" charset="0"/>
              <a:buChar char="•"/>
              <a:tabLst/>
            </a:pPr>
            <a:endParaRPr lang="en-CA" sz="2400"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Think about the following questions</a:t>
            </a:r>
            <a:endParaRPr lang="ar-SA" dirty="0">
              <a:solidFill>
                <a:srgbClr val="FF0000"/>
              </a:solidFill>
            </a:endParaRPr>
          </a:p>
        </p:txBody>
      </p:sp>
      <p:sp>
        <p:nvSpPr>
          <p:cNvPr id="3" name="TextBox 2"/>
          <p:cNvSpPr txBox="1"/>
          <p:nvPr/>
        </p:nvSpPr>
        <p:spPr>
          <a:xfrm>
            <a:off x="539552" y="1772816"/>
            <a:ext cx="7488832" cy="3077766"/>
          </a:xfrm>
          <a:prstGeom prst="rect">
            <a:avLst/>
          </a:prstGeom>
          <a:noFill/>
        </p:spPr>
        <p:txBody>
          <a:bodyPr wrap="square" rtlCol="1">
            <a:spAutoFit/>
          </a:bodyPr>
          <a:lstStyle/>
          <a:p>
            <a:endParaRPr lang="ar-SA" dirty="0"/>
          </a:p>
          <a:p>
            <a:endParaRPr lang="ar-SA" dirty="0"/>
          </a:p>
          <a:p>
            <a:pPr algn="l" rtl="0">
              <a:buFont typeface="Arial" pitchFamily="34" charset="0"/>
              <a:buChar char="•"/>
            </a:pPr>
            <a:r>
              <a:rPr lang="en-US" sz="2800" dirty="0"/>
              <a:t>What  is health promotion?</a:t>
            </a:r>
          </a:p>
          <a:p>
            <a:pPr algn="l" rtl="0"/>
            <a:endParaRPr lang="en-US" sz="2800" dirty="0"/>
          </a:p>
          <a:p>
            <a:pPr algn="l" rtl="0">
              <a:buFont typeface="Arial" pitchFamily="34" charset="0"/>
              <a:buChar char="•"/>
            </a:pPr>
            <a:r>
              <a:rPr lang="en-US" sz="2800" dirty="0"/>
              <a:t>Why health promotion?</a:t>
            </a:r>
          </a:p>
          <a:p>
            <a:pPr algn="l" rtl="0">
              <a:buFont typeface="Arial" pitchFamily="34" charset="0"/>
              <a:buChar char="•"/>
            </a:pPr>
            <a:endParaRPr lang="en-US" sz="2800" dirty="0"/>
          </a:p>
          <a:p>
            <a:pPr algn="l" rtl="0">
              <a:buFont typeface="Arial" pitchFamily="34" charset="0"/>
              <a:buChar char="•"/>
            </a:pPr>
            <a:r>
              <a:rPr lang="en-US" sz="2800" dirty="0"/>
              <a:t>What are the  social determinants of health? </a:t>
            </a:r>
          </a:p>
          <a:p>
            <a:r>
              <a:rPr lang="en-US" dirty="0"/>
              <a:t>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FF0000"/>
                </a:solidFill>
              </a:rPr>
              <a:t>Watch and discuss</a:t>
            </a:r>
            <a:endParaRPr lang="ar-SA" b="1" dirty="0">
              <a:solidFill>
                <a:srgbClr val="FF0000"/>
              </a:solidFill>
            </a:endParaRPr>
          </a:p>
        </p:txBody>
      </p:sp>
      <p:sp>
        <p:nvSpPr>
          <p:cNvPr id="3" name="Rectangle 2"/>
          <p:cNvSpPr/>
          <p:nvPr/>
        </p:nvSpPr>
        <p:spPr>
          <a:xfrm>
            <a:off x="971600" y="2492896"/>
            <a:ext cx="6624736" cy="369332"/>
          </a:xfrm>
          <a:prstGeom prst="rect">
            <a:avLst/>
          </a:prstGeom>
        </p:spPr>
        <p:txBody>
          <a:bodyPr wrap="square">
            <a:spAutoFit/>
          </a:bodyPr>
          <a:lstStyle/>
          <a:p>
            <a:pPr algn="ctr"/>
            <a:r>
              <a:rPr lang="en-US" dirty="0"/>
              <a:t>https://www.youtube.com/watch?v=y9THQTEqMaU</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words, Terms, and Definitions</a:t>
            </a:r>
            <a:endParaRPr lang="ar-SA" dirty="0">
              <a:solidFill>
                <a:srgbClr val="FF0000"/>
              </a:solidFill>
            </a:endParaRPr>
          </a:p>
        </p:txBody>
      </p:sp>
      <p:sp>
        <p:nvSpPr>
          <p:cNvPr id="3" name="Content Placeholder 2"/>
          <p:cNvSpPr txBox="1">
            <a:spLocks/>
          </p:cNvSpPr>
          <p:nvPr/>
        </p:nvSpPr>
        <p:spPr>
          <a:xfrm>
            <a:off x="0" y="1340768"/>
            <a:ext cx="8951948" cy="5791766"/>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1" i="0" u="none" strike="noStrike" kern="1200" cap="none" spc="0" normalizeH="0" baseline="0" noProof="0" dirty="0">
                <a:ln>
                  <a:noFill/>
                </a:ln>
                <a:solidFill>
                  <a:srgbClr val="FF0000"/>
                </a:solidFill>
                <a:effectLst/>
                <a:uLnTx/>
                <a:uFillTx/>
                <a:latin typeface="+mn-lt"/>
                <a:ea typeface="+mn-ea"/>
                <a:cs typeface="+mn-cs"/>
              </a:rPr>
              <a:t>Health</a:t>
            </a:r>
            <a:r>
              <a:rPr kumimoji="0" lang="en-US" sz="2400" b="1" i="0" u="none" strike="noStrike" kern="1200" cap="none" spc="0" normalizeH="0" baseline="0" noProof="0" dirty="0">
                <a:ln>
                  <a:noFill/>
                </a:ln>
                <a:solidFill>
                  <a:schemeClr val="bg2">
                    <a:lumMod val="50000"/>
                  </a:schemeClr>
                </a:solidFill>
                <a:effectLst/>
                <a:uLnTx/>
                <a:uFillTx/>
                <a:latin typeface="+mn-lt"/>
                <a:ea typeface="+mn-ea"/>
                <a:cs typeface="+mn-cs"/>
              </a:rPr>
              <a:t>: </a:t>
            </a:r>
            <a:r>
              <a:rPr kumimoji="0" lang="en-US" sz="2400" b="0" i="0" u="none" strike="noStrike" kern="1200" cap="none" spc="0" normalizeH="0" baseline="0" noProof="0" dirty="0">
                <a:ln>
                  <a:noFill/>
                </a:ln>
                <a:effectLst/>
                <a:uLnTx/>
                <a:uFillTx/>
                <a:latin typeface="+mn-lt"/>
                <a:ea typeface="+mn-ea"/>
                <a:cs typeface="+mn-cs"/>
              </a:rPr>
              <a:t>“the state of complete mental, physical, and social well being not merely the absence of disease or infirmity</a:t>
            </a:r>
            <a:r>
              <a:rPr kumimoji="0" lang="en-US" sz="1600" b="0" i="0" u="none" strike="noStrike" kern="1200" cap="none" spc="0" normalizeH="0" baseline="0" noProof="0" dirty="0">
                <a:ln>
                  <a:noFill/>
                </a:ln>
                <a:effectLst/>
                <a:uLnTx/>
                <a:uFillTx/>
                <a:latin typeface="+mn-lt"/>
                <a:ea typeface="+mn-ea"/>
                <a:cs typeface="+mn-cs"/>
              </a:rPr>
              <a:t>” </a:t>
            </a:r>
            <a:r>
              <a:rPr kumimoji="0" lang="en-US" sz="1400" b="0" i="0" u="none" strike="noStrike" kern="1200" cap="none" spc="0" normalizeH="0" baseline="0" noProof="0" dirty="0">
                <a:ln>
                  <a:noFill/>
                </a:ln>
                <a:effectLst/>
                <a:uLnTx/>
                <a:uFillTx/>
                <a:latin typeface="+mn-lt"/>
                <a:ea typeface="+mn-ea"/>
                <a:cs typeface="+mn-cs"/>
              </a:rPr>
              <a:t>(WHO, 1947,p. 1)</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US" sz="1400" b="0" i="0" u="none" strike="noStrike" kern="1200" cap="none" spc="0" normalizeH="0" baseline="0" noProof="0" dirty="0">
              <a:ln>
                <a:noFill/>
              </a:ln>
              <a:solidFill>
                <a:schemeClr val="bg2">
                  <a:lumMod val="50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1" i="0" u="none" strike="noStrike" kern="1200" cap="none" spc="0" normalizeH="0" baseline="0" noProof="0" dirty="0">
                <a:ln>
                  <a:noFill/>
                </a:ln>
                <a:solidFill>
                  <a:srgbClr val="FF0000"/>
                </a:solidFill>
                <a:effectLst/>
                <a:uLnTx/>
                <a:uFillTx/>
                <a:latin typeface="+mn-lt"/>
                <a:ea typeface="+mn-ea"/>
                <a:cs typeface="+mn-cs"/>
              </a:rPr>
              <a:t>Community Health: </a:t>
            </a:r>
            <a:r>
              <a:rPr kumimoji="0" lang="en-US" sz="2400" b="0" i="0" u="none" strike="noStrike" kern="1200" cap="none" spc="0" normalizeH="0" baseline="0" noProof="0" dirty="0">
                <a:ln>
                  <a:noFill/>
                </a:ln>
                <a:effectLst/>
                <a:uLnTx/>
                <a:uFillTx/>
                <a:latin typeface="+mn-lt"/>
                <a:ea typeface="+mn-ea"/>
                <a:cs typeface="+mn-cs"/>
              </a:rPr>
              <a:t>“the health status of a defined group of people and the actions and conditions to protect and improve the health of the community” </a:t>
            </a:r>
            <a:r>
              <a:rPr kumimoji="0" lang="en-US" sz="1600" b="0" i="0" u="none" strike="noStrike" kern="1200" cap="none" spc="0" normalizeH="0" baseline="0" noProof="0" dirty="0">
                <a:ln>
                  <a:noFill/>
                </a:ln>
                <a:effectLst/>
                <a:uLnTx/>
                <a:uFillTx/>
                <a:latin typeface="+mn-lt"/>
                <a:ea typeface="+mn-ea"/>
                <a:cs typeface="+mn-cs"/>
              </a:rPr>
              <a:t>(Green &amp; McKenzie, 2002,p. 99</a:t>
            </a:r>
            <a:r>
              <a:rPr kumimoji="0" lang="en-US" sz="1400" b="0" i="0" u="none" strike="noStrike" kern="1200" cap="none" spc="0" normalizeH="0" baseline="0" noProof="0" dirty="0">
                <a:ln>
                  <a:noFill/>
                </a:ln>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US" sz="1400" b="0" i="0" u="none" strike="noStrike" kern="1200" cap="none" spc="0" normalizeH="0" baseline="0" noProof="0" dirty="0">
              <a:ln>
                <a:noFill/>
              </a:ln>
              <a:solidFill>
                <a:schemeClr val="bg2">
                  <a:lumMod val="50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1" i="0" u="none" strike="noStrike" kern="1200" cap="none" spc="0" normalizeH="0" baseline="0" noProof="0" dirty="0">
                <a:ln>
                  <a:noFill/>
                </a:ln>
                <a:solidFill>
                  <a:srgbClr val="FF0000"/>
                </a:solidFill>
                <a:effectLst/>
                <a:uLnTx/>
                <a:uFillTx/>
                <a:latin typeface="+mn-lt"/>
                <a:ea typeface="+mn-ea"/>
                <a:cs typeface="+mn-cs"/>
              </a:rPr>
              <a:t>Disease Prevention: </a:t>
            </a:r>
            <a:r>
              <a:rPr kumimoji="0" lang="en-US" sz="2400" b="0" i="0" u="none" strike="noStrike" kern="1200" cap="none" spc="0" normalizeH="0" baseline="0" noProof="0" dirty="0">
                <a:ln>
                  <a:noFill/>
                </a:ln>
                <a:effectLst/>
                <a:uLnTx/>
                <a:uFillTx/>
                <a:latin typeface="+mn-lt"/>
                <a:ea typeface="+mn-ea"/>
                <a:cs typeface="+mn-cs"/>
              </a:rPr>
              <a:t>“the process of reducing risks and alleviating disease to promote, preserve, and restore health and minimize suffering and distress” </a:t>
            </a:r>
            <a:r>
              <a:rPr kumimoji="0" lang="en-US" sz="1600" b="0" i="0" u="none" strike="noStrike" kern="1200" cap="none" spc="0" normalizeH="0" baseline="0" noProof="0" dirty="0">
                <a:ln>
                  <a:noFill/>
                </a:ln>
                <a:effectLst/>
                <a:uLnTx/>
                <a:uFillTx/>
                <a:latin typeface="+mn-lt"/>
                <a:ea typeface="+mn-ea"/>
                <a:cs typeface="+mn-cs"/>
              </a:rPr>
              <a:t>(Joint Committee, 2001, p. 99)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words, Terms, and Definitions</a:t>
            </a:r>
            <a:endParaRPr lang="ar-SA" dirty="0"/>
          </a:p>
        </p:txBody>
      </p:sp>
      <p:sp>
        <p:nvSpPr>
          <p:cNvPr id="4" name="TextBox 3"/>
          <p:cNvSpPr txBox="1"/>
          <p:nvPr/>
        </p:nvSpPr>
        <p:spPr>
          <a:xfrm>
            <a:off x="395536" y="1628800"/>
            <a:ext cx="8136904" cy="5078313"/>
          </a:xfrm>
          <a:prstGeom prst="rect">
            <a:avLst/>
          </a:prstGeom>
          <a:noFill/>
        </p:spPr>
        <p:txBody>
          <a:bodyPr wrap="square" rtlCol="1">
            <a:spAutoFit/>
          </a:bodyPr>
          <a:lstStyle/>
          <a:p>
            <a:pPr algn="l"/>
            <a:r>
              <a:rPr lang="en-US" sz="2400" b="1" dirty="0">
                <a:solidFill>
                  <a:srgbClr val="FF0000"/>
                </a:solidFill>
              </a:rPr>
              <a:t>Public health: </a:t>
            </a:r>
            <a:r>
              <a:rPr lang="en-US" sz="2400" dirty="0">
                <a:solidFill>
                  <a:schemeClr val="bg2">
                    <a:lumMod val="50000"/>
                  </a:schemeClr>
                </a:solidFill>
              </a:rPr>
              <a:t>“</a:t>
            </a:r>
            <a:r>
              <a:rPr lang="en-US" sz="2400" dirty="0"/>
              <a:t>The science and art of preventing disease, prolonging life and promoting </a:t>
            </a:r>
            <a:r>
              <a:rPr lang="en-US" sz="2400" dirty="0">
                <a:hlinkClick r:id="rId2" tooltip="Health"/>
              </a:rPr>
              <a:t>health</a:t>
            </a:r>
            <a:r>
              <a:rPr lang="en-US" sz="2400" dirty="0"/>
              <a:t> through organized efforts and informed choices of society, organizations, public and private, communities and </a:t>
            </a:r>
            <a:endParaRPr lang="ar-SA" sz="2400" dirty="0"/>
          </a:p>
          <a:p>
            <a:pPr algn="l"/>
            <a:r>
              <a:rPr lang="en-US" sz="2400" dirty="0"/>
              <a:t>individuals”.</a:t>
            </a:r>
          </a:p>
          <a:p>
            <a:pPr algn="l" rtl="0"/>
            <a:endParaRPr lang="ar-SA" dirty="0"/>
          </a:p>
          <a:p>
            <a:pPr algn="l" rtl="0"/>
            <a:endParaRPr lang="ar-SA" dirty="0"/>
          </a:p>
          <a:p>
            <a:pPr algn="l" rtl="0"/>
            <a:r>
              <a:rPr lang="en-US" sz="2400" b="1" dirty="0">
                <a:solidFill>
                  <a:srgbClr val="FF0000"/>
                </a:solidFill>
              </a:rPr>
              <a:t>Global Health: </a:t>
            </a:r>
            <a:r>
              <a:rPr lang="en-US" sz="2400" dirty="0"/>
              <a:t>The health of populations in a global context; it has been defined as "the area of study, research  and practice that places a priority on improving health and achieving equity in health for all people worldwide”.</a:t>
            </a:r>
          </a:p>
          <a:p>
            <a:pPr algn="l"/>
            <a:endParaRPr lang="en-US" sz="2400" b="1" dirty="0"/>
          </a:p>
          <a:p>
            <a:pPr algn="l"/>
            <a:r>
              <a:rPr lang="en-US" sz="2400" b="1" dirty="0">
                <a:solidFill>
                  <a:srgbClr val="FF0000"/>
                </a:solidFill>
              </a:rPr>
              <a:t> </a:t>
            </a:r>
          </a:p>
          <a:p>
            <a:pPr algn="l"/>
            <a:endParaRPr lang="en-US" sz="24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words, Terms, and Definitions</a:t>
            </a:r>
            <a:endParaRPr lang="ar-SA" dirty="0"/>
          </a:p>
        </p:txBody>
      </p:sp>
      <p:sp>
        <p:nvSpPr>
          <p:cNvPr id="3" name="Rectangle 2"/>
          <p:cNvSpPr/>
          <p:nvPr/>
        </p:nvSpPr>
        <p:spPr>
          <a:xfrm>
            <a:off x="539552" y="1556792"/>
            <a:ext cx="8136904" cy="2308324"/>
          </a:xfrm>
          <a:prstGeom prst="rect">
            <a:avLst/>
          </a:prstGeom>
        </p:spPr>
        <p:txBody>
          <a:bodyPr wrap="square">
            <a:spAutoFit/>
          </a:bodyPr>
          <a:lstStyle/>
          <a:p>
            <a:pPr algn="l"/>
            <a:r>
              <a:rPr lang="en-US" sz="2400" b="1" dirty="0">
                <a:solidFill>
                  <a:srgbClr val="FF0000"/>
                </a:solidFill>
              </a:rPr>
              <a:t>Health communication: </a:t>
            </a:r>
            <a:r>
              <a:rPr lang="en-US" sz="2400" dirty="0">
                <a:solidFill>
                  <a:schemeClr val="bg2">
                    <a:lumMod val="50000"/>
                  </a:schemeClr>
                </a:solidFill>
              </a:rPr>
              <a:t> </a:t>
            </a:r>
            <a:r>
              <a:rPr lang="en-US" sz="2400" dirty="0"/>
              <a:t>The study and practice of communicating promotional health information, such as in public health campaigns, health education, and between doctor and patient. The purpose of disseminating health information is to influence personal health choices by </a:t>
            </a:r>
            <a:endParaRPr lang="ar-SA" sz="2400" dirty="0"/>
          </a:p>
          <a:p>
            <a:pPr algn="l"/>
            <a:r>
              <a:rPr lang="en-US" sz="2400" dirty="0"/>
              <a:t>improving health literacy</a:t>
            </a:r>
            <a:r>
              <a:rPr lang="en-US" sz="2400" dirty="0">
                <a:solidFill>
                  <a:schemeClr val="bg2">
                    <a:lumMod val="50000"/>
                  </a:schemeClr>
                </a:solidFill>
              </a:rPr>
              <a:t>.</a:t>
            </a:r>
            <a:endParaRPr lang="ar-SA" sz="2400" dirty="0">
              <a:solidFill>
                <a:schemeClr val="bg2">
                  <a:lumMod val="50000"/>
                </a:schemeClr>
              </a:solidFill>
            </a:endParaRPr>
          </a:p>
        </p:txBody>
      </p:sp>
      <p:sp>
        <p:nvSpPr>
          <p:cNvPr id="18434" name="AutoShape 2" descr="Image result for Health communication"/>
          <p:cNvSpPr>
            <a:spLocks noChangeAspect="1" noChangeArrowheads="1"/>
          </p:cNvSpPr>
          <p:nvPr/>
        </p:nvSpPr>
        <p:spPr bwMode="auto">
          <a:xfrm>
            <a:off x="-61913" y="-136525"/>
            <a:ext cx="304801" cy="30480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words, Terms, and Definitions</a:t>
            </a:r>
            <a:endParaRPr lang="ar-SA" dirty="0"/>
          </a:p>
        </p:txBody>
      </p:sp>
      <p:sp>
        <p:nvSpPr>
          <p:cNvPr id="4" name="Rectangle 3"/>
          <p:cNvSpPr/>
          <p:nvPr/>
        </p:nvSpPr>
        <p:spPr>
          <a:xfrm>
            <a:off x="179512" y="1700808"/>
            <a:ext cx="8568952" cy="1938992"/>
          </a:xfrm>
          <a:prstGeom prst="rect">
            <a:avLst/>
          </a:prstGeom>
        </p:spPr>
        <p:txBody>
          <a:bodyPr wrap="square">
            <a:spAutoFit/>
          </a:bodyPr>
          <a:lstStyle/>
          <a:p>
            <a:pPr algn="l"/>
            <a:r>
              <a:rPr lang="en-US" sz="2400" b="1" dirty="0">
                <a:solidFill>
                  <a:srgbClr val="FF0000"/>
                </a:solidFill>
              </a:rPr>
              <a:t>Health literacy :</a:t>
            </a:r>
            <a:r>
              <a:rPr lang="en-US" sz="2400" dirty="0">
                <a:solidFill>
                  <a:srgbClr val="FF0000"/>
                </a:solidFill>
              </a:rPr>
              <a:t>“</a:t>
            </a:r>
            <a:r>
              <a:rPr lang="en-US" sz="2400" dirty="0"/>
              <a:t>The degree to which people are able to access, understand, appraise and communicate information to engage </a:t>
            </a:r>
          </a:p>
          <a:p>
            <a:pPr algn="l"/>
            <a:r>
              <a:rPr lang="en-US" sz="2400" dirty="0"/>
              <a:t>with the demands of different health contexts in order to</a:t>
            </a:r>
          </a:p>
          <a:p>
            <a:pPr algn="l"/>
            <a:r>
              <a:rPr lang="en-US" sz="2400" dirty="0"/>
              <a:t> promote and maintain good health across the life-course</a:t>
            </a:r>
            <a:r>
              <a:rPr lang="en-US" sz="2400" dirty="0">
                <a:solidFill>
                  <a:schemeClr val="bg2">
                    <a:lumMod val="50000"/>
                  </a:schemeClr>
                </a:solidFill>
              </a:rPr>
              <a:t>.</a:t>
            </a:r>
            <a:r>
              <a:rPr lang="en-US" sz="2000" dirty="0">
                <a:solidFill>
                  <a:schemeClr val="bg2">
                    <a:lumMod val="50000"/>
                  </a:schemeClr>
                </a:solidFill>
              </a:rPr>
              <a:t>”</a:t>
            </a:r>
            <a:endParaRPr lang="ar-SA" dirty="0">
              <a:solidFill>
                <a:schemeClr val="bg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859</TotalTime>
  <Words>888</Words>
  <Application>Microsoft Office PowerPoint</Application>
  <PresentationFormat>On-screen Show (4:3)</PresentationFormat>
  <Paragraphs>110</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Georgia</vt:lpstr>
      <vt:lpstr>Times New Roman</vt:lpstr>
      <vt:lpstr>Wingdings</vt:lpstr>
      <vt:lpstr>Wingdings 2</vt:lpstr>
      <vt:lpstr>Civic</vt:lpstr>
      <vt:lpstr>CHS 382 </vt:lpstr>
      <vt:lpstr>Outline</vt:lpstr>
      <vt:lpstr>Objectives:</vt:lpstr>
      <vt:lpstr>Think about the following questions</vt:lpstr>
      <vt:lpstr>Watch and discuss</vt:lpstr>
      <vt:lpstr>Key words, Terms, and Definitions</vt:lpstr>
      <vt:lpstr>Key words, Terms, and Definitions</vt:lpstr>
      <vt:lpstr>Key words, Terms, and Definitions</vt:lpstr>
      <vt:lpstr>Key words, Terms, and Definitions</vt:lpstr>
      <vt:lpstr>Key words, Terms, and Definitions</vt:lpstr>
      <vt:lpstr>Health Education Competencies  </vt:lpstr>
      <vt:lpstr>Key words, Terms, and Definitions</vt:lpstr>
      <vt:lpstr>Development of Public Health in the US</vt:lpstr>
      <vt:lpstr>Development of Health Education/Promotion in the US</vt:lpstr>
      <vt:lpstr>Development of Health Education/Promotion in the US</vt:lpstr>
      <vt:lpstr>Development of Health Education/Promotion in the US</vt:lpstr>
      <vt:lpstr>Healthy People Program</vt:lpstr>
      <vt:lpstr>Useful links </vt:lpstr>
      <vt:lpstr>Quiz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CHS 382</dc:title>
  <dc:creator>Bassim</dc:creator>
  <cp:lastModifiedBy>Alaa Jameel Almaiman</cp:lastModifiedBy>
  <cp:revision>13</cp:revision>
  <dcterms:created xsi:type="dcterms:W3CDTF">2016-01-25T21:03:29Z</dcterms:created>
  <dcterms:modified xsi:type="dcterms:W3CDTF">2018-02-12T07:13:04Z</dcterms:modified>
</cp:coreProperties>
</file>