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92"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32"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29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3B3B"/>
    <a:srgbClr val="D795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E23DB-798E-4761-9F2E-BC8767241E4D}" type="datetimeFigureOut">
              <a:rPr lang="en-US" smtClean="0"/>
              <a:t>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48A372-6531-4F23-ADDB-763AB0138297}" type="slidenum">
              <a:rPr lang="en-US" smtClean="0"/>
              <a:t>‹#›</a:t>
            </a:fld>
            <a:endParaRPr lang="en-US"/>
          </a:p>
        </p:txBody>
      </p:sp>
    </p:spTree>
    <p:extLst>
      <p:ext uri="{BB962C8B-B14F-4D97-AF65-F5344CB8AC3E}">
        <p14:creationId xmlns:p14="http://schemas.microsoft.com/office/powerpoint/2010/main" val="816031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صورة الشريحة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عنصر نائب للملاحظا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en-US" smtClean="0"/>
          </a:p>
        </p:txBody>
      </p:sp>
      <p:sp>
        <p:nvSpPr>
          <p:cNvPr id="13316" name="عنصر نائب لرقم الشريحة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a:fld id="{8A177B42-B7AE-48C4-9960-CC47A32E4BEB}" type="slidenum">
              <a:rPr lang="ar-SA" altLang="en-US"/>
              <a:pPr algn="l"/>
              <a:t>4</a:t>
            </a:fld>
            <a:endParaRPr lang="ar-SA" altLang="en-US"/>
          </a:p>
        </p:txBody>
      </p:sp>
    </p:spTree>
    <p:extLst>
      <p:ext uri="{BB962C8B-B14F-4D97-AF65-F5344CB8AC3E}">
        <p14:creationId xmlns:p14="http://schemas.microsoft.com/office/powerpoint/2010/main" val="1088138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ar-SA" smtClean="0">
              <a:latin typeface="Arial" panose="020B0604020202020204" pitchFamily="34" charset="0"/>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a:fld id="{B0419E06-65E5-43BA-B5BE-3CE93F6AF84F}" type="slidenum">
              <a:rPr lang="en-US" altLang="ar-SA">
                <a:latin typeface="Arial" panose="020B0604020202020204" pitchFamily="34" charset="0"/>
              </a:rPr>
              <a:pPr algn="l"/>
              <a:t>13</a:t>
            </a:fld>
            <a:endParaRPr lang="en-US" altLang="ar-SA">
              <a:latin typeface="Arial" panose="020B0604020202020204" pitchFamily="34" charset="0"/>
            </a:endParaRPr>
          </a:p>
        </p:txBody>
      </p:sp>
    </p:spTree>
    <p:extLst>
      <p:ext uri="{BB962C8B-B14F-4D97-AF65-F5344CB8AC3E}">
        <p14:creationId xmlns:p14="http://schemas.microsoft.com/office/powerpoint/2010/main" val="3748566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ar-SA" smtClean="0">
                <a:latin typeface="Arial" panose="020B0604020202020204" pitchFamily="34" charset="0"/>
              </a:rPr>
              <a:t>IPX/SPX stands for Internetwork Packet Exchange/Sequenced Packet Exchange. IPX and SPX are networking protocols used primarily on networks using the Novell NetWare operating systems.</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a:fld id="{951D0F53-A1A1-496E-8802-EE90500262C4}" type="slidenum">
              <a:rPr lang="en-US" altLang="ar-SA">
                <a:latin typeface="Arial" panose="020B0604020202020204" pitchFamily="34" charset="0"/>
              </a:rPr>
              <a:pPr algn="l"/>
              <a:t>14</a:t>
            </a:fld>
            <a:endParaRPr lang="en-US" altLang="ar-SA">
              <a:latin typeface="Arial" panose="020B0604020202020204" pitchFamily="34" charset="0"/>
            </a:endParaRPr>
          </a:p>
        </p:txBody>
      </p:sp>
    </p:spTree>
    <p:extLst>
      <p:ext uri="{BB962C8B-B14F-4D97-AF65-F5344CB8AC3E}">
        <p14:creationId xmlns:p14="http://schemas.microsoft.com/office/powerpoint/2010/main" val="3075644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a:fld id="{94FFF6B1-BE31-426F-A3A6-205826952FC8}" type="slidenum">
              <a:rPr lang="en-US" altLang="ar-SA">
                <a:latin typeface="Tahoma" panose="020B0604030504040204" pitchFamily="34" charset="0"/>
              </a:rPr>
              <a:pPr algn="l"/>
              <a:t>19</a:t>
            </a:fld>
            <a:endParaRPr lang="en-US" altLang="ar-SA">
              <a:latin typeface="Tahoma" panose="020B0604030504040204" pitchFamily="34" charset="0"/>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ar-SA" smtClean="0"/>
              <a:t>The structure of Windows NT can be divided into two parts: the user-mode portion of the system(the Windows NT protected subsystems) and the kernel-mode portion(the NT executive). </a:t>
            </a:r>
          </a:p>
          <a:p>
            <a:pPr eaLnBrk="1" hangingPunct="1">
              <a:spcBef>
                <a:spcPct val="0"/>
              </a:spcBef>
            </a:pPr>
            <a:r>
              <a:rPr lang="en-US" altLang="ar-SA" smtClean="0"/>
              <a:t>Windows NT servers are called protected subsystem because each one resides in a separate process whose memory is protected from other processes by the NT executive’s virtual memory system. They communicate with each other by passing messages.</a:t>
            </a:r>
          </a:p>
          <a:p>
            <a:pPr eaLnBrk="1" hangingPunct="1">
              <a:spcBef>
                <a:spcPct val="0"/>
              </a:spcBef>
            </a:pPr>
            <a:r>
              <a:rPr lang="en-US" altLang="ar-SA" smtClean="0"/>
              <a:t>The NT executive is capable of supporting any number of server processes. The servers give the NT executive its user and programming interfaces and provide execution environments for various type of applications.</a:t>
            </a:r>
          </a:p>
        </p:txBody>
      </p:sp>
    </p:spTree>
    <p:extLst>
      <p:ext uri="{BB962C8B-B14F-4D97-AF65-F5344CB8AC3E}">
        <p14:creationId xmlns:p14="http://schemas.microsoft.com/office/powerpoint/2010/main" val="1593110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a:fld id="{76245C50-CA4D-4CDA-9D8D-99484B452A69}" type="slidenum">
              <a:rPr lang="en-US" altLang="ar-SA">
                <a:latin typeface="Tahoma" panose="020B0604030504040204" pitchFamily="34" charset="0"/>
              </a:rPr>
              <a:pPr algn="l"/>
              <a:t>20</a:t>
            </a:fld>
            <a:endParaRPr lang="en-US" altLang="ar-SA">
              <a:latin typeface="Tahoma" panose="020B0604030504040204" pitchFamily="34" charset="0"/>
            </a:endParaRPr>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ar-SA" smtClean="0"/>
              <a:t>Windows NT has two types of protected subsystems: environment subsystem and integral subsystem. </a:t>
            </a:r>
          </a:p>
          <a:p>
            <a:pPr eaLnBrk="1" hangingPunct="1">
              <a:spcBef>
                <a:spcPct val="0"/>
              </a:spcBef>
            </a:pPr>
            <a:r>
              <a:rPr lang="en-US" altLang="ar-SA" smtClean="0"/>
              <a:t>An environment subsystem is a user-mode server that provides an API specific to an operating system. When an application calls an API routine, the call is delivered through LPC facility to the environment subsystem. The environment subsystem executes the API routine and returns the result to the application process by sending another LPC. The most important environment subsystem in Windows NT is Win32 subsystem.</a:t>
            </a:r>
          </a:p>
          <a:p>
            <a:pPr eaLnBrk="1" hangingPunct="1">
              <a:spcBef>
                <a:spcPct val="0"/>
              </a:spcBef>
            </a:pPr>
            <a:r>
              <a:rPr lang="en-US" altLang="ar-SA" smtClean="0"/>
              <a:t>The remaining protected subsystems, the integral subsystems, are servers that perform important operating system functions. One of them is security subsystem, which runs in user mode and records the security policies in effect on the local computer. Several components of the Windows NT networking software are also implemented as integral subsystems.</a:t>
            </a:r>
          </a:p>
          <a:p>
            <a:pPr eaLnBrk="1" hangingPunct="1">
              <a:spcBef>
                <a:spcPct val="0"/>
              </a:spcBef>
            </a:pPr>
            <a:endParaRPr lang="en-US" altLang="ar-SA" smtClean="0"/>
          </a:p>
        </p:txBody>
      </p:sp>
    </p:spTree>
    <p:extLst>
      <p:ext uri="{BB962C8B-B14F-4D97-AF65-F5344CB8AC3E}">
        <p14:creationId xmlns:p14="http://schemas.microsoft.com/office/powerpoint/2010/main" val="3459925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a:fld id="{86D2B6AF-8CBD-4AF9-9763-8594BA476690}" type="slidenum">
              <a:rPr lang="en-US" altLang="ar-SA">
                <a:latin typeface="Tahoma" panose="020B0604030504040204" pitchFamily="34" charset="0"/>
              </a:rPr>
              <a:pPr algn="l"/>
              <a:t>21</a:t>
            </a:fld>
            <a:endParaRPr lang="en-US" altLang="ar-SA">
              <a:latin typeface="Tahoma" panose="020B0604030504040204" pitchFamily="34"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ar-SA" smtClean="0"/>
              <a:t>Windows NT has two types of protected subsystems: environment subsystem and integral subsystem. </a:t>
            </a:r>
          </a:p>
          <a:p>
            <a:pPr eaLnBrk="1" hangingPunct="1">
              <a:spcBef>
                <a:spcPct val="0"/>
              </a:spcBef>
            </a:pPr>
            <a:r>
              <a:rPr lang="en-US" altLang="ar-SA" smtClean="0"/>
              <a:t>An environment subsystem is a user-mode server that provides an API specific to an operating system. When an application calls an API routine, the call is delivered through LPC facility to the environment subsystem. The environment subsystem executes the API routine and returns the result to the application process by sending another LPC. The most important environment subsystem in Windows NT is Win32 subsystem.</a:t>
            </a:r>
          </a:p>
          <a:p>
            <a:pPr eaLnBrk="1" hangingPunct="1">
              <a:spcBef>
                <a:spcPct val="0"/>
              </a:spcBef>
            </a:pPr>
            <a:r>
              <a:rPr lang="en-US" altLang="ar-SA" smtClean="0"/>
              <a:t>The remaining protected subsystems, the integral subsystems, are servers that perform important operating system functions. One of them is security subsystem, which runs in user mode and records the security policies in effect on the local computer. Several components of the Windows NT networking software are also implemented as integral subsystems.</a:t>
            </a:r>
          </a:p>
          <a:p>
            <a:pPr eaLnBrk="1" hangingPunct="1">
              <a:spcBef>
                <a:spcPct val="0"/>
              </a:spcBef>
            </a:pPr>
            <a:endParaRPr lang="en-US" altLang="ar-SA" smtClean="0"/>
          </a:p>
        </p:txBody>
      </p:sp>
    </p:spTree>
    <p:extLst>
      <p:ext uri="{BB962C8B-B14F-4D97-AF65-F5344CB8AC3E}">
        <p14:creationId xmlns:p14="http://schemas.microsoft.com/office/powerpoint/2010/main" val="1970912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l"/>
            <a:fld id="{7A90901E-BA79-44D6-8472-77D35D05C49B}" type="slidenum">
              <a:rPr lang="en-US" altLang="ar-SA">
                <a:latin typeface="Tahoma" panose="020B0604030504040204" pitchFamily="34" charset="0"/>
              </a:rPr>
              <a:pPr algn="l"/>
              <a:t>23</a:t>
            </a:fld>
            <a:endParaRPr lang="en-US" altLang="ar-SA">
              <a:latin typeface="Tahoma" panose="020B0604030504040204" pitchFamily="34" charset="0"/>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ar-SA" smtClean="0"/>
              <a:t>Windows NT has two types of protected subsystems: environment subsystem and integral subsystem. </a:t>
            </a:r>
          </a:p>
          <a:p>
            <a:pPr eaLnBrk="1" hangingPunct="1">
              <a:spcBef>
                <a:spcPct val="0"/>
              </a:spcBef>
            </a:pPr>
            <a:r>
              <a:rPr lang="en-US" altLang="ar-SA" smtClean="0"/>
              <a:t>An environment subsystem is a user-mode server that provides an API specific to an operating system. When an application calls an API routine, the call is delivered through LPC facility to the environment subsystem. The environment subsystem executes the API routine and returns the result to the application process by sending another LPC. The most important environment subsystem in Windows NT is Win32 subsystem.</a:t>
            </a:r>
          </a:p>
          <a:p>
            <a:pPr eaLnBrk="1" hangingPunct="1">
              <a:spcBef>
                <a:spcPct val="0"/>
              </a:spcBef>
            </a:pPr>
            <a:r>
              <a:rPr lang="en-US" altLang="ar-SA" smtClean="0"/>
              <a:t>The remaining protected subsystems, the integral subsystems, are servers that perform important operating system functions. One of them is security subsystem, which runs in user mode and records the security policies in effect on the local computer. Several components of the Windows NT networking software are also implemented as integral subsystems.</a:t>
            </a:r>
          </a:p>
          <a:p>
            <a:pPr eaLnBrk="1" hangingPunct="1">
              <a:spcBef>
                <a:spcPct val="0"/>
              </a:spcBef>
            </a:pPr>
            <a:endParaRPr lang="en-US" altLang="ar-SA" smtClean="0"/>
          </a:p>
        </p:txBody>
      </p:sp>
    </p:spTree>
    <p:extLst>
      <p:ext uri="{BB962C8B-B14F-4D97-AF65-F5344CB8AC3E}">
        <p14:creationId xmlns:p14="http://schemas.microsoft.com/office/powerpoint/2010/main" val="304577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400253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1069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043651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362043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1A8E82-A1E3-42BF-A1C7-E118DD6EA52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421782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1A8E82-A1E3-42BF-A1C7-E118DD6EA5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106306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1A8E82-A1E3-42BF-A1C7-E118DD6EA525}" type="datetimeFigureOut">
              <a:rPr lang="en-US" smtClean="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20648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1A8E82-A1E3-42BF-A1C7-E118DD6EA525}"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627041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1A8E82-A1E3-42BF-A1C7-E118DD6EA525}"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232042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A8E82-A1E3-42BF-A1C7-E118DD6EA5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312658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A8E82-A1E3-42BF-A1C7-E118DD6EA52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BC05B-6F8F-4A91-A117-F0BCBFCB0553}" type="slidenum">
              <a:rPr lang="en-US" smtClean="0"/>
              <a:t>‹#›</a:t>
            </a:fld>
            <a:endParaRPr lang="en-US"/>
          </a:p>
        </p:txBody>
      </p:sp>
    </p:spTree>
    <p:extLst>
      <p:ext uri="{BB962C8B-B14F-4D97-AF65-F5344CB8AC3E}">
        <p14:creationId xmlns:p14="http://schemas.microsoft.com/office/powerpoint/2010/main" val="1767022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1A8E82-A1E3-42BF-A1C7-E118DD6EA525}" type="datetimeFigureOut">
              <a:rPr lang="en-US" smtClean="0"/>
              <a:t>1/21/2019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BC05B-6F8F-4A91-A117-F0BCBFCB0553}" type="slidenum">
              <a:rPr lang="en-US" smtClean="0"/>
              <a:t>‹#›</a:t>
            </a:fld>
            <a:endParaRPr lang="en-US"/>
          </a:p>
        </p:txBody>
      </p:sp>
    </p:spTree>
    <p:extLst>
      <p:ext uri="{BB962C8B-B14F-4D97-AF65-F5344CB8AC3E}">
        <p14:creationId xmlns:p14="http://schemas.microsoft.com/office/powerpoint/2010/main" val="133093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awaii.edu/its/micro/pc/win31/fsps3112.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8799"/>
            <a:ext cx="9144000" cy="1681163"/>
          </a:xfrm>
        </p:spPr>
        <p:txBody>
          <a:bodyPr>
            <a:normAutofit/>
          </a:bodyPr>
          <a:lstStyle/>
          <a:p>
            <a:r>
              <a:rPr lang="en-US" sz="1300" b="1" u="sng" dirty="0" smtClean="0">
                <a:latin typeface="Times New Roman" panose="02020603050405020304" pitchFamily="18" charset="0"/>
                <a:cs typeface="Times New Roman" panose="02020603050405020304" pitchFamily="18" charset="0"/>
              </a:rPr>
              <a:t>Lecture </a:t>
            </a:r>
            <a:r>
              <a:rPr lang="ar-SA" sz="1300" b="1" u="sng" dirty="0" smtClean="0">
                <a:latin typeface="Times New Roman" panose="02020603050405020304" pitchFamily="18" charset="0"/>
                <a:cs typeface="Times New Roman" panose="02020603050405020304" pitchFamily="18" charset="0"/>
              </a:rPr>
              <a:t>4</a:t>
            </a:r>
            <a:r>
              <a:rPr lang="en-US" sz="1300" b="1" u="sng" dirty="0" smtClean="0">
                <a:latin typeface="Times New Roman" panose="02020603050405020304" pitchFamily="18" charset="0"/>
                <a:cs typeface="Times New Roman" panose="02020603050405020304" pitchFamily="18" charset="0"/>
              </a:rPr>
              <a:t>:</a:t>
            </a:r>
            <a:r>
              <a:rPr lang="en-US" sz="5400" dirty="0" smtClean="0">
                <a:latin typeface="Times New Roman" panose="02020603050405020304" pitchFamily="18" charset="0"/>
                <a:cs typeface="Times New Roman" panose="02020603050405020304" pitchFamily="18" charset="0"/>
              </a:rPr>
              <a:t/>
            </a:r>
            <a:br>
              <a:rPr lang="en-US" sz="5400" dirty="0" smtClean="0">
                <a:latin typeface="Times New Roman" panose="02020603050405020304" pitchFamily="18" charset="0"/>
                <a:cs typeface="Times New Roman" panose="02020603050405020304" pitchFamily="18" charset="0"/>
              </a:rPr>
            </a:br>
            <a:r>
              <a:rPr lang="en-US" sz="5400" dirty="0">
                <a:latin typeface="Times New Roman" panose="02020603050405020304" pitchFamily="18" charset="0"/>
                <a:cs typeface="Times New Roman" panose="02020603050405020304" pitchFamily="18" charset="0"/>
              </a:rPr>
              <a:t>Windows Operating Systems</a:t>
            </a:r>
          </a:p>
        </p:txBody>
      </p:sp>
      <p:sp>
        <p:nvSpPr>
          <p:cNvPr id="3" name="Subtitle 2"/>
          <p:cNvSpPr>
            <a:spLocks noGrp="1"/>
          </p:cNvSpPr>
          <p:nvPr>
            <p:ph type="subTitle" idx="1"/>
          </p:nvPr>
        </p:nvSpPr>
        <p:spPr>
          <a:xfrm>
            <a:off x="1524000" y="3602038"/>
            <a:ext cx="9144000" cy="534985"/>
          </a:xfrm>
        </p:spPr>
        <p:txBody>
          <a:bodyPr/>
          <a:lstStyle/>
          <a:p>
            <a:endParaRPr lang="en-US" dirty="0"/>
          </a:p>
        </p:txBody>
      </p:sp>
      <p:sp>
        <p:nvSpPr>
          <p:cNvPr id="4" name="Oval 3"/>
          <p:cNvSpPr/>
          <p:nvPr/>
        </p:nvSpPr>
        <p:spPr>
          <a:xfrm>
            <a:off x="1285876" y="4727574"/>
            <a:ext cx="1203325" cy="1295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2070100" y="5192712"/>
            <a:ext cx="838200" cy="914400"/>
          </a:xfrm>
          <a:prstGeom prst="ellipse">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1803400" y="4502150"/>
            <a:ext cx="990600" cy="1076325"/>
          </a:xfrm>
          <a:prstGeom prst="ellipse">
            <a:avLst/>
          </a:prstGeom>
          <a:solidFill>
            <a:srgbClr val="D4D3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2"/>
          <p:cNvSpPr txBox="1">
            <a:spLocks noChangeArrowheads="1"/>
          </p:cNvSpPr>
          <p:nvPr/>
        </p:nvSpPr>
        <p:spPr bwMode="auto">
          <a:xfrm>
            <a:off x="1552575" y="6613525"/>
            <a:ext cx="9842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800" dirty="0">
                <a:solidFill>
                  <a:schemeClr val="tx1">
                    <a:lumMod val="65000"/>
                  </a:schemeClr>
                </a:solidFill>
              </a:rPr>
              <a:t>By: Elham Sunbu</a:t>
            </a:r>
          </a:p>
        </p:txBody>
      </p:sp>
      <p:pic>
        <p:nvPicPr>
          <p:cNvPr id="8" name="Picture 2" descr="Image result for Windows Operating Systems"/>
          <p:cNvPicPr>
            <a:picLocks noChangeAspect="1" noChangeArrowheads="1"/>
          </p:cNvPicPr>
          <p:nvPr/>
        </p:nvPicPr>
        <p:blipFill rotWithShape="1">
          <a:blip r:embed="rId2">
            <a:extLst>
              <a:ext uri="{28A0092B-C50C-407E-A947-70E740481C1C}">
                <a14:useLocalDpi xmlns:a14="http://schemas.microsoft.com/office/drawing/2010/main" val="0"/>
              </a:ext>
            </a:extLst>
          </a:blip>
          <a:srcRect t="5137" b="3433"/>
          <a:stretch/>
        </p:blipFill>
        <p:spPr bwMode="auto">
          <a:xfrm>
            <a:off x="7785513" y="4108110"/>
            <a:ext cx="3968584" cy="2721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126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CC869578-11D7-4657-BE2B-AEA91B516B96}"/>
              </a:ext>
            </a:extLst>
          </p:cNvPr>
          <p:cNvSpPr>
            <a:spLocks noGrp="1" noChangeArrowheads="1"/>
          </p:cNvSpPr>
          <p:nvPr>
            <p:ph type="title"/>
          </p:nvPr>
        </p:nvSpPr>
        <p:spPr>
          <a:xfrm>
            <a:off x="629393" y="365125"/>
            <a:ext cx="11340934" cy="1325563"/>
          </a:xfrm>
        </p:spPr>
        <p:txBody>
          <a:bodyPr rtlCol="0">
            <a:noAutofit/>
          </a:bodyPr>
          <a:lstStyle/>
          <a:p>
            <a:pPr algn="ctr">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Windows for Workgroups/Windows 95</a:t>
            </a:r>
            <a:r>
              <a:rPr lang="en-US" altLang="ar-SA" sz="4900" dirty="0" smtClean="0">
                <a:solidFill>
                  <a:schemeClr val="tx1">
                    <a:lumMod val="65000"/>
                    <a:lumOff val="35000"/>
                  </a:schemeClr>
                </a:solidFill>
                <a:latin typeface="Times New Roman" panose="02020603050405020304" pitchFamily="18" charset="0"/>
                <a:ea typeface="+mn-ea"/>
                <a:cs typeface="Times New Roman" panose="02020603050405020304" pitchFamily="18" charset="0"/>
              </a:rPr>
              <a:t>: </a:t>
            </a:r>
            <a:r>
              <a:rPr lang="en-US" altLang="ar-SA" sz="2800" dirty="0">
                <a:solidFill>
                  <a:srgbClr val="D795BC"/>
                </a:solidFill>
                <a:latin typeface="Times New Roman" panose="02020603050405020304" pitchFamily="18" charset="0"/>
                <a:ea typeface="+mn-ea"/>
                <a:cs typeface="Times New Roman" panose="02020603050405020304" pitchFamily="18" charset="0"/>
              </a:rPr>
              <a:t>Security Issues </a:t>
            </a:r>
          </a:p>
        </p:txBody>
      </p:sp>
      <p:sp>
        <p:nvSpPr>
          <p:cNvPr id="25603" name="Rectangle 3">
            <a:extLst>
              <a:ext uri="{FF2B5EF4-FFF2-40B4-BE49-F238E27FC236}">
                <a16:creationId xmlns="" xmlns:a16="http://schemas.microsoft.com/office/drawing/2014/main" id="{DBC77C05-C160-4168-B423-DDDB1AAE165C}"/>
              </a:ext>
            </a:extLst>
          </p:cNvPr>
          <p:cNvSpPr>
            <a:spLocks noGrp="1" noChangeArrowheads="1"/>
          </p:cNvSpPr>
          <p:nvPr>
            <p:ph sz="quarter" idx="1"/>
          </p:nvPr>
        </p:nvSpPr>
        <p:spPr>
          <a:xfrm>
            <a:off x="1284288" y="2000250"/>
            <a:ext cx="9928225" cy="4197350"/>
          </a:xfrm>
        </p:spPr>
        <p:txBody>
          <a:bodyPr rtlCol="0">
            <a:normAutofit/>
          </a:bodyPr>
          <a:lstStyle/>
          <a:p>
            <a:pPr algn="l" rtl="0" eaLnBrk="1" fontAlgn="auto" hangingPunct="1">
              <a:buFont typeface="Courier New" panose="02070309020205020404" pitchFamily="49" charset="0"/>
              <a:buChar char="o"/>
              <a:defRPr/>
            </a:pPr>
            <a:r>
              <a:rPr lang="en-US" altLang="ar-SA" sz="2700" dirty="0">
                <a:latin typeface="Times New Roman" panose="02020603050405020304" pitchFamily="18" charset="0"/>
                <a:cs typeface="Times New Roman" panose="02020603050405020304" pitchFamily="18" charset="0"/>
              </a:rPr>
              <a:t>As the network grows, it is usually more difficult to keep resource passwords secure. </a:t>
            </a:r>
          </a:p>
          <a:p>
            <a:pPr algn="l" rtl="0" eaLnBrk="1" fontAlgn="auto" hangingPunct="1">
              <a:buFont typeface="Courier New" panose="02070309020205020404" pitchFamily="49" charset="0"/>
              <a:buChar char="o"/>
              <a:defRPr/>
            </a:pPr>
            <a:endParaRPr lang="en-US" altLang="ar-SA" sz="2700" dirty="0">
              <a:latin typeface="Times New Roman" panose="02020603050405020304" pitchFamily="18" charset="0"/>
              <a:cs typeface="Times New Roman" panose="02020603050405020304" pitchFamily="18" charset="0"/>
            </a:endParaRPr>
          </a:p>
          <a:p>
            <a:pPr algn="l" rtl="0" eaLnBrk="1" fontAlgn="auto" hangingPunct="1">
              <a:buFont typeface="Courier New" panose="02070309020205020404" pitchFamily="49" charset="0"/>
              <a:buChar char="o"/>
              <a:defRPr/>
            </a:pPr>
            <a:r>
              <a:rPr lang="en-US" altLang="ar-SA" sz="2700" dirty="0">
                <a:latin typeface="Times New Roman" panose="02020603050405020304" pitchFamily="18" charset="0"/>
                <a:cs typeface="Times New Roman" panose="02020603050405020304" pitchFamily="18" charset="0"/>
              </a:rPr>
              <a:t>Since there is </a:t>
            </a:r>
            <a:r>
              <a:rPr lang="en-US" altLang="ar-SA" sz="2700" dirty="0">
                <a:solidFill>
                  <a:srgbClr val="F73B3B"/>
                </a:solidFill>
                <a:latin typeface="Times New Roman" panose="02020603050405020304" pitchFamily="18" charset="0"/>
                <a:cs typeface="Times New Roman" panose="02020603050405020304" pitchFamily="18" charset="0"/>
              </a:rPr>
              <a:t>no central control</a:t>
            </a:r>
            <a:r>
              <a:rPr lang="en-US" altLang="ar-SA" sz="2700" dirty="0">
                <a:latin typeface="Times New Roman" panose="02020603050405020304" pitchFamily="18" charset="0"/>
                <a:cs typeface="Times New Roman" panose="02020603050405020304" pitchFamily="18" charset="0"/>
              </a:rPr>
              <a:t>, managing these peer-to-peer networks becomes an issue when the network becomes too large</a:t>
            </a:r>
            <a:r>
              <a:rPr lang="en-US" altLang="ar-SA" sz="3200" dirty="0">
                <a:solidFill>
                  <a:schemeClr val="tx1">
                    <a:lumMod val="75000"/>
                    <a:lumOff val="25000"/>
                  </a:schemeClr>
                </a:solidFill>
              </a:rPr>
              <a:t>.</a:t>
            </a:r>
          </a:p>
        </p:txBody>
      </p:sp>
      <p:sp>
        <p:nvSpPr>
          <p:cNvPr id="1946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3DDC5CF-1E14-4A56-B55F-3005E9239198}" type="slidenum">
              <a:rPr lang="en-US" altLang="en-US">
                <a:solidFill>
                  <a:schemeClr val="tx2"/>
                </a:solidFill>
                <a:latin typeface="Arial" panose="020B0604020202020204" pitchFamily="34" charset="0"/>
              </a:rPr>
              <a:pPr/>
              <a:t>10</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2673790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23B79810-18A9-421F-9473-2E7D321F4AE8}"/>
              </a:ext>
            </a:extLst>
          </p:cNvPr>
          <p:cNvSpPr>
            <a:spLocks noGrp="1" noChangeArrowheads="1"/>
          </p:cNvSpPr>
          <p:nvPr>
            <p:ph type="title"/>
          </p:nvPr>
        </p:nvSpPr>
        <p:spPr>
          <a:xfrm>
            <a:off x="565150" y="287338"/>
            <a:ext cx="10590213" cy="1449387"/>
          </a:xfrm>
        </p:spPr>
        <p:txBody>
          <a:bodyPr rtlCol="0">
            <a:normAutofit/>
          </a:bodyPr>
          <a:lstStyle/>
          <a:p>
            <a:pPr algn="ct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Sharing files and printers using </a:t>
            </a:r>
            <a:r>
              <a:rPr lang="en-US" altLang="ar-SA" sz="4900" dirty="0">
                <a:solidFill>
                  <a:srgbClr val="D795BC"/>
                </a:solidFill>
                <a:latin typeface="Times New Roman" panose="02020603050405020304" pitchFamily="18" charset="0"/>
                <a:ea typeface="+mn-ea"/>
                <a:cs typeface="Times New Roman" panose="02020603050405020304" pitchFamily="18" charset="0"/>
              </a:rPr>
              <a:t>Windows for Workgroups</a:t>
            </a:r>
          </a:p>
        </p:txBody>
      </p:sp>
      <p:sp>
        <p:nvSpPr>
          <p:cNvPr id="20483" name="Rectangle 3"/>
          <p:cNvSpPr>
            <a:spLocks noGrp="1"/>
          </p:cNvSpPr>
          <p:nvPr>
            <p:ph sz="quarter" idx="1"/>
          </p:nvPr>
        </p:nvSpPr>
        <p:spPr>
          <a:xfrm>
            <a:off x="1039813" y="1784350"/>
            <a:ext cx="10115550" cy="4937125"/>
          </a:xfrm>
        </p:spPr>
        <p:txBody>
          <a:bodyPr>
            <a:normAutofit fontScale="92500"/>
          </a:bodyPr>
          <a:lstStyle/>
          <a:p>
            <a:pPr>
              <a:buFont typeface="Courier New" panose="02070309020205020404" pitchFamily="49" charset="0"/>
              <a:buChar char="o"/>
            </a:pPr>
            <a:r>
              <a:rPr lang="en-US" altLang="ar-SA" sz="3100" dirty="0">
                <a:latin typeface="Times New Roman" panose="02020603050405020304" pitchFamily="18" charset="0"/>
                <a:cs typeface="Times New Roman" panose="02020603050405020304" pitchFamily="18" charset="0"/>
              </a:rPr>
              <a:t>Only items designated as shares can be seen by other members. </a:t>
            </a:r>
            <a:endParaRPr lang="en-US" altLang="ar-SA" sz="3100" dirty="0" smtClean="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en-US" altLang="ar-SA" sz="31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altLang="ar-SA" sz="3100" dirty="0">
                <a:latin typeface="Times New Roman" panose="02020603050405020304" pitchFamily="18" charset="0"/>
                <a:cs typeface="Times New Roman" panose="02020603050405020304" pitchFamily="18" charset="0"/>
              </a:rPr>
              <a:t>All other files and printers are </a:t>
            </a:r>
            <a:r>
              <a:rPr lang="en-US" altLang="ar-SA" sz="3100" dirty="0">
                <a:solidFill>
                  <a:srgbClr val="F73B3B"/>
                </a:solidFill>
                <a:latin typeface="Times New Roman" panose="02020603050405020304" pitchFamily="18" charset="0"/>
                <a:cs typeface="Times New Roman" panose="02020603050405020304" pitchFamily="18" charset="0"/>
              </a:rPr>
              <a:t>hidden from all users except the local computer. </a:t>
            </a:r>
            <a:endParaRPr lang="en-US" altLang="ar-SA" sz="3100" dirty="0" smtClean="0">
              <a:solidFill>
                <a:srgbClr val="F73B3B"/>
              </a:solidFill>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en-US" altLang="ar-SA" sz="31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altLang="ar-SA" sz="3100" dirty="0">
                <a:latin typeface="Times New Roman" panose="02020603050405020304" pitchFamily="18" charset="0"/>
                <a:cs typeface="Times New Roman" panose="02020603050405020304" pitchFamily="18" charset="0"/>
              </a:rPr>
              <a:t>When you share a disk directory or printer from a workstation, you give the shared resource a name to which others can refer. </a:t>
            </a:r>
          </a:p>
          <a:p>
            <a:pPr lvl="1" algn="l" rtl="0" eaLnBrk="1" hangingPunct="1">
              <a:buFont typeface="Courier New" panose="02070309020205020404" pitchFamily="49" charset="0"/>
              <a:buChar char="o"/>
            </a:pPr>
            <a:endParaRPr lang="en-US" altLang="ar-SA" sz="2700" dirty="0">
              <a:latin typeface="Times New Roman" panose="02020603050405020304" pitchFamily="18" charset="0"/>
              <a:cs typeface="Times New Roman" panose="02020603050405020304" pitchFamily="18" charset="0"/>
            </a:endParaRPr>
          </a:p>
          <a:p>
            <a:pPr algn="l" rtl="0" eaLnBrk="1" hangingPunct="1">
              <a:buFont typeface="Courier New" panose="02070309020205020404" pitchFamily="49" charset="0"/>
              <a:buChar char="o"/>
            </a:pPr>
            <a:r>
              <a:rPr lang="en-US" altLang="ar-SA" sz="2700" dirty="0">
                <a:latin typeface="Times New Roman" panose="02020603050405020304" pitchFamily="18" charset="0"/>
                <a:cs typeface="Times New Roman" panose="02020603050405020304" pitchFamily="18" charset="0"/>
              </a:rPr>
              <a:t>For Details &amp; Steps: (</a:t>
            </a:r>
            <a:r>
              <a:rPr lang="en-US" altLang="ar-SA" sz="2700" b="1" dirty="0">
                <a:solidFill>
                  <a:schemeClr val="tx1">
                    <a:lumMod val="65000"/>
                    <a:lumOff val="35000"/>
                  </a:schemeClr>
                </a:solidFill>
                <a:latin typeface="Times New Roman" panose="02020603050405020304" pitchFamily="18" charset="0"/>
                <a:cs typeface="Times New Roman" panose="02020603050405020304" pitchFamily="18" charset="0"/>
              </a:rPr>
              <a:t>Enabling File Sharing and Printer Sharing</a:t>
            </a:r>
            <a:r>
              <a:rPr lang="en-US" altLang="ar-SA" sz="2700" dirty="0">
                <a:latin typeface="Times New Roman" panose="02020603050405020304" pitchFamily="18" charset="0"/>
                <a:cs typeface="Times New Roman" panose="02020603050405020304" pitchFamily="18" charset="0"/>
              </a:rPr>
              <a:t>) </a:t>
            </a:r>
            <a:r>
              <a:rPr lang="en-US" altLang="ar-SA" sz="2400" dirty="0" smtClean="0">
                <a:hlinkClick r:id="rId2"/>
              </a:rPr>
              <a:t>http://www.hawaii.edu/its/micro/pc/win31/fsps3112.html</a:t>
            </a:r>
            <a:r>
              <a:rPr lang="en-US" altLang="ar-SA" sz="2400" dirty="0" smtClean="0"/>
              <a:t> </a:t>
            </a:r>
          </a:p>
          <a:p>
            <a:pPr lvl="1" algn="l" rtl="0" eaLnBrk="1" hangingPunct="1"/>
            <a:endParaRPr lang="en-US" altLang="ar-SA" sz="2800" dirty="0" smtClean="0"/>
          </a:p>
          <a:p>
            <a:pPr lvl="1" algn="l" rtl="0" eaLnBrk="1" hangingPunct="1"/>
            <a:endParaRPr lang="en-US" altLang="ar-SA" sz="2800" dirty="0" smtClean="0"/>
          </a:p>
        </p:txBody>
      </p:sp>
      <p:sp>
        <p:nvSpPr>
          <p:cNvPr id="20484"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627CC6E-362F-483C-908F-320731987E74}" type="slidenum">
              <a:rPr lang="en-US" altLang="en-US">
                <a:solidFill>
                  <a:schemeClr val="tx2"/>
                </a:solidFill>
                <a:latin typeface="Arial" panose="020B0604020202020204" pitchFamily="34" charset="0"/>
              </a:rPr>
              <a:pPr/>
              <a:t>11</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122049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AAA84A1D-9422-49F0-A61E-C157B80CACD9}"/>
              </a:ext>
            </a:extLst>
          </p:cNvPr>
          <p:cNvSpPr>
            <a:spLocks noGrp="1" noChangeArrowheads="1"/>
          </p:cNvSpPr>
          <p:nvPr>
            <p:ph type="title"/>
          </p:nvPr>
        </p:nvSpPr>
        <p:spPr>
          <a:xfrm>
            <a:off x="1981200" y="0"/>
            <a:ext cx="8229600" cy="533400"/>
          </a:xfrm>
        </p:spPr>
        <p:txBody>
          <a:bodyPr rtlCol="0"/>
          <a:lstStyle/>
          <a:p>
            <a:pPr algn="ctr" eaLnBrk="1" fontAlgn="auto" hangingPunct="1">
              <a:spcAft>
                <a:spcPts val="0"/>
              </a:spcAft>
              <a:defRPr/>
            </a:pPr>
            <a:r>
              <a:rPr lang="en-US" altLang="ar-SA" sz="2000" b="1" dirty="0">
                <a:solidFill>
                  <a:srgbClr val="FF0000"/>
                </a:solidFill>
              </a:rPr>
              <a:t>Sharing files and printers using Windows for Workgroups</a:t>
            </a:r>
            <a:endParaRPr lang="en-US" altLang="ar-SA" sz="2000" dirty="0">
              <a:solidFill>
                <a:srgbClr val="FF0000"/>
              </a:solidFill>
              <a:latin typeface="Times New Roman" panose="02020603050405020304" pitchFamily="18" charset="0"/>
            </a:endParaRPr>
          </a:p>
        </p:txBody>
      </p:sp>
      <p:sp>
        <p:nvSpPr>
          <p:cNvPr id="21507"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4990C3C-3DA8-470D-937A-1DBABF2A219A}" type="slidenum">
              <a:rPr lang="en-US" altLang="en-US">
                <a:solidFill>
                  <a:schemeClr val="tx2"/>
                </a:solidFill>
                <a:latin typeface="Arial" panose="020B0604020202020204" pitchFamily="34" charset="0"/>
              </a:rPr>
              <a:pPr/>
              <a:t>12</a:t>
            </a:fld>
            <a:endParaRPr lang="en-US" altLang="en-US">
              <a:solidFill>
                <a:schemeClr val="tx2"/>
              </a:solidFill>
              <a:latin typeface="Arial" panose="020B0604020202020204" pitchFamily="34" charset="0"/>
            </a:endParaRPr>
          </a:p>
        </p:txBody>
      </p:sp>
      <p:sp>
        <p:nvSpPr>
          <p:cNvPr id="21508" name="Content Placeholder 4"/>
          <p:cNvSpPr>
            <a:spLocks noGrp="1"/>
          </p:cNvSpPr>
          <p:nvPr>
            <p:ph sz="quarter" idx="1"/>
          </p:nvPr>
        </p:nvSpPr>
        <p:spPr>
          <a:xfrm>
            <a:off x="1981200" y="1219200"/>
            <a:ext cx="8229600" cy="4937125"/>
          </a:xfrm>
        </p:spPr>
        <p:txBody>
          <a:bodyPr/>
          <a:lstStyle/>
          <a:p>
            <a:pPr eaLnBrk="1" hangingPunct="1"/>
            <a:endParaRPr lang="ar-SA" altLang="ar-SA" smtClean="0"/>
          </a:p>
        </p:txBody>
      </p:sp>
      <p:pic>
        <p:nvPicPr>
          <p:cNvPr id="21509" name="Picture 2" descr="http://upload.wikimedia.org/wikipedia/en/c/c2/Windows_for_Workgroup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609600"/>
            <a:ext cx="8534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989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19672A73-730A-4EDC-9CB8-2A27069B8409}"/>
              </a:ext>
            </a:extLst>
          </p:cNvPr>
          <p:cNvSpPr>
            <a:spLocks noGrp="1" noChangeArrowheads="1"/>
          </p:cNvSpPr>
          <p:nvPr>
            <p:ph type="title"/>
          </p:nvPr>
        </p:nvSpPr>
        <p:spPr/>
        <p:txBody>
          <a:bodyPr rtlCol="0">
            <a:normAutofit/>
          </a:bodyPr>
          <a:lstStyle/>
          <a:p>
            <a:pP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Server Message Block (</a:t>
            </a:r>
            <a:r>
              <a:rPr lang="en-US" altLang="ar-SA" sz="4900" dirty="0">
                <a:solidFill>
                  <a:srgbClr val="F73B3B"/>
                </a:solidFill>
                <a:latin typeface="Times New Roman" panose="02020603050405020304" pitchFamily="18" charset="0"/>
                <a:ea typeface="+mn-ea"/>
                <a:cs typeface="Times New Roman" panose="02020603050405020304" pitchFamily="18" charset="0"/>
              </a:rPr>
              <a:t>SMB</a:t>
            </a: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a:t>
            </a:r>
          </a:p>
        </p:txBody>
      </p:sp>
      <p:sp>
        <p:nvSpPr>
          <p:cNvPr id="22531" name="Rectangle 3"/>
          <p:cNvSpPr>
            <a:spLocks noGrp="1"/>
          </p:cNvSpPr>
          <p:nvPr>
            <p:ph sz="quarter" idx="1"/>
          </p:nvPr>
        </p:nvSpPr>
        <p:spPr>
          <a:xfrm>
            <a:off x="356260" y="1736725"/>
            <a:ext cx="11542815" cy="4937125"/>
          </a:xfrm>
        </p:spPr>
        <p:txBody>
          <a:bodyPr/>
          <a:lstStyle/>
          <a:p>
            <a:r>
              <a:rPr lang="en-US" altLang="ar-SA" sz="3300" dirty="0">
                <a:latin typeface="Times New Roman" panose="02020603050405020304" pitchFamily="18" charset="0"/>
                <a:cs typeface="Times New Roman" panose="02020603050405020304" pitchFamily="18" charset="0"/>
              </a:rPr>
              <a:t>SMB operates as an application-layer network protocol mainly used for providing shared access to: </a:t>
            </a:r>
            <a:endParaRPr lang="en-US" altLang="ar-SA" sz="3300" dirty="0" smtClean="0">
              <a:latin typeface="Times New Roman" panose="02020603050405020304" pitchFamily="18" charset="0"/>
              <a:cs typeface="Times New Roman" panose="02020603050405020304" pitchFamily="18" charset="0"/>
            </a:endParaRPr>
          </a:p>
          <a:p>
            <a:pPr marL="0" indent="0">
              <a:buNone/>
            </a:pPr>
            <a:endParaRPr lang="en-US" altLang="ar-SA" sz="3300" dirty="0">
              <a:latin typeface="Times New Roman" panose="02020603050405020304" pitchFamily="18" charset="0"/>
              <a:cs typeface="Times New Roman" panose="02020603050405020304" pitchFamily="18" charset="0"/>
            </a:endParaRPr>
          </a:p>
          <a:p>
            <a:pPr lvl="2" algn="l" rtl="0" eaLnBrk="1" hangingPunct="1"/>
            <a:r>
              <a:rPr lang="en-US" altLang="ar-SA" sz="2500" dirty="0" smtClean="0"/>
              <a:t>files, </a:t>
            </a:r>
          </a:p>
          <a:p>
            <a:pPr lvl="2" algn="l" rtl="0" eaLnBrk="1" hangingPunct="1"/>
            <a:r>
              <a:rPr lang="en-US" altLang="ar-SA" sz="2500" dirty="0" smtClean="0"/>
              <a:t>printers, </a:t>
            </a:r>
          </a:p>
          <a:p>
            <a:pPr lvl="2" algn="l" rtl="0" eaLnBrk="1" hangingPunct="1"/>
            <a:r>
              <a:rPr lang="en-US" altLang="ar-SA" sz="2500" dirty="0" smtClean="0"/>
              <a:t>serial ports, and </a:t>
            </a:r>
          </a:p>
          <a:p>
            <a:pPr lvl="2" algn="l" rtl="0" eaLnBrk="1" hangingPunct="1"/>
            <a:r>
              <a:rPr lang="en-US" altLang="ar-SA" sz="2500" dirty="0" smtClean="0"/>
              <a:t>various communications between nodes on a network. </a:t>
            </a:r>
          </a:p>
          <a:p>
            <a:pPr marL="914400" lvl="2" indent="0" algn="l" rtl="0" eaLnBrk="1" hangingPunct="1">
              <a:buNone/>
            </a:pPr>
            <a:endParaRPr lang="en-US" altLang="ar-SA" sz="2500" dirty="0" smtClean="0"/>
          </a:p>
          <a:p>
            <a:r>
              <a:rPr lang="en-US" altLang="ar-SA" sz="3200" dirty="0">
                <a:latin typeface="Times New Roman" panose="02020603050405020304" pitchFamily="18" charset="0"/>
                <a:cs typeface="Times New Roman" panose="02020603050405020304" pitchFamily="18" charset="0"/>
              </a:rPr>
              <a:t>It also provides an authenticated </a:t>
            </a:r>
            <a:r>
              <a:rPr lang="en-US" altLang="ar-SA" sz="3200" dirty="0" smtClean="0">
                <a:latin typeface="Times New Roman" panose="02020603050405020304" pitchFamily="18" charset="0"/>
                <a:cs typeface="Times New Roman" panose="02020603050405020304" pitchFamily="18" charset="0"/>
              </a:rPr>
              <a:t>inter-process communication</a:t>
            </a:r>
            <a:r>
              <a:rPr lang="en-US" altLang="ar-SA" sz="3200" dirty="0">
                <a:latin typeface="Times New Roman" panose="02020603050405020304" pitchFamily="18" charset="0"/>
                <a:cs typeface="Times New Roman" panose="02020603050405020304" pitchFamily="18" charset="0"/>
              </a:rPr>
              <a:t> mechanism.</a:t>
            </a:r>
            <a:r>
              <a:rPr lang="en-US" altLang="ar-SA" sz="3200" dirty="0" smtClean="0"/>
              <a:t> </a:t>
            </a:r>
          </a:p>
          <a:p>
            <a:pPr lvl="1" algn="l" rtl="0" eaLnBrk="1" hangingPunct="1"/>
            <a:endParaRPr lang="en-US" altLang="ar-SA" sz="2800" dirty="0" smtClean="0"/>
          </a:p>
          <a:p>
            <a:pPr lvl="1" algn="l" rtl="0" eaLnBrk="1" hangingPunct="1">
              <a:buFont typeface="Wingdings 3" panose="05040102010807070707" pitchFamily="18" charset="2"/>
              <a:buNone/>
            </a:pPr>
            <a:endParaRPr lang="en-US" altLang="ar-SA" sz="2800" dirty="0" smtClean="0"/>
          </a:p>
        </p:txBody>
      </p:sp>
      <p:sp>
        <p:nvSpPr>
          <p:cNvPr id="22532"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FB32EA8-410C-426B-AC27-975F95575E67}" type="slidenum">
              <a:rPr lang="en-US" altLang="en-US">
                <a:solidFill>
                  <a:schemeClr val="tx2"/>
                </a:solidFill>
                <a:latin typeface="Arial" panose="020B0604020202020204" pitchFamily="34" charset="0"/>
              </a:rPr>
              <a:pPr/>
              <a:t>13</a:t>
            </a:fld>
            <a:endParaRPr lang="en-US" altLang="en-US">
              <a:solidFill>
                <a:schemeClr val="tx2"/>
              </a:solidFill>
              <a:latin typeface="Arial" panose="020B0604020202020204" pitchFamily="34" charset="0"/>
            </a:endParaRPr>
          </a:p>
        </p:txBody>
      </p:sp>
      <p:pic>
        <p:nvPicPr>
          <p:cNvPr id="34820" name="Picture 4" descr="Image result for server message block (s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5856" y="4626699"/>
            <a:ext cx="3673764" cy="1912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662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 xmlns:a16="http://schemas.microsoft.com/office/drawing/2014/main" id="{D1583767-D740-4482-A940-051C43B54005}"/>
              </a:ext>
            </a:extLst>
          </p:cNvPr>
          <p:cNvSpPr>
            <a:spLocks noGrp="1" noChangeArrowheads="1"/>
          </p:cNvSpPr>
          <p:nvPr>
            <p:ph type="title"/>
          </p:nvPr>
        </p:nvSpPr>
        <p:spPr/>
        <p:txBody>
          <a:bodyPr rtlCol="0">
            <a:normAutofit/>
          </a:bodyPr>
          <a:lstStyle/>
          <a:p>
            <a:pP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Server Message Block (</a:t>
            </a:r>
            <a:r>
              <a:rPr lang="en-US" altLang="ar-SA" sz="4900" dirty="0">
                <a:solidFill>
                  <a:srgbClr val="F73B3B"/>
                </a:solidFill>
                <a:latin typeface="Times New Roman" panose="02020603050405020304" pitchFamily="18" charset="0"/>
                <a:ea typeface="+mn-ea"/>
                <a:cs typeface="Times New Roman" panose="02020603050405020304" pitchFamily="18" charset="0"/>
              </a:rPr>
              <a:t>SMB</a:t>
            </a: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 Features </a:t>
            </a:r>
          </a:p>
        </p:txBody>
      </p:sp>
      <p:sp>
        <p:nvSpPr>
          <p:cNvPr id="18435" name="Rectangle 3">
            <a:extLst>
              <a:ext uri="{FF2B5EF4-FFF2-40B4-BE49-F238E27FC236}">
                <a16:creationId xmlns="" xmlns:a16="http://schemas.microsoft.com/office/drawing/2014/main" id="{5FE44FF7-7D19-4CC7-8313-CA4DFF3CB537}"/>
              </a:ext>
            </a:extLst>
          </p:cNvPr>
          <p:cNvSpPr>
            <a:spLocks noGrp="1" noChangeArrowheads="1"/>
          </p:cNvSpPr>
          <p:nvPr>
            <p:ph sz="quarter" idx="1"/>
          </p:nvPr>
        </p:nvSpPr>
        <p:spPr>
          <a:xfrm>
            <a:off x="1395413" y="1736725"/>
            <a:ext cx="9461500" cy="4937125"/>
          </a:xfrm>
        </p:spPr>
        <p:txBody>
          <a:bodyPr rtlCol="0">
            <a:normAutofit lnSpcReduction="10000"/>
          </a:bodyPr>
          <a:lstStyle/>
          <a:p>
            <a:pPr marL="91440" indent="-91440" algn="l" rtl="0" eaLnBrk="1" fontAlgn="auto" hangingPunct="1">
              <a:defRPr/>
            </a:pPr>
            <a:r>
              <a:rPr lang="en-US" altLang="ar-SA" sz="3300" dirty="0">
                <a:latin typeface="Times New Roman" panose="02020603050405020304" pitchFamily="18" charset="0"/>
                <a:cs typeface="Times New Roman" panose="02020603050405020304" pitchFamily="18" charset="0"/>
              </a:rPr>
              <a:t>SMB can run on top of the Session (and lower) network layers in several ways</a:t>
            </a:r>
            <a:r>
              <a:rPr lang="en-US" altLang="ar-SA" sz="3300" dirty="0" smtClean="0">
                <a:latin typeface="Times New Roman" panose="02020603050405020304" pitchFamily="18" charset="0"/>
                <a:cs typeface="Times New Roman" panose="02020603050405020304" pitchFamily="18" charset="0"/>
              </a:rPr>
              <a:t>:</a:t>
            </a:r>
          </a:p>
          <a:p>
            <a:pPr marL="0" indent="0" algn="l" rtl="0" eaLnBrk="1" fontAlgn="auto" hangingPunct="1">
              <a:buNone/>
              <a:defRPr/>
            </a:pPr>
            <a:endParaRPr lang="en-US" altLang="ar-SA" sz="3300" dirty="0">
              <a:latin typeface="Times New Roman" panose="02020603050405020304" pitchFamily="18" charset="0"/>
              <a:cs typeface="Times New Roman" panose="02020603050405020304" pitchFamily="18" charset="0"/>
            </a:endParaRPr>
          </a:p>
          <a:p>
            <a:pPr marL="971550" lvl="2" indent="-514350">
              <a:buClr>
                <a:srgbClr val="F73B3B"/>
              </a:buClr>
              <a:buFont typeface="+mj-lt"/>
              <a:buAutoNum type="arabicPeriod"/>
              <a:defRPr/>
            </a:pPr>
            <a:r>
              <a:rPr lang="en-US" altLang="ar-SA" sz="2900" dirty="0">
                <a:latin typeface="Times New Roman" panose="02020603050405020304" pitchFamily="18" charset="0"/>
                <a:cs typeface="Times New Roman" panose="02020603050405020304" pitchFamily="18" charset="0"/>
              </a:rPr>
              <a:t>Directly over TCP;</a:t>
            </a:r>
          </a:p>
          <a:p>
            <a:pPr marL="971550" lvl="2" indent="-514350">
              <a:buClr>
                <a:srgbClr val="F73B3B"/>
              </a:buClr>
              <a:buFont typeface="+mj-lt"/>
              <a:buAutoNum type="arabicPeriod"/>
              <a:defRPr/>
            </a:pPr>
            <a:r>
              <a:rPr lang="en-US" altLang="ar-SA" sz="2900" dirty="0">
                <a:latin typeface="Times New Roman" panose="02020603050405020304" pitchFamily="18" charset="0"/>
                <a:cs typeface="Times New Roman" panose="02020603050405020304" pitchFamily="18" charset="0"/>
              </a:rPr>
              <a:t>Over the NetBIOS API, which can run on several transport layer protocol :On UDP, TCP ports(NetBIOS over TCP/IP);</a:t>
            </a:r>
          </a:p>
          <a:p>
            <a:pPr marL="971550" lvl="2" indent="-514350">
              <a:buClr>
                <a:srgbClr val="F73B3B"/>
              </a:buClr>
              <a:buFont typeface="+mj-lt"/>
              <a:buAutoNum type="arabicPeriod"/>
              <a:defRPr/>
            </a:pPr>
            <a:r>
              <a:rPr lang="en-US" altLang="ar-SA" sz="2900" dirty="0">
                <a:latin typeface="Times New Roman" panose="02020603050405020304" pitchFamily="18" charset="0"/>
                <a:cs typeface="Times New Roman" panose="02020603050405020304" pitchFamily="18" charset="0"/>
              </a:rPr>
              <a:t>Over IPX/SPX protocol (Internetwork Packet Exchange/Sequenced Packet Exchange)</a:t>
            </a:r>
          </a:p>
          <a:p>
            <a:pPr marL="384048" lvl="1" indent="-182880" algn="l" rtl="0" eaLnBrk="1" fontAlgn="auto" hangingPunct="1">
              <a:buFont typeface="Wingdings 3" panose="05040102010807070707" pitchFamily="18" charset="2"/>
              <a:buNone/>
              <a:defRPr/>
            </a:pPr>
            <a:r>
              <a:rPr lang="en-US" altLang="ar-SA" sz="2800" dirty="0">
                <a:solidFill>
                  <a:schemeClr val="tx1">
                    <a:lumMod val="75000"/>
                    <a:lumOff val="25000"/>
                  </a:schemeClr>
                </a:solidFill>
              </a:rPr>
              <a:t/>
            </a:r>
            <a:br>
              <a:rPr lang="en-US" altLang="ar-SA" sz="2800" dirty="0">
                <a:solidFill>
                  <a:schemeClr val="tx1">
                    <a:lumMod val="75000"/>
                    <a:lumOff val="25000"/>
                  </a:schemeClr>
                </a:solidFill>
              </a:rPr>
            </a:br>
            <a:endParaRPr lang="en-US" altLang="ar-SA" sz="2800" dirty="0">
              <a:solidFill>
                <a:schemeClr val="tx1">
                  <a:lumMod val="75000"/>
                  <a:lumOff val="25000"/>
                </a:schemeClr>
              </a:solidFill>
            </a:endParaRPr>
          </a:p>
          <a:p>
            <a:pPr marL="384048" lvl="1" indent="-182880" algn="l" rtl="0" eaLnBrk="1" fontAlgn="auto" hangingPunct="1">
              <a:buFont typeface="Wingdings 3" panose="05040102010807070707" pitchFamily="18" charset="2"/>
              <a:buNone/>
              <a:defRPr/>
            </a:pPr>
            <a:r>
              <a:rPr lang="en-US" altLang="ar-SA" sz="2800" dirty="0">
                <a:solidFill>
                  <a:schemeClr val="tx1">
                    <a:lumMod val="75000"/>
                    <a:lumOff val="25000"/>
                  </a:schemeClr>
                </a:solidFill>
              </a:rPr>
              <a:t> </a:t>
            </a:r>
          </a:p>
        </p:txBody>
      </p:sp>
      <p:sp>
        <p:nvSpPr>
          <p:cNvPr id="24580"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FC1AD2F-883C-4FA3-894D-682BAAF9082F}" type="slidenum">
              <a:rPr lang="en-US" altLang="en-US">
                <a:solidFill>
                  <a:schemeClr val="tx2"/>
                </a:solidFill>
                <a:latin typeface="Arial" panose="020B0604020202020204" pitchFamily="34" charset="0"/>
              </a:rPr>
              <a:pPr/>
              <a:t>14</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1722813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 xmlns:a16="http://schemas.microsoft.com/office/drawing/2014/main" id="{3C628C9A-55AF-419D-BD4F-3B609E110957}"/>
              </a:ext>
            </a:extLst>
          </p:cNvPr>
          <p:cNvSpPr>
            <a:spLocks noGrp="1" noChangeArrowheads="1"/>
          </p:cNvSpPr>
          <p:nvPr>
            <p:ph type="title"/>
          </p:nvPr>
        </p:nvSpPr>
        <p:spPr>
          <a:xfrm>
            <a:off x="1154113" y="98425"/>
            <a:ext cx="10058400" cy="1450975"/>
          </a:xfrm>
        </p:spPr>
        <p:txBody>
          <a:bodyPr rtlCol="0">
            <a:normAutofit/>
          </a:bodyPr>
          <a:lstStyle/>
          <a:p>
            <a:pPr algn="ct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Windows 95 and 98 </a:t>
            </a:r>
          </a:p>
        </p:txBody>
      </p:sp>
      <p:sp>
        <p:nvSpPr>
          <p:cNvPr id="26627" name="Rectangle 3"/>
          <p:cNvSpPr>
            <a:spLocks noGrp="1"/>
          </p:cNvSpPr>
          <p:nvPr>
            <p:ph sz="quarter" idx="1"/>
          </p:nvPr>
        </p:nvSpPr>
        <p:spPr>
          <a:xfrm>
            <a:off x="766763" y="1282535"/>
            <a:ext cx="10904537" cy="5438940"/>
          </a:xfrm>
        </p:spPr>
        <p:txBody>
          <a:bodyPr/>
          <a:lstStyle/>
          <a:p>
            <a:pPr>
              <a:buFont typeface="Courier New" panose="02070309020205020404" pitchFamily="49" charset="0"/>
              <a:buChar char="o"/>
              <a:defRPr/>
            </a:pPr>
            <a:r>
              <a:rPr lang="en-US" altLang="ar-SA" sz="2700" dirty="0">
                <a:latin typeface="Times New Roman" panose="02020603050405020304" pitchFamily="18" charset="0"/>
                <a:cs typeface="Times New Roman" panose="02020603050405020304" pitchFamily="18" charset="0"/>
              </a:rPr>
              <a:t>Windows 95 and 98 operating systems include software necessary to </a:t>
            </a:r>
            <a:r>
              <a:rPr lang="en-US" altLang="ar-SA" sz="2700" dirty="0">
                <a:solidFill>
                  <a:srgbClr val="F73B3B"/>
                </a:solidFill>
                <a:latin typeface="Times New Roman" panose="02020603050405020304" pitchFamily="18" charset="0"/>
                <a:cs typeface="Times New Roman" panose="02020603050405020304" pitchFamily="18" charset="0"/>
              </a:rPr>
              <a:t>create a peer-to-peer network </a:t>
            </a:r>
            <a:r>
              <a:rPr lang="en-US" altLang="ar-SA" sz="2700" dirty="0">
                <a:latin typeface="Times New Roman" panose="02020603050405020304" pitchFamily="18" charset="0"/>
                <a:cs typeface="Times New Roman" panose="02020603050405020304" pitchFamily="18" charset="0"/>
              </a:rPr>
              <a:t>and </a:t>
            </a:r>
            <a:r>
              <a:rPr lang="en-US" altLang="ar-SA" sz="2700" dirty="0">
                <a:solidFill>
                  <a:srgbClr val="F73B3B"/>
                </a:solidFill>
                <a:latin typeface="Times New Roman" panose="02020603050405020304" pitchFamily="18" charset="0"/>
                <a:cs typeface="Times New Roman" panose="02020603050405020304" pitchFamily="18" charset="0"/>
              </a:rPr>
              <a:t>enable sharing of printers and files</a:t>
            </a:r>
            <a:r>
              <a:rPr lang="en-US" altLang="ar-SA" sz="2700" dirty="0" smtClean="0">
                <a:latin typeface="Times New Roman" panose="02020603050405020304" pitchFamily="18" charset="0"/>
                <a:cs typeface="Times New Roman" panose="02020603050405020304" pitchFamily="18" charset="0"/>
              </a:rPr>
              <a:t>.</a:t>
            </a:r>
          </a:p>
          <a:p>
            <a:pPr>
              <a:buFont typeface="Courier New" panose="02070309020205020404" pitchFamily="49" charset="0"/>
              <a:buChar char="o"/>
              <a:defRPr/>
            </a:pPr>
            <a:endParaRPr lang="en-US" altLang="ar-SA" sz="27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defRPr/>
            </a:pPr>
            <a:r>
              <a:rPr lang="en-US" altLang="ar-SA" sz="2700" dirty="0">
                <a:latin typeface="Times New Roman" panose="02020603050405020304" pitchFamily="18" charset="0"/>
                <a:cs typeface="Times New Roman" panose="02020603050405020304" pitchFamily="18" charset="0"/>
              </a:rPr>
              <a:t>Computers running Windows 95 or 98 will also work well as clients on </a:t>
            </a:r>
            <a:r>
              <a:rPr lang="en-US" altLang="ar-SA" sz="2700" dirty="0">
                <a:solidFill>
                  <a:srgbClr val="0070C0"/>
                </a:solidFill>
                <a:latin typeface="Times New Roman" panose="02020603050405020304" pitchFamily="18" charset="0"/>
                <a:cs typeface="Times New Roman" panose="02020603050405020304" pitchFamily="18" charset="0"/>
              </a:rPr>
              <a:t>Windows NT </a:t>
            </a:r>
            <a:r>
              <a:rPr lang="en-US" altLang="ar-SA" sz="2700" dirty="0">
                <a:latin typeface="Times New Roman" panose="02020603050405020304" pitchFamily="18" charset="0"/>
                <a:cs typeface="Times New Roman" panose="02020603050405020304" pitchFamily="18" charset="0"/>
              </a:rPr>
              <a:t>and </a:t>
            </a:r>
            <a:r>
              <a:rPr lang="en-US" altLang="ar-SA" sz="2700" dirty="0">
                <a:solidFill>
                  <a:srgbClr val="0070C0"/>
                </a:solidFill>
                <a:latin typeface="Times New Roman" panose="02020603050405020304" pitchFamily="18" charset="0"/>
                <a:cs typeface="Times New Roman" panose="02020603050405020304" pitchFamily="18" charset="0"/>
              </a:rPr>
              <a:t>NetWare LANs</a:t>
            </a:r>
            <a:r>
              <a:rPr lang="en-US" altLang="ar-SA" sz="2700" dirty="0">
                <a:latin typeface="Times New Roman" panose="02020603050405020304" pitchFamily="18" charset="0"/>
                <a:cs typeface="Times New Roman" panose="02020603050405020304" pitchFamily="18" charset="0"/>
              </a:rPr>
              <a:t>. </a:t>
            </a:r>
            <a:endParaRPr lang="en-US" altLang="ar-SA" sz="2700" dirty="0" smtClean="0">
              <a:latin typeface="Times New Roman" panose="02020603050405020304" pitchFamily="18" charset="0"/>
              <a:cs typeface="Times New Roman" panose="02020603050405020304" pitchFamily="18" charset="0"/>
            </a:endParaRPr>
          </a:p>
          <a:p>
            <a:pPr>
              <a:buFont typeface="Courier New" panose="02070309020205020404" pitchFamily="49" charset="0"/>
              <a:buChar char="o"/>
              <a:defRPr/>
            </a:pPr>
            <a:endParaRPr lang="en-US" altLang="ar-SA" sz="2700" dirty="0">
              <a:latin typeface="Times New Roman" panose="02020603050405020304" pitchFamily="18" charset="0"/>
              <a:cs typeface="Times New Roman" panose="02020603050405020304" pitchFamily="18" charset="0"/>
            </a:endParaRPr>
          </a:p>
          <a:p>
            <a:pPr marL="228600" lvl="1">
              <a:spcBef>
                <a:spcPts val="1000"/>
              </a:spcBef>
              <a:buFont typeface="Courier New" panose="02070309020205020404" pitchFamily="49" charset="0"/>
              <a:buChar char="o"/>
              <a:defRPr/>
            </a:pPr>
            <a:r>
              <a:rPr lang="en-US" altLang="ar-SA" sz="2700" dirty="0">
                <a:latin typeface="Times New Roman" panose="02020603050405020304" pitchFamily="18" charset="0"/>
                <a:cs typeface="Times New Roman" panose="02020603050405020304" pitchFamily="18" charset="0"/>
              </a:rPr>
              <a:t>But you will have to install the client (</a:t>
            </a:r>
            <a:r>
              <a:rPr lang="en-US" altLang="ar-SA" sz="2700" dirty="0">
                <a:solidFill>
                  <a:srgbClr val="F73B3B"/>
                </a:solidFill>
                <a:latin typeface="Times New Roman" panose="02020603050405020304" pitchFamily="18" charset="0"/>
                <a:cs typeface="Times New Roman" panose="02020603050405020304" pitchFamily="18" charset="0"/>
              </a:rPr>
              <a:t>requester</a:t>
            </a:r>
            <a:r>
              <a:rPr lang="en-US" altLang="ar-SA" sz="2700" dirty="0">
                <a:latin typeface="Times New Roman" panose="02020603050405020304" pitchFamily="18" charset="0"/>
                <a:cs typeface="Times New Roman" panose="02020603050405020304" pitchFamily="18" charset="0"/>
              </a:rPr>
              <a:t>) software</a:t>
            </a:r>
            <a:r>
              <a:rPr lang="en-US" altLang="ar-SA" sz="2700" dirty="0" smtClean="0">
                <a:latin typeface="Times New Roman" panose="02020603050405020304" pitchFamily="18" charset="0"/>
                <a:cs typeface="Times New Roman" panose="02020603050405020304" pitchFamily="18" charset="0"/>
              </a:rPr>
              <a:t>.</a:t>
            </a:r>
          </a:p>
          <a:p>
            <a:pPr marL="228600" lvl="1">
              <a:spcBef>
                <a:spcPts val="1000"/>
              </a:spcBef>
              <a:buFont typeface="Courier New" panose="02070309020205020404" pitchFamily="49" charset="0"/>
              <a:buChar char="o"/>
              <a:defRPr/>
            </a:pPr>
            <a:endParaRPr lang="en-US" altLang="ar-SA" sz="27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defRPr/>
            </a:pPr>
            <a:r>
              <a:rPr lang="en-US" altLang="ar-SA" sz="2700" dirty="0">
                <a:latin typeface="Times New Roman" panose="02020603050405020304" pitchFamily="18" charset="0"/>
                <a:cs typeface="Times New Roman" panose="02020603050405020304" pitchFamily="18" charset="0"/>
              </a:rPr>
              <a:t>Note that users of Windows 95 and 98 cannot have the full benefit of Windows NT security features; those features require use of the NTFS file format, which is not compatible with Windows 95 or 98</a:t>
            </a:r>
            <a:r>
              <a:rPr lang="en-US" altLang="ar-SA" sz="2400" dirty="0" smtClean="0"/>
              <a:t>.</a:t>
            </a:r>
          </a:p>
        </p:txBody>
      </p:sp>
      <p:sp>
        <p:nvSpPr>
          <p:cNvPr id="26628" name="Slide Number Placeholder 4"/>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9B653E1-B0E4-415B-9C8A-AD89C4E78CCF}" type="slidenum">
              <a:rPr lang="en-US" altLang="en-US">
                <a:solidFill>
                  <a:schemeClr val="tx2"/>
                </a:solidFill>
                <a:latin typeface="Arial" panose="020B0604020202020204" pitchFamily="34" charset="0"/>
              </a:rPr>
              <a:pPr/>
              <a:t>15</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180226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 xmlns:a16="http://schemas.microsoft.com/office/drawing/2014/main" id="{5EDD55F7-256E-400C-8E46-E51ED5FD5360}"/>
              </a:ext>
            </a:extLst>
          </p:cNvPr>
          <p:cNvSpPr>
            <a:spLocks noGrp="1" noChangeArrowheads="1"/>
          </p:cNvSpPr>
          <p:nvPr>
            <p:ph type="title"/>
          </p:nvPr>
        </p:nvSpPr>
        <p:spPr>
          <a:xfrm>
            <a:off x="1096963" y="247650"/>
            <a:ext cx="10058400" cy="1449388"/>
          </a:xfrm>
        </p:spPr>
        <p:txBody>
          <a:bodyPr rtlCol="0"/>
          <a:lstStyle/>
          <a:p>
            <a:pPr algn="ctr" eaLnBrk="1" fontAlgn="auto" hangingPunct="1">
              <a:spcAft>
                <a:spcPts val="0"/>
              </a:spcAft>
              <a:defRPr/>
            </a:pPr>
            <a:r>
              <a:rPr lang="en-US" altLang="ar-SA" sz="2400" b="1" dirty="0">
                <a:solidFill>
                  <a:schemeClr val="tx2"/>
                </a:solidFill>
              </a:rPr>
              <a:t>Client/server: </a:t>
            </a:r>
            <a:r>
              <a:rPr lang="en-US" altLang="ar-SA" b="1" dirty="0">
                <a:solidFill>
                  <a:schemeClr val="tx2"/>
                </a:solidFill>
              </a:rPr>
              <a:t/>
            </a:r>
            <a:br>
              <a:rPr lang="en-US" altLang="ar-SA" b="1" dirty="0">
                <a:solidFill>
                  <a:schemeClr val="tx2"/>
                </a:solidFill>
              </a:rPr>
            </a:b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Windows NT Server</a:t>
            </a:r>
          </a:p>
        </p:txBody>
      </p:sp>
      <p:sp>
        <p:nvSpPr>
          <p:cNvPr id="27651" name="Rectangle 3"/>
          <p:cNvSpPr>
            <a:spLocks noGrp="1"/>
          </p:cNvSpPr>
          <p:nvPr>
            <p:ph sz="quarter" idx="1"/>
          </p:nvPr>
        </p:nvSpPr>
        <p:spPr>
          <a:xfrm>
            <a:off x="310367" y="1660279"/>
            <a:ext cx="10945813" cy="2982480"/>
          </a:xfrm>
        </p:spPr>
        <p:txBody>
          <a:bodyPr>
            <a:normAutofit lnSpcReduction="10000"/>
          </a:bodyPr>
          <a:lstStyle/>
          <a:p>
            <a:pPr algn="just" rtl="0" eaLnBrk="1" hangingPunct="1">
              <a:lnSpc>
                <a:spcPct val="150000"/>
              </a:lnSpc>
              <a:buFont typeface="Courier New" panose="02070309020205020404" pitchFamily="49" charset="0"/>
              <a:buChar char="o"/>
            </a:pPr>
            <a:r>
              <a:rPr lang="en-US" altLang="ar-SA" sz="2400" dirty="0">
                <a:latin typeface="Times New Roman" panose="02020603050405020304" pitchFamily="18" charset="0"/>
                <a:cs typeface="Times New Roman" panose="02020603050405020304" pitchFamily="18" charset="0"/>
              </a:rPr>
              <a:t>Windows NT is </a:t>
            </a:r>
            <a:r>
              <a:rPr lang="en-US" altLang="ar-SA" sz="2400" dirty="0">
                <a:solidFill>
                  <a:srgbClr val="F73B3B"/>
                </a:solidFill>
                <a:latin typeface="Times New Roman" panose="02020603050405020304" pitchFamily="18" charset="0"/>
                <a:cs typeface="Times New Roman" panose="02020603050405020304" pitchFamily="18" charset="0"/>
              </a:rPr>
              <a:t>a server operating system </a:t>
            </a:r>
          </a:p>
          <a:p>
            <a:pPr algn="just" rtl="0" eaLnBrk="1" hangingPunct="1">
              <a:lnSpc>
                <a:spcPct val="150000"/>
              </a:lnSpc>
              <a:buFont typeface="Courier New" panose="02070309020205020404" pitchFamily="49" charset="0"/>
              <a:buChar char="o"/>
            </a:pPr>
            <a:r>
              <a:rPr lang="en-US" altLang="ar-SA" sz="2400" dirty="0">
                <a:latin typeface="Times New Roman" panose="02020603050405020304" pitchFamily="18" charset="0"/>
                <a:cs typeface="Times New Roman" panose="02020603050405020304" pitchFamily="18" charset="0"/>
              </a:rPr>
              <a:t>Windows NT Server was first introduced in the mid-90s and is capable of managing workgroups just like Windows for Workgroups/95.  </a:t>
            </a:r>
          </a:p>
          <a:p>
            <a:pPr algn="just" rtl="0" eaLnBrk="1" hangingPunct="1">
              <a:lnSpc>
                <a:spcPct val="150000"/>
              </a:lnSpc>
              <a:buFont typeface="Courier New" panose="02070309020205020404" pitchFamily="49" charset="0"/>
              <a:buChar char="o"/>
            </a:pPr>
            <a:r>
              <a:rPr lang="en-US" altLang="ar-SA" sz="2400" dirty="0">
                <a:latin typeface="Times New Roman" panose="02020603050405020304" pitchFamily="18" charset="0"/>
                <a:cs typeface="Times New Roman" panose="02020603050405020304" pitchFamily="18" charset="0"/>
              </a:rPr>
              <a:t>Windows NT Server has all of the advantages mentioned for the other Windows operating systems, plus, it contains several other  features making it more robust. </a:t>
            </a:r>
          </a:p>
          <a:p>
            <a:pPr algn="just" rtl="0" eaLnBrk="1" hangingPunct="1">
              <a:lnSpc>
                <a:spcPct val="150000"/>
              </a:lnSpc>
              <a:buFont typeface="Wingdings" panose="05000000000000000000" pitchFamily="2" charset="2"/>
              <a:buChar char="q"/>
            </a:pPr>
            <a:endParaRPr lang="en-US" altLang="ar-SA" sz="2800" dirty="0" smtClean="0"/>
          </a:p>
        </p:txBody>
      </p:sp>
      <p:sp>
        <p:nvSpPr>
          <p:cNvPr id="2765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80ADFF1-1689-4499-B2AE-CB359DFD7E7C}" type="slidenum">
              <a:rPr lang="en-US" altLang="en-US">
                <a:solidFill>
                  <a:schemeClr val="tx2"/>
                </a:solidFill>
                <a:latin typeface="Arial" panose="020B0604020202020204" pitchFamily="34" charset="0"/>
              </a:rPr>
              <a:pPr/>
              <a:t>16</a:t>
            </a:fld>
            <a:endParaRPr lang="en-US" altLang="en-US">
              <a:solidFill>
                <a:schemeClr val="tx2"/>
              </a:solidFill>
              <a:latin typeface="Arial" panose="020B0604020202020204" pitchFamily="34" charset="0"/>
            </a:endParaRPr>
          </a:p>
        </p:txBody>
      </p:sp>
      <p:pic>
        <p:nvPicPr>
          <p:cNvPr id="29698" name="Picture 2" descr="Image result for windows nt serv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1228" y="4521519"/>
            <a:ext cx="2359372" cy="2199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576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37AFA49C-EBC7-41E5-8B80-6AFAEE4C71C8}"/>
              </a:ext>
            </a:extLst>
          </p:cNvPr>
          <p:cNvSpPr>
            <a:spLocks noGrp="1" noChangeArrowheads="1"/>
          </p:cNvSpPr>
          <p:nvPr>
            <p:ph type="ctrTitle"/>
          </p:nvPr>
        </p:nvSpPr>
        <p:spPr>
          <a:xfrm>
            <a:off x="741363" y="76200"/>
            <a:ext cx="9469437" cy="1143000"/>
          </a:xfrm>
        </p:spPr>
        <p:txBody>
          <a:bodyPr rtlCol="0">
            <a:normAutofit/>
          </a:bodyPr>
          <a:lstStyle/>
          <a:p>
            <a:pP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Windows NT Server</a:t>
            </a:r>
          </a:p>
        </p:txBody>
      </p:sp>
      <p:sp>
        <p:nvSpPr>
          <p:cNvPr id="400387" name="Rectangle 3">
            <a:extLst>
              <a:ext uri="{FF2B5EF4-FFF2-40B4-BE49-F238E27FC236}">
                <a16:creationId xmlns="" xmlns:a16="http://schemas.microsoft.com/office/drawing/2014/main" id="{4154B446-D308-4934-A548-696A12A88ED8}"/>
              </a:ext>
            </a:extLst>
          </p:cNvPr>
          <p:cNvSpPr>
            <a:spLocks noGrp="1" noChangeArrowheads="1"/>
          </p:cNvSpPr>
          <p:nvPr>
            <p:ph type="subTitle" idx="1"/>
          </p:nvPr>
        </p:nvSpPr>
        <p:spPr>
          <a:xfrm>
            <a:off x="741363" y="1219200"/>
            <a:ext cx="10960100" cy="5181600"/>
          </a:xfrm>
        </p:spPr>
        <p:txBody>
          <a:bodyPr rtlCol="0"/>
          <a:lstStyle/>
          <a:p>
            <a:pPr algn="just" rtl="0" eaLnBrk="1" fontAlgn="auto" hangingPunct="1">
              <a:spcAft>
                <a:spcPts val="0"/>
              </a:spcAft>
              <a:buFont typeface="Arial" panose="020B0604020202020204" pitchFamily="34" charset="0"/>
              <a:buChar char="•"/>
              <a:defRPr/>
            </a:pPr>
            <a:endParaRPr lang="en-US" cap="none" dirty="0">
              <a:solidFill>
                <a:schemeClr val="tx1"/>
              </a:solidFill>
            </a:endParaRPr>
          </a:p>
          <a:p>
            <a:pPr marL="457200" indent="-457200" algn="just" rtl="0" eaLnBrk="1" fontAlgn="auto" hangingPunct="1">
              <a:spcAft>
                <a:spcPts val="0"/>
              </a:spcAft>
              <a:buFont typeface="Wingdings" panose="05000000000000000000" pitchFamily="2" charset="2"/>
              <a:buChar char="q"/>
              <a:defRPr/>
            </a:pPr>
            <a:r>
              <a:rPr lang="en-US" sz="3200" dirty="0">
                <a:latin typeface="Times New Roman" panose="02020603050405020304" pitchFamily="18" charset="0"/>
                <a:cs typeface="Times New Roman" panose="02020603050405020304" pitchFamily="18" charset="0"/>
              </a:rPr>
              <a:t>Windows NT is </a:t>
            </a:r>
            <a:r>
              <a:rPr lang="en-US" sz="3200" dirty="0">
                <a:solidFill>
                  <a:srgbClr val="D795BC"/>
                </a:solidFill>
                <a:latin typeface="Times New Roman" panose="02020603050405020304" pitchFamily="18" charset="0"/>
                <a:cs typeface="Times New Roman" panose="02020603050405020304" pitchFamily="18" charset="0"/>
              </a:rPr>
              <a:t>a symmetric multiprocessing operating system which support multiple operating system environments. </a:t>
            </a:r>
          </a:p>
          <a:p>
            <a:pPr marL="457200" indent="-457200" algn="just" rtl="0" eaLnBrk="1" fontAlgn="auto" hangingPunct="1">
              <a:spcAft>
                <a:spcPts val="0"/>
              </a:spcAft>
              <a:buFont typeface="Wingdings" panose="05000000000000000000" pitchFamily="2" charset="2"/>
              <a:buChar char="q"/>
              <a:defRPr/>
            </a:pPr>
            <a:r>
              <a:rPr lang="en-US" sz="3200" dirty="0">
                <a:latin typeface="Times New Roman" panose="02020603050405020304" pitchFamily="18" charset="0"/>
                <a:cs typeface="Times New Roman" panose="02020603050405020304" pitchFamily="18" charset="0"/>
              </a:rPr>
              <a:t>It has a windows graphical user interface and runs win32, 16-bit windows, </a:t>
            </a:r>
            <a:r>
              <a:rPr lang="en-US" sz="3200" dirty="0" err="1">
                <a:latin typeface="Times New Roman" panose="02020603050405020304" pitchFamily="18" charset="0"/>
                <a:cs typeface="Times New Roman" panose="02020603050405020304" pitchFamily="18" charset="0"/>
              </a:rPr>
              <a:t>ms-dos</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posix</a:t>
            </a:r>
            <a:r>
              <a:rPr lang="en-US" sz="3200" dirty="0">
                <a:latin typeface="Times New Roman" panose="02020603050405020304" pitchFamily="18" charset="0"/>
                <a:cs typeface="Times New Roman" panose="02020603050405020304" pitchFamily="18" charset="0"/>
              </a:rPr>
              <a:t>, and os/2 program. </a:t>
            </a:r>
          </a:p>
          <a:p>
            <a:pPr marL="457200" indent="-457200" algn="just" rtl="0" eaLnBrk="1" fontAlgn="auto" hangingPunct="1">
              <a:spcAft>
                <a:spcPts val="0"/>
              </a:spcAft>
              <a:buFont typeface="Wingdings" panose="05000000000000000000" pitchFamily="2" charset="2"/>
              <a:buChar char="q"/>
              <a:defRPr/>
            </a:pPr>
            <a:r>
              <a:rPr lang="en-US" sz="3200" dirty="0">
                <a:latin typeface="Times New Roman" panose="02020603050405020304" pitchFamily="18" charset="0"/>
                <a:cs typeface="Times New Roman" panose="02020603050405020304" pitchFamily="18" charset="0"/>
              </a:rPr>
              <a:t>It employs advanced operating system principles such as virtual memory, preemptive multitasking, structured exception handling, and operating system objects. </a:t>
            </a:r>
          </a:p>
          <a:p>
            <a:pPr marL="457200" indent="-457200" algn="just" rtl="0" eaLnBrk="1" fontAlgn="auto" hangingPunct="1">
              <a:spcAft>
                <a:spcPts val="0"/>
              </a:spcAft>
              <a:buFont typeface="Wingdings" panose="05000000000000000000" pitchFamily="2" charset="2"/>
              <a:buChar char="q"/>
              <a:defRPr/>
            </a:pPr>
            <a:r>
              <a:rPr lang="en-US" sz="3200" dirty="0">
                <a:latin typeface="Times New Roman" panose="02020603050405020304" pitchFamily="18" charset="0"/>
                <a:cs typeface="Times New Roman" panose="02020603050405020304" pitchFamily="18" charset="0"/>
              </a:rPr>
              <a:t>It is secure, </a:t>
            </a:r>
            <a:r>
              <a:rPr lang="en-US" sz="3200" dirty="0">
                <a:solidFill>
                  <a:srgbClr val="F73B3B"/>
                </a:solidFill>
                <a:latin typeface="Times New Roman" panose="02020603050405020304" pitchFamily="18" charset="0"/>
                <a:cs typeface="Times New Roman" panose="02020603050405020304" pitchFamily="18" charset="0"/>
              </a:rPr>
              <a:t>powerful</a:t>
            </a:r>
            <a:r>
              <a:rPr lang="en-US" sz="3200" dirty="0">
                <a:latin typeface="Times New Roman" panose="02020603050405020304" pitchFamily="18" charset="0"/>
                <a:cs typeface="Times New Roman" panose="02020603050405020304" pitchFamily="18" charset="0"/>
              </a:rPr>
              <a:t>, </a:t>
            </a:r>
            <a:r>
              <a:rPr lang="en-US" sz="3200" dirty="0">
                <a:solidFill>
                  <a:srgbClr val="F73B3B"/>
                </a:solidFill>
                <a:latin typeface="Times New Roman" panose="02020603050405020304" pitchFamily="18" charset="0"/>
                <a:cs typeface="Times New Roman" panose="02020603050405020304" pitchFamily="18" charset="0"/>
              </a:rPr>
              <a:t>reliable</a:t>
            </a:r>
            <a:r>
              <a:rPr lang="en-US" sz="3200" dirty="0">
                <a:latin typeface="Times New Roman" panose="02020603050405020304" pitchFamily="18" charset="0"/>
                <a:cs typeface="Times New Roman" panose="02020603050405020304" pitchFamily="18" charset="0"/>
              </a:rPr>
              <a:t>, and </a:t>
            </a:r>
            <a:r>
              <a:rPr lang="en-US" sz="3200" dirty="0">
                <a:solidFill>
                  <a:srgbClr val="F73B3B"/>
                </a:solidFill>
                <a:latin typeface="Times New Roman" panose="02020603050405020304" pitchFamily="18" charset="0"/>
                <a:cs typeface="Times New Roman" panose="02020603050405020304" pitchFamily="18" charset="0"/>
              </a:rPr>
              <a:t>flexible</a:t>
            </a:r>
            <a:r>
              <a:rPr lang="en-US" sz="3200" cap="none" dirty="0">
                <a:solidFill>
                  <a:schemeClr val="tx1"/>
                </a:solidFill>
              </a:rPr>
              <a:t>.</a:t>
            </a:r>
          </a:p>
        </p:txBody>
      </p:sp>
    </p:spTree>
    <p:extLst>
      <p:ext uri="{BB962C8B-B14F-4D97-AF65-F5344CB8AC3E}">
        <p14:creationId xmlns:p14="http://schemas.microsoft.com/office/powerpoint/2010/main" val="308134062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9">
            <a:extLst>
              <a:ext uri="{FF2B5EF4-FFF2-40B4-BE49-F238E27FC236}">
                <a16:creationId xmlns="" xmlns:a16="http://schemas.microsoft.com/office/drawing/2014/main" id="{825265C8-15C0-4F4A-8605-2C3C65C4CD4A}"/>
              </a:ext>
            </a:extLst>
          </p:cNvPr>
          <p:cNvSpPr>
            <a:spLocks noGrp="1" noChangeArrowheads="1"/>
          </p:cNvSpPr>
          <p:nvPr>
            <p:ph type="title"/>
          </p:nvPr>
        </p:nvSpPr>
        <p:spPr>
          <a:xfrm>
            <a:off x="2438400" y="228600"/>
            <a:ext cx="7315200" cy="1143000"/>
          </a:xfrm>
        </p:spPr>
        <p:txBody>
          <a:bodyPr rtlCol="0">
            <a:normAutofit/>
          </a:bodyPr>
          <a:lstStyle/>
          <a:p>
            <a:pPr algn="ct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Symmetric Multiprocessing</a:t>
            </a:r>
          </a:p>
        </p:txBody>
      </p:sp>
      <p:sp>
        <p:nvSpPr>
          <p:cNvPr id="29700" name="Rectangle 17"/>
          <p:cNvSpPr>
            <a:spLocks noChangeArrowheads="1"/>
          </p:cNvSpPr>
          <p:nvPr/>
        </p:nvSpPr>
        <p:spPr bwMode="auto">
          <a:xfrm>
            <a:off x="3276600" y="2667000"/>
            <a:ext cx="2362200" cy="2590800"/>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kumimoji="1" lang="ar-SA" altLang="ar-SA" sz="1400">
              <a:latin typeface="Tahoma" panose="020B0604030504040204" pitchFamily="34" charset="0"/>
            </a:endParaRPr>
          </a:p>
        </p:txBody>
      </p:sp>
      <p:sp>
        <p:nvSpPr>
          <p:cNvPr id="29701" name="Rectangle 18"/>
          <p:cNvSpPr>
            <a:spLocks noChangeArrowheads="1"/>
          </p:cNvSpPr>
          <p:nvPr/>
        </p:nvSpPr>
        <p:spPr bwMode="auto">
          <a:xfrm>
            <a:off x="6477000" y="2667000"/>
            <a:ext cx="2438400" cy="2590800"/>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endParaRPr kumimoji="1" lang="ar-SA" altLang="ar-SA" sz="1400">
              <a:latin typeface="Tahoma" panose="020B0604030504040204" pitchFamily="34" charset="0"/>
            </a:endParaRPr>
          </a:p>
        </p:txBody>
      </p:sp>
      <p:sp>
        <p:nvSpPr>
          <p:cNvPr id="29702" name="Rectangle 19"/>
          <p:cNvSpPr>
            <a:spLocks noChangeArrowheads="1"/>
          </p:cNvSpPr>
          <p:nvPr/>
        </p:nvSpPr>
        <p:spPr bwMode="auto">
          <a:xfrm>
            <a:off x="5257800" y="1447800"/>
            <a:ext cx="1676400" cy="457200"/>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ar-SA" sz="1400">
                <a:latin typeface="Tahoma" panose="020B0604030504040204" pitchFamily="34" charset="0"/>
              </a:rPr>
              <a:t>Memory</a:t>
            </a:r>
          </a:p>
        </p:txBody>
      </p:sp>
      <p:sp>
        <p:nvSpPr>
          <p:cNvPr id="29703" name="Freeform 22"/>
          <p:cNvSpPr>
            <a:spLocks/>
          </p:cNvSpPr>
          <p:nvPr/>
        </p:nvSpPr>
        <p:spPr bwMode="auto">
          <a:xfrm>
            <a:off x="6934200" y="1628775"/>
            <a:ext cx="538163" cy="1066800"/>
          </a:xfrm>
          <a:custGeom>
            <a:avLst/>
            <a:gdLst>
              <a:gd name="T0" fmla="*/ 0 w 339"/>
              <a:gd name="T1" fmla="*/ 0 h 672"/>
              <a:gd name="T2" fmla="*/ 2147483646 w 339"/>
              <a:gd name="T3" fmla="*/ 2147483646 h 672"/>
              <a:gd name="T4" fmla="*/ 2147483646 w 339"/>
              <a:gd name="T5" fmla="*/ 2147483646 h 672"/>
              <a:gd name="T6" fmla="*/ 0 60000 65536"/>
              <a:gd name="T7" fmla="*/ 0 60000 65536"/>
              <a:gd name="T8" fmla="*/ 0 60000 65536"/>
              <a:gd name="T9" fmla="*/ 0 w 339"/>
              <a:gd name="T10" fmla="*/ 0 h 672"/>
              <a:gd name="T11" fmla="*/ 339 w 339"/>
              <a:gd name="T12" fmla="*/ 672 h 672"/>
            </a:gdLst>
            <a:ahLst/>
            <a:cxnLst>
              <a:cxn ang="T6">
                <a:pos x="T0" y="T1"/>
              </a:cxn>
              <a:cxn ang="T7">
                <a:pos x="T2" y="T3"/>
              </a:cxn>
              <a:cxn ang="T8">
                <a:pos x="T4" y="T5"/>
              </a:cxn>
            </a:cxnLst>
            <a:rect l="T9" t="T10" r="T11" b="T12"/>
            <a:pathLst>
              <a:path w="339" h="672">
                <a:moveTo>
                  <a:pt x="0" y="0"/>
                </a:moveTo>
                <a:lnTo>
                  <a:pt x="339" y="4"/>
                </a:lnTo>
                <a:lnTo>
                  <a:pt x="336" y="672"/>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704" name="Line 23"/>
          <p:cNvSpPr>
            <a:spLocks noChangeShapeType="1"/>
          </p:cNvSpPr>
          <p:nvPr/>
        </p:nvSpPr>
        <p:spPr bwMode="auto">
          <a:xfrm flipH="1">
            <a:off x="4800600" y="1600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5" name="Line 24"/>
          <p:cNvSpPr>
            <a:spLocks noChangeShapeType="1"/>
          </p:cNvSpPr>
          <p:nvPr/>
        </p:nvSpPr>
        <p:spPr bwMode="auto">
          <a:xfrm>
            <a:off x="4800600" y="1600200"/>
            <a:ext cx="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6" name="Rectangle 25"/>
          <p:cNvSpPr>
            <a:spLocks noChangeArrowheads="1"/>
          </p:cNvSpPr>
          <p:nvPr/>
        </p:nvSpPr>
        <p:spPr bwMode="auto">
          <a:xfrm>
            <a:off x="3429000" y="2819400"/>
            <a:ext cx="1066800" cy="609600"/>
          </a:xfrm>
          <a:prstGeom prst="rect">
            <a:avLst/>
          </a:prstGeom>
          <a:solidFill>
            <a:srgbClr val="0000FF"/>
          </a:solidFill>
          <a:ln w="9525">
            <a:solidFill>
              <a:schemeClr val="tx1"/>
            </a:solidFill>
            <a:miter lim="800000"/>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ar-SA" sz="1400">
                <a:latin typeface="Tahoma" panose="020B0604030504040204" pitchFamily="34" charset="0"/>
              </a:rPr>
              <a:t>Operating</a:t>
            </a:r>
          </a:p>
          <a:p>
            <a:pPr algn="ctr" eaLnBrk="1" hangingPunct="1"/>
            <a:r>
              <a:rPr lang="en-US" altLang="ar-SA" sz="1400">
                <a:latin typeface="Tahoma" panose="020B0604030504040204" pitchFamily="34" charset="0"/>
              </a:rPr>
              <a:t>System</a:t>
            </a:r>
          </a:p>
        </p:txBody>
      </p:sp>
      <p:sp>
        <p:nvSpPr>
          <p:cNvPr id="29707" name="Oval 27"/>
          <p:cNvSpPr>
            <a:spLocks noChangeArrowheads="1"/>
          </p:cNvSpPr>
          <p:nvPr/>
        </p:nvSpPr>
        <p:spPr bwMode="auto">
          <a:xfrm>
            <a:off x="4572000" y="3505200"/>
            <a:ext cx="990600" cy="762000"/>
          </a:xfrm>
          <a:prstGeom prst="ellipse">
            <a:avLst/>
          </a:prstGeom>
          <a:solidFill>
            <a:srgbClr val="0000FF"/>
          </a:solidFill>
          <a:ln w="9525">
            <a:solidFill>
              <a:schemeClr val="tx1"/>
            </a:solidFill>
            <a:round/>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ar-SA" sz="1400">
                <a:latin typeface="Tahoma" panose="020B0604030504040204" pitchFamily="34" charset="0"/>
              </a:rPr>
              <a:t>User</a:t>
            </a:r>
          </a:p>
          <a:p>
            <a:pPr algn="ctr" eaLnBrk="1" hangingPunct="1"/>
            <a:r>
              <a:rPr lang="en-US" altLang="ar-SA" sz="1400">
                <a:latin typeface="Tahoma" panose="020B0604030504040204" pitchFamily="34" charset="0"/>
              </a:rPr>
              <a:t>Thread</a:t>
            </a:r>
          </a:p>
        </p:txBody>
      </p:sp>
      <p:sp>
        <p:nvSpPr>
          <p:cNvPr id="29708" name="Oval 28"/>
          <p:cNvSpPr>
            <a:spLocks noChangeArrowheads="1"/>
          </p:cNvSpPr>
          <p:nvPr/>
        </p:nvSpPr>
        <p:spPr bwMode="auto">
          <a:xfrm>
            <a:off x="3505200" y="4191000"/>
            <a:ext cx="1143000" cy="685800"/>
          </a:xfrm>
          <a:prstGeom prst="ellipse">
            <a:avLst/>
          </a:prstGeom>
          <a:solidFill>
            <a:srgbClr val="0000FF"/>
          </a:solidFill>
          <a:ln w="9525">
            <a:solidFill>
              <a:schemeClr val="tx1"/>
            </a:solidFill>
            <a:round/>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ar-SA" sz="1400">
                <a:latin typeface="Tahoma" panose="020B0604030504040204" pitchFamily="34" charset="0"/>
              </a:rPr>
              <a:t>User</a:t>
            </a:r>
          </a:p>
          <a:p>
            <a:pPr algn="ctr" eaLnBrk="1" hangingPunct="1"/>
            <a:r>
              <a:rPr lang="en-US" altLang="ar-SA" sz="1400">
                <a:latin typeface="Tahoma" panose="020B0604030504040204" pitchFamily="34" charset="0"/>
              </a:rPr>
              <a:t>Thread</a:t>
            </a:r>
          </a:p>
        </p:txBody>
      </p:sp>
      <p:sp>
        <p:nvSpPr>
          <p:cNvPr id="29709" name="Oval 31"/>
          <p:cNvSpPr>
            <a:spLocks noChangeArrowheads="1"/>
          </p:cNvSpPr>
          <p:nvPr/>
        </p:nvSpPr>
        <p:spPr bwMode="auto">
          <a:xfrm>
            <a:off x="7772400" y="2743200"/>
            <a:ext cx="1066800" cy="685800"/>
          </a:xfrm>
          <a:prstGeom prst="ellipse">
            <a:avLst/>
          </a:prstGeom>
          <a:solidFill>
            <a:srgbClr val="0000FF"/>
          </a:solidFill>
          <a:ln w="9525">
            <a:solidFill>
              <a:schemeClr val="tx1"/>
            </a:solidFill>
            <a:round/>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ar-SA" sz="1400">
                <a:latin typeface="Tahoma" panose="020B0604030504040204" pitchFamily="34" charset="0"/>
              </a:rPr>
              <a:t>User</a:t>
            </a:r>
          </a:p>
          <a:p>
            <a:pPr algn="ctr" eaLnBrk="1" hangingPunct="1"/>
            <a:r>
              <a:rPr lang="en-US" altLang="ar-SA" sz="1400">
                <a:latin typeface="Tahoma" panose="020B0604030504040204" pitchFamily="34" charset="0"/>
              </a:rPr>
              <a:t>Thread</a:t>
            </a:r>
          </a:p>
        </p:txBody>
      </p:sp>
      <p:sp>
        <p:nvSpPr>
          <p:cNvPr id="29710" name="Oval 32"/>
          <p:cNvSpPr>
            <a:spLocks noChangeArrowheads="1"/>
          </p:cNvSpPr>
          <p:nvPr/>
        </p:nvSpPr>
        <p:spPr bwMode="auto">
          <a:xfrm>
            <a:off x="6629400" y="3505200"/>
            <a:ext cx="1143000" cy="762000"/>
          </a:xfrm>
          <a:prstGeom prst="ellipse">
            <a:avLst/>
          </a:prstGeom>
          <a:solidFill>
            <a:srgbClr val="0000FF"/>
          </a:solidFill>
          <a:ln w="9525">
            <a:solidFill>
              <a:schemeClr val="tx1"/>
            </a:solidFill>
            <a:round/>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ar-SA" sz="1400">
                <a:latin typeface="Tahoma" panose="020B0604030504040204" pitchFamily="34" charset="0"/>
              </a:rPr>
              <a:t>User</a:t>
            </a:r>
          </a:p>
          <a:p>
            <a:pPr algn="ctr" eaLnBrk="1" hangingPunct="1"/>
            <a:r>
              <a:rPr lang="en-US" altLang="ar-SA" sz="1400">
                <a:latin typeface="Tahoma" panose="020B0604030504040204" pitchFamily="34" charset="0"/>
              </a:rPr>
              <a:t>Thread</a:t>
            </a:r>
          </a:p>
        </p:txBody>
      </p:sp>
      <p:sp>
        <p:nvSpPr>
          <p:cNvPr id="29711" name="Rectangle 33"/>
          <p:cNvSpPr>
            <a:spLocks noChangeArrowheads="1"/>
          </p:cNvSpPr>
          <p:nvPr/>
        </p:nvSpPr>
        <p:spPr bwMode="auto">
          <a:xfrm>
            <a:off x="7696200" y="4419600"/>
            <a:ext cx="1066800" cy="685800"/>
          </a:xfrm>
          <a:prstGeom prst="rect">
            <a:avLst/>
          </a:prstGeom>
          <a:solidFill>
            <a:srgbClr val="0000FF"/>
          </a:solidFill>
          <a:ln w="9525">
            <a:solidFill>
              <a:schemeClr val="tx1"/>
            </a:solidFill>
            <a:miter lim="800000"/>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ar-SA" sz="1400">
                <a:latin typeface="Tahoma" panose="020B0604030504040204" pitchFamily="34" charset="0"/>
              </a:rPr>
              <a:t>Operating</a:t>
            </a:r>
          </a:p>
          <a:p>
            <a:pPr algn="ctr" eaLnBrk="1" hangingPunct="1"/>
            <a:r>
              <a:rPr lang="en-US" altLang="ar-SA" sz="1400">
                <a:latin typeface="Tahoma" panose="020B0604030504040204" pitchFamily="34" charset="0"/>
              </a:rPr>
              <a:t>System</a:t>
            </a:r>
          </a:p>
        </p:txBody>
      </p:sp>
      <p:sp>
        <p:nvSpPr>
          <p:cNvPr id="29712" name="Rectangle 34"/>
          <p:cNvSpPr>
            <a:spLocks noChangeArrowheads="1"/>
          </p:cNvSpPr>
          <p:nvPr/>
        </p:nvSpPr>
        <p:spPr bwMode="auto">
          <a:xfrm>
            <a:off x="4267200" y="5867400"/>
            <a:ext cx="3962400" cy="533400"/>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en-US" altLang="ar-SA" sz="1400">
                <a:latin typeface="Tahoma" panose="020B0604030504040204" pitchFamily="34" charset="0"/>
              </a:rPr>
              <a:t>I/O Devices(Monitor,Mouse,Keyboard)</a:t>
            </a:r>
          </a:p>
        </p:txBody>
      </p:sp>
      <p:sp>
        <p:nvSpPr>
          <p:cNvPr id="29713" name="Line 35"/>
          <p:cNvSpPr>
            <a:spLocks noChangeShapeType="1"/>
          </p:cNvSpPr>
          <p:nvPr/>
        </p:nvSpPr>
        <p:spPr bwMode="auto">
          <a:xfrm>
            <a:off x="4800600" y="5257800"/>
            <a:ext cx="685800" cy="6096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4" name="Line 36"/>
          <p:cNvSpPr>
            <a:spLocks noChangeShapeType="1"/>
          </p:cNvSpPr>
          <p:nvPr/>
        </p:nvSpPr>
        <p:spPr bwMode="auto">
          <a:xfrm flipH="1">
            <a:off x="6858000" y="5257800"/>
            <a:ext cx="838200" cy="60960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5" name="Text Box 37"/>
          <p:cNvSpPr txBox="1">
            <a:spLocks noChangeArrowheads="1"/>
          </p:cNvSpPr>
          <p:nvPr/>
        </p:nvSpPr>
        <p:spPr bwMode="auto">
          <a:xfrm>
            <a:off x="3373438" y="2360613"/>
            <a:ext cx="11080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spcBef>
                <a:spcPct val="50000"/>
              </a:spcBef>
            </a:pPr>
            <a:r>
              <a:rPr lang="en-US" altLang="ar-SA" sz="1400" dirty="0">
                <a:latin typeface="Tahoma" panose="020B0604030504040204" pitchFamily="34" charset="0"/>
              </a:rPr>
              <a:t>Processor A</a:t>
            </a:r>
          </a:p>
        </p:txBody>
      </p:sp>
      <p:sp>
        <p:nvSpPr>
          <p:cNvPr id="29716" name="Text Box 38"/>
          <p:cNvSpPr txBox="1">
            <a:spLocks noChangeArrowheads="1"/>
          </p:cNvSpPr>
          <p:nvPr/>
        </p:nvSpPr>
        <p:spPr bwMode="auto">
          <a:xfrm>
            <a:off x="7716838" y="2360613"/>
            <a:ext cx="11064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spcBef>
                <a:spcPct val="50000"/>
              </a:spcBef>
            </a:pPr>
            <a:r>
              <a:rPr lang="en-US" altLang="ar-SA" sz="1400">
                <a:latin typeface="Tahoma" panose="020B0604030504040204" pitchFamily="34" charset="0"/>
              </a:rPr>
              <a:t>Processor B</a:t>
            </a:r>
          </a:p>
        </p:txBody>
      </p:sp>
      <p:sp>
        <p:nvSpPr>
          <p:cNvPr id="29717"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F0D4E64-9B78-411E-9E86-EAFB02CC10B2}" type="slidenum">
              <a:rPr lang="ar-SA" altLang="en-US">
                <a:solidFill>
                  <a:srgbClr val="FFFFFF"/>
                </a:solidFill>
              </a:rPr>
              <a:pPr/>
              <a:t>18</a:t>
            </a:fld>
            <a:endParaRPr lang="ar-SA" altLang="en-US">
              <a:solidFill>
                <a:srgbClr val="FFFFFF"/>
              </a:solidFill>
            </a:endParaRPr>
          </a:p>
        </p:txBody>
      </p:sp>
    </p:spTree>
    <p:extLst>
      <p:ext uri="{BB962C8B-B14F-4D97-AF65-F5344CB8AC3E}">
        <p14:creationId xmlns:p14="http://schemas.microsoft.com/office/powerpoint/2010/main" val="123769387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a:extLst>
              <a:ext uri="{FF2B5EF4-FFF2-40B4-BE49-F238E27FC236}">
                <a16:creationId xmlns="" xmlns:a16="http://schemas.microsoft.com/office/drawing/2014/main" id="{ECD25AE9-15DF-4AA9-97D2-33DA206A02F2}"/>
              </a:ext>
            </a:extLst>
          </p:cNvPr>
          <p:cNvSpPr>
            <a:spLocks noGrp="1" noChangeArrowheads="1"/>
          </p:cNvSpPr>
          <p:nvPr>
            <p:ph type="title"/>
          </p:nvPr>
        </p:nvSpPr>
        <p:spPr/>
        <p:txBody>
          <a:bodyPr rtlCol="0">
            <a:normAutofit/>
          </a:bodyPr>
          <a:lstStyle/>
          <a:p>
            <a:pPr algn="ct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Windows NT Structure</a:t>
            </a:r>
          </a:p>
        </p:txBody>
      </p:sp>
      <p:sp>
        <p:nvSpPr>
          <p:cNvPr id="30723" name="Rectangle 5"/>
          <p:cNvSpPr>
            <a:spLocks noGrp="1"/>
          </p:cNvSpPr>
          <p:nvPr>
            <p:ph idx="1"/>
          </p:nvPr>
        </p:nvSpPr>
        <p:spPr>
          <a:xfrm>
            <a:off x="1282700" y="2124075"/>
            <a:ext cx="9043988" cy="3590925"/>
          </a:xfrm>
        </p:spPr>
        <p:txBody>
          <a:bodyPr>
            <a:normAutofit lnSpcReduction="10000"/>
          </a:bodyPr>
          <a:lstStyle/>
          <a:p>
            <a:pPr algn="l" rtl="0" eaLnBrk="1" hangingPunct="1">
              <a:lnSpc>
                <a:spcPct val="200000"/>
              </a:lnSpc>
            </a:pPr>
            <a:r>
              <a:rPr lang="en-US" altLang="ar-SA" sz="2800" dirty="0" smtClean="0">
                <a:latin typeface="Times New Roman" panose="02020603050405020304" pitchFamily="18" charset="0"/>
                <a:cs typeface="Times New Roman" panose="02020603050405020304" pitchFamily="18" charset="0"/>
              </a:rPr>
              <a:t>The structure of Windows NT can be </a:t>
            </a:r>
            <a:r>
              <a:rPr lang="en-US" altLang="ar-SA" sz="2800" b="1" dirty="0" smtClean="0">
                <a:solidFill>
                  <a:srgbClr val="F73B3B"/>
                </a:solidFill>
                <a:latin typeface="Times New Roman" panose="02020603050405020304" pitchFamily="18" charset="0"/>
                <a:cs typeface="Times New Roman" panose="02020603050405020304" pitchFamily="18" charset="0"/>
              </a:rPr>
              <a:t>divided</a:t>
            </a:r>
            <a:r>
              <a:rPr lang="en-US" altLang="ar-SA" sz="2800" dirty="0" smtClean="0">
                <a:solidFill>
                  <a:srgbClr val="F73B3B"/>
                </a:solidFill>
                <a:latin typeface="Times New Roman" panose="02020603050405020304" pitchFamily="18" charset="0"/>
                <a:cs typeface="Times New Roman" panose="02020603050405020304" pitchFamily="18" charset="0"/>
              </a:rPr>
              <a:t> </a:t>
            </a:r>
            <a:r>
              <a:rPr lang="en-US" altLang="ar-SA" sz="2800" dirty="0" smtClean="0">
                <a:latin typeface="Times New Roman" panose="02020603050405020304" pitchFamily="18" charset="0"/>
                <a:cs typeface="Times New Roman" panose="02020603050405020304" pitchFamily="18" charset="0"/>
              </a:rPr>
              <a:t>into two parts: </a:t>
            </a:r>
          </a:p>
          <a:p>
            <a:pPr lvl="1" algn="l" rtl="0" eaLnBrk="1" hangingPunct="1">
              <a:lnSpc>
                <a:spcPct val="200000"/>
              </a:lnSpc>
            </a:pPr>
            <a:r>
              <a:rPr lang="en-US" altLang="ar-SA" sz="2800" b="1" dirty="0" smtClean="0">
                <a:latin typeface="Times New Roman" panose="02020603050405020304" pitchFamily="18" charset="0"/>
                <a:cs typeface="Times New Roman" panose="02020603050405020304" pitchFamily="18" charset="0"/>
              </a:rPr>
              <a:t>The user-mode portion of the system(</a:t>
            </a:r>
            <a:r>
              <a:rPr lang="en-US" altLang="ar-SA" sz="2800" b="1" dirty="0" smtClean="0">
                <a:solidFill>
                  <a:srgbClr val="00B0F0"/>
                </a:solidFill>
                <a:latin typeface="Times New Roman" panose="02020603050405020304" pitchFamily="18" charset="0"/>
                <a:cs typeface="Times New Roman" panose="02020603050405020304" pitchFamily="18" charset="0"/>
              </a:rPr>
              <a:t>the Windows NT protected subsystems</a:t>
            </a:r>
            <a:r>
              <a:rPr lang="en-US" altLang="ar-SA" sz="2800" b="1" dirty="0" smtClean="0">
                <a:latin typeface="Times New Roman" panose="02020603050405020304" pitchFamily="18" charset="0"/>
                <a:cs typeface="Times New Roman" panose="02020603050405020304" pitchFamily="18" charset="0"/>
              </a:rPr>
              <a:t>) and </a:t>
            </a:r>
          </a:p>
          <a:p>
            <a:pPr lvl="1" algn="l" rtl="0" eaLnBrk="1" hangingPunct="1">
              <a:lnSpc>
                <a:spcPct val="200000"/>
              </a:lnSpc>
            </a:pPr>
            <a:r>
              <a:rPr lang="en-US" altLang="ar-SA" sz="2800" b="1" dirty="0" smtClean="0">
                <a:latin typeface="Times New Roman" panose="02020603050405020304" pitchFamily="18" charset="0"/>
                <a:cs typeface="Times New Roman" panose="02020603050405020304" pitchFamily="18" charset="0"/>
              </a:rPr>
              <a:t>The kernel-mode portion (</a:t>
            </a:r>
            <a:r>
              <a:rPr lang="en-US" altLang="ar-SA" sz="2800" b="1" dirty="0">
                <a:solidFill>
                  <a:srgbClr val="00B0F0"/>
                </a:solidFill>
                <a:latin typeface="Times New Roman" panose="02020603050405020304" pitchFamily="18" charset="0"/>
                <a:cs typeface="Times New Roman" panose="02020603050405020304" pitchFamily="18" charset="0"/>
              </a:rPr>
              <a:t>the NT executive</a:t>
            </a:r>
            <a:r>
              <a:rPr lang="en-US" altLang="ar-SA" sz="2800" b="1" dirty="0" smtClean="0">
                <a:latin typeface="Times New Roman" panose="02020603050405020304" pitchFamily="18" charset="0"/>
                <a:cs typeface="Times New Roman" panose="02020603050405020304" pitchFamily="18" charset="0"/>
              </a:rPr>
              <a:t>). </a:t>
            </a:r>
          </a:p>
        </p:txBody>
      </p:sp>
      <p:sp>
        <p:nvSpPr>
          <p:cNvPr id="30724"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9D6776D-22A2-4443-A7F1-3DC17F14C44A}" type="slidenum">
              <a:rPr lang="ar-SA" altLang="en-US">
                <a:solidFill>
                  <a:srgbClr val="FFFFFF"/>
                </a:solidFill>
              </a:rPr>
              <a:pPr/>
              <a:t>19</a:t>
            </a:fld>
            <a:endParaRPr lang="ar-SA" altLang="en-US">
              <a:solidFill>
                <a:srgbClr val="FFFFFF"/>
              </a:solidFill>
            </a:endParaRPr>
          </a:p>
        </p:txBody>
      </p:sp>
    </p:spTree>
    <p:extLst>
      <p:ext uri="{BB962C8B-B14F-4D97-AF65-F5344CB8AC3E}">
        <p14:creationId xmlns:p14="http://schemas.microsoft.com/office/powerpoint/2010/main" val="1288117807"/>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1"/>
          <p:cNvSpPr>
            <a:spLocks noGrp="1"/>
          </p:cNvSpPr>
          <p:nvPr>
            <p:ph type="title"/>
          </p:nvPr>
        </p:nvSpPr>
        <p:spPr/>
        <p:txBody>
          <a:bodyPr>
            <a:normAutofit/>
          </a:bodyPr>
          <a:lstStyle/>
          <a:p>
            <a:r>
              <a:rPr lang="en-US" altLang="ar-SA" b="1" dirty="0">
                <a:latin typeface="Times New Roman" panose="02020603050405020304" pitchFamily="18" charset="0"/>
              </a:rPr>
              <a:t>Overview</a:t>
            </a:r>
            <a:endParaRPr lang="ar-SA" altLang="ar-SA" b="1" dirty="0">
              <a:latin typeface="Times New Roman" panose="02020603050405020304" pitchFamily="18" charset="0"/>
              <a:cs typeface="Times New Roman" panose="02020603050405020304" pitchFamily="18" charset="0"/>
            </a:endParaRPr>
          </a:p>
        </p:txBody>
      </p:sp>
      <p:sp>
        <p:nvSpPr>
          <p:cNvPr id="13315" name="عنصر نائب للمحتوى 2"/>
          <p:cNvSpPr>
            <a:spLocks noGrp="1"/>
          </p:cNvSpPr>
          <p:nvPr>
            <p:ph sz="quarter" idx="1"/>
          </p:nvPr>
        </p:nvSpPr>
        <p:spPr>
          <a:xfrm>
            <a:off x="569259" y="1676401"/>
            <a:ext cx="10363200" cy="4937125"/>
          </a:xfrm>
        </p:spPr>
        <p:txBody>
          <a:bodyPr>
            <a:normAutofit/>
          </a:bodyPr>
          <a:lstStyle/>
          <a:p>
            <a:pPr>
              <a:lnSpc>
                <a:spcPct val="110000"/>
              </a:lnSpc>
            </a:pPr>
            <a:r>
              <a:rPr lang="en-US" altLang="ar-SA" sz="4000" dirty="0">
                <a:solidFill>
                  <a:srgbClr val="F73B3B"/>
                </a:solidFill>
                <a:latin typeface="Times New Roman" panose="02020603050405020304" pitchFamily="18" charset="0"/>
                <a:cs typeface="Times New Roman" panose="02020603050405020304" pitchFamily="18" charset="0"/>
              </a:rPr>
              <a:t>Peer-to-Peer:</a:t>
            </a:r>
          </a:p>
          <a:p>
            <a:pPr lvl="1">
              <a:lnSpc>
                <a:spcPct val="110000"/>
              </a:lnSpc>
            </a:pPr>
            <a:r>
              <a:rPr lang="en-US" altLang="ar-SA" sz="4000" dirty="0">
                <a:latin typeface="Times New Roman" panose="02020603050405020304" pitchFamily="18" charset="0"/>
                <a:cs typeface="Times New Roman" panose="02020603050405020304" pitchFamily="18" charset="0"/>
              </a:rPr>
              <a:t>Windows for workgroups/95</a:t>
            </a:r>
          </a:p>
          <a:p>
            <a:pPr>
              <a:lnSpc>
                <a:spcPct val="110000"/>
              </a:lnSpc>
            </a:pPr>
            <a:r>
              <a:rPr lang="en-US" altLang="ar-SA" sz="4000" dirty="0">
                <a:solidFill>
                  <a:srgbClr val="F73B3B"/>
                </a:solidFill>
                <a:latin typeface="Times New Roman" panose="02020603050405020304" pitchFamily="18" charset="0"/>
                <a:cs typeface="Times New Roman" panose="02020603050405020304" pitchFamily="18" charset="0"/>
              </a:rPr>
              <a:t>Client/server: </a:t>
            </a:r>
          </a:p>
          <a:p>
            <a:pPr lvl="1">
              <a:lnSpc>
                <a:spcPct val="110000"/>
              </a:lnSpc>
            </a:pPr>
            <a:r>
              <a:rPr lang="en-US" altLang="ar-SA" sz="4000" dirty="0">
                <a:latin typeface="Times New Roman" panose="02020603050405020304" pitchFamily="18" charset="0"/>
                <a:cs typeface="Times New Roman" panose="02020603050405020304" pitchFamily="18" charset="0"/>
              </a:rPr>
              <a:t>Windows NT</a:t>
            </a:r>
          </a:p>
          <a:p>
            <a:pPr>
              <a:lnSpc>
                <a:spcPct val="110000"/>
              </a:lnSpc>
            </a:pPr>
            <a:endParaRPr lang="en-US" altLang="ar-SA" sz="3000" dirty="0" smtClean="0">
              <a:latin typeface="Times New Roman" panose="02020603050405020304" pitchFamily="18" charset="0"/>
              <a:cs typeface="Times New Roman" panose="02020603050405020304" pitchFamily="18" charset="0"/>
            </a:endParaRPr>
          </a:p>
          <a:p>
            <a:pPr>
              <a:lnSpc>
                <a:spcPct val="110000"/>
              </a:lnSpc>
            </a:pPr>
            <a:endParaRPr lang="en-US" altLang="ar-SA" sz="3000" dirty="0" smtClean="0">
              <a:latin typeface="Times New Roman" panose="02020603050405020304" pitchFamily="18" charset="0"/>
              <a:cs typeface="Times New Roman" panose="02020603050405020304" pitchFamily="18" charset="0"/>
            </a:endParaRPr>
          </a:p>
          <a:p>
            <a:pPr>
              <a:lnSpc>
                <a:spcPct val="110000"/>
              </a:lnSpc>
            </a:pPr>
            <a:endParaRPr lang="en-US" altLang="ar-SA" sz="3000" dirty="0" smtClean="0">
              <a:latin typeface="Times New Roman" panose="02020603050405020304" pitchFamily="18" charset="0"/>
              <a:cs typeface="Times New Roman" panose="02020603050405020304" pitchFamily="18" charset="0"/>
            </a:endParaRPr>
          </a:p>
          <a:p>
            <a:pPr>
              <a:lnSpc>
                <a:spcPct val="110000"/>
              </a:lnSpc>
            </a:pPr>
            <a:endParaRPr lang="en-US" altLang="ar-SA" sz="3000" dirty="0" smtClean="0">
              <a:latin typeface="Times New Roman" panose="02020603050405020304" pitchFamily="18" charset="0"/>
              <a:cs typeface="Times New Roman" panose="02020603050405020304" pitchFamily="18" charset="0"/>
            </a:endParaRPr>
          </a:p>
          <a:p>
            <a:pPr>
              <a:lnSpc>
                <a:spcPct val="110000"/>
              </a:lnSpc>
            </a:pPr>
            <a:endParaRPr lang="ar-SA" altLang="ar-SA" dirty="0"/>
          </a:p>
        </p:txBody>
      </p:sp>
      <p:sp>
        <p:nvSpPr>
          <p:cNvPr id="13316" name="عنصر نائب لرقم الشريحة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defRPr>
            </a:lvl9pPr>
          </a:lstStyle>
          <a:p>
            <a:fld id="{63211EEE-EEFB-44A2-ABE4-132E8657C3F8}" type="slidenum">
              <a:rPr lang="en-US" altLang="en-US" smtClean="0">
                <a:solidFill>
                  <a:schemeClr val="tx2"/>
                </a:solidFill>
              </a:rPr>
              <a:pPr/>
              <a:t>2</a:t>
            </a:fld>
            <a:endParaRPr lang="en-US" altLang="en-US">
              <a:solidFill>
                <a:schemeClr val="tx2"/>
              </a:solidFill>
            </a:endParaRPr>
          </a:p>
        </p:txBody>
      </p:sp>
    </p:spTree>
    <p:extLst>
      <p:ext uri="{BB962C8B-B14F-4D97-AF65-F5344CB8AC3E}">
        <p14:creationId xmlns:p14="http://schemas.microsoft.com/office/powerpoint/2010/main" val="986983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 xmlns:a16="http://schemas.microsoft.com/office/drawing/2014/main" id="{4760A97A-3B2A-4BDE-B689-13AF45A619D9}"/>
              </a:ext>
            </a:extLst>
          </p:cNvPr>
          <p:cNvSpPr>
            <a:spLocks noGrp="1" noChangeArrowheads="1"/>
          </p:cNvSpPr>
          <p:nvPr>
            <p:ph type="title"/>
          </p:nvPr>
        </p:nvSpPr>
        <p:spPr/>
        <p:txBody>
          <a:bodyPr rtlCol="0">
            <a:normAutofit/>
          </a:bodyPr>
          <a:lstStyle/>
          <a:p>
            <a:pPr algn="ct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Protected Subsystem</a:t>
            </a:r>
          </a:p>
        </p:txBody>
      </p:sp>
      <p:sp>
        <p:nvSpPr>
          <p:cNvPr id="32771" name="Rectangle 3"/>
          <p:cNvSpPr>
            <a:spLocks noGrp="1"/>
          </p:cNvSpPr>
          <p:nvPr>
            <p:ph idx="1"/>
          </p:nvPr>
        </p:nvSpPr>
        <p:spPr/>
        <p:txBody>
          <a:bodyPr/>
          <a:lstStyle/>
          <a:p>
            <a:pPr algn="l" rtl="0" eaLnBrk="1" hangingPunct="1">
              <a:lnSpc>
                <a:spcPct val="200000"/>
              </a:lnSpc>
            </a:pPr>
            <a:r>
              <a:rPr lang="en-US" altLang="ar-SA" dirty="0">
                <a:latin typeface="Times New Roman" panose="02020603050405020304" pitchFamily="18" charset="0"/>
                <a:cs typeface="Times New Roman" panose="02020603050405020304" pitchFamily="18" charset="0"/>
              </a:rPr>
              <a:t>Windows NT has two types of protected subsystems:  </a:t>
            </a:r>
          </a:p>
          <a:p>
            <a:pPr marL="971550" lvl="1" indent="-514350" algn="l" rtl="0" eaLnBrk="1" hangingPunct="1">
              <a:lnSpc>
                <a:spcPct val="200000"/>
              </a:lnSpc>
              <a:buClr>
                <a:srgbClr val="F73B3B"/>
              </a:buClr>
              <a:buFont typeface="+mj-lt"/>
              <a:buAutoNum type="arabicPeriod"/>
            </a:pPr>
            <a:r>
              <a:rPr lang="en-US" altLang="ar-SA" sz="2800" dirty="0">
                <a:solidFill>
                  <a:schemeClr val="accent1">
                    <a:lumMod val="75000"/>
                  </a:schemeClr>
                </a:solidFill>
                <a:latin typeface="Times New Roman" panose="02020603050405020304" pitchFamily="18" charset="0"/>
                <a:cs typeface="Times New Roman" panose="02020603050405020304" pitchFamily="18" charset="0"/>
              </a:rPr>
              <a:t>Environment subsystem</a:t>
            </a:r>
          </a:p>
          <a:p>
            <a:pPr marL="971550" lvl="1" indent="-514350" algn="l" rtl="0" eaLnBrk="1" hangingPunct="1">
              <a:lnSpc>
                <a:spcPct val="200000"/>
              </a:lnSpc>
              <a:buClr>
                <a:srgbClr val="F73B3B"/>
              </a:buClr>
              <a:buFont typeface="+mj-lt"/>
              <a:buAutoNum type="arabicPeriod"/>
            </a:pPr>
            <a:r>
              <a:rPr lang="en-US" altLang="ar-SA" sz="2800" dirty="0">
                <a:solidFill>
                  <a:schemeClr val="accent1">
                    <a:lumMod val="75000"/>
                  </a:schemeClr>
                </a:solidFill>
                <a:latin typeface="Times New Roman" panose="02020603050405020304" pitchFamily="18" charset="0"/>
                <a:cs typeface="Times New Roman" panose="02020603050405020304" pitchFamily="18" charset="0"/>
              </a:rPr>
              <a:t>Integral subsystem</a:t>
            </a:r>
          </a:p>
          <a:p>
            <a:pPr lvl="1" algn="l" rtl="0" eaLnBrk="1" hangingPunct="1">
              <a:lnSpc>
                <a:spcPct val="200000"/>
              </a:lnSpc>
              <a:buFont typeface="Arial" panose="020B0604020202020204" pitchFamily="34" charset="0"/>
              <a:buNone/>
            </a:pPr>
            <a:endParaRPr lang="en-US" altLang="ar-SA" sz="3200" dirty="0" smtClean="0"/>
          </a:p>
        </p:txBody>
      </p:sp>
      <p:sp>
        <p:nvSpPr>
          <p:cNvPr id="32772"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29507D1-01E8-4A17-847A-E695ECCD57CA}" type="slidenum">
              <a:rPr lang="ar-SA" altLang="en-US">
                <a:solidFill>
                  <a:srgbClr val="FFFFFF"/>
                </a:solidFill>
              </a:rPr>
              <a:pPr/>
              <a:t>20</a:t>
            </a:fld>
            <a:endParaRPr lang="ar-SA" altLang="en-US">
              <a:solidFill>
                <a:srgbClr val="FFFFFF"/>
              </a:solidFill>
            </a:endParaRPr>
          </a:p>
        </p:txBody>
      </p:sp>
    </p:spTree>
    <p:extLst>
      <p:ext uri="{BB962C8B-B14F-4D97-AF65-F5344CB8AC3E}">
        <p14:creationId xmlns:p14="http://schemas.microsoft.com/office/powerpoint/2010/main" val="2513970308"/>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 xmlns:a16="http://schemas.microsoft.com/office/drawing/2014/main" id="{2556CC54-A3B7-4216-9A9A-27D16EA59D4F}"/>
              </a:ext>
            </a:extLst>
          </p:cNvPr>
          <p:cNvSpPr>
            <a:spLocks noGrp="1" noChangeArrowheads="1"/>
          </p:cNvSpPr>
          <p:nvPr>
            <p:ph type="title"/>
          </p:nvPr>
        </p:nvSpPr>
        <p:spPr>
          <a:xfrm>
            <a:off x="908495" y="498763"/>
            <a:ext cx="10058400" cy="1045029"/>
          </a:xfrm>
        </p:spPr>
        <p:txBody>
          <a:bodyPr rtlCol="0">
            <a:normAutofit/>
          </a:bodyPr>
          <a:lstStyle/>
          <a:p>
            <a:pPr algn="ct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Environment subsystem</a:t>
            </a:r>
          </a:p>
        </p:txBody>
      </p:sp>
      <p:sp>
        <p:nvSpPr>
          <p:cNvPr id="397315" name="Rectangle 3">
            <a:extLst>
              <a:ext uri="{FF2B5EF4-FFF2-40B4-BE49-F238E27FC236}">
                <a16:creationId xmlns="" xmlns:a16="http://schemas.microsoft.com/office/drawing/2014/main" id="{6289CC56-3612-417D-80C3-9E4D9798BFA8}"/>
              </a:ext>
            </a:extLst>
          </p:cNvPr>
          <p:cNvSpPr>
            <a:spLocks noGrp="1" noChangeArrowheads="1"/>
          </p:cNvSpPr>
          <p:nvPr>
            <p:ph idx="1"/>
          </p:nvPr>
        </p:nvSpPr>
        <p:spPr>
          <a:xfrm>
            <a:off x="629889" y="1936771"/>
            <a:ext cx="10615612" cy="3929639"/>
          </a:xfrm>
        </p:spPr>
        <p:txBody>
          <a:bodyPr rtlCol="0">
            <a:normAutofit/>
          </a:bodyPr>
          <a:lstStyle/>
          <a:p>
            <a:pPr algn="l" rtl="0" eaLnBrk="1" fontAlgn="auto" hangingPunct="1">
              <a:lnSpc>
                <a:spcPct val="160000"/>
              </a:lnSpc>
              <a:spcAft>
                <a:spcPts val="0"/>
              </a:spcAft>
              <a:buFont typeface="Courier New" panose="02070309020205020404" pitchFamily="49" charset="0"/>
              <a:buChar char="o"/>
              <a:defRPr/>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An environment subsystem is a user-mode server that provides an API specific to an operating system.</a:t>
            </a:r>
          </a:p>
          <a:p>
            <a:pPr marL="1001268" lvl="2" indent="-342900">
              <a:lnSpc>
                <a:spcPct val="160000"/>
              </a:lnSpc>
              <a:buFont typeface="Wingdings" panose="05000000000000000000" pitchFamily="2" charset="2"/>
              <a:buChar char="§"/>
              <a:defRPr/>
            </a:pP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Application Program Interface (</a:t>
            </a:r>
            <a:r>
              <a:rPr lang="en-US" b="1" dirty="0" smtClean="0">
                <a:solidFill>
                  <a:schemeClr val="accent1">
                    <a:lumMod val="75000"/>
                  </a:schemeClr>
                </a:solidFill>
                <a:latin typeface="Times New Roman" panose="02020603050405020304" pitchFamily="18" charset="0"/>
                <a:cs typeface="Times New Roman" panose="02020603050405020304" pitchFamily="18" charset="0"/>
              </a:rPr>
              <a:t>API</a:t>
            </a:r>
            <a:r>
              <a:rPr lang="en-US"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en-US" dirty="0" smtClean="0">
                <a:solidFill>
                  <a:schemeClr val="tx1">
                    <a:lumMod val="75000"/>
                    <a:lumOff val="25000"/>
                  </a:schemeClr>
                </a:solidFill>
                <a:latin typeface="Times New Roman" panose="02020603050405020304" pitchFamily="18" charset="0"/>
                <a:cs typeface="Times New Roman" panose="02020603050405020304" pitchFamily="18" charset="0"/>
              </a:rPr>
              <a:t>is </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a set of routines, protocols, and tools for building software </a:t>
            </a:r>
            <a:r>
              <a:rPr lang="en-US" dirty="0" smtClean="0">
                <a:solidFill>
                  <a:schemeClr val="tx1">
                    <a:lumMod val="75000"/>
                    <a:lumOff val="25000"/>
                  </a:schemeClr>
                </a:solidFill>
                <a:latin typeface="Times New Roman" panose="02020603050405020304" pitchFamily="18" charset="0"/>
                <a:cs typeface="Times New Roman" panose="02020603050405020304" pitchFamily="18" charset="0"/>
              </a:rPr>
              <a:t>applications</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The API specifies how software components should </a:t>
            </a:r>
            <a:r>
              <a:rPr lang="en-US" dirty="0" smtClean="0">
                <a:solidFill>
                  <a:schemeClr val="tx1">
                    <a:lumMod val="75000"/>
                    <a:lumOff val="25000"/>
                  </a:schemeClr>
                </a:solidFill>
                <a:latin typeface="Times New Roman" panose="02020603050405020304" pitchFamily="18" charset="0"/>
                <a:cs typeface="Times New Roman" panose="02020603050405020304" pitchFamily="18" charset="0"/>
              </a:rPr>
              <a:t>interact.</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a:t>
            </a:r>
            <a:endParaRPr lang="en-US" sz="2000" dirty="0">
              <a:solidFill>
                <a:schemeClr val="tx1">
                  <a:lumMod val="75000"/>
                  <a:lumOff val="25000"/>
                </a:schemeClr>
              </a:solidFill>
            </a:endParaRPr>
          </a:p>
        </p:txBody>
      </p:sp>
      <p:sp>
        <p:nvSpPr>
          <p:cNvPr id="34820"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13A283F-FE1F-443E-A754-9856769C6C75}" type="slidenum">
              <a:rPr lang="ar-SA" altLang="en-US">
                <a:solidFill>
                  <a:srgbClr val="FFFFFF"/>
                </a:solidFill>
              </a:rPr>
              <a:pPr/>
              <a:t>21</a:t>
            </a:fld>
            <a:endParaRPr lang="ar-SA" altLang="en-US">
              <a:solidFill>
                <a:srgbClr val="FFFFFF"/>
              </a:solidFill>
            </a:endParaRPr>
          </a:p>
        </p:txBody>
      </p:sp>
      <p:pic>
        <p:nvPicPr>
          <p:cNvPr id="22530" name="Picture 2" descr="Image result for application program interface (ap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1085" y="4461450"/>
            <a:ext cx="5129134" cy="226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94353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ar-SA" dirty="0">
                <a:solidFill>
                  <a:schemeClr val="tx1">
                    <a:lumMod val="65000"/>
                    <a:lumOff val="35000"/>
                  </a:schemeClr>
                </a:solidFill>
                <a:latin typeface="Times New Roman" panose="02020603050405020304" pitchFamily="18" charset="0"/>
              </a:rPr>
              <a:t>Environment subsystem</a:t>
            </a:r>
            <a:endParaRPr lang="en-US" dirty="0"/>
          </a:p>
        </p:txBody>
      </p:sp>
      <p:sp>
        <p:nvSpPr>
          <p:cNvPr id="3" name="Content Placeholder 2"/>
          <p:cNvSpPr>
            <a:spLocks noGrp="1"/>
          </p:cNvSpPr>
          <p:nvPr>
            <p:ph idx="1"/>
          </p:nvPr>
        </p:nvSpPr>
        <p:spPr>
          <a:xfrm>
            <a:off x="838200" y="1690688"/>
            <a:ext cx="10515600" cy="4765180"/>
          </a:xfrm>
        </p:spPr>
        <p:txBody>
          <a:bodyPr>
            <a:noAutofit/>
          </a:bodyPr>
          <a:lstStyle/>
          <a:p>
            <a:endParaRPr lang="en-US" sz="3200" dirty="0">
              <a:solidFill>
                <a:schemeClr val="tx1">
                  <a:lumMod val="75000"/>
                  <a:lumOff val="25000"/>
                </a:schemeClr>
              </a:solidFill>
              <a:latin typeface="Times New Roman" panose="02020603050405020304" pitchFamily="18" charset="0"/>
              <a:cs typeface="Times New Roman" panose="02020603050405020304" pitchFamily="18" charset="0"/>
            </a:endParaRPr>
          </a:p>
          <a:p>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When an application calls </a:t>
            </a:r>
            <a:r>
              <a:rPr lang="en-US" sz="3200" dirty="0">
                <a:solidFill>
                  <a:srgbClr val="F73B3B"/>
                </a:solidFill>
                <a:latin typeface="Times New Roman" panose="02020603050405020304" pitchFamily="18" charset="0"/>
                <a:cs typeface="Times New Roman" panose="02020603050405020304" pitchFamily="18" charset="0"/>
              </a:rPr>
              <a:t>an API routine</a:t>
            </a:r>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 the call is Sent to the environment subsystem. </a:t>
            </a:r>
            <a:endPar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endParaRPr lang="en-US" sz="3200" dirty="0">
              <a:solidFill>
                <a:schemeClr val="tx1">
                  <a:lumMod val="75000"/>
                  <a:lumOff val="25000"/>
                </a:schemeClr>
              </a:solidFill>
              <a:latin typeface="Times New Roman" panose="02020603050405020304" pitchFamily="18" charset="0"/>
              <a:cs typeface="Times New Roman" panose="02020603050405020304" pitchFamily="18" charset="0"/>
            </a:endParaRPr>
          </a:p>
          <a:p>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The environment subsystem executes the API routine and returns the result to the application process. </a:t>
            </a:r>
            <a:endParaRPr lang="en-US" sz="3200"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endParaRPr lang="en-US" sz="3200" dirty="0">
              <a:solidFill>
                <a:schemeClr val="tx1">
                  <a:lumMod val="75000"/>
                  <a:lumOff val="25000"/>
                </a:schemeClr>
              </a:solidFill>
              <a:latin typeface="Times New Roman" panose="02020603050405020304" pitchFamily="18" charset="0"/>
              <a:cs typeface="Times New Roman" panose="02020603050405020304" pitchFamily="18" charset="0"/>
            </a:endParaRPr>
          </a:p>
          <a:p>
            <a:r>
              <a:rPr lang="en-US" sz="3200" dirty="0">
                <a:solidFill>
                  <a:schemeClr val="tx1">
                    <a:lumMod val="75000"/>
                    <a:lumOff val="25000"/>
                  </a:schemeClr>
                </a:solidFill>
                <a:latin typeface="Times New Roman" panose="02020603050405020304" pitchFamily="18" charset="0"/>
                <a:cs typeface="Times New Roman" panose="02020603050405020304" pitchFamily="18" charset="0"/>
              </a:rPr>
              <a:t>The most important environment subsystem in Windows NT is Win32 subsystem.</a:t>
            </a:r>
          </a:p>
          <a:p>
            <a:endParaRPr lang="en-US" sz="3200" dirty="0"/>
          </a:p>
          <a:p>
            <a:endParaRPr lang="en-US" sz="3200" dirty="0"/>
          </a:p>
        </p:txBody>
      </p:sp>
    </p:spTree>
    <p:extLst>
      <p:ext uri="{BB962C8B-B14F-4D97-AF65-F5344CB8AC3E}">
        <p14:creationId xmlns:p14="http://schemas.microsoft.com/office/powerpoint/2010/main" val="2043538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215C9A0A-D1FD-451B-A825-70E710E60118}"/>
              </a:ext>
            </a:extLst>
          </p:cNvPr>
          <p:cNvSpPr>
            <a:spLocks noGrp="1" noChangeArrowheads="1"/>
          </p:cNvSpPr>
          <p:nvPr>
            <p:ph type="title"/>
          </p:nvPr>
        </p:nvSpPr>
        <p:spPr/>
        <p:txBody>
          <a:bodyPr rtlCol="0">
            <a:normAutofit/>
          </a:bodyPr>
          <a:lstStyle/>
          <a:p>
            <a:pPr algn="ctr" fontAlgn="auto">
              <a:spcAft>
                <a:spcPts val="0"/>
              </a:spcAft>
              <a:defRPr/>
            </a:pPr>
            <a:r>
              <a:rPr lang="en-US" altLang="ar-SA" dirty="0">
                <a:solidFill>
                  <a:schemeClr val="tx1">
                    <a:lumMod val="65000"/>
                    <a:lumOff val="35000"/>
                  </a:schemeClr>
                </a:solidFill>
                <a:latin typeface="Times New Roman" panose="02020603050405020304" pitchFamily="18" charset="0"/>
              </a:rPr>
              <a:t>Integral Subsystems</a:t>
            </a:r>
          </a:p>
        </p:txBody>
      </p:sp>
      <p:sp>
        <p:nvSpPr>
          <p:cNvPr id="397315" name="Rectangle 3">
            <a:extLst>
              <a:ext uri="{FF2B5EF4-FFF2-40B4-BE49-F238E27FC236}">
                <a16:creationId xmlns="" xmlns:a16="http://schemas.microsoft.com/office/drawing/2014/main" id="{6D28C052-75EE-432F-9764-5812B04FCE2C}"/>
              </a:ext>
            </a:extLst>
          </p:cNvPr>
          <p:cNvSpPr>
            <a:spLocks noGrp="1" noChangeArrowheads="1"/>
          </p:cNvSpPr>
          <p:nvPr>
            <p:ph idx="1"/>
          </p:nvPr>
        </p:nvSpPr>
        <p:spPr/>
        <p:txBody>
          <a:bodyPr rtlCol="0">
            <a:normAutofit/>
          </a:bodyPr>
          <a:lstStyle/>
          <a:p>
            <a:pPr algn="l" rtl="0" eaLnBrk="1" fontAlgn="auto" hangingPunct="1">
              <a:lnSpc>
                <a:spcPct val="150000"/>
              </a:lnSpc>
              <a:spcAft>
                <a:spcPts val="0"/>
              </a:spcAft>
              <a:buFont typeface="Courier New" panose="02070309020205020404" pitchFamily="49" charset="0"/>
              <a:buChar char="o"/>
              <a:defRPr/>
            </a:pPr>
            <a:r>
              <a:rPr lang="en-US" sz="2800" dirty="0">
                <a:solidFill>
                  <a:schemeClr val="tx1">
                    <a:lumMod val="75000"/>
                    <a:lumOff val="25000"/>
                  </a:schemeClr>
                </a:solidFill>
                <a:latin typeface="Times New Roman" panose="02020603050405020304" pitchFamily="18" charset="0"/>
                <a:cs typeface="Times New Roman" panose="02020603050405020304" pitchFamily="18" charset="0"/>
              </a:rPr>
              <a:t>The integral subsystems, are </a:t>
            </a:r>
            <a:r>
              <a:rPr lang="en-US" sz="2800" dirty="0">
                <a:solidFill>
                  <a:srgbClr val="F73B3B"/>
                </a:solidFill>
                <a:latin typeface="Times New Roman" panose="02020603050405020304" pitchFamily="18" charset="0"/>
                <a:cs typeface="Times New Roman" panose="02020603050405020304" pitchFamily="18" charset="0"/>
              </a:rPr>
              <a:t>servers that perform important operating system functions. </a:t>
            </a:r>
          </a:p>
          <a:p>
            <a:pPr algn="l" rtl="0" eaLnBrk="1" fontAlgn="auto" hangingPunct="1">
              <a:lnSpc>
                <a:spcPct val="150000"/>
              </a:lnSpc>
              <a:spcAft>
                <a:spcPts val="0"/>
              </a:spcAft>
              <a:buFont typeface="Courier New" panose="02070309020205020404" pitchFamily="49" charset="0"/>
              <a:buChar char="o"/>
              <a:defRPr/>
            </a:pPr>
            <a:r>
              <a:rPr lang="en-US" sz="2800" dirty="0">
                <a:solidFill>
                  <a:schemeClr val="tx1">
                    <a:lumMod val="75000"/>
                    <a:lumOff val="25000"/>
                  </a:schemeClr>
                </a:solidFill>
                <a:latin typeface="Times New Roman" panose="02020603050405020304" pitchFamily="18" charset="0"/>
                <a:cs typeface="Times New Roman" panose="02020603050405020304" pitchFamily="18" charset="0"/>
              </a:rPr>
              <a:t>One of them is </a:t>
            </a:r>
            <a:r>
              <a:rPr lang="en-US" sz="2800" dirty="0">
                <a:solidFill>
                  <a:srgbClr val="7030A0"/>
                </a:solidFill>
                <a:latin typeface="Times New Roman" panose="02020603050405020304" pitchFamily="18" charset="0"/>
                <a:cs typeface="Times New Roman" panose="02020603050405020304" pitchFamily="18" charset="0"/>
              </a:rPr>
              <a:t>security subsystem</a:t>
            </a:r>
            <a:r>
              <a:rPr lang="en-US" sz="2800" dirty="0">
                <a:solidFill>
                  <a:schemeClr val="tx1">
                    <a:lumMod val="75000"/>
                    <a:lumOff val="25000"/>
                  </a:schemeClr>
                </a:solidFill>
                <a:latin typeface="Times New Roman" panose="02020603050405020304" pitchFamily="18" charset="0"/>
                <a:cs typeface="Times New Roman" panose="02020603050405020304" pitchFamily="18" charset="0"/>
              </a:rPr>
              <a:t>, which runs in user mode and records the security policies in </a:t>
            </a:r>
            <a:r>
              <a:rPr lang="en-US" sz="2800" dirty="0" smtClean="0">
                <a:solidFill>
                  <a:schemeClr val="tx1">
                    <a:lumMod val="75000"/>
                    <a:lumOff val="25000"/>
                  </a:schemeClr>
                </a:solidFill>
                <a:latin typeface="Times New Roman" panose="02020603050405020304" pitchFamily="18" charset="0"/>
                <a:cs typeface="Times New Roman" panose="02020603050405020304" pitchFamily="18" charset="0"/>
              </a:rPr>
              <a:t>effect </a:t>
            </a:r>
            <a:r>
              <a:rPr lang="en-US" sz="2800" dirty="0">
                <a:solidFill>
                  <a:schemeClr val="tx1">
                    <a:lumMod val="75000"/>
                    <a:lumOff val="25000"/>
                  </a:schemeClr>
                </a:solidFill>
                <a:latin typeface="Times New Roman" panose="02020603050405020304" pitchFamily="18" charset="0"/>
                <a:cs typeface="Times New Roman" panose="02020603050405020304" pitchFamily="18" charset="0"/>
              </a:rPr>
              <a:t>on the local computer. </a:t>
            </a:r>
          </a:p>
          <a:p>
            <a:pPr algn="l" rtl="0" eaLnBrk="1" fontAlgn="auto" hangingPunct="1">
              <a:lnSpc>
                <a:spcPct val="150000"/>
              </a:lnSpc>
              <a:spcAft>
                <a:spcPts val="0"/>
              </a:spcAft>
              <a:buFont typeface="Courier New" panose="02070309020205020404" pitchFamily="49" charset="0"/>
              <a:buChar char="o"/>
              <a:defRPr/>
            </a:pPr>
            <a:r>
              <a:rPr lang="en-US" sz="2800" dirty="0">
                <a:solidFill>
                  <a:schemeClr val="tx1">
                    <a:lumMod val="75000"/>
                    <a:lumOff val="25000"/>
                  </a:schemeClr>
                </a:solidFill>
                <a:latin typeface="Times New Roman" panose="02020603050405020304" pitchFamily="18" charset="0"/>
                <a:cs typeface="Times New Roman" panose="02020603050405020304" pitchFamily="18" charset="0"/>
              </a:rPr>
              <a:t>Several components of the Windows NT networking software are also implemented as integral subsystems.</a:t>
            </a:r>
          </a:p>
          <a:p>
            <a:pPr marL="384048" lvl="1" indent="-182880" algn="l" rtl="0" eaLnBrk="1" fontAlgn="auto" hangingPunct="1">
              <a:lnSpc>
                <a:spcPct val="150000"/>
              </a:lnSpc>
              <a:spcAft>
                <a:spcPts val="0"/>
              </a:spcAft>
              <a:buFont typeface="Wingdings" panose="05000000000000000000" pitchFamily="2" charset="2"/>
              <a:buChar char="q"/>
              <a:defRPr/>
            </a:pPr>
            <a:endParaRPr lang="en-US" sz="2800" dirty="0">
              <a:solidFill>
                <a:schemeClr val="tx1">
                  <a:lumMod val="75000"/>
                  <a:lumOff val="25000"/>
                </a:schemeClr>
              </a:solidFill>
            </a:endParaRPr>
          </a:p>
        </p:txBody>
      </p:sp>
      <p:sp>
        <p:nvSpPr>
          <p:cNvPr id="36868"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9FE10C1-5420-4382-8773-F65FF2D600A3}" type="slidenum">
              <a:rPr lang="ar-SA" altLang="en-US">
                <a:solidFill>
                  <a:srgbClr val="FFFFFF"/>
                </a:solidFill>
              </a:rPr>
              <a:pPr/>
              <a:t>23</a:t>
            </a:fld>
            <a:endParaRPr lang="ar-SA" altLang="en-US">
              <a:solidFill>
                <a:srgbClr val="FFFFFF"/>
              </a:solidFill>
            </a:endParaRPr>
          </a:p>
        </p:txBody>
      </p:sp>
    </p:spTree>
    <p:extLst>
      <p:ext uri="{BB962C8B-B14F-4D97-AF65-F5344CB8AC3E}">
        <p14:creationId xmlns:p14="http://schemas.microsoft.com/office/powerpoint/2010/main" val="2755974045"/>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A47F5FD6-1277-4992-9014-18C5753FBCDF}"/>
              </a:ext>
            </a:extLst>
          </p:cNvPr>
          <p:cNvSpPr>
            <a:spLocks noGrp="1" noChangeArrowheads="1"/>
          </p:cNvSpPr>
          <p:nvPr>
            <p:ph type="title"/>
          </p:nvPr>
        </p:nvSpPr>
        <p:spPr>
          <a:xfrm>
            <a:off x="1033463" y="381000"/>
            <a:ext cx="8720137" cy="1143000"/>
          </a:xfrm>
        </p:spPr>
        <p:txBody>
          <a:bodyPr rtlCol="0">
            <a:normAutofit/>
          </a:bodyPr>
          <a:lstStyle/>
          <a:p>
            <a:pPr algn="ctr">
              <a:defRPr/>
            </a:pPr>
            <a:r>
              <a:rPr lang="en-US" altLang="ar-SA" dirty="0">
                <a:solidFill>
                  <a:schemeClr val="tx1">
                    <a:lumMod val="65000"/>
                    <a:lumOff val="35000"/>
                  </a:schemeClr>
                </a:solidFill>
                <a:latin typeface="Times New Roman" panose="02020603050405020304" pitchFamily="18" charset="0"/>
              </a:rPr>
              <a:t>Executive Components</a:t>
            </a:r>
          </a:p>
        </p:txBody>
      </p:sp>
      <p:sp>
        <p:nvSpPr>
          <p:cNvPr id="38915" name="Rectangle 3"/>
          <p:cNvSpPr>
            <a:spLocks noGrp="1"/>
          </p:cNvSpPr>
          <p:nvPr>
            <p:ph idx="1"/>
          </p:nvPr>
        </p:nvSpPr>
        <p:spPr>
          <a:xfrm>
            <a:off x="1033463" y="2039938"/>
            <a:ext cx="8948737" cy="3657600"/>
          </a:xfrm>
        </p:spPr>
        <p:txBody>
          <a:bodyPr/>
          <a:lstStyle/>
          <a:p>
            <a:pPr algn="l" rtl="0" eaLnBrk="1" hangingPunct="1">
              <a:spcAft>
                <a:spcPct val="0"/>
              </a:spcAft>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Object Manager</a:t>
            </a:r>
          </a:p>
          <a:p>
            <a:pPr algn="l" rtl="0" eaLnBrk="1" hangingPunct="1">
              <a:spcAft>
                <a:spcPct val="0"/>
              </a:spcAft>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Security Reference Manager</a:t>
            </a:r>
          </a:p>
          <a:p>
            <a:pPr algn="l" rtl="0" eaLnBrk="1" hangingPunct="1">
              <a:spcAft>
                <a:spcPct val="0"/>
              </a:spcAft>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Process Manager</a:t>
            </a:r>
          </a:p>
          <a:p>
            <a:pPr algn="l" rtl="0" eaLnBrk="1" hangingPunct="1">
              <a:spcAft>
                <a:spcPct val="0"/>
              </a:spcAft>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Virtual Memory Manager</a:t>
            </a:r>
          </a:p>
          <a:p>
            <a:pPr algn="l" rtl="0" eaLnBrk="1" hangingPunct="1">
              <a:spcAft>
                <a:spcPct val="0"/>
              </a:spcAft>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I/O and File System</a:t>
            </a:r>
          </a:p>
          <a:p>
            <a:pPr algn="l" rtl="0" eaLnBrk="1" hangingPunct="1">
              <a:spcAft>
                <a:spcPct val="0"/>
              </a:spcAft>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Kernel</a:t>
            </a:r>
          </a:p>
          <a:p>
            <a:pPr algn="l" rtl="0" eaLnBrk="1" hangingPunct="1">
              <a:spcAft>
                <a:spcPct val="0"/>
              </a:spcAft>
              <a:buFont typeface="Wingdings" panose="05000000000000000000" pitchFamily="2" charset="2"/>
              <a:buChar char="v"/>
            </a:pPr>
            <a:r>
              <a:rPr lang="en-US" altLang="en-US" sz="2800" dirty="0" smtClean="0">
                <a:latin typeface="Times New Roman" panose="02020603050405020304" pitchFamily="18" charset="0"/>
                <a:cs typeface="Times New Roman" panose="02020603050405020304" pitchFamily="18" charset="0"/>
              </a:rPr>
              <a:t>Hardware abstraction layer(HAL)</a:t>
            </a:r>
          </a:p>
        </p:txBody>
      </p:sp>
      <p:sp>
        <p:nvSpPr>
          <p:cNvPr id="38916"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0A8FFF1-8AC9-4F2C-8686-147430EDFC5F}" type="slidenum">
              <a:rPr lang="ar-SA" altLang="en-US">
                <a:solidFill>
                  <a:srgbClr val="FFFFFF"/>
                </a:solidFill>
              </a:rPr>
              <a:pPr/>
              <a:t>24</a:t>
            </a:fld>
            <a:endParaRPr lang="ar-SA" altLang="en-US">
              <a:solidFill>
                <a:srgbClr val="FFFFFF"/>
              </a:solidFill>
            </a:endParaRPr>
          </a:p>
        </p:txBody>
      </p:sp>
    </p:spTree>
    <p:extLst>
      <p:ext uri="{BB962C8B-B14F-4D97-AF65-F5344CB8AC3E}">
        <p14:creationId xmlns:p14="http://schemas.microsoft.com/office/powerpoint/2010/main" val="635313854"/>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 xmlns:a16="http://schemas.microsoft.com/office/drawing/2014/main" id="{616624BD-F42E-4059-B5DA-EDF0AAA38028}"/>
              </a:ext>
            </a:extLst>
          </p:cNvPr>
          <p:cNvSpPr>
            <a:spLocks noGrp="1" noChangeArrowheads="1"/>
          </p:cNvSpPr>
          <p:nvPr>
            <p:ph type="title"/>
          </p:nvPr>
        </p:nvSpPr>
        <p:spPr>
          <a:xfrm>
            <a:off x="954088" y="381000"/>
            <a:ext cx="9028112" cy="762000"/>
          </a:xfrm>
        </p:spPr>
        <p:txBody>
          <a:bodyPr lIns="92075" tIns="46038" rIns="92075" bIns="46038" rtlCol="0">
            <a:normAutofit/>
          </a:bodyPr>
          <a:lstStyle/>
          <a:p>
            <a:pPr algn="ctr" fontAlgn="auto">
              <a:spcAft>
                <a:spcPts val="0"/>
              </a:spcAft>
              <a:defRPr/>
            </a:pPr>
            <a:r>
              <a:rPr lang="en-US" altLang="ar-SA" dirty="0">
                <a:solidFill>
                  <a:schemeClr val="tx1">
                    <a:lumMod val="65000"/>
                    <a:lumOff val="35000"/>
                  </a:schemeClr>
                </a:solidFill>
                <a:latin typeface="Times New Roman" panose="02020603050405020304" pitchFamily="18" charset="0"/>
              </a:rPr>
              <a:t>Windows NT Design Objectives</a:t>
            </a:r>
          </a:p>
        </p:txBody>
      </p:sp>
      <p:sp>
        <p:nvSpPr>
          <p:cNvPr id="16387" name="Rectangle 3">
            <a:extLst>
              <a:ext uri="{FF2B5EF4-FFF2-40B4-BE49-F238E27FC236}">
                <a16:creationId xmlns="" xmlns:a16="http://schemas.microsoft.com/office/drawing/2014/main" id="{3CD5FA8F-DA9A-415E-9892-DA4E9282FBE3}"/>
              </a:ext>
            </a:extLst>
          </p:cNvPr>
          <p:cNvSpPr>
            <a:spLocks noGrp="1" noChangeArrowheads="1"/>
          </p:cNvSpPr>
          <p:nvPr>
            <p:ph type="body" idx="1"/>
          </p:nvPr>
        </p:nvSpPr>
        <p:spPr>
          <a:xfrm>
            <a:off x="954088" y="1371599"/>
            <a:ext cx="11095037" cy="5349875"/>
          </a:xfrm>
        </p:spPr>
        <p:txBody>
          <a:bodyPr lIns="92075" tIns="46038" rIns="92075" bIns="46038" rtlCol="0">
            <a:normAutofit/>
          </a:bodyPr>
          <a:lstStyle/>
          <a:p>
            <a:pPr marL="457200" indent="-457200" algn="l" rtl="0" eaLnBrk="1" fontAlgn="auto" hangingPunct="1">
              <a:buFont typeface="+mj-lt"/>
              <a:buAutoNum type="arabicPeriod"/>
              <a:defRPr/>
            </a:pPr>
            <a:r>
              <a:rPr lang="en-US" altLang="ar-SA" sz="2400" b="1" dirty="0">
                <a:solidFill>
                  <a:srgbClr val="D795BC"/>
                </a:solidFill>
                <a:latin typeface="Times New Roman" panose="02020603050405020304" pitchFamily="18" charset="0"/>
                <a:cs typeface="Times New Roman" panose="02020603050405020304" pitchFamily="18" charset="0"/>
              </a:rPr>
              <a:t>Extensibility</a:t>
            </a:r>
          </a:p>
          <a:p>
            <a:pPr lvl="1">
              <a:defRPr/>
            </a:pPr>
            <a:r>
              <a:rPr lang="en-US" altLang="ar-SA" sz="2000" dirty="0">
                <a:solidFill>
                  <a:schemeClr val="tx1"/>
                </a:solidFill>
                <a:latin typeface="Times New Roman" panose="02020603050405020304" pitchFamily="18" charset="0"/>
                <a:cs typeface="Times New Roman" panose="02020603050405020304" pitchFamily="18" charset="0"/>
              </a:rPr>
              <a:t>	</a:t>
            </a:r>
            <a:r>
              <a:rPr lang="en-US" altLang="ar-SA" sz="2000" dirty="0" err="1">
                <a:solidFill>
                  <a:schemeClr val="tx1"/>
                </a:solidFill>
                <a:latin typeface="Times New Roman" panose="02020603050405020304" pitchFamily="18" charset="0"/>
                <a:cs typeface="Times New Roman" panose="02020603050405020304" pitchFamily="18" charset="0"/>
              </a:rPr>
              <a:t>Backoffice</a:t>
            </a:r>
            <a:r>
              <a:rPr lang="en-US" altLang="ar-SA" sz="2000" dirty="0">
                <a:solidFill>
                  <a:schemeClr val="tx1"/>
                </a:solidFill>
                <a:latin typeface="Times New Roman" panose="02020603050405020304" pitchFamily="18" charset="0"/>
                <a:cs typeface="Times New Roman" panose="02020603050405020304" pitchFamily="18" charset="0"/>
              </a:rPr>
              <a:t> Suite (SQL Server, Exchange,..</a:t>
            </a:r>
            <a:r>
              <a:rPr lang="en-US" altLang="ar-SA" sz="2000" dirty="0" err="1">
                <a:solidFill>
                  <a:schemeClr val="tx1"/>
                </a:solidFill>
                <a:latin typeface="Times New Roman" panose="02020603050405020304" pitchFamily="18" charset="0"/>
                <a:cs typeface="Times New Roman" panose="02020603050405020304" pitchFamily="18" charset="0"/>
              </a:rPr>
              <a:t>etc</a:t>
            </a:r>
            <a:r>
              <a:rPr lang="en-US" altLang="ar-SA" sz="2000" dirty="0">
                <a:solidFill>
                  <a:schemeClr val="tx1"/>
                </a:solidFill>
                <a:latin typeface="Times New Roman" panose="02020603050405020304" pitchFamily="18" charset="0"/>
                <a:cs typeface="Times New Roman" panose="02020603050405020304" pitchFamily="18" charset="0"/>
              </a:rPr>
              <a:t>.)</a:t>
            </a:r>
          </a:p>
          <a:p>
            <a:pPr marL="457200" indent="-457200" algn="l" rtl="0" eaLnBrk="1" fontAlgn="auto" hangingPunct="1">
              <a:buFont typeface="+mj-lt"/>
              <a:buAutoNum type="arabicPeriod"/>
              <a:defRPr/>
            </a:pPr>
            <a:r>
              <a:rPr lang="en-US" altLang="ar-SA" sz="2400" b="1" dirty="0">
                <a:solidFill>
                  <a:srgbClr val="D795BC"/>
                </a:solidFill>
                <a:latin typeface="Times New Roman" panose="02020603050405020304" pitchFamily="18" charset="0"/>
                <a:cs typeface="Times New Roman" panose="02020603050405020304" pitchFamily="18" charset="0"/>
              </a:rPr>
              <a:t>Portability (from one hardware to another)</a:t>
            </a:r>
          </a:p>
          <a:p>
            <a:pPr lvl="1">
              <a:defRPr/>
            </a:pPr>
            <a:r>
              <a:rPr lang="en-US" altLang="ar-SA" sz="1600" dirty="0">
                <a:latin typeface="Times New Roman" panose="02020603050405020304" pitchFamily="18" charset="0"/>
                <a:cs typeface="Times New Roman" panose="02020603050405020304" pitchFamily="18" charset="0"/>
              </a:rPr>
              <a:t>	Written by C, which is not hardwar</a:t>
            </a:r>
            <a:r>
              <a:rPr lang="en-US" altLang="ar-SA" sz="2000" dirty="0">
                <a:solidFill>
                  <a:schemeClr val="tx1"/>
                </a:solidFill>
                <a:latin typeface="Times New Roman" panose="02020603050405020304" pitchFamily="18" charset="0"/>
                <a:cs typeface="Times New Roman" panose="02020603050405020304" pitchFamily="18" charset="0"/>
              </a:rPr>
              <a:t>e dependent</a:t>
            </a:r>
          </a:p>
          <a:p>
            <a:pPr marL="457200" indent="-457200">
              <a:buFont typeface="+mj-lt"/>
              <a:buAutoNum type="arabicPeriod"/>
              <a:defRPr/>
            </a:pPr>
            <a:r>
              <a:rPr lang="en-US" altLang="ar-SA" sz="2400" b="1" dirty="0">
                <a:solidFill>
                  <a:srgbClr val="D795BC"/>
                </a:solidFill>
                <a:latin typeface="Times New Roman" panose="02020603050405020304" pitchFamily="18" charset="0"/>
                <a:cs typeface="Times New Roman" panose="02020603050405020304" pitchFamily="18" charset="0"/>
              </a:rPr>
              <a:t>Compatibility</a:t>
            </a:r>
          </a:p>
          <a:p>
            <a:pPr lvl="1">
              <a:defRPr/>
            </a:pPr>
            <a:r>
              <a:rPr lang="en-US" altLang="ar-SA" sz="2000" dirty="0">
                <a:solidFill>
                  <a:schemeClr val="tx1"/>
                </a:solidFill>
                <a:latin typeface="Times New Roman" panose="02020603050405020304" pitchFamily="18" charset="0"/>
                <a:cs typeface="Times New Roman" panose="02020603050405020304" pitchFamily="18" charset="0"/>
              </a:rPr>
              <a:t>	DOS, Win16, Win32 and POSIX (Portable Operating System Interface based on UNIX) Compatible.</a:t>
            </a:r>
          </a:p>
          <a:p>
            <a:pPr marL="457200" indent="-457200" fontAlgn="auto">
              <a:buFont typeface="+mj-lt"/>
              <a:buAutoNum type="arabicPeriod"/>
              <a:defRPr/>
            </a:pPr>
            <a:r>
              <a:rPr lang="en-US" altLang="ar-SA" sz="2400" b="1" dirty="0">
                <a:solidFill>
                  <a:srgbClr val="D795BC"/>
                </a:solidFill>
                <a:latin typeface="Times New Roman" panose="02020603050405020304" pitchFamily="18" charset="0"/>
                <a:cs typeface="Times New Roman" panose="02020603050405020304" pitchFamily="18" charset="0"/>
              </a:rPr>
              <a:t>Security</a:t>
            </a:r>
          </a:p>
          <a:p>
            <a:pPr lvl="1">
              <a:defRPr/>
            </a:pPr>
            <a:r>
              <a:rPr lang="en-US" altLang="ar-SA" sz="2000" dirty="0">
                <a:solidFill>
                  <a:schemeClr val="tx1"/>
                </a:solidFill>
                <a:latin typeface="Times New Roman" panose="02020603050405020304" pitchFamily="18" charset="0"/>
                <a:cs typeface="Times New Roman" panose="02020603050405020304" pitchFamily="18" charset="0"/>
              </a:rPr>
              <a:t>	</a:t>
            </a:r>
            <a:r>
              <a:rPr lang="en-US" altLang="ar-SA" sz="1800" dirty="0">
                <a:solidFill>
                  <a:schemeClr val="tx1"/>
                </a:solidFill>
                <a:latin typeface="Times New Roman" panose="02020603050405020304" pitchFamily="18" charset="0"/>
                <a:cs typeface="Times New Roman" panose="02020603050405020304" pitchFamily="18" charset="0"/>
              </a:rPr>
              <a:t>Security logon, Discretionary access control, Audit, Memory protection</a:t>
            </a:r>
          </a:p>
          <a:p>
            <a:pPr marL="457200" indent="-457200">
              <a:buFont typeface="+mj-lt"/>
              <a:buAutoNum type="arabicPeriod"/>
              <a:defRPr/>
            </a:pPr>
            <a:r>
              <a:rPr lang="en-US" altLang="ar-SA" sz="2400" b="1" dirty="0">
                <a:solidFill>
                  <a:srgbClr val="D795BC"/>
                </a:solidFill>
                <a:latin typeface="Times New Roman" panose="02020603050405020304" pitchFamily="18" charset="0"/>
                <a:cs typeface="Times New Roman" panose="02020603050405020304" pitchFamily="18" charset="0"/>
              </a:rPr>
              <a:t>Performance</a:t>
            </a:r>
          </a:p>
          <a:p>
            <a:pPr marL="457200" indent="-457200" fontAlgn="auto">
              <a:buFont typeface="+mj-lt"/>
              <a:buAutoNum type="arabicPeriod"/>
              <a:defRPr/>
            </a:pPr>
            <a:r>
              <a:rPr lang="en-US" altLang="ar-SA" sz="2400" b="1" dirty="0">
                <a:solidFill>
                  <a:srgbClr val="D795BC"/>
                </a:solidFill>
                <a:latin typeface="Times New Roman" panose="02020603050405020304" pitchFamily="18" charset="0"/>
                <a:cs typeface="Times New Roman" panose="02020603050405020304" pitchFamily="18" charset="0"/>
              </a:rPr>
              <a:t>Reliability and Robustness     </a:t>
            </a:r>
          </a:p>
        </p:txBody>
      </p:sp>
      <p:sp>
        <p:nvSpPr>
          <p:cNvPr id="39940"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D30C239-202F-4C13-A730-F85D8A022CE3}" type="slidenum">
              <a:rPr lang="ar-SA" altLang="en-US">
                <a:solidFill>
                  <a:srgbClr val="FFFFFF"/>
                </a:solidFill>
              </a:rPr>
              <a:pPr/>
              <a:t>25</a:t>
            </a:fld>
            <a:endParaRPr lang="ar-SA" altLang="en-US">
              <a:solidFill>
                <a:srgbClr val="FFFFFF"/>
              </a:solidFill>
            </a:endParaRPr>
          </a:p>
        </p:txBody>
      </p:sp>
    </p:spTree>
    <p:extLst>
      <p:ext uri="{BB962C8B-B14F-4D97-AF65-F5344CB8AC3E}">
        <p14:creationId xmlns:p14="http://schemas.microsoft.com/office/powerpoint/2010/main" val="3987961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 xmlns:a16="http://schemas.microsoft.com/office/drawing/2014/main" id="{29163289-85FC-494B-AE4C-7F0C5502BBBF}"/>
              </a:ext>
            </a:extLst>
          </p:cNvPr>
          <p:cNvSpPr>
            <a:spLocks noGrp="1" noChangeArrowheads="1"/>
          </p:cNvSpPr>
          <p:nvPr>
            <p:ph type="title"/>
          </p:nvPr>
        </p:nvSpPr>
        <p:spPr>
          <a:xfrm>
            <a:off x="1475778" y="142504"/>
            <a:ext cx="9040812" cy="1084263"/>
          </a:xfrm>
        </p:spPr>
        <p:txBody>
          <a:bodyPr lIns="92075" tIns="46038" rIns="92075" bIns="46038" rtlCol="0">
            <a:normAutofit/>
          </a:bodyPr>
          <a:lstStyle/>
          <a:p>
            <a:pPr algn="ctr">
              <a:defRPr/>
            </a:pPr>
            <a:r>
              <a:rPr lang="en-US" altLang="ar-SA" dirty="0">
                <a:solidFill>
                  <a:schemeClr val="tx1">
                    <a:lumMod val="65000"/>
                    <a:lumOff val="35000"/>
                  </a:schemeClr>
                </a:solidFill>
                <a:latin typeface="Times New Roman" panose="02020603050405020304" pitchFamily="18" charset="0"/>
              </a:rPr>
              <a:t>Windows NT Features</a:t>
            </a:r>
          </a:p>
        </p:txBody>
      </p:sp>
      <p:sp>
        <p:nvSpPr>
          <p:cNvPr id="17411" name="Rectangle 3">
            <a:extLst>
              <a:ext uri="{FF2B5EF4-FFF2-40B4-BE49-F238E27FC236}">
                <a16:creationId xmlns="" xmlns:a16="http://schemas.microsoft.com/office/drawing/2014/main" id="{A5B76B21-EA2A-44A5-9331-ADA797A1621C}"/>
              </a:ext>
            </a:extLst>
          </p:cNvPr>
          <p:cNvSpPr>
            <a:spLocks noGrp="1" noChangeArrowheads="1"/>
          </p:cNvSpPr>
          <p:nvPr>
            <p:ph type="body" idx="1"/>
          </p:nvPr>
        </p:nvSpPr>
        <p:spPr>
          <a:xfrm>
            <a:off x="941388" y="1142999"/>
            <a:ext cx="10434637" cy="5578475"/>
          </a:xfrm>
        </p:spPr>
        <p:txBody>
          <a:bodyPr lIns="92075" tIns="46038" rIns="92075" bIns="46038" rtlCol="0">
            <a:normAutofit lnSpcReduction="10000"/>
          </a:bodyPr>
          <a:lstStyle/>
          <a:p>
            <a:pPr marL="457200" indent="-457200" algn="l" rtl="0" eaLnBrk="1" fontAlgn="auto" hangingPunct="1">
              <a:buFont typeface="+mj-lt"/>
              <a:buAutoNum type="arabicParenR"/>
              <a:defRPr/>
            </a:pPr>
            <a:r>
              <a:rPr lang="en-US" altLang="ar-SA" dirty="0">
                <a:solidFill>
                  <a:srgbClr val="F73B3B"/>
                </a:solidFill>
                <a:latin typeface="Times New Roman" panose="02020603050405020304" pitchFamily="18" charset="0"/>
                <a:cs typeface="Times New Roman" panose="02020603050405020304" pitchFamily="18" charset="0"/>
              </a:rPr>
              <a:t>Networking components</a:t>
            </a:r>
            <a:endParaRPr lang="en-US" altLang="ar-SA" b="1" dirty="0">
              <a:solidFill>
                <a:srgbClr val="F73B3B"/>
              </a:solidFill>
              <a:latin typeface="Times New Roman" panose="02020603050405020304" pitchFamily="18" charset="0"/>
              <a:cs typeface="Times New Roman" panose="02020603050405020304" pitchFamily="18" charset="0"/>
            </a:endParaRPr>
          </a:p>
          <a:p>
            <a:pPr lvl="1">
              <a:defRPr/>
            </a:pPr>
            <a:r>
              <a:rPr lang="en-US" altLang="ar-SA" sz="1800" b="1" dirty="0">
                <a:solidFill>
                  <a:schemeClr val="tx1"/>
                </a:solidFill>
                <a:latin typeface="Times New Roman" panose="02020603050405020304" pitchFamily="18" charset="0"/>
                <a:cs typeface="Times New Roman" panose="02020603050405020304" pitchFamily="18" charset="0"/>
              </a:rPr>
              <a:t>	</a:t>
            </a:r>
            <a:r>
              <a:rPr lang="en-US" altLang="ar-SA" sz="2000" dirty="0">
                <a:solidFill>
                  <a:schemeClr val="tx1"/>
                </a:solidFill>
                <a:latin typeface="Times New Roman" panose="02020603050405020304" pitchFamily="18" charset="0"/>
                <a:cs typeface="Times New Roman" panose="02020603050405020304" pitchFamily="18" charset="0"/>
              </a:rPr>
              <a:t>NetBEUI, IPX/SPX, TCP/IP, DLC, </a:t>
            </a:r>
            <a:r>
              <a:rPr lang="en-US" altLang="ar-SA" sz="2000" dirty="0" err="1">
                <a:solidFill>
                  <a:schemeClr val="tx1"/>
                </a:solidFill>
                <a:latin typeface="Times New Roman" panose="02020603050405020304" pitchFamily="18" charset="0"/>
                <a:cs typeface="Times New Roman" panose="02020603050405020304" pitchFamily="18" charset="0"/>
              </a:rPr>
              <a:t>ApplTalk</a:t>
            </a:r>
            <a:r>
              <a:rPr lang="en-US" altLang="ar-SA" sz="2000" dirty="0">
                <a:solidFill>
                  <a:schemeClr val="tx1"/>
                </a:solidFill>
                <a:latin typeface="Times New Roman" panose="02020603050405020304" pitchFamily="18" charset="0"/>
                <a:cs typeface="Times New Roman" panose="02020603050405020304" pitchFamily="18" charset="0"/>
              </a:rPr>
              <a:t>, PPTP, VLAN</a:t>
            </a:r>
            <a:endParaRPr lang="en-US" altLang="ar-SA" sz="2000" b="1" dirty="0">
              <a:solidFill>
                <a:schemeClr val="tx1"/>
              </a:solidFill>
              <a:latin typeface="Times New Roman" panose="02020603050405020304" pitchFamily="18" charset="0"/>
              <a:cs typeface="Times New Roman" panose="02020603050405020304" pitchFamily="18" charset="0"/>
            </a:endParaRPr>
          </a:p>
          <a:p>
            <a:pPr marL="457200" indent="-457200" algn="l" rtl="0" eaLnBrk="1" fontAlgn="auto" hangingPunct="1">
              <a:buFont typeface="+mj-lt"/>
              <a:buAutoNum type="arabicParenR" startAt="2"/>
              <a:defRPr/>
            </a:pPr>
            <a:r>
              <a:rPr lang="en-US" altLang="ar-SA" dirty="0">
                <a:solidFill>
                  <a:srgbClr val="F73B3B"/>
                </a:solidFill>
                <a:latin typeface="Times New Roman" panose="02020603050405020304" pitchFamily="18" charset="0"/>
                <a:cs typeface="Times New Roman" panose="02020603050405020304" pitchFamily="18" charset="0"/>
              </a:rPr>
              <a:t>Internet/Intranet components </a:t>
            </a:r>
          </a:p>
          <a:p>
            <a:pPr lvl="1">
              <a:defRPr/>
            </a:pPr>
            <a:r>
              <a:rPr lang="en-US" altLang="ar-SA" sz="1800" dirty="0">
                <a:solidFill>
                  <a:schemeClr val="tx1"/>
                </a:solidFill>
                <a:latin typeface="Times New Roman" panose="02020603050405020304" pitchFamily="18" charset="0"/>
                <a:cs typeface="Times New Roman" panose="02020603050405020304" pitchFamily="18" charset="0"/>
              </a:rPr>
              <a:t>	</a:t>
            </a:r>
            <a:r>
              <a:rPr lang="en-US" altLang="ar-SA" sz="2000" dirty="0">
                <a:solidFill>
                  <a:schemeClr val="tx1"/>
                </a:solidFill>
                <a:latin typeface="Times New Roman" panose="02020603050405020304" pitchFamily="18" charset="0"/>
                <a:cs typeface="Times New Roman" panose="02020603050405020304" pitchFamily="18" charset="0"/>
              </a:rPr>
              <a:t>Internet Information Server (IIS), FTP server, gopher server.</a:t>
            </a:r>
          </a:p>
          <a:p>
            <a:pPr marL="457200" indent="-457200" algn="l" rtl="0" eaLnBrk="1" fontAlgn="auto" hangingPunct="1">
              <a:buFont typeface="+mj-lt"/>
              <a:buAutoNum type="arabicParenR" startAt="3"/>
              <a:defRPr/>
            </a:pPr>
            <a:r>
              <a:rPr lang="en-US" altLang="ar-SA" dirty="0">
                <a:solidFill>
                  <a:srgbClr val="F73B3B"/>
                </a:solidFill>
                <a:latin typeface="Times New Roman" panose="02020603050405020304" pitchFamily="18" charset="0"/>
                <a:cs typeface="Times New Roman" panose="02020603050405020304" pitchFamily="18" charset="0"/>
              </a:rPr>
              <a:t>Interoperability components</a:t>
            </a:r>
          </a:p>
          <a:p>
            <a:pPr lvl="1">
              <a:defRPr/>
            </a:pPr>
            <a:r>
              <a:rPr lang="en-US" altLang="ar-SA" sz="1800" dirty="0">
                <a:solidFill>
                  <a:schemeClr val="tx1"/>
                </a:solidFill>
                <a:latin typeface="Times New Roman" panose="02020603050405020304" pitchFamily="18" charset="0"/>
                <a:cs typeface="Times New Roman" panose="02020603050405020304" pitchFamily="18" charset="0"/>
              </a:rPr>
              <a:t>	</a:t>
            </a:r>
            <a:r>
              <a:rPr lang="en-US" altLang="ar-SA" sz="2000" dirty="0">
                <a:solidFill>
                  <a:schemeClr val="tx1"/>
                </a:solidFill>
                <a:latin typeface="Times New Roman" panose="02020603050405020304" pitchFamily="18" charset="0"/>
                <a:cs typeface="Times New Roman" panose="02020603050405020304" pitchFamily="18" charset="0"/>
              </a:rPr>
              <a:t>Clients: DOS, Windows95/98, Windows NT workstation, Macintosh.</a:t>
            </a:r>
          </a:p>
          <a:p>
            <a:pPr marL="457200" indent="-457200" algn="l" rtl="0" eaLnBrk="1" fontAlgn="auto" hangingPunct="1">
              <a:buFont typeface="+mj-lt"/>
              <a:buAutoNum type="arabicParenR" startAt="4"/>
              <a:defRPr/>
            </a:pPr>
            <a:r>
              <a:rPr lang="en-US" altLang="ar-SA" dirty="0">
                <a:solidFill>
                  <a:srgbClr val="F73B3B"/>
                </a:solidFill>
                <a:latin typeface="Times New Roman" panose="02020603050405020304" pitchFamily="18" charset="0"/>
                <a:cs typeface="Times New Roman" panose="02020603050405020304" pitchFamily="18" charset="0"/>
              </a:rPr>
              <a:t>Application-Enabling components</a:t>
            </a:r>
          </a:p>
          <a:p>
            <a:pPr lvl="1">
              <a:defRPr/>
            </a:pPr>
            <a:r>
              <a:rPr lang="en-US" altLang="ar-SA" sz="1800" dirty="0">
                <a:solidFill>
                  <a:schemeClr val="tx1"/>
                </a:solidFill>
                <a:latin typeface="Times New Roman" panose="02020603050405020304" pitchFamily="18" charset="0"/>
                <a:cs typeface="Times New Roman" panose="02020603050405020304" pitchFamily="18" charset="0"/>
              </a:rPr>
              <a:t>	</a:t>
            </a:r>
            <a:r>
              <a:rPr lang="en-US" altLang="ar-SA" sz="2000" dirty="0">
                <a:solidFill>
                  <a:schemeClr val="tx1"/>
                </a:solidFill>
                <a:latin typeface="Times New Roman" panose="02020603050405020304" pitchFamily="18" charset="0"/>
                <a:cs typeface="Times New Roman" panose="02020603050405020304" pitchFamily="18" charset="0"/>
              </a:rPr>
              <a:t>Support Inter Process Communication (IPC)</a:t>
            </a:r>
          </a:p>
          <a:p>
            <a:pPr marL="457200" indent="-457200" algn="l" rtl="0" eaLnBrk="1" fontAlgn="auto" hangingPunct="1">
              <a:buFont typeface="+mj-lt"/>
              <a:buAutoNum type="arabicParenR" startAt="5"/>
              <a:defRPr/>
            </a:pPr>
            <a:r>
              <a:rPr lang="en-US" altLang="ar-SA" dirty="0">
                <a:solidFill>
                  <a:srgbClr val="F73B3B"/>
                </a:solidFill>
                <a:latin typeface="Times New Roman" panose="02020603050405020304" pitchFamily="18" charset="0"/>
                <a:cs typeface="Times New Roman" panose="02020603050405020304" pitchFamily="18" charset="0"/>
              </a:rPr>
              <a:t>Administrative components</a:t>
            </a:r>
          </a:p>
          <a:p>
            <a:pPr lvl="1">
              <a:defRPr/>
            </a:pPr>
            <a:r>
              <a:rPr lang="en-US" altLang="ar-SA" sz="2000" dirty="0">
                <a:solidFill>
                  <a:schemeClr val="tx1"/>
                </a:solidFill>
                <a:latin typeface="Times New Roman" panose="02020603050405020304" pitchFamily="18" charset="0"/>
                <a:cs typeface="Times New Roman" panose="02020603050405020304" pitchFamily="18" charset="0"/>
              </a:rPr>
              <a:t>	</a:t>
            </a:r>
            <a:r>
              <a:rPr lang="en-US" altLang="ar-SA" sz="2000" b="1" dirty="0">
                <a:solidFill>
                  <a:schemeClr val="accent1">
                    <a:lumMod val="75000"/>
                  </a:schemeClr>
                </a:solidFill>
                <a:latin typeface="Times New Roman" panose="02020603050405020304" pitchFamily="18" charset="0"/>
                <a:cs typeface="Times New Roman" panose="02020603050405020304" pitchFamily="18" charset="0"/>
              </a:rPr>
              <a:t>Primary domain controller</a:t>
            </a:r>
            <a:r>
              <a:rPr lang="en-US" altLang="ar-SA" sz="2000" dirty="0">
                <a:solidFill>
                  <a:schemeClr val="tx1"/>
                </a:solidFill>
                <a:latin typeface="Times New Roman" panose="02020603050405020304" pitchFamily="18" charset="0"/>
                <a:cs typeface="Times New Roman" panose="02020603050405020304" pitchFamily="18" charset="0"/>
              </a:rPr>
              <a:t>: responds to security authentication requests (logging in, checking </a:t>
            </a:r>
            <a:r>
              <a:rPr lang="en-US" altLang="ar-SA" sz="2000" dirty="0" smtClean="0">
                <a:solidFill>
                  <a:schemeClr val="tx1"/>
                </a:solidFill>
                <a:latin typeface="Times New Roman" panose="02020603050405020304" pitchFamily="18" charset="0"/>
                <a:cs typeface="Times New Roman" panose="02020603050405020304" pitchFamily="18" charset="0"/>
              </a:rPr>
              <a:t>permissions</a:t>
            </a:r>
            <a:r>
              <a:rPr lang="en-US" altLang="ar-SA" sz="2000" dirty="0">
                <a:solidFill>
                  <a:schemeClr val="tx1"/>
                </a:solidFill>
                <a:latin typeface="Times New Roman" panose="02020603050405020304" pitchFamily="18" charset="0"/>
                <a:cs typeface="Times New Roman" panose="02020603050405020304" pitchFamily="18" charset="0"/>
              </a:rPr>
              <a:t>, etc.)</a:t>
            </a:r>
          </a:p>
          <a:p>
            <a:pPr lvl="1">
              <a:defRPr/>
            </a:pPr>
            <a:r>
              <a:rPr lang="en-US" altLang="ar-SA" sz="2000" dirty="0">
                <a:solidFill>
                  <a:schemeClr val="tx1"/>
                </a:solidFill>
                <a:latin typeface="Times New Roman" panose="02020603050405020304" pitchFamily="18" charset="0"/>
                <a:cs typeface="Times New Roman" panose="02020603050405020304" pitchFamily="18" charset="0"/>
              </a:rPr>
              <a:t>	 </a:t>
            </a:r>
            <a:r>
              <a:rPr lang="en-US" altLang="ar-SA" sz="2000" b="1" dirty="0">
                <a:solidFill>
                  <a:schemeClr val="accent1">
                    <a:lumMod val="75000"/>
                  </a:schemeClr>
                </a:solidFill>
                <a:latin typeface="Times New Roman" panose="02020603050405020304" pitchFamily="18" charset="0"/>
                <a:cs typeface="Times New Roman" panose="02020603050405020304" pitchFamily="18" charset="0"/>
              </a:rPr>
              <a:t>backup domain controller</a:t>
            </a:r>
            <a:r>
              <a:rPr lang="en-US" altLang="ar-SA" sz="2000" dirty="0">
                <a:solidFill>
                  <a:schemeClr val="tx1"/>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has a copy of the user accounts database</a:t>
            </a:r>
            <a:r>
              <a:rPr lang="en-US" dirty="0">
                <a:latin typeface="Times New Roman" panose="02020603050405020304" pitchFamily="18" charset="0"/>
                <a:cs typeface="Times New Roman" panose="02020603050405020304" pitchFamily="18" charset="0"/>
              </a:rPr>
              <a:t>.</a:t>
            </a:r>
            <a:endParaRPr lang="en-US" altLang="ar-SA" dirty="0">
              <a:solidFill>
                <a:schemeClr val="tx1"/>
              </a:solidFill>
              <a:latin typeface="Times New Roman" panose="02020603050405020304" pitchFamily="18" charset="0"/>
              <a:cs typeface="Times New Roman" panose="02020603050405020304" pitchFamily="18" charset="0"/>
            </a:endParaRPr>
          </a:p>
          <a:p>
            <a:pPr marL="457200" indent="-457200" algn="l" rtl="0" eaLnBrk="1" fontAlgn="auto" hangingPunct="1">
              <a:buFont typeface="+mj-lt"/>
              <a:buAutoNum type="arabicParenR" startAt="6"/>
              <a:defRPr/>
            </a:pPr>
            <a:r>
              <a:rPr lang="en-US" altLang="ar-SA" dirty="0">
                <a:solidFill>
                  <a:srgbClr val="F73B3B"/>
                </a:solidFill>
                <a:latin typeface="Times New Roman" panose="02020603050405020304" pitchFamily="18" charset="0"/>
                <a:cs typeface="Times New Roman" panose="02020603050405020304" pitchFamily="18" charset="0"/>
              </a:rPr>
              <a:t>Workstation components</a:t>
            </a:r>
            <a:endParaRPr lang="en-US" altLang="ar-SA" sz="3200" dirty="0">
              <a:solidFill>
                <a:srgbClr val="F73B3B"/>
              </a:solidFill>
              <a:latin typeface="Times New Roman" panose="02020603050405020304" pitchFamily="18" charset="0"/>
              <a:cs typeface="Times New Roman" panose="02020603050405020304" pitchFamily="18" charset="0"/>
            </a:endParaRPr>
          </a:p>
          <a:p>
            <a:pPr lvl="1">
              <a:defRPr/>
            </a:pPr>
            <a:r>
              <a:rPr lang="en-US" altLang="ar-SA" sz="2000" dirty="0">
                <a:solidFill>
                  <a:schemeClr val="tx1"/>
                </a:solidFill>
                <a:latin typeface="Times New Roman" panose="02020603050405020304" pitchFamily="18" charset="0"/>
                <a:cs typeface="Times New Roman" panose="02020603050405020304" pitchFamily="18" charset="0"/>
              </a:rPr>
              <a:t>	NT server can also be used as a workstation.</a:t>
            </a:r>
            <a:endParaRPr lang="en-US" altLang="ar-SA" sz="1800" b="1" dirty="0">
              <a:solidFill>
                <a:schemeClr val="tx1"/>
              </a:solidFill>
              <a:latin typeface="Times New Roman" panose="02020603050405020304" pitchFamily="18" charset="0"/>
              <a:cs typeface="Times New Roman" panose="02020603050405020304" pitchFamily="18" charset="0"/>
            </a:endParaRPr>
          </a:p>
        </p:txBody>
      </p:sp>
      <p:sp>
        <p:nvSpPr>
          <p:cNvPr id="40964"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0A52FFF-9070-4DBD-A9D7-87193A2AEA79}" type="slidenum">
              <a:rPr lang="ar-SA" altLang="en-US">
                <a:solidFill>
                  <a:srgbClr val="FFFFFF"/>
                </a:solidFill>
              </a:rPr>
              <a:pPr/>
              <a:t>26</a:t>
            </a:fld>
            <a:endParaRPr lang="ar-SA" altLang="en-US">
              <a:solidFill>
                <a:srgbClr val="FFFFFF"/>
              </a:solidFill>
            </a:endParaRPr>
          </a:p>
        </p:txBody>
      </p:sp>
    </p:spTree>
    <p:extLst>
      <p:ext uri="{BB962C8B-B14F-4D97-AF65-F5344CB8AC3E}">
        <p14:creationId xmlns:p14="http://schemas.microsoft.com/office/powerpoint/2010/main" val="2804378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 xmlns:a16="http://schemas.microsoft.com/office/drawing/2014/main" id="{6E48F0E7-62E6-435D-81DD-659B75CEF413}"/>
              </a:ext>
            </a:extLst>
          </p:cNvPr>
          <p:cNvSpPr>
            <a:spLocks noGrp="1" noChangeArrowheads="1"/>
          </p:cNvSpPr>
          <p:nvPr>
            <p:ph type="title"/>
          </p:nvPr>
        </p:nvSpPr>
        <p:spPr>
          <a:xfrm>
            <a:off x="1206499" y="609600"/>
            <a:ext cx="9647547" cy="1143000"/>
          </a:xfrm>
        </p:spPr>
        <p:txBody>
          <a:bodyPr rtlCol="0">
            <a:noAutofit/>
          </a:bodyPr>
          <a:lstStyle/>
          <a:p>
            <a:pPr algn="ctr" eaLnBrk="1" fontAlgn="auto" hangingPunct="1">
              <a:spcAft>
                <a:spcPts val="0"/>
              </a:spcAft>
              <a:defRPr/>
            </a:pPr>
            <a:r>
              <a:rPr lang="en-US" altLang="ar-SA" dirty="0">
                <a:solidFill>
                  <a:schemeClr val="tx1">
                    <a:lumMod val="65000"/>
                    <a:lumOff val="35000"/>
                  </a:schemeClr>
                </a:solidFill>
                <a:latin typeface="Times New Roman" panose="02020603050405020304" pitchFamily="18" charset="0"/>
              </a:rPr>
              <a:t>What’s the differences between </a:t>
            </a:r>
            <a:r>
              <a:rPr lang="en-US" altLang="ar-SA" dirty="0">
                <a:solidFill>
                  <a:srgbClr val="F73B3B"/>
                </a:solidFill>
                <a:latin typeface="Times New Roman" panose="02020603050405020304" pitchFamily="18" charset="0"/>
              </a:rPr>
              <a:t>Win95/98</a:t>
            </a:r>
            <a:r>
              <a:rPr lang="en-US" altLang="ar-SA" dirty="0">
                <a:solidFill>
                  <a:schemeClr val="tx1">
                    <a:lumMod val="65000"/>
                    <a:lumOff val="35000"/>
                  </a:schemeClr>
                </a:solidFill>
                <a:latin typeface="Times New Roman" panose="02020603050405020304" pitchFamily="18" charset="0"/>
              </a:rPr>
              <a:t> and </a:t>
            </a:r>
            <a:r>
              <a:rPr lang="en-US" altLang="ar-SA" dirty="0">
                <a:solidFill>
                  <a:srgbClr val="F73B3B"/>
                </a:solidFill>
                <a:latin typeface="Times New Roman" panose="02020603050405020304" pitchFamily="18" charset="0"/>
              </a:rPr>
              <a:t>Windows NT</a:t>
            </a:r>
            <a:r>
              <a:rPr lang="en-US" altLang="ar-SA" dirty="0">
                <a:solidFill>
                  <a:schemeClr val="tx1">
                    <a:lumMod val="65000"/>
                    <a:lumOff val="35000"/>
                  </a:schemeClr>
                </a:solidFill>
                <a:latin typeface="Times New Roman" panose="02020603050405020304" pitchFamily="18" charset="0"/>
              </a:rPr>
              <a:t>?</a:t>
            </a:r>
          </a:p>
        </p:txBody>
      </p:sp>
      <p:sp>
        <p:nvSpPr>
          <p:cNvPr id="41989" name="عنصر نائب لرقم الشريحة 1"/>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9B8EF36-CA43-4535-B7A4-AB0D4C990EFB}" type="slidenum">
              <a:rPr lang="ar-SA" altLang="en-US">
                <a:solidFill>
                  <a:srgbClr val="FFFFFF"/>
                </a:solidFill>
              </a:rPr>
              <a:pPr/>
              <a:t>27</a:t>
            </a:fld>
            <a:endParaRPr lang="ar-SA" altLang="en-US">
              <a:solidFill>
                <a:srgbClr val="FFFFFF"/>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659902434"/>
              </p:ext>
            </p:extLst>
          </p:nvPr>
        </p:nvGraphicFramePr>
        <p:xfrm>
          <a:off x="1953821" y="2360682"/>
          <a:ext cx="8128000" cy="3496889"/>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a:r>
                        <a:rPr lang="en-US" sz="2800" dirty="0" smtClean="0">
                          <a:latin typeface="Times New Roman" panose="02020603050405020304" pitchFamily="18" charset="0"/>
                          <a:cs typeface="Times New Roman" panose="02020603050405020304" pitchFamily="18" charset="0"/>
                        </a:rPr>
                        <a:t>Windows 95/98</a:t>
                      </a:r>
                    </a:p>
                  </a:txBody>
                  <a:tcPr/>
                </a:tc>
                <a:tc>
                  <a:txBody>
                    <a:bodyPr/>
                    <a:lstStyle/>
                    <a:p>
                      <a:pPr algn="ctr"/>
                      <a:r>
                        <a:rPr lang="en-US" sz="2800" dirty="0" smtClean="0">
                          <a:latin typeface="Times New Roman" panose="02020603050405020304" pitchFamily="18" charset="0"/>
                          <a:cs typeface="Times New Roman" panose="02020603050405020304" pitchFamily="18" charset="0"/>
                        </a:rPr>
                        <a:t>Windows NT</a:t>
                      </a:r>
                    </a:p>
                  </a:txBody>
                  <a:tcPr/>
                </a:tc>
              </a:tr>
              <a:tr h="1218145">
                <a:tc>
                  <a:txBody>
                    <a:bodyPr/>
                    <a:lstStyle/>
                    <a:p>
                      <a:pPr marL="342900" indent="-342900">
                        <a:buFont typeface="+mj-lt"/>
                        <a:buAutoNum type="arabicPeriod"/>
                      </a:pPr>
                      <a:r>
                        <a:rPr lang="en-US" dirty="0" smtClean="0"/>
                        <a:t>File systems: FAT</a:t>
                      </a:r>
                    </a:p>
                    <a:p>
                      <a:pPr marL="742950" lvl="1" indent="-285750">
                        <a:buFont typeface="Arial" panose="020B0604020202020204" pitchFamily="34" charset="0"/>
                        <a:buChar char="•"/>
                      </a:pPr>
                      <a:r>
                        <a:rPr lang="en-US" dirty="0" smtClean="0"/>
                        <a:t>slow when file&gt; 200mb</a:t>
                      </a:r>
                    </a:p>
                    <a:p>
                      <a:pPr marL="742950" lvl="1" indent="-285750">
                        <a:buFont typeface="Arial" panose="020B0604020202020204" pitchFamily="34" charset="0"/>
                        <a:buChar char="•"/>
                      </a:pPr>
                      <a:r>
                        <a:rPr lang="en-US" dirty="0" smtClean="0"/>
                        <a:t>Index: Linked list (</a:t>
                      </a:r>
                      <a:r>
                        <a:rPr lang="en-US" dirty="0" smtClean="0">
                          <a:solidFill>
                            <a:srgbClr val="F73B3B"/>
                          </a:solidFill>
                        </a:rPr>
                        <a:t>data structure</a:t>
                      </a:r>
                      <a:r>
                        <a:rPr lang="en-US" dirty="0" smtClean="0"/>
                        <a:t>)</a:t>
                      </a:r>
                    </a:p>
                  </a:txBody>
                  <a:tcPr/>
                </a:tc>
                <a:tc>
                  <a:txBody>
                    <a:bodyPr/>
                    <a:lstStyle/>
                    <a:p>
                      <a:pPr marL="342900" indent="-342900">
                        <a:buFont typeface="+mj-lt"/>
                        <a:buAutoNum type="arabicPeriod"/>
                      </a:pPr>
                      <a:r>
                        <a:rPr lang="en-US" dirty="0" smtClean="0"/>
                        <a:t>File systems: NTFS</a:t>
                      </a:r>
                    </a:p>
                    <a:p>
                      <a:pPr marL="800100" lvl="1" indent="-342900">
                        <a:buFont typeface="Arial" panose="020B0604020202020204" pitchFamily="34" charset="0"/>
                        <a:buChar char="•"/>
                      </a:pPr>
                      <a:r>
                        <a:rPr lang="en-US" dirty="0" smtClean="0"/>
                        <a:t>bigger partition, more secure</a:t>
                      </a:r>
                    </a:p>
                    <a:p>
                      <a:pPr marL="800100" lvl="1" indent="-342900">
                        <a:buFont typeface="Arial" panose="020B0604020202020204" pitchFamily="34" charset="0"/>
                        <a:buChar char="•"/>
                      </a:pPr>
                      <a:r>
                        <a:rPr lang="en-US" dirty="0" smtClean="0"/>
                        <a:t>Index : B-tree (</a:t>
                      </a:r>
                      <a:r>
                        <a:rPr lang="en-US" dirty="0" smtClean="0">
                          <a:solidFill>
                            <a:srgbClr val="F73B3B"/>
                          </a:solidFill>
                        </a:rPr>
                        <a:t>data structure</a:t>
                      </a:r>
                      <a:r>
                        <a:rPr lang="en-US" dirty="0" smtClean="0"/>
                        <a:t>)</a:t>
                      </a:r>
                    </a:p>
                  </a:txBody>
                  <a:tcPr/>
                </a:tc>
              </a:tr>
              <a:tr h="909387">
                <a:tc>
                  <a:txBody>
                    <a:bodyPr/>
                    <a:lstStyle/>
                    <a:p>
                      <a:pPr marL="342900" indent="-342900">
                        <a:buFont typeface="+mj-lt"/>
                        <a:buAutoNum type="arabicPeriod" startAt="2"/>
                      </a:pPr>
                      <a:r>
                        <a:rPr lang="en-US" dirty="0" smtClean="0"/>
                        <a:t>Support only single processor</a:t>
                      </a:r>
                    </a:p>
                  </a:txBody>
                  <a:tcPr/>
                </a:tc>
                <a:tc>
                  <a:txBody>
                    <a:bodyPr/>
                    <a:lstStyle/>
                    <a:p>
                      <a:pPr marL="342900" indent="-342900">
                        <a:buFont typeface="+mj-lt"/>
                        <a:buAutoNum type="arabicPeriod" startAt="2"/>
                      </a:pPr>
                      <a:r>
                        <a:rPr lang="en-US" dirty="0" smtClean="0"/>
                        <a:t>Support both single and multiprocessors</a:t>
                      </a:r>
                    </a:p>
                  </a:txBody>
                  <a:tcPr/>
                </a:tc>
              </a:tr>
              <a:tr h="851197">
                <a:tc>
                  <a:txBody>
                    <a:bodyPr/>
                    <a:lstStyle/>
                    <a:p>
                      <a:pPr marL="342900" indent="-342900">
                        <a:buFont typeface="+mj-lt"/>
                        <a:buAutoNum type="arabicPeriod" startAt="3"/>
                      </a:pPr>
                      <a:r>
                        <a:rPr lang="en-US" dirty="0" smtClean="0"/>
                        <a:t>Weaker security</a:t>
                      </a:r>
                    </a:p>
                  </a:txBody>
                  <a:tcPr/>
                </a:tc>
                <a:tc>
                  <a:txBody>
                    <a:bodyPr/>
                    <a:lstStyle/>
                    <a:p>
                      <a:pPr marL="342900" indent="-342900">
                        <a:buFont typeface="+mj-lt"/>
                        <a:buAutoNum type="arabicPeriod" startAt="3"/>
                      </a:pPr>
                      <a:r>
                        <a:rPr lang="en-US" dirty="0" smtClean="0"/>
                        <a:t>Stronger security</a:t>
                      </a:r>
                    </a:p>
                  </a:txBody>
                  <a:tcPr/>
                </a:tc>
              </a:tr>
            </a:tbl>
          </a:graphicData>
        </a:graphic>
      </p:graphicFrame>
    </p:spTree>
    <p:extLst>
      <p:ext uri="{BB962C8B-B14F-4D97-AF65-F5344CB8AC3E}">
        <p14:creationId xmlns:p14="http://schemas.microsoft.com/office/powerpoint/2010/main" val="598466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A17A021F-BBC0-4C4B-952C-041525E1609A}"/>
              </a:ext>
            </a:extLst>
          </p:cNvPr>
          <p:cNvSpPr>
            <a:spLocks noGrp="1" noChangeArrowheads="1"/>
          </p:cNvSpPr>
          <p:nvPr>
            <p:ph type="title"/>
          </p:nvPr>
        </p:nvSpPr>
        <p:spPr/>
        <p:txBody>
          <a:bodyPr rtlCol="0">
            <a:normAutofit/>
          </a:bodyPr>
          <a:lstStyle/>
          <a:p>
            <a:pPr eaLnBrk="1" fontAlgn="auto" hangingPunct="1">
              <a:spcAft>
                <a:spcPts val="0"/>
              </a:spcAft>
              <a:defRPr/>
            </a:pPr>
            <a:r>
              <a:rPr lang="en-US" altLang="ar-SA" dirty="0">
                <a:solidFill>
                  <a:schemeClr val="tx1">
                    <a:lumMod val="65000"/>
                    <a:lumOff val="35000"/>
                  </a:schemeClr>
                </a:solidFill>
                <a:latin typeface="Times New Roman" panose="02020603050405020304" pitchFamily="18" charset="0"/>
              </a:rPr>
              <a:t>Security in Windows NT Server</a:t>
            </a:r>
          </a:p>
        </p:txBody>
      </p:sp>
      <p:sp>
        <p:nvSpPr>
          <p:cNvPr id="43011" name="Rectangle 3"/>
          <p:cNvSpPr>
            <a:spLocks noGrp="1"/>
          </p:cNvSpPr>
          <p:nvPr>
            <p:ph sz="quarter" idx="1"/>
          </p:nvPr>
        </p:nvSpPr>
        <p:spPr>
          <a:xfrm>
            <a:off x="631825" y="1958975"/>
            <a:ext cx="11026775" cy="4937125"/>
          </a:xfrm>
        </p:spPr>
        <p:txBody>
          <a:bodyPr/>
          <a:lstStyle/>
          <a:p>
            <a:pPr algn="l" rtl="0" eaLnBrk="1" hangingPunct="1">
              <a:buFont typeface="Courier New" panose="02070309020205020404" pitchFamily="49" charset="0"/>
              <a:buChar char="o"/>
            </a:pPr>
            <a:r>
              <a:rPr lang="en-US" altLang="ar-SA" sz="2800" dirty="0" smtClean="0">
                <a:latin typeface="Times New Roman" panose="02020603050405020304" pitchFamily="18" charset="0"/>
                <a:cs typeface="Times New Roman" panose="02020603050405020304" pitchFamily="18" charset="0"/>
              </a:rPr>
              <a:t>Windows NT Server has more than one level of security beyond access/no access. </a:t>
            </a:r>
          </a:p>
          <a:p>
            <a:pPr algn="l" rtl="0" eaLnBrk="1" hangingPunct="1">
              <a:buFont typeface="Courier New" panose="02070309020205020404" pitchFamily="49" charset="0"/>
              <a:buChar char="o"/>
            </a:pPr>
            <a:r>
              <a:rPr lang="en-US" altLang="ar-SA" sz="2800" dirty="0" smtClean="0">
                <a:latin typeface="Times New Roman" panose="02020603050405020304" pitchFamily="18" charset="0"/>
                <a:cs typeface="Times New Roman" panose="02020603050405020304" pitchFamily="18" charset="0"/>
              </a:rPr>
              <a:t>It offers the following security levels:</a:t>
            </a:r>
          </a:p>
          <a:p>
            <a:pPr marL="1114425" lvl="2" indent="-457200">
              <a:buFont typeface="Calibri Light" panose="020F0302020204030204" pitchFamily="34" charset="0"/>
              <a:buAutoNum type="arabicPeriod"/>
            </a:pPr>
            <a:r>
              <a:rPr lang="en-US" altLang="ar-SA" sz="2100" b="1" u="sng" dirty="0" smtClean="0">
                <a:solidFill>
                  <a:srgbClr val="F73B3B"/>
                </a:solidFill>
                <a:latin typeface="Times New Roman" panose="02020603050405020304" pitchFamily="18" charset="0"/>
                <a:cs typeface="Times New Roman" panose="02020603050405020304" pitchFamily="18" charset="0"/>
              </a:rPr>
              <a:t>no</a:t>
            </a:r>
            <a:r>
              <a:rPr lang="en-US" altLang="ar-SA" sz="2100" b="1" dirty="0" smtClean="0">
                <a:solidFill>
                  <a:srgbClr val="F73B3B"/>
                </a:solidFill>
                <a:latin typeface="Times New Roman" panose="02020603050405020304" pitchFamily="18" charset="0"/>
                <a:cs typeface="Times New Roman" panose="02020603050405020304" pitchFamily="18" charset="0"/>
              </a:rPr>
              <a:t> </a:t>
            </a:r>
            <a:r>
              <a:rPr lang="en-US" altLang="ar-SA" sz="2100" b="1" dirty="0" smtClean="0">
                <a:latin typeface="Times New Roman" panose="02020603050405020304" pitchFamily="18" charset="0"/>
                <a:cs typeface="Times New Roman" panose="02020603050405020304" pitchFamily="18" charset="0"/>
              </a:rPr>
              <a:t>access.</a:t>
            </a:r>
          </a:p>
          <a:p>
            <a:pPr marL="1114425" lvl="2" indent="-457200">
              <a:buFont typeface="Calibri Light" panose="020F0302020204030204" pitchFamily="34" charset="0"/>
              <a:buAutoNum type="arabicPeriod"/>
            </a:pPr>
            <a:r>
              <a:rPr lang="en-US" altLang="ar-SA" sz="2100" b="1" dirty="0" smtClean="0">
                <a:latin typeface="Times New Roman" panose="02020603050405020304" pitchFamily="18" charset="0"/>
                <a:cs typeface="Times New Roman" panose="02020603050405020304" pitchFamily="18" charset="0"/>
              </a:rPr>
              <a:t>access that restricts the user to </a:t>
            </a:r>
            <a:r>
              <a:rPr lang="en-US" altLang="ar-SA" sz="2100" b="1" u="sng" dirty="0" smtClean="0">
                <a:latin typeface="Times New Roman" panose="02020603050405020304" pitchFamily="18" charset="0"/>
                <a:cs typeface="Times New Roman" panose="02020603050405020304" pitchFamily="18" charset="0"/>
              </a:rPr>
              <a:t>read only </a:t>
            </a:r>
            <a:r>
              <a:rPr lang="en-US" altLang="ar-SA" sz="2100" b="1" dirty="0" smtClean="0">
                <a:latin typeface="Times New Roman" panose="02020603050405020304" pitchFamily="18" charset="0"/>
                <a:cs typeface="Times New Roman" panose="02020603050405020304" pitchFamily="18" charset="0"/>
              </a:rPr>
              <a:t>capabilities.</a:t>
            </a:r>
          </a:p>
          <a:p>
            <a:pPr marL="1114425" lvl="2" indent="-457200">
              <a:buFont typeface="Calibri Light" panose="020F0302020204030204" pitchFamily="34" charset="0"/>
              <a:buAutoNum type="arabicPeriod"/>
            </a:pPr>
            <a:r>
              <a:rPr lang="en-US" altLang="ar-SA" sz="2100" b="1" dirty="0" smtClean="0">
                <a:latin typeface="Times New Roman" panose="02020603050405020304" pitchFamily="18" charset="0"/>
                <a:cs typeface="Times New Roman" panose="02020603050405020304" pitchFamily="18" charset="0"/>
              </a:rPr>
              <a:t>access that allows </a:t>
            </a:r>
            <a:r>
              <a:rPr lang="en-US" altLang="ar-SA" sz="2100" b="1" u="sng" dirty="0" smtClean="0">
                <a:solidFill>
                  <a:srgbClr val="F73B3B"/>
                </a:solidFill>
                <a:latin typeface="Times New Roman" panose="02020603050405020304" pitchFamily="18" charset="0"/>
                <a:cs typeface="Times New Roman" panose="02020603050405020304" pitchFamily="18" charset="0"/>
              </a:rPr>
              <a:t>read and write </a:t>
            </a:r>
            <a:r>
              <a:rPr lang="en-US" altLang="ar-SA" sz="2100" b="1" dirty="0" smtClean="0">
                <a:latin typeface="Times New Roman" panose="02020603050405020304" pitchFamily="18" charset="0"/>
                <a:cs typeface="Times New Roman" panose="02020603050405020304" pitchFamily="18" charset="0"/>
              </a:rPr>
              <a:t>usage.</a:t>
            </a:r>
          </a:p>
          <a:p>
            <a:pPr marL="1114425" lvl="2" indent="-457200">
              <a:buFont typeface="Calibri Light" panose="020F0302020204030204" pitchFamily="34" charset="0"/>
              <a:buAutoNum type="arabicPeriod"/>
            </a:pPr>
            <a:r>
              <a:rPr lang="en-US" altLang="ar-SA" sz="2100" b="1" dirty="0" smtClean="0">
                <a:latin typeface="Times New Roman" panose="02020603050405020304" pitchFamily="18" charset="0"/>
                <a:cs typeface="Times New Roman" panose="02020603050405020304" pitchFamily="18" charset="0"/>
              </a:rPr>
              <a:t>access that allows you to </a:t>
            </a:r>
            <a:r>
              <a:rPr lang="en-US" altLang="ar-SA" sz="2100" b="1" u="sng" dirty="0" smtClean="0">
                <a:solidFill>
                  <a:srgbClr val="F73B3B"/>
                </a:solidFill>
                <a:latin typeface="Times New Roman" panose="02020603050405020304" pitchFamily="18" charset="0"/>
                <a:cs typeface="Times New Roman" panose="02020603050405020304" pitchFamily="18" charset="0"/>
              </a:rPr>
              <a:t>change</a:t>
            </a:r>
            <a:r>
              <a:rPr lang="en-US" altLang="ar-SA" sz="2100" b="1" dirty="0" smtClean="0">
                <a:solidFill>
                  <a:srgbClr val="F73B3B"/>
                </a:solidFill>
                <a:latin typeface="Times New Roman" panose="02020603050405020304" pitchFamily="18" charset="0"/>
                <a:cs typeface="Times New Roman" panose="02020603050405020304" pitchFamily="18" charset="0"/>
              </a:rPr>
              <a:t> </a:t>
            </a:r>
            <a:r>
              <a:rPr lang="en-US" altLang="ar-SA" sz="2100" b="1" dirty="0" smtClean="0">
                <a:latin typeface="Times New Roman" panose="02020603050405020304" pitchFamily="18" charset="0"/>
                <a:cs typeface="Times New Roman" panose="02020603050405020304" pitchFamily="18" charset="0"/>
              </a:rPr>
              <a:t>access permissions for network users.</a:t>
            </a:r>
          </a:p>
          <a:p>
            <a:pPr algn="l" rtl="0" eaLnBrk="1" hangingPunct="1">
              <a:buFont typeface="Courier New" panose="02070309020205020404" pitchFamily="49" charset="0"/>
              <a:buChar char="o"/>
            </a:pPr>
            <a:r>
              <a:rPr lang="en-US" altLang="ar-SA" sz="2800" dirty="0" smtClean="0">
                <a:latin typeface="Times New Roman" panose="02020603050405020304" pitchFamily="18" charset="0"/>
                <a:cs typeface="Times New Roman" panose="02020603050405020304" pitchFamily="18" charset="0"/>
              </a:rPr>
              <a:t>Each </a:t>
            </a:r>
            <a:r>
              <a:rPr lang="en-US" altLang="ar-SA" sz="2800" b="1" dirty="0" smtClean="0">
                <a:solidFill>
                  <a:srgbClr val="0070C0"/>
                </a:solidFill>
                <a:latin typeface="Times New Roman" panose="02020603050405020304" pitchFamily="18" charset="0"/>
                <a:cs typeface="Times New Roman" panose="02020603050405020304" pitchFamily="18" charset="0"/>
              </a:rPr>
              <a:t>user</a:t>
            </a:r>
            <a:r>
              <a:rPr lang="en-US" altLang="ar-SA" sz="2800" dirty="0" smtClean="0">
                <a:solidFill>
                  <a:srgbClr val="0070C0"/>
                </a:solidFill>
                <a:latin typeface="Times New Roman" panose="02020603050405020304" pitchFamily="18" charset="0"/>
                <a:cs typeface="Times New Roman" panose="02020603050405020304" pitchFamily="18" charset="0"/>
              </a:rPr>
              <a:t> </a:t>
            </a:r>
            <a:r>
              <a:rPr lang="en-US" altLang="ar-SA" sz="2800" dirty="0" smtClean="0">
                <a:latin typeface="Times New Roman" panose="02020603050405020304" pitchFamily="18" charset="0"/>
                <a:cs typeface="Times New Roman" panose="02020603050405020304" pitchFamily="18" charset="0"/>
              </a:rPr>
              <a:t>who wishes to access services on the network must have a </a:t>
            </a:r>
            <a:r>
              <a:rPr lang="en-US" altLang="ar-SA" sz="2800" b="1" dirty="0" smtClean="0">
                <a:solidFill>
                  <a:srgbClr val="0070C0"/>
                </a:solidFill>
                <a:latin typeface="Times New Roman" panose="02020603050405020304" pitchFamily="18" charset="0"/>
                <a:cs typeface="Times New Roman" panose="02020603050405020304" pitchFamily="18" charset="0"/>
              </a:rPr>
              <a:t>password</a:t>
            </a:r>
            <a:r>
              <a:rPr lang="en-US" altLang="ar-SA" sz="2800" dirty="0" smtClean="0">
                <a:solidFill>
                  <a:srgbClr val="0070C0"/>
                </a:solidFill>
                <a:latin typeface="Times New Roman" panose="02020603050405020304" pitchFamily="18" charset="0"/>
                <a:cs typeface="Times New Roman" panose="02020603050405020304" pitchFamily="18" charset="0"/>
              </a:rPr>
              <a:t> </a:t>
            </a:r>
            <a:r>
              <a:rPr lang="en-US" altLang="ar-SA" sz="2800" dirty="0" smtClean="0">
                <a:latin typeface="Times New Roman" panose="02020603050405020304" pitchFamily="18" charset="0"/>
                <a:cs typeface="Times New Roman" panose="02020603050405020304" pitchFamily="18" charset="0"/>
              </a:rPr>
              <a:t>and a </a:t>
            </a:r>
            <a:r>
              <a:rPr lang="en-US" altLang="ar-SA" sz="2800" b="1" dirty="0" smtClean="0">
                <a:solidFill>
                  <a:srgbClr val="0070C0"/>
                </a:solidFill>
                <a:latin typeface="Times New Roman" panose="02020603050405020304" pitchFamily="18" charset="0"/>
                <a:cs typeface="Times New Roman" panose="02020603050405020304" pitchFamily="18" charset="0"/>
              </a:rPr>
              <a:t>user account </a:t>
            </a:r>
            <a:r>
              <a:rPr lang="en-US" altLang="ar-SA" sz="2800" dirty="0" smtClean="0">
                <a:latin typeface="Times New Roman" panose="02020603050405020304" pitchFamily="18" charset="0"/>
                <a:cs typeface="Times New Roman" panose="02020603050405020304" pitchFamily="18" charset="0"/>
              </a:rPr>
              <a:t>set up within the domain. </a:t>
            </a:r>
            <a:endParaRPr lang="en-US" altLang="ar-SA" sz="2800" b="1" dirty="0" smtClean="0">
              <a:latin typeface="Times New Roman" panose="02020603050405020304" pitchFamily="18" charset="0"/>
              <a:cs typeface="Times New Roman" panose="02020603050405020304" pitchFamily="18" charset="0"/>
            </a:endParaRPr>
          </a:p>
        </p:txBody>
      </p:sp>
      <p:sp>
        <p:nvSpPr>
          <p:cNvPr id="43012" name="TextBox 4"/>
          <p:cNvSpPr txBox="1">
            <a:spLocks noChangeArrowheads="1"/>
          </p:cNvSpPr>
          <p:nvPr/>
        </p:nvSpPr>
        <p:spPr bwMode="auto">
          <a:xfrm>
            <a:off x="1981200" y="1219200"/>
            <a:ext cx="8305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ar-SA" sz="2400">
                <a:latin typeface="Arial" panose="020B0604020202020204" pitchFamily="34" charset="0"/>
              </a:rPr>
              <a:t> </a:t>
            </a:r>
          </a:p>
        </p:txBody>
      </p:sp>
      <p:sp>
        <p:nvSpPr>
          <p:cNvPr id="4301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3D8E78B-033B-49AA-93AB-DC01A7609B44}" type="slidenum">
              <a:rPr lang="en-US" altLang="en-US">
                <a:solidFill>
                  <a:schemeClr val="tx2"/>
                </a:solidFill>
                <a:latin typeface="Arial" panose="020B0604020202020204" pitchFamily="34" charset="0"/>
              </a:rPr>
              <a:pPr/>
              <a:t>28</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680472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 xmlns:a16="http://schemas.microsoft.com/office/drawing/2014/main" id="{958DFEB0-E9EB-40AF-974B-90F5CF1E8AAF}"/>
              </a:ext>
            </a:extLst>
          </p:cNvPr>
          <p:cNvSpPr>
            <a:spLocks noGrp="1" noChangeArrowheads="1"/>
          </p:cNvSpPr>
          <p:nvPr>
            <p:ph type="title"/>
          </p:nvPr>
        </p:nvSpPr>
        <p:spPr/>
        <p:txBody>
          <a:bodyPr rtlCol="0">
            <a:normAutofit/>
          </a:bodyPr>
          <a:lstStyle/>
          <a:p>
            <a:pPr algn="ctr">
              <a:defRPr/>
            </a:pPr>
            <a:r>
              <a:rPr lang="en-US" altLang="ar-SA" dirty="0">
                <a:solidFill>
                  <a:schemeClr val="tx1">
                    <a:lumMod val="65000"/>
                    <a:lumOff val="35000"/>
                  </a:schemeClr>
                </a:solidFill>
                <a:latin typeface="Times New Roman" panose="02020603050405020304" pitchFamily="18" charset="0"/>
              </a:rPr>
              <a:t>Security in Windows NT Server: </a:t>
            </a:r>
            <a:r>
              <a:rPr lang="en-US" altLang="ar-SA" dirty="0" smtClean="0">
                <a:solidFill>
                  <a:schemeClr val="tx1">
                    <a:lumMod val="65000"/>
                    <a:lumOff val="35000"/>
                  </a:schemeClr>
                </a:solidFill>
                <a:latin typeface="Times New Roman" panose="02020603050405020304" pitchFamily="18" charset="0"/>
              </a:rPr>
              <a:t/>
            </a:r>
            <a:br>
              <a:rPr lang="en-US" altLang="ar-SA" dirty="0" smtClean="0">
                <a:solidFill>
                  <a:schemeClr val="tx1">
                    <a:lumMod val="65000"/>
                    <a:lumOff val="35000"/>
                  </a:schemeClr>
                </a:solidFill>
                <a:latin typeface="Times New Roman" panose="02020603050405020304" pitchFamily="18" charset="0"/>
              </a:rPr>
            </a:br>
            <a:r>
              <a:rPr lang="en-US" altLang="ar-SA" sz="3600" dirty="0" smtClean="0">
                <a:solidFill>
                  <a:srgbClr val="D795BC"/>
                </a:solidFill>
                <a:latin typeface="Times New Roman" panose="02020603050405020304" pitchFamily="18" charset="0"/>
              </a:rPr>
              <a:t>Security </a:t>
            </a:r>
            <a:r>
              <a:rPr lang="en-US" altLang="ar-SA" sz="3600" dirty="0">
                <a:solidFill>
                  <a:srgbClr val="D795BC"/>
                </a:solidFill>
                <a:latin typeface="Times New Roman" panose="02020603050405020304" pitchFamily="18" charset="0"/>
              </a:rPr>
              <a:t>Domains</a:t>
            </a:r>
          </a:p>
        </p:txBody>
      </p:sp>
      <p:sp>
        <p:nvSpPr>
          <p:cNvPr id="44035" name="Rectangle 3"/>
          <p:cNvSpPr>
            <a:spLocks noGrp="1"/>
          </p:cNvSpPr>
          <p:nvPr>
            <p:ph sz="quarter" idx="1"/>
          </p:nvPr>
        </p:nvSpPr>
        <p:spPr>
          <a:xfrm>
            <a:off x="604838" y="1758950"/>
            <a:ext cx="11107737" cy="4937125"/>
          </a:xfrm>
        </p:spPr>
        <p:txBody>
          <a:bodyPr/>
          <a:lstStyle/>
          <a:p>
            <a:pPr algn="just" rtl="0" eaLnBrk="1" hangingPunct="1">
              <a:lnSpc>
                <a:spcPct val="150000"/>
              </a:lnSpc>
              <a:buFont typeface="Courier New" panose="02070309020205020404" pitchFamily="49" charset="0"/>
              <a:buChar char="o"/>
            </a:pPr>
            <a:r>
              <a:rPr lang="en-US" altLang="ar-SA" sz="2800" dirty="0" smtClean="0">
                <a:latin typeface="Times New Roman" panose="02020603050405020304" pitchFamily="18" charset="0"/>
                <a:cs typeface="Times New Roman" panose="02020603050405020304" pitchFamily="18" charset="0"/>
              </a:rPr>
              <a:t> A domain is a security model where the database of user accounts is stored on one or more computers known as domain controllers. </a:t>
            </a:r>
          </a:p>
          <a:p>
            <a:pPr algn="just" rtl="0" eaLnBrk="1" hangingPunct="1">
              <a:lnSpc>
                <a:spcPct val="150000"/>
              </a:lnSpc>
              <a:buFont typeface="Courier New" panose="02070309020205020404" pitchFamily="49" charset="0"/>
              <a:buChar char="o"/>
            </a:pPr>
            <a:r>
              <a:rPr lang="en-US" altLang="ar-SA" sz="2800" dirty="0" smtClean="0">
                <a:latin typeface="Times New Roman" panose="02020603050405020304" pitchFamily="18" charset="0"/>
                <a:cs typeface="Times New Roman" panose="02020603050405020304" pitchFamily="18" charset="0"/>
              </a:rPr>
              <a:t>Important for the </a:t>
            </a:r>
            <a:r>
              <a:rPr lang="en-US" altLang="ar-SA" sz="2800" b="1" dirty="0" smtClean="0">
                <a:solidFill>
                  <a:srgbClr val="F73B3B"/>
                </a:solidFill>
                <a:latin typeface="Times New Roman" panose="02020603050405020304" pitchFamily="18" charset="0"/>
                <a:cs typeface="Times New Roman" panose="02020603050405020304" pitchFamily="18" charset="0"/>
              </a:rPr>
              <a:t>centralize control </a:t>
            </a:r>
            <a:r>
              <a:rPr lang="en-US" altLang="ar-SA" sz="2800" dirty="0" smtClean="0">
                <a:latin typeface="Times New Roman" panose="02020603050405020304" pitchFamily="18" charset="0"/>
                <a:cs typeface="Times New Roman" panose="02020603050405020304" pitchFamily="18" charset="0"/>
              </a:rPr>
              <a:t>of the network. </a:t>
            </a:r>
          </a:p>
          <a:p>
            <a:pPr algn="just" rtl="0" eaLnBrk="1" hangingPunct="1">
              <a:lnSpc>
                <a:spcPct val="150000"/>
              </a:lnSpc>
              <a:buFont typeface="Courier New" panose="02070309020205020404" pitchFamily="49" charset="0"/>
              <a:buChar char="o"/>
            </a:pPr>
            <a:r>
              <a:rPr lang="en-US" altLang="ar-SA" sz="2800" dirty="0" smtClean="0">
                <a:latin typeface="Times New Roman" panose="02020603050405020304" pitchFamily="18" charset="0"/>
                <a:cs typeface="Times New Roman" panose="02020603050405020304" pitchFamily="18" charset="0"/>
              </a:rPr>
              <a:t>The network administrator creates, deletes, and manages these accounts and passwords using the User Manager for Domains program that comes with Windows NT Server.</a:t>
            </a:r>
            <a:endParaRPr lang="en-US" altLang="ar-SA" sz="2800" b="1" dirty="0" smtClean="0">
              <a:latin typeface="Times New Roman" panose="02020603050405020304" pitchFamily="18" charset="0"/>
              <a:cs typeface="Times New Roman" panose="02020603050405020304" pitchFamily="18" charset="0"/>
            </a:endParaRPr>
          </a:p>
        </p:txBody>
      </p:sp>
      <p:sp>
        <p:nvSpPr>
          <p:cNvPr id="44036"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96F3E20-FC6F-4879-A64E-B13BB0ADCED9}" type="slidenum">
              <a:rPr lang="en-US" altLang="en-US">
                <a:solidFill>
                  <a:schemeClr val="tx2"/>
                </a:solidFill>
                <a:latin typeface="Arial" panose="020B0604020202020204" pitchFamily="34" charset="0"/>
              </a:rPr>
              <a:pPr/>
              <a:t>29</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1855636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26582F12-81C7-456E-BFFC-8D8017C223B5}"/>
              </a:ext>
            </a:extLst>
          </p:cNvPr>
          <p:cNvSpPr>
            <a:spLocks noGrp="1"/>
          </p:cNvSpPr>
          <p:nvPr>
            <p:ph type="title"/>
          </p:nvPr>
        </p:nvSpPr>
        <p:spPr>
          <a:xfrm>
            <a:off x="1021278" y="409575"/>
            <a:ext cx="10191235" cy="1449388"/>
          </a:xfrm>
        </p:spPr>
        <p:txBody>
          <a:bodyPr rtlCol="0">
            <a:normAutofit fontScale="90000"/>
          </a:bodyPr>
          <a:lstStyle/>
          <a:p>
            <a:pPr algn="ctr" eaLnBrk="1" fontAlgn="auto" hangingPunct="1">
              <a:spcAft>
                <a:spcPts val="0"/>
              </a:spcAft>
              <a:defRPr/>
            </a:pPr>
            <a:r>
              <a:rPr lang="en-US" altLang="ar-SA" sz="2000" b="1" dirty="0" smtClean="0">
                <a:solidFill>
                  <a:schemeClr val="bg1">
                    <a:lumMod val="50000"/>
                  </a:schemeClr>
                </a:solidFill>
              </a:rPr>
              <a:t>Peer-to-Peer</a:t>
            </a:r>
            <a:r>
              <a:rPr lang="en-US" altLang="ar-SA" b="1" dirty="0">
                <a:solidFill>
                  <a:schemeClr val="tx2"/>
                </a:solidFill>
              </a:rPr>
              <a:t/>
            </a:r>
            <a:br>
              <a:rPr lang="en-US" altLang="ar-SA" b="1" dirty="0">
                <a:solidFill>
                  <a:schemeClr val="tx2"/>
                </a:solidFill>
              </a:rPr>
            </a:br>
            <a:r>
              <a:rPr lang="en-US" altLang="ar-SA" sz="5400" dirty="0">
                <a:solidFill>
                  <a:srgbClr val="D795BC"/>
                </a:solidFill>
                <a:latin typeface="Times New Roman" panose="02020603050405020304" pitchFamily="18" charset="0"/>
                <a:ea typeface="+mn-ea"/>
                <a:cs typeface="Times New Roman" panose="02020603050405020304" pitchFamily="18" charset="0"/>
              </a:rPr>
              <a:t>Windows for Workgroups/Windows 95</a:t>
            </a:r>
            <a:endParaRPr lang="ar-SA" sz="5400" dirty="0">
              <a:solidFill>
                <a:srgbClr val="D795BC"/>
              </a:solidFill>
              <a:latin typeface="Times New Roman" panose="02020603050405020304" pitchFamily="18" charset="0"/>
              <a:ea typeface="+mn-ea"/>
              <a:cs typeface="Times New Roman" panose="02020603050405020304" pitchFamily="18" charset="0"/>
            </a:endParaRPr>
          </a:p>
        </p:txBody>
      </p:sp>
      <p:sp>
        <p:nvSpPr>
          <p:cNvPr id="11267" name="عنصر نائب للمحتوى 2"/>
          <p:cNvSpPr>
            <a:spLocks noGrp="1"/>
          </p:cNvSpPr>
          <p:nvPr>
            <p:ph idx="1"/>
          </p:nvPr>
        </p:nvSpPr>
        <p:spPr>
          <a:xfrm>
            <a:off x="341570" y="2095500"/>
            <a:ext cx="11550650" cy="4447804"/>
          </a:xfrm>
        </p:spPr>
        <p:txBody>
          <a:bodyPr>
            <a:normAutofit/>
          </a:bodyPr>
          <a:lstStyle/>
          <a:p>
            <a:pPr algn="l" rtl="0" eaLnBrk="1" hangingPunct="1">
              <a:lnSpc>
                <a:spcPct val="150000"/>
              </a:lnSpc>
            </a:pPr>
            <a:r>
              <a:rPr lang="en-US" altLang="ar-SA" sz="2600" dirty="0" smtClean="0">
                <a:latin typeface="Times New Roman" panose="02020603050405020304" pitchFamily="18" charset="0"/>
                <a:cs typeface="Times New Roman" panose="02020603050405020304" pitchFamily="18" charset="0"/>
              </a:rPr>
              <a:t>Windows for Workgroups, introduced in the early 90s </a:t>
            </a:r>
          </a:p>
          <a:p>
            <a:pPr algn="l" rtl="0" eaLnBrk="1" hangingPunct="1">
              <a:lnSpc>
                <a:spcPct val="150000"/>
              </a:lnSpc>
            </a:pPr>
            <a:r>
              <a:rPr lang="en-US" altLang="ar-SA" sz="2600" dirty="0" smtClean="0">
                <a:solidFill>
                  <a:schemeClr val="accent5">
                    <a:lumMod val="50000"/>
                  </a:schemeClr>
                </a:solidFill>
                <a:latin typeface="Times New Roman" panose="02020603050405020304" pitchFamily="18" charset="0"/>
                <a:cs typeface="Times New Roman" panose="02020603050405020304" pitchFamily="18" charset="0"/>
              </a:rPr>
              <a:t>Windows 95</a:t>
            </a:r>
            <a:r>
              <a:rPr lang="en-US" altLang="ar-SA" sz="2600" dirty="0" smtClean="0">
                <a:latin typeface="Times New Roman" panose="02020603050405020304" pitchFamily="18" charset="0"/>
                <a:cs typeface="Times New Roman" panose="02020603050405020304" pitchFamily="18" charset="0"/>
              </a:rPr>
              <a:t>, introduced in 1995 </a:t>
            </a:r>
          </a:p>
          <a:p>
            <a:pPr algn="l" rtl="0" eaLnBrk="1" hangingPunct="1">
              <a:lnSpc>
                <a:spcPct val="150000"/>
              </a:lnSpc>
            </a:pPr>
            <a:r>
              <a:rPr lang="en-US" altLang="ar-SA" sz="2600" dirty="0" smtClean="0">
                <a:latin typeface="Times New Roman" panose="02020603050405020304" pitchFamily="18" charset="0"/>
                <a:cs typeface="Times New Roman" panose="02020603050405020304" pitchFamily="18" charset="0"/>
              </a:rPr>
              <a:t>They are both considered peer-to-peer networking systems and do not have the capabilities of true internetworking operating systems. </a:t>
            </a:r>
          </a:p>
          <a:p>
            <a:pPr algn="l" rtl="0" eaLnBrk="1" hangingPunct="1">
              <a:lnSpc>
                <a:spcPct val="150000"/>
              </a:lnSpc>
            </a:pPr>
            <a:r>
              <a:rPr lang="en-US" altLang="ar-SA" sz="2600" dirty="0" smtClean="0">
                <a:latin typeface="Times New Roman" panose="02020603050405020304" pitchFamily="18" charset="0"/>
                <a:cs typeface="Times New Roman" panose="02020603050405020304" pitchFamily="18" charset="0"/>
              </a:rPr>
              <a:t>They are, however, inexpensive and more than adequate for small workgroups wanting to share resources, use email, and connect to the Internet.</a:t>
            </a:r>
          </a:p>
        </p:txBody>
      </p:sp>
      <p:pic>
        <p:nvPicPr>
          <p:cNvPr id="46082" name="Picture 2" descr="Image result for windows for workgro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8967" y="1686295"/>
            <a:ext cx="1898155" cy="1927494"/>
          </a:xfrm>
          <a:prstGeom prst="rect">
            <a:avLst/>
          </a:prstGeom>
          <a:noFill/>
          <a:extLst>
            <a:ext uri="{909E8E84-426E-40DD-AFC4-6F175D3DCCD1}">
              <a14:hiddenFill xmlns:a14="http://schemas.microsoft.com/office/drawing/2010/main">
                <a:solidFill>
                  <a:srgbClr val="FFFFFF"/>
                </a:solidFill>
              </a14:hiddenFill>
            </a:ext>
          </a:extLst>
        </p:spPr>
      </p:pic>
      <p:pic>
        <p:nvPicPr>
          <p:cNvPr id="46084" name="Picture 4" descr="Image result for Windows 9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1520" y="1656748"/>
            <a:ext cx="1615111" cy="1986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142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 xmlns:a16="http://schemas.microsoft.com/office/drawing/2014/main" id="{E2B3ADEB-3A94-47AD-A8EB-121F9BE29D48}"/>
              </a:ext>
            </a:extLst>
          </p:cNvPr>
          <p:cNvSpPr>
            <a:spLocks noGrp="1" noChangeArrowheads="1"/>
          </p:cNvSpPr>
          <p:nvPr>
            <p:ph type="title"/>
          </p:nvPr>
        </p:nvSpPr>
        <p:spPr/>
        <p:txBody>
          <a:bodyPr rtlCol="0">
            <a:normAutofit/>
          </a:bodyPr>
          <a:lstStyle/>
          <a:p>
            <a:pPr algn="ctr" eaLnBrk="1" fontAlgn="auto" hangingPunct="1">
              <a:spcAft>
                <a:spcPts val="0"/>
              </a:spcAft>
              <a:defRPr/>
            </a:pPr>
            <a:r>
              <a:rPr lang="en-US" altLang="ar-SA" dirty="0">
                <a:solidFill>
                  <a:schemeClr val="tx1">
                    <a:lumMod val="65000"/>
                    <a:lumOff val="35000"/>
                  </a:schemeClr>
                </a:solidFill>
                <a:latin typeface="Times New Roman" panose="02020603050405020304" pitchFamily="18" charset="0"/>
              </a:rPr>
              <a:t>Security in Windows NT Server</a:t>
            </a:r>
          </a:p>
        </p:txBody>
      </p:sp>
      <p:sp>
        <p:nvSpPr>
          <p:cNvPr id="45059" name="Rectangle 3"/>
          <p:cNvSpPr>
            <a:spLocks noGrp="1"/>
          </p:cNvSpPr>
          <p:nvPr>
            <p:ph sz="quarter" idx="1"/>
          </p:nvPr>
        </p:nvSpPr>
        <p:spPr>
          <a:xfrm>
            <a:off x="1038225" y="1784350"/>
            <a:ext cx="10115550" cy="4937125"/>
          </a:xfrm>
        </p:spPr>
        <p:txBody>
          <a:bodyPr/>
          <a:lstStyle/>
          <a:p>
            <a:pPr algn="l" rtl="0" eaLnBrk="1" hangingPunct="1">
              <a:lnSpc>
                <a:spcPct val="150000"/>
              </a:lnSpc>
              <a:buFont typeface="Courier New" panose="02070309020205020404" pitchFamily="49" charset="0"/>
              <a:buChar char="o"/>
            </a:pPr>
            <a:r>
              <a:rPr lang="en-US" altLang="ar-SA" sz="3200" dirty="0" smtClean="0">
                <a:latin typeface="Times New Roman" panose="02020603050405020304" pitchFamily="18" charset="0"/>
                <a:cs typeface="Times New Roman" panose="02020603050405020304" pitchFamily="18" charset="0"/>
              </a:rPr>
              <a:t>For security reasons, companies often have </a:t>
            </a:r>
            <a:r>
              <a:rPr lang="en-US" altLang="ar-SA" sz="3200" b="1" dirty="0" smtClean="0">
                <a:solidFill>
                  <a:srgbClr val="F73B3B"/>
                </a:solidFill>
                <a:latin typeface="Times New Roman" panose="02020603050405020304" pitchFamily="18" charset="0"/>
                <a:cs typeface="Times New Roman" panose="02020603050405020304" pitchFamily="18" charset="0"/>
              </a:rPr>
              <a:t>two servers </a:t>
            </a:r>
            <a:r>
              <a:rPr lang="en-US" altLang="ar-SA" sz="3200" dirty="0" smtClean="0">
                <a:solidFill>
                  <a:srgbClr val="F73B3B"/>
                </a:solidFill>
                <a:latin typeface="Times New Roman" panose="02020603050405020304" pitchFamily="18" charset="0"/>
                <a:cs typeface="Times New Roman" panose="02020603050405020304" pitchFamily="18" charset="0"/>
              </a:rPr>
              <a:t>capable of </a:t>
            </a:r>
            <a:r>
              <a:rPr lang="en-US" altLang="ar-SA" sz="3200" b="1" dirty="0" smtClean="0">
                <a:solidFill>
                  <a:srgbClr val="F73B3B"/>
                </a:solidFill>
                <a:latin typeface="Times New Roman" panose="02020603050405020304" pitchFamily="18" charset="0"/>
                <a:cs typeface="Times New Roman" panose="02020603050405020304" pitchFamily="18" charset="0"/>
              </a:rPr>
              <a:t>authenticating passwords</a:t>
            </a:r>
            <a:r>
              <a:rPr lang="en-US" altLang="ar-SA" sz="3200" dirty="0" smtClean="0">
                <a:solidFill>
                  <a:srgbClr val="F73B3B"/>
                </a:solidFill>
                <a:latin typeface="Times New Roman" panose="02020603050405020304" pitchFamily="18" charset="0"/>
                <a:cs typeface="Times New Roman" panose="02020603050405020304" pitchFamily="18" charset="0"/>
              </a:rPr>
              <a:t>:</a:t>
            </a:r>
          </a:p>
          <a:p>
            <a:pPr lvl="2">
              <a:lnSpc>
                <a:spcPct val="150000"/>
              </a:lnSpc>
            </a:pPr>
            <a:r>
              <a:rPr lang="en-US" altLang="ar-SA" sz="2800" dirty="0" smtClean="0">
                <a:latin typeface="Times New Roman" panose="02020603050405020304" pitchFamily="18" charset="0"/>
                <a:cs typeface="Times New Roman" panose="02020603050405020304" pitchFamily="18" charset="0"/>
              </a:rPr>
              <a:t>one that acts as the Primary Domain Controller (PDC) and</a:t>
            </a:r>
          </a:p>
          <a:p>
            <a:pPr lvl="2">
              <a:lnSpc>
                <a:spcPct val="150000"/>
              </a:lnSpc>
            </a:pPr>
            <a:r>
              <a:rPr lang="en-US" altLang="ar-SA" sz="2800" dirty="0" smtClean="0">
                <a:latin typeface="Times New Roman" panose="02020603050405020304" pitchFamily="18" charset="0"/>
                <a:cs typeface="Times New Roman" panose="02020603050405020304" pitchFamily="18" charset="0"/>
              </a:rPr>
              <a:t> the other as the Backup Domain Controller (BDC). </a:t>
            </a:r>
          </a:p>
          <a:p>
            <a:pPr lvl="1" algn="l" rtl="0" eaLnBrk="1" hangingPunct="1">
              <a:lnSpc>
                <a:spcPct val="150000"/>
              </a:lnSpc>
              <a:buFont typeface="Arial" panose="020B0604020202020204" pitchFamily="34" charset="0"/>
              <a:buChar char="•"/>
            </a:pPr>
            <a:endParaRPr lang="en-US" altLang="ar-SA" sz="3200" b="1" dirty="0" smtClean="0"/>
          </a:p>
        </p:txBody>
      </p:sp>
      <p:sp>
        <p:nvSpPr>
          <p:cNvPr id="4506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492847-67F5-41F8-BADA-F60A35CFD6F1}" type="slidenum">
              <a:rPr lang="en-US" altLang="en-US">
                <a:solidFill>
                  <a:schemeClr val="tx2"/>
                </a:solidFill>
                <a:latin typeface="Arial" panose="020B0604020202020204" pitchFamily="34" charset="0"/>
              </a:rPr>
              <a:pPr/>
              <a:t>30</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1041647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 xmlns:a16="http://schemas.microsoft.com/office/drawing/2014/main" id="{12B92CC2-EB2E-4008-8412-CD6E664CA595}"/>
              </a:ext>
            </a:extLst>
          </p:cNvPr>
          <p:cNvSpPr>
            <a:spLocks noGrp="1" noChangeArrowheads="1"/>
          </p:cNvSpPr>
          <p:nvPr>
            <p:ph type="title"/>
          </p:nvPr>
        </p:nvSpPr>
        <p:spPr>
          <a:xfrm>
            <a:off x="838200" y="60469"/>
            <a:ext cx="10515600" cy="1325563"/>
          </a:xfrm>
        </p:spPr>
        <p:txBody>
          <a:bodyPr rtlCol="0">
            <a:normAutofit/>
          </a:bodyPr>
          <a:lstStyle/>
          <a:p>
            <a:pPr algn="ctr" eaLnBrk="1" fontAlgn="auto" hangingPunct="1">
              <a:spcAft>
                <a:spcPts val="0"/>
              </a:spcAft>
              <a:defRPr/>
            </a:pPr>
            <a:r>
              <a:rPr lang="en-US" altLang="ar-SA" dirty="0">
                <a:solidFill>
                  <a:schemeClr val="tx1">
                    <a:lumMod val="65000"/>
                    <a:lumOff val="35000"/>
                  </a:schemeClr>
                </a:solidFill>
                <a:latin typeface="Times New Roman" panose="02020603050405020304" pitchFamily="18" charset="0"/>
              </a:rPr>
              <a:t>Security in Windows NT Server</a:t>
            </a:r>
          </a:p>
        </p:txBody>
      </p:sp>
      <p:sp>
        <p:nvSpPr>
          <p:cNvPr id="27651" name="Rectangle 3">
            <a:extLst>
              <a:ext uri="{FF2B5EF4-FFF2-40B4-BE49-F238E27FC236}">
                <a16:creationId xmlns="" xmlns:a16="http://schemas.microsoft.com/office/drawing/2014/main" id="{9A6BC8DF-BE85-4924-BAFA-AFC63F7D5FFF}"/>
              </a:ext>
            </a:extLst>
          </p:cNvPr>
          <p:cNvSpPr>
            <a:spLocks noGrp="1" noChangeArrowheads="1"/>
          </p:cNvSpPr>
          <p:nvPr>
            <p:ph sz="quarter" idx="1"/>
          </p:nvPr>
        </p:nvSpPr>
        <p:spPr>
          <a:xfrm>
            <a:off x="216457" y="1168998"/>
            <a:ext cx="11390312" cy="4937125"/>
          </a:xfrm>
        </p:spPr>
        <p:txBody>
          <a:bodyPr rtlCol="0">
            <a:normAutofit/>
          </a:bodyPr>
          <a:lstStyle/>
          <a:p>
            <a:pPr marL="91440" indent="-91440" algn="just" rtl="0" eaLnBrk="1" fontAlgn="auto" hangingPunct="1">
              <a:lnSpc>
                <a:spcPct val="150000"/>
              </a:lnSpc>
              <a:defRPr/>
            </a:pPr>
            <a:r>
              <a:rPr lang="en-US" altLang="ar-SA" sz="2800" dirty="0">
                <a:solidFill>
                  <a:schemeClr val="tx1">
                    <a:lumMod val="75000"/>
                    <a:lumOff val="25000"/>
                  </a:schemeClr>
                </a:solidFill>
                <a:latin typeface="Times New Roman" panose="02020603050405020304" pitchFamily="18" charset="0"/>
                <a:cs typeface="Times New Roman" panose="02020603050405020304" pitchFamily="18" charset="0"/>
              </a:rPr>
              <a:t>Primary Domain Controller (PDC):</a:t>
            </a:r>
          </a:p>
          <a:p>
            <a:pPr marL="384048" lvl="1" indent="-182880" algn="just" rtl="0" eaLnBrk="1" fontAlgn="auto" hangingPunct="1">
              <a:lnSpc>
                <a:spcPct val="150000"/>
              </a:lnSpc>
              <a:defRPr/>
            </a:pPr>
            <a:r>
              <a:rPr lang="en-US" altLang="ar-SA" sz="2200" dirty="0">
                <a:solidFill>
                  <a:schemeClr val="tx1">
                    <a:lumMod val="75000"/>
                    <a:lumOff val="25000"/>
                  </a:schemeClr>
                </a:solidFill>
                <a:latin typeface="Times New Roman" panose="02020603050405020304" pitchFamily="18" charset="0"/>
                <a:cs typeface="Times New Roman" panose="02020603050405020304" pitchFamily="18" charset="0"/>
              </a:rPr>
              <a:t>The </a:t>
            </a:r>
            <a:r>
              <a:rPr lang="en-US" altLang="ar-SA" sz="2200" b="1" dirty="0">
                <a:solidFill>
                  <a:srgbClr val="F73B3B"/>
                </a:solidFill>
                <a:latin typeface="Times New Roman" panose="02020603050405020304" pitchFamily="18" charset="0"/>
                <a:cs typeface="Times New Roman" panose="02020603050405020304" pitchFamily="18" charset="0"/>
              </a:rPr>
              <a:t>PDC</a:t>
            </a:r>
            <a:r>
              <a:rPr lang="en-US" altLang="ar-SA" sz="2200" dirty="0">
                <a:solidFill>
                  <a:srgbClr val="F73B3B"/>
                </a:solidFill>
                <a:latin typeface="Times New Roman" panose="02020603050405020304" pitchFamily="18" charset="0"/>
                <a:cs typeface="Times New Roman" panose="02020603050405020304" pitchFamily="18" charset="0"/>
              </a:rPr>
              <a:t> </a:t>
            </a:r>
            <a:r>
              <a:rPr lang="en-US" altLang="ar-SA" sz="2200" dirty="0">
                <a:solidFill>
                  <a:schemeClr val="tx1">
                    <a:lumMod val="75000"/>
                    <a:lumOff val="25000"/>
                  </a:schemeClr>
                </a:solidFill>
                <a:latin typeface="Times New Roman" panose="02020603050405020304" pitchFamily="18" charset="0"/>
                <a:cs typeface="Times New Roman" panose="02020603050405020304" pitchFamily="18" charset="0"/>
              </a:rPr>
              <a:t>is a computer on the network that maintains a database of users and security policies for the domain. </a:t>
            </a:r>
          </a:p>
          <a:p>
            <a:pPr marL="384048" lvl="1" indent="-182880" algn="just" rtl="0" eaLnBrk="1" fontAlgn="auto" hangingPunct="1">
              <a:lnSpc>
                <a:spcPct val="150000"/>
              </a:lnSpc>
              <a:defRPr/>
            </a:pPr>
            <a:r>
              <a:rPr lang="en-US" altLang="ar-SA" sz="2200" dirty="0">
                <a:solidFill>
                  <a:schemeClr val="tx1">
                    <a:lumMod val="75000"/>
                    <a:lumOff val="25000"/>
                  </a:schemeClr>
                </a:solidFill>
                <a:latin typeface="Times New Roman" panose="02020603050405020304" pitchFamily="18" charset="0"/>
                <a:cs typeface="Times New Roman" panose="02020603050405020304" pitchFamily="18" charset="0"/>
              </a:rPr>
              <a:t>This database contains the names of users and the resources they may access. </a:t>
            </a:r>
          </a:p>
          <a:p>
            <a:pPr marL="384048" lvl="1" indent="-182880" algn="just" rtl="0" eaLnBrk="1" fontAlgn="auto" hangingPunct="1">
              <a:lnSpc>
                <a:spcPct val="150000"/>
              </a:lnSpc>
              <a:defRPr/>
            </a:pPr>
            <a:r>
              <a:rPr lang="en-US" altLang="ar-SA" sz="2200" b="1" dirty="0">
                <a:solidFill>
                  <a:srgbClr val="F73B3B"/>
                </a:solidFill>
                <a:latin typeface="Times New Roman" panose="02020603050405020304" pitchFamily="18" charset="0"/>
                <a:cs typeface="Times New Roman" panose="02020603050405020304" pitchFamily="18" charset="0"/>
              </a:rPr>
              <a:t>User access </a:t>
            </a:r>
            <a:r>
              <a:rPr lang="en-US" altLang="ar-SA" sz="2200" dirty="0">
                <a:solidFill>
                  <a:schemeClr val="tx1">
                    <a:lumMod val="75000"/>
                    <a:lumOff val="25000"/>
                  </a:schemeClr>
                </a:solidFill>
                <a:latin typeface="Times New Roman" panose="02020603050405020304" pitchFamily="18" charset="0"/>
                <a:cs typeface="Times New Roman" panose="02020603050405020304" pitchFamily="18" charset="0"/>
              </a:rPr>
              <a:t>may be defined for individual files or for entire directories. </a:t>
            </a:r>
          </a:p>
          <a:p>
            <a:pPr marL="384048" lvl="1" indent="-182880" algn="just" rtl="0" eaLnBrk="1" fontAlgn="auto" hangingPunct="1">
              <a:lnSpc>
                <a:spcPct val="150000"/>
              </a:lnSpc>
              <a:defRPr/>
            </a:pPr>
            <a:r>
              <a:rPr lang="en-US" altLang="ar-SA" sz="2200" dirty="0">
                <a:solidFill>
                  <a:schemeClr val="tx1">
                    <a:lumMod val="75000"/>
                    <a:lumOff val="25000"/>
                  </a:schemeClr>
                </a:solidFill>
                <a:latin typeface="Times New Roman" panose="02020603050405020304" pitchFamily="18" charset="0"/>
                <a:cs typeface="Times New Roman" panose="02020603050405020304" pitchFamily="18" charset="0"/>
              </a:rPr>
              <a:t>Network services can be implemented on one computer and the PDC functions on </a:t>
            </a:r>
            <a:r>
              <a:rPr lang="en-US" altLang="ar-SA" sz="2200" dirty="0" smtClean="0">
                <a:solidFill>
                  <a:schemeClr val="tx1">
                    <a:lumMod val="75000"/>
                    <a:lumOff val="25000"/>
                  </a:schemeClr>
                </a:solidFill>
                <a:latin typeface="Times New Roman" panose="02020603050405020304" pitchFamily="18" charset="0"/>
                <a:cs typeface="Times New Roman" panose="02020603050405020304" pitchFamily="18" charset="0"/>
              </a:rPr>
              <a:t>another</a:t>
            </a:r>
            <a:endParaRPr lang="en-US" altLang="ar-SA" sz="2200" b="1"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46084"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0FDD2DD-E6AC-46C5-AB10-3B93C796DA80}" type="slidenum">
              <a:rPr lang="en-US" altLang="en-US">
                <a:solidFill>
                  <a:schemeClr val="tx2"/>
                </a:solidFill>
                <a:latin typeface="Arial" panose="020B0604020202020204" pitchFamily="34" charset="0"/>
              </a:rPr>
              <a:pPr/>
              <a:t>31</a:t>
            </a:fld>
            <a:endParaRPr lang="en-US" altLang="en-US">
              <a:solidFill>
                <a:schemeClr val="tx2"/>
              </a:solidFill>
              <a:latin typeface="Arial" panose="020B0604020202020204" pitchFamily="34" charset="0"/>
            </a:endParaRPr>
          </a:p>
        </p:txBody>
      </p:sp>
      <p:pic>
        <p:nvPicPr>
          <p:cNvPr id="5" name="Picture 2" descr="Image result for primary domain controll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4739" y="4672548"/>
            <a:ext cx="3517395" cy="2185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875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 xmlns:a16="http://schemas.microsoft.com/office/drawing/2014/main" id="{D962B242-9E88-4691-9990-DE26C0E58B43}"/>
              </a:ext>
            </a:extLst>
          </p:cNvPr>
          <p:cNvSpPr>
            <a:spLocks noGrp="1" noChangeArrowheads="1"/>
          </p:cNvSpPr>
          <p:nvPr>
            <p:ph type="title"/>
          </p:nvPr>
        </p:nvSpPr>
        <p:spPr/>
        <p:txBody>
          <a:bodyPr rtlCol="0">
            <a:normAutofit/>
          </a:bodyPr>
          <a:lstStyle/>
          <a:p>
            <a:pPr algn="ctr" eaLnBrk="1" fontAlgn="auto" hangingPunct="1">
              <a:spcAft>
                <a:spcPts val="0"/>
              </a:spcAft>
              <a:defRPr/>
            </a:pPr>
            <a:r>
              <a:rPr lang="en-US" altLang="ar-SA" dirty="0">
                <a:solidFill>
                  <a:schemeClr val="tx1">
                    <a:lumMod val="65000"/>
                    <a:lumOff val="35000"/>
                  </a:schemeClr>
                </a:solidFill>
                <a:latin typeface="Times New Roman" panose="02020603050405020304" pitchFamily="18" charset="0"/>
              </a:rPr>
              <a:t>Security in Windows NT Server</a:t>
            </a:r>
          </a:p>
        </p:txBody>
      </p:sp>
      <p:sp>
        <p:nvSpPr>
          <p:cNvPr id="47107" name="Rectangle 3"/>
          <p:cNvSpPr>
            <a:spLocks noGrp="1"/>
          </p:cNvSpPr>
          <p:nvPr>
            <p:ph sz="quarter" idx="1"/>
          </p:nvPr>
        </p:nvSpPr>
        <p:spPr>
          <a:xfrm>
            <a:off x="534390" y="1920875"/>
            <a:ext cx="11435937" cy="4937125"/>
          </a:xfrm>
        </p:spPr>
        <p:txBody>
          <a:bodyPr/>
          <a:lstStyle/>
          <a:p>
            <a:pPr algn="just" rtl="0" eaLnBrk="1" hangingPunct="1">
              <a:lnSpc>
                <a:spcPct val="150000"/>
              </a:lnSpc>
            </a:pPr>
            <a:r>
              <a:rPr lang="en-US" altLang="ar-SA" sz="3200" dirty="0" smtClean="0">
                <a:latin typeface="Times New Roman" panose="02020603050405020304" pitchFamily="18" charset="0"/>
                <a:cs typeface="Times New Roman" panose="02020603050405020304" pitchFamily="18" charset="0"/>
              </a:rPr>
              <a:t>BDC (</a:t>
            </a:r>
            <a:r>
              <a:rPr lang="en-US" altLang="ar-SA" sz="3200" dirty="0" smtClean="0">
                <a:solidFill>
                  <a:srgbClr val="F73B3B"/>
                </a:solidFill>
                <a:latin typeface="Times New Roman" panose="02020603050405020304" pitchFamily="18" charset="0"/>
                <a:cs typeface="Times New Roman" panose="02020603050405020304" pitchFamily="18" charset="0"/>
              </a:rPr>
              <a:t>Backup Domain model</a:t>
            </a:r>
            <a:r>
              <a:rPr lang="en-US" altLang="ar-SA" sz="3200" dirty="0" smtClean="0">
                <a:latin typeface="Times New Roman" panose="02020603050405020304" pitchFamily="18" charset="0"/>
                <a:cs typeface="Times New Roman" panose="02020603050405020304" pitchFamily="18" charset="0"/>
              </a:rPr>
              <a:t>) :</a:t>
            </a:r>
          </a:p>
          <a:p>
            <a:pPr lvl="1" algn="just" rtl="0" eaLnBrk="1" hangingPunct="1">
              <a:lnSpc>
                <a:spcPct val="150000"/>
              </a:lnSpc>
            </a:pPr>
            <a:r>
              <a:rPr lang="en-US" altLang="ar-SA" sz="2800" dirty="0" smtClean="0">
                <a:latin typeface="Times New Roman" panose="02020603050405020304" pitchFamily="18" charset="0"/>
                <a:cs typeface="Times New Roman" panose="02020603050405020304" pitchFamily="18" charset="0"/>
              </a:rPr>
              <a:t>A BDC maintains a copy of the PDC database. </a:t>
            </a:r>
          </a:p>
          <a:p>
            <a:pPr lvl="1" algn="just" rtl="0" eaLnBrk="1" hangingPunct="1">
              <a:lnSpc>
                <a:spcPct val="150000"/>
              </a:lnSpc>
            </a:pPr>
            <a:r>
              <a:rPr lang="en-US" altLang="ar-SA" sz="2800" dirty="0" smtClean="0">
                <a:latin typeface="Times New Roman" panose="02020603050405020304" pitchFamily="18" charset="0"/>
                <a:cs typeface="Times New Roman" panose="02020603050405020304" pitchFamily="18" charset="0"/>
              </a:rPr>
              <a:t>Prevents network disruption in the event of failure of the PDC. </a:t>
            </a:r>
          </a:p>
          <a:p>
            <a:pPr lvl="1" algn="just" rtl="0" eaLnBrk="1" hangingPunct="1">
              <a:lnSpc>
                <a:spcPct val="150000"/>
              </a:lnSpc>
            </a:pPr>
            <a:r>
              <a:rPr lang="en-US" altLang="ar-SA" sz="2800" dirty="0" smtClean="0">
                <a:latin typeface="Times New Roman" panose="02020603050405020304" pitchFamily="18" charset="0"/>
                <a:cs typeface="Times New Roman" panose="02020603050405020304" pitchFamily="18" charset="0"/>
              </a:rPr>
              <a:t>If a </a:t>
            </a:r>
            <a:r>
              <a:rPr lang="en-US" altLang="ar-SA" sz="2800" b="1" dirty="0" smtClean="0">
                <a:solidFill>
                  <a:srgbClr val="F73B3B"/>
                </a:solidFill>
                <a:latin typeface="Times New Roman" panose="02020603050405020304" pitchFamily="18" charset="0"/>
                <a:cs typeface="Times New Roman" panose="02020603050405020304" pitchFamily="18" charset="0"/>
              </a:rPr>
              <a:t>failure</a:t>
            </a:r>
            <a:r>
              <a:rPr lang="en-US" altLang="ar-SA" sz="2800" dirty="0" smtClean="0">
                <a:solidFill>
                  <a:srgbClr val="F73B3B"/>
                </a:solidFill>
                <a:latin typeface="Times New Roman" panose="02020603050405020304" pitchFamily="18" charset="0"/>
                <a:cs typeface="Times New Roman" panose="02020603050405020304" pitchFamily="18" charset="0"/>
              </a:rPr>
              <a:t> </a:t>
            </a:r>
            <a:r>
              <a:rPr lang="en-US" altLang="ar-SA" sz="2800" dirty="0" smtClean="0">
                <a:latin typeface="Times New Roman" panose="02020603050405020304" pitchFamily="18" charset="0"/>
                <a:cs typeface="Times New Roman" panose="02020603050405020304" pitchFamily="18" charset="0"/>
              </a:rPr>
              <a:t>occurs in the PDC, the backup domain controller can be easily switched on. </a:t>
            </a:r>
          </a:p>
          <a:p>
            <a:pPr lvl="1" algn="just" rtl="0" eaLnBrk="1" hangingPunct="1">
              <a:lnSpc>
                <a:spcPct val="150000"/>
              </a:lnSpc>
            </a:pPr>
            <a:r>
              <a:rPr lang="en-US" altLang="ar-SA" sz="2800" dirty="0" smtClean="0">
                <a:latin typeface="Times New Roman" panose="02020603050405020304" pitchFamily="18" charset="0"/>
                <a:cs typeface="Times New Roman" panose="02020603050405020304" pitchFamily="18" charset="0"/>
              </a:rPr>
              <a:t>With Windows NT Server networks can connect to other domains. </a:t>
            </a:r>
          </a:p>
          <a:p>
            <a:pPr lvl="1" algn="just" rtl="0" eaLnBrk="1" hangingPunct="1">
              <a:lnSpc>
                <a:spcPct val="150000"/>
              </a:lnSpc>
            </a:pPr>
            <a:endParaRPr lang="en-US" altLang="ar-SA" sz="4000" dirty="0" smtClean="0"/>
          </a:p>
        </p:txBody>
      </p:sp>
      <p:sp>
        <p:nvSpPr>
          <p:cNvPr id="47108"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2C2F807-F298-42E5-ACC1-D2CF1D73FC74}" type="slidenum">
              <a:rPr lang="en-US" altLang="en-US">
                <a:solidFill>
                  <a:schemeClr val="tx2"/>
                </a:solidFill>
                <a:latin typeface="Arial" panose="020B0604020202020204" pitchFamily="34" charset="0"/>
              </a:rPr>
              <a:pPr/>
              <a:t>32</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3530034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6EF4EEB3-79F9-43BF-BD88-D27A96652CB3}"/>
              </a:ext>
            </a:extLst>
          </p:cNvPr>
          <p:cNvSpPr>
            <a:spLocks noGrp="1"/>
          </p:cNvSpPr>
          <p:nvPr>
            <p:ph type="title"/>
          </p:nvPr>
        </p:nvSpPr>
        <p:spPr>
          <a:xfrm>
            <a:off x="1199532" y="89694"/>
            <a:ext cx="10058400" cy="1450975"/>
          </a:xfrm>
        </p:spPr>
        <p:txBody>
          <a:bodyPr rtlCol="0">
            <a:normAutofit/>
          </a:bodyPr>
          <a:lstStyle/>
          <a:p>
            <a:pPr algn="ctr">
              <a:defRPr/>
            </a:pPr>
            <a:r>
              <a:rPr lang="en-US" dirty="0">
                <a:solidFill>
                  <a:schemeClr val="tx1">
                    <a:lumMod val="65000"/>
                    <a:lumOff val="35000"/>
                  </a:schemeClr>
                </a:solidFill>
                <a:latin typeface="Times New Roman" panose="02020603050405020304" pitchFamily="18" charset="0"/>
              </a:rPr>
              <a:t>Domain Models</a:t>
            </a:r>
            <a:endParaRPr lang="ar-SA" dirty="0">
              <a:solidFill>
                <a:schemeClr val="tx1">
                  <a:lumMod val="65000"/>
                  <a:lumOff val="35000"/>
                </a:schemeClr>
              </a:solidFill>
              <a:latin typeface="Times New Roman" panose="02020603050405020304" pitchFamily="18" charset="0"/>
            </a:endParaRPr>
          </a:p>
        </p:txBody>
      </p:sp>
      <p:sp>
        <p:nvSpPr>
          <p:cNvPr id="48131" name="عنصر نائب للمحتوى 2"/>
          <p:cNvSpPr>
            <a:spLocks noGrp="1"/>
          </p:cNvSpPr>
          <p:nvPr>
            <p:ph idx="1"/>
          </p:nvPr>
        </p:nvSpPr>
        <p:spPr>
          <a:xfrm>
            <a:off x="1068903" y="1540669"/>
            <a:ext cx="10058400" cy="4998243"/>
          </a:xfrm>
        </p:spPr>
        <p:txBody>
          <a:bodyPr>
            <a:normAutofit/>
          </a:bodyPr>
          <a:lstStyle/>
          <a:p>
            <a:pPr algn="l" rtl="0" eaLnBrk="1" hangingPunct="1">
              <a:lnSpc>
                <a:spcPct val="150000"/>
              </a:lnSpc>
            </a:pPr>
            <a:r>
              <a:rPr lang="en-US" altLang="en-US" sz="2600" dirty="0" smtClean="0">
                <a:latin typeface="Times New Roman" panose="02020603050405020304" pitchFamily="18" charset="0"/>
                <a:cs typeface="Times New Roman" panose="02020603050405020304" pitchFamily="18" charset="0"/>
              </a:rPr>
              <a:t>NT provides four domain models to manage multiple domains within a single organization. </a:t>
            </a:r>
          </a:p>
          <a:p>
            <a:pPr marL="1114425" lvl="2" indent="-457200">
              <a:lnSpc>
                <a:spcPct val="150000"/>
              </a:lnSpc>
              <a:buFont typeface="Calibri Light" panose="020F0302020204030204" pitchFamily="34" charset="0"/>
              <a:buAutoNum type="arabicPeriod"/>
            </a:pPr>
            <a:r>
              <a:rPr lang="en-US" altLang="en-US" sz="2000" dirty="0" smtClean="0">
                <a:latin typeface="Times New Roman" panose="02020603050405020304" pitchFamily="18" charset="0"/>
                <a:cs typeface="Times New Roman" panose="02020603050405020304" pitchFamily="18" charset="0"/>
              </a:rPr>
              <a:t>– </a:t>
            </a:r>
            <a:r>
              <a:rPr lang="en-US" altLang="en-US" sz="2000" b="1" dirty="0" smtClean="0">
                <a:solidFill>
                  <a:srgbClr val="F73B3B"/>
                </a:solidFill>
                <a:latin typeface="Times New Roman" panose="02020603050405020304" pitchFamily="18" charset="0"/>
                <a:cs typeface="Times New Roman" panose="02020603050405020304" pitchFamily="18" charset="0"/>
              </a:rPr>
              <a:t>Single domain model</a:t>
            </a:r>
            <a:r>
              <a:rPr lang="en-US" altLang="en-US" sz="2000" dirty="0" smtClean="0">
                <a:latin typeface="Times New Roman" panose="02020603050405020304" pitchFamily="18" charset="0"/>
                <a:cs typeface="Times New Roman" panose="02020603050405020304" pitchFamily="18" charset="0"/>
              </a:rPr>
              <a:t>, domains are isolated. </a:t>
            </a:r>
          </a:p>
          <a:p>
            <a:pPr marL="1114425" lvl="2" indent="-457200">
              <a:lnSpc>
                <a:spcPct val="150000"/>
              </a:lnSpc>
              <a:buFont typeface="Calibri Light" panose="020F0302020204030204" pitchFamily="34" charset="0"/>
              <a:buAutoNum type="arabicPeriod"/>
            </a:pPr>
            <a:r>
              <a:rPr lang="en-US" altLang="en-US" sz="2000" dirty="0" smtClean="0">
                <a:latin typeface="Times New Roman" panose="02020603050405020304" pitchFamily="18" charset="0"/>
                <a:cs typeface="Times New Roman" panose="02020603050405020304" pitchFamily="18" charset="0"/>
              </a:rPr>
              <a:t>– </a:t>
            </a:r>
            <a:r>
              <a:rPr lang="en-US" altLang="en-US" sz="2000" b="1" dirty="0" smtClean="0">
                <a:solidFill>
                  <a:srgbClr val="F73B3B"/>
                </a:solidFill>
                <a:latin typeface="Times New Roman" panose="02020603050405020304" pitchFamily="18" charset="0"/>
                <a:cs typeface="Times New Roman" panose="02020603050405020304" pitchFamily="18" charset="0"/>
              </a:rPr>
              <a:t>Master domain model</a:t>
            </a:r>
            <a:r>
              <a:rPr lang="en-US" altLang="en-US" sz="2000" dirty="0" smtClean="0">
                <a:latin typeface="Times New Roman" panose="02020603050405020304" pitchFamily="18" charset="0"/>
                <a:cs typeface="Times New Roman" panose="02020603050405020304" pitchFamily="18" charset="0"/>
              </a:rPr>
              <a:t>, one of the domains is designated the master domain. </a:t>
            </a:r>
          </a:p>
          <a:p>
            <a:pPr marL="1114425" lvl="2" indent="-457200">
              <a:lnSpc>
                <a:spcPct val="150000"/>
              </a:lnSpc>
              <a:buFont typeface="Calibri Light" panose="020F0302020204030204" pitchFamily="34" charset="0"/>
              <a:buAutoNum type="arabicPeriod"/>
            </a:pPr>
            <a:r>
              <a:rPr lang="en-US" altLang="en-US" sz="2000" dirty="0" smtClean="0">
                <a:latin typeface="Times New Roman" panose="02020603050405020304" pitchFamily="18" charset="0"/>
                <a:cs typeface="Times New Roman" panose="02020603050405020304" pitchFamily="18" charset="0"/>
              </a:rPr>
              <a:t>– </a:t>
            </a:r>
            <a:r>
              <a:rPr lang="en-US" altLang="en-US" b="1" dirty="0">
                <a:solidFill>
                  <a:srgbClr val="F73B3B"/>
                </a:solidFill>
                <a:latin typeface="Times New Roman" panose="02020603050405020304" pitchFamily="18" charset="0"/>
                <a:cs typeface="Times New Roman" panose="02020603050405020304" pitchFamily="18" charset="0"/>
              </a:rPr>
              <a:t>Multiple master domain model</a:t>
            </a:r>
            <a:r>
              <a:rPr lang="en-US" altLang="en-US" sz="2000" dirty="0" smtClean="0">
                <a:latin typeface="Times New Roman" panose="02020603050405020304" pitchFamily="18" charset="0"/>
                <a:cs typeface="Times New Roman" panose="02020603050405020304" pitchFamily="18" charset="0"/>
              </a:rPr>
              <a:t>, there is more than one master domain, and they all trust each other. </a:t>
            </a:r>
          </a:p>
          <a:p>
            <a:pPr marL="1114425" lvl="2" indent="-457200">
              <a:lnSpc>
                <a:spcPct val="150000"/>
              </a:lnSpc>
              <a:buFont typeface="Calibri Light" panose="020F0302020204030204" pitchFamily="34" charset="0"/>
              <a:buAutoNum type="arabicPeriod"/>
            </a:pPr>
            <a:r>
              <a:rPr lang="en-US" altLang="en-US" sz="2000" dirty="0" smtClean="0">
                <a:latin typeface="Times New Roman" panose="02020603050405020304" pitchFamily="18" charset="0"/>
                <a:cs typeface="Times New Roman" panose="02020603050405020304" pitchFamily="18" charset="0"/>
              </a:rPr>
              <a:t>– </a:t>
            </a:r>
            <a:r>
              <a:rPr lang="en-US" altLang="en-US" b="1" dirty="0">
                <a:solidFill>
                  <a:srgbClr val="F73B3B"/>
                </a:solidFill>
                <a:latin typeface="Times New Roman" panose="02020603050405020304" pitchFamily="18" charset="0"/>
                <a:cs typeface="Times New Roman" panose="02020603050405020304" pitchFamily="18" charset="0"/>
              </a:rPr>
              <a:t>Multiple trust model</a:t>
            </a:r>
            <a:r>
              <a:rPr lang="en-US" altLang="en-US" sz="2000" dirty="0" smtClean="0">
                <a:latin typeface="Times New Roman" panose="02020603050405020304" pitchFamily="18" charset="0"/>
                <a:cs typeface="Times New Roman" panose="02020603050405020304" pitchFamily="18" charset="0"/>
              </a:rPr>
              <a:t>, there is no master domain. All domains manage their own users, but they also all trust each other.</a:t>
            </a:r>
            <a:endParaRPr lang="ar-SA" altLang="en-US" sz="2000" dirty="0" smtClean="0">
              <a:latin typeface="Times New Roman" panose="02020603050405020304" pitchFamily="18" charset="0"/>
              <a:cs typeface="Times New Roman" panose="02020603050405020304" pitchFamily="18" charset="0"/>
            </a:endParaRPr>
          </a:p>
        </p:txBody>
      </p:sp>
      <p:sp>
        <p:nvSpPr>
          <p:cNvPr id="48132"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4E5AE8B-1FD9-40BC-B9CE-38B781D97683}" type="slidenum">
              <a:rPr lang="ar-SA" altLang="en-US">
                <a:solidFill>
                  <a:srgbClr val="FFFFFF"/>
                </a:solidFill>
              </a:rPr>
              <a:pPr/>
              <a:t>33</a:t>
            </a:fld>
            <a:endParaRPr lang="ar-SA" altLang="en-US">
              <a:solidFill>
                <a:srgbClr val="FFFFFF"/>
              </a:solidFill>
            </a:endParaRPr>
          </a:p>
        </p:txBody>
      </p:sp>
    </p:spTree>
    <p:extLst>
      <p:ext uri="{BB962C8B-B14F-4D97-AF65-F5344CB8AC3E}">
        <p14:creationId xmlns:p14="http://schemas.microsoft.com/office/powerpoint/2010/main" val="4150303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BA72870D-7814-474F-9DCA-6CF2A9DAF75C}"/>
              </a:ext>
            </a:extLst>
          </p:cNvPr>
          <p:cNvSpPr>
            <a:spLocks noGrp="1"/>
          </p:cNvSpPr>
          <p:nvPr>
            <p:ph type="title"/>
          </p:nvPr>
        </p:nvSpPr>
        <p:spPr/>
        <p:txBody>
          <a:bodyPr rtlCol="0">
            <a:normAutofit/>
          </a:bodyPr>
          <a:lstStyle/>
          <a:p>
            <a:pPr algn="ctr" fontAlgn="auto">
              <a:spcAft>
                <a:spcPts val="0"/>
              </a:spcAft>
              <a:defRPr/>
            </a:pPr>
            <a:r>
              <a:rPr lang="en-US" dirty="0">
                <a:solidFill>
                  <a:schemeClr val="tx1">
                    <a:lumMod val="65000"/>
                    <a:lumOff val="35000"/>
                  </a:schemeClr>
                </a:solidFill>
                <a:latin typeface="Times New Roman" panose="02020603050405020304" pitchFamily="18" charset="0"/>
              </a:rPr>
              <a:t>Windows NT Services</a:t>
            </a:r>
            <a:endParaRPr lang="ar-SA" dirty="0">
              <a:solidFill>
                <a:schemeClr val="tx1">
                  <a:lumMod val="65000"/>
                  <a:lumOff val="35000"/>
                </a:schemeClr>
              </a:solidFill>
              <a:latin typeface="Times New Roman" panose="02020603050405020304" pitchFamily="18" charset="0"/>
            </a:endParaRPr>
          </a:p>
        </p:txBody>
      </p:sp>
      <p:sp>
        <p:nvSpPr>
          <p:cNvPr id="49155" name="عنصر نائب للمحتوى 2"/>
          <p:cNvSpPr>
            <a:spLocks noGrp="1"/>
          </p:cNvSpPr>
          <p:nvPr>
            <p:ph idx="1"/>
          </p:nvPr>
        </p:nvSpPr>
        <p:spPr/>
        <p:txBody>
          <a:bodyPr/>
          <a:lstStyle/>
          <a:p>
            <a:pPr marL="457200" indent="-457200" algn="l" rtl="0" eaLnBrk="1" hangingPunct="1">
              <a:buFont typeface="Calibri Light" panose="020F0302020204030204" pitchFamily="34" charset="0"/>
              <a:buAutoNum type="arabicPeriod"/>
            </a:pPr>
            <a:r>
              <a:rPr lang="en-US" altLang="en-US" sz="3600" dirty="0" smtClean="0">
                <a:latin typeface="Times New Roman" panose="02020603050405020304" pitchFamily="18" charset="0"/>
                <a:cs typeface="Times New Roman" panose="02020603050405020304" pitchFamily="18" charset="0"/>
              </a:rPr>
              <a:t>File Services</a:t>
            </a:r>
          </a:p>
          <a:p>
            <a:pPr marL="457200" indent="-457200" algn="l" rtl="0" eaLnBrk="1" hangingPunct="1">
              <a:buFont typeface="Calibri Light" panose="020F0302020204030204" pitchFamily="34" charset="0"/>
              <a:buAutoNum type="arabicPeriod"/>
            </a:pPr>
            <a:r>
              <a:rPr lang="en-US" altLang="en-US" sz="3600" dirty="0" smtClean="0">
                <a:latin typeface="Times New Roman" panose="02020603050405020304" pitchFamily="18" charset="0"/>
                <a:cs typeface="Times New Roman" panose="02020603050405020304" pitchFamily="18" charset="0"/>
              </a:rPr>
              <a:t>Security</a:t>
            </a:r>
          </a:p>
          <a:p>
            <a:pPr marL="457200" indent="-457200" algn="l" rtl="0" eaLnBrk="1" hangingPunct="1">
              <a:buFont typeface="Calibri Light" panose="020F0302020204030204" pitchFamily="34" charset="0"/>
              <a:buAutoNum type="arabicPeriod"/>
            </a:pPr>
            <a:r>
              <a:rPr lang="en-US" altLang="en-US" sz="3600" dirty="0" smtClean="0">
                <a:latin typeface="Times New Roman" panose="02020603050405020304" pitchFamily="18" charset="0"/>
                <a:cs typeface="Times New Roman" panose="02020603050405020304" pitchFamily="18" charset="0"/>
              </a:rPr>
              <a:t>Printing</a:t>
            </a:r>
          </a:p>
          <a:p>
            <a:pPr marL="457200" indent="-457200" algn="l" rtl="0" eaLnBrk="1" hangingPunct="1">
              <a:buFont typeface="Calibri Light" panose="020F0302020204030204" pitchFamily="34" charset="0"/>
              <a:buAutoNum type="arabicPeriod"/>
            </a:pPr>
            <a:r>
              <a:rPr lang="en-US" altLang="en-US" sz="3600" dirty="0" smtClean="0">
                <a:latin typeface="Times New Roman" panose="02020603050405020304" pitchFamily="18" charset="0"/>
                <a:cs typeface="Times New Roman" panose="02020603050405020304" pitchFamily="18" charset="0"/>
              </a:rPr>
              <a:t>Network Services</a:t>
            </a:r>
          </a:p>
          <a:p>
            <a:pPr marL="457200" indent="-457200" algn="l" rtl="0" eaLnBrk="1" hangingPunct="1">
              <a:buFont typeface="Calibri Light" panose="020F0302020204030204" pitchFamily="34" charset="0"/>
              <a:buAutoNum type="arabicPeriod"/>
            </a:pPr>
            <a:r>
              <a:rPr lang="en-US" altLang="en-US" sz="3600" dirty="0" smtClean="0">
                <a:latin typeface="Times New Roman" panose="02020603050405020304" pitchFamily="18" charset="0"/>
                <a:cs typeface="Times New Roman" panose="02020603050405020304" pitchFamily="18" charset="0"/>
              </a:rPr>
              <a:t>Interoperability</a:t>
            </a:r>
          </a:p>
          <a:p>
            <a:pPr marL="457200" indent="-457200" algn="l" rtl="0" eaLnBrk="1" hangingPunct="1">
              <a:buFont typeface="Calibri Light" panose="020F0302020204030204" pitchFamily="34" charset="0"/>
              <a:buAutoNum type="arabicPeriod"/>
            </a:pPr>
            <a:endParaRPr lang="ar-SA" altLang="en-US" sz="3600" dirty="0" smtClean="0"/>
          </a:p>
        </p:txBody>
      </p:sp>
      <p:sp>
        <p:nvSpPr>
          <p:cNvPr id="49156"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D7DD15B-364A-4ACE-BE3F-701B279C6A16}" type="slidenum">
              <a:rPr lang="ar-SA" altLang="en-US">
                <a:solidFill>
                  <a:srgbClr val="FFFFFF"/>
                </a:solidFill>
              </a:rPr>
              <a:pPr/>
              <a:t>34</a:t>
            </a:fld>
            <a:endParaRPr lang="ar-SA" altLang="en-US">
              <a:solidFill>
                <a:srgbClr val="FFFFFF"/>
              </a:solidFill>
            </a:endParaRPr>
          </a:p>
        </p:txBody>
      </p:sp>
    </p:spTree>
    <p:extLst>
      <p:ext uri="{BB962C8B-B14F-4D97-AF65-F5344CB8AC3E}">
        <p14:creationId xmlns:p14="http://schemas.microsoft.com/office/powerpoint/2010/main" val="3554098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AB9145B-4C68-46B8-BCAD-FCCA0DCC9659}"/>
              </a:ext>
            </a:extLst>
          </p:cNvPr>
          <p:cNvSpPr>
            <a:spLocks noGrp="1"/>
          </p:cNvSpPr>
          <p:nvPr>
            <p:ph type="title"/>
          </p:nvPr>
        </p:nvSpPr>
        <p:spPr/>
        <p:txBody>
          <a:bodyPr rtlCol="0">
            <a:normAutofit/>
          </a:bodyPr>
          <a:lstStyle/>
          <a:p>
            <a:pPr algn="ctr" eaLnBrk="1" fontAlgn="auto" hangingPunct="1">
              <a:spcAft>
                <a:spcPts val="0"/>
              </a:spcAft>
              <a:defRPr/>
            </a:pPr>
            <a:r>
              <a:rPr lang="en-US" dirty="0">
                <a:solidFill>
                  <a:schemeClr val="tx1">
                    <a:lumMod val="65000"/>
                    <a:lumOff val="35000"/>
                  </a:schemeClr>
                </a:solidFill>
                <a:latin typeface="Times New Roman" panose="02020603050405020304" pitchFamily="18" charset="0"/>
              </a:rPr>
              <a:t>File Services</a:t>
            </a:r>
            <a:endParaRPr lang="ar-SA" dirty="0">
              <a:solidFill>
                <a:schemeClr val="tx1">
                  <a:lumMod val="65000"/>
                  <a:lumOff val="35000"/>
                </a:schemeClr>
              </a:solidFill>
              <a:latin typeface="Times New Roman" panose="02020603050405020304" pitchFamily="18" charset="0"/>
            </a:endParaRPr>
          </a:p>
        </p:txBody>
      </p:sp>
      <p:sp>
        <p:nvSpPr>
          <p:cNvPr id="50179" name="عنصر نائب للمحتوى 2"/>
          <p:cNvSpPr>
            <a:spLocks noGrp="1"/>
          </p:cNvSpPr>
          <p:nvPr>
            <p:ph idx="1"/>
          </p:nvPr>
        </p:nvSpPr>
        <p:spPr>
          <a:xfrm>
            <a:off x="363538" y="1425039"/>
            <a:ext cx="11376025" cy="5034499"/>
          </a:xfrm>
        </p:spPr>
        <p:txBody>
          <a:bodyPr>
            <a:normAutofit/>
          </a:bodyPr>
          <a:lstStyle/>
          <a:p>
            <a:pPr>
              <a:lnSpc>
                <a:spcPct val="150000"/>
              </a:lnSpc>
            </a:pPr>
            <a:r>
              <a:rPr lang="en-US" altLang="en-US" dirty="0" smtClean="0">
                <a:latin typeface="Times New Roman" panose="02020603050405020304" pitchFamily="18" charset="0"/>
                <a:cs typeface="Times New Roman" panose="02020603050405020304" pitchFamily="18" charset="0"/>
              </a:rPr>
              <a:t>There are two approaches to sharing files on a Windows NT network:</a:t>
            </a:r>
          </a:p>
          <a:p>
            <a:pPr marL="971550" lvl="1" indent="-514350">
              <a:lnSpc>
                <a:spcPct val="150000"/>
              </a:lnSpc>
              <a:buFont typeface="+mj-lt"/>
              <a:buAutoNum type="arabicPeriod"/>
            </a:pPr>
            <a:r>
              <a:rPr lang="en-US" altLang="en-US" b="1" u="sng" dirty="0" smtClean="0">
                <a:latin typeface="Times New Roman" panose="02020603050405020304" pitchFamily="18" charset="0"/>
                <a:cs typeface="Times New Roman" panose="02020603050405020304" pitchFamily="18" charset="0"/>
              </a:rPr>
              <a:t>The first </a:t>
            </a:r>
            <a:r>
              <a:rPr lang="en-US" altLang="en-US" dirty="0" smtClean="0">
                <a:latin typeface="Times New Roman" panose="02020603050405020304" pitchFamily="18" charset="0"/>
                <a:cs typeface="Times New Roman" panose="02020603050405020304" pitchFamily="18" charset="0"/>
              </a:rPr>
              <a:t> </a:t>
            </a:r>
            <a:r>
              <a:rPr lang="en-US" altLang="en-US" dirty="0" smtClean="0">
                <a:solidFill>
                  <a:schemeClr val="accent6">
                    <a:lumMod val="75000"/>
                  </a:schemeClr>
                </a:solidFill>
                <a:latin typeface="Times New Roman" panose="02020603050405020304" pitchFamily="18" charset="0"/>
                <a:cs typeface="Times New Roman" panose="02020603050405020304" pitchFamily="18" charset="0"/>
              </a:rPr>
              <a:t>Based on simple file sharing</a:t>
            </a:r>
            <a:r>
              <a:rPr lang="en-US" altLang="en-US" dirty="0" smtClean="0">
                <a:latin typeface="Times New Roman" panose="02020603050405020304" pitchFamily="18" charset="0"/>
                <a:cs typeface="Times New Roman" panose="02020603050405020304" pitchFamily="18" charset="0"/>
              </a:rPr>
              <a:t>, as on a peer-to-peer network. </a:t>
            </a:r>
          </a:p>
          <a:p>
            <a:pPr lvl="2">
              <a:lnSpc>
                <a:spcPct val="150000"/>
              </a:lnSpc>
            </a:pPr>
            <a:r>
              <a:rPr lang="en-US" altLang="en-US" dirty="0" smtClean="0">
                <a:latin typeface="Times New Roman" panose="02020603050405020304" pitchFamily="18" charset="0"/>
                <a:cs typeface="Times New Roman" panose="02020603050405020304" pitchFamily="18" charset="0"/>
              </a:rPr>
              <a:t>Any workstation or server can publicly share a directory to the network and set the attributes of the data (No Access, Read, Change, or Full Control). </a:t>
            </a:r>
          </a:p>
          <a:p>
            <a:pPr marL="971550" lvl="1" indent="-514350">
              <a:lnSpc>
                <a:spcPct val="150000"/>
              </a:lnSpc>
              <a:buFont typeface="+mj-lt"/>
              <a:buAutoNum type="arabicPeriod"/>
            </a:pPr>
            <a:r>
              <a:rPr lang="en-US" altLang="en-US" b="1" u="sng" dirty="0" smtClean="0">
                <a:latin typeface="Times New Roman" panose="02020603050405020304" pitchFamily="18" charset="0"/>
                <a:cs typeface="Times New Roman" panose="02020603050405020304" pitchFamily="18" charset="0"/>
              </a:rPr>
              <a:t>The Second </a:t>
            </a:r>
            <a:r>
              <a:rPr lang="en-US" altLang="en-US" dirty="0" smtClean="0">
                <a:latin typeface="Times New Roman" panose="02020603050405020304" pitchFamily="18" charset="0"/>
                <a:cs typeface="Times New Roman" panose="02020603050405020304" pitchFamily="18" charset="0"/>
              </a:rPr>
              <a:t>Takes full advantage of Windows NT's security features. </a:t>
            </a:r>
          </a:p>
          <a:p>
            <a:pPr lvl="2">
              <a:lnSpc>
                <a:spcPct val="150000"/>
              </a:lnSpc>
            </a:pPr>
            <a:r>
              <a:rPr lang="en-US" altLang="en-US" dirty="0" smtClean="0">
                <a:latin typeface="Times New Roman" panose="02020603050405020304" pitchFamily="18" charset="0"/>
                <a:cs typeface="Times New Roman" panose="02020603050405020304" pitchFamily="18" charset="0"/>
              </a:rPr>
              <a:t>You can assign directory-level and file-level permissions. </a:t>
            </a:r>
          </a:p>
          <a:p>
            <a:pPr lvl="2">
              <a:lnSpc>
                <a:spcPct val="150000"/>
              </a:lnSpc>
            </a:pPr>
            <a:r>
              <a:rPr lang="en-US" altLang="en-US" dirty="0" smtClean="0">
                <a:latin typeface="Times New Roman" panose="02020603050405020304" pitchFamily="18" charset="0"/>
                <a:cs typeface="Times New Roman" panose="02020603050405020304" pitchFamily="18" charset="0"/>
              </a:rPr>
              <a:t>Restrict access to specified individuals or groups</a:t>
            </a:r>
          </a:p>
          <a:p>
            <a:pPr lvl="2">
              <a:lnSpc>
                <a:spcPct val="150000"/>
              </a:lnSpc>
            </a:pPr>
            <a:r>
              <a:rPr lang="en-US" altLang="en-US" dirty="0" smtClean="0">
                <a:latin typeface="Times New Roman" panose="02020603050405020304" pitchFamily="18" charset="0"/>
                <a:cs typeface="Times New Roman" panose="02020603050405020304" pitchFamily="18" charset="0"/>
              </a:rPr>
              <a:t>Done using the Windows NT file system (NTFS)</a:t>
            </a:r>
            <a:endParaRPr lang="ar-SA" altLang="en-US" dirty="0" smtClean="0">
              <a:latin typeface="Times New Roman" panose="02020603050405020304" pitchFamily="18" charset="0"/>
              <a:cs typeface="Times New Roman" panose="02020603050405020304" pitchFamily="18" charset="0"/>
            </a:endParaRPr>
          </a:p>
        </p:txBody>
      </p:sp>
      <p:sp>
        <p:nvSpPr>
          <p:cNvPr id="50180"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DC2AF4A-683A-4146-849C-F24A9D50DF42}" type="slidenum">
              <a:rPr lang="ar-SA" altLang="en-US">
                <a:solidFill>
                  <a:srgbClr val="FFFFFF"/>
                </a:solidFill>
              </a:rPr>
              <a:pPr/>
              <a:t>35</a:t>
            </a:fld>
            <a:endParaRPr lang="ar-SA" altLang="en-US">
              <a:solidFill>
                <a:srgbClr val="FFFFFF"/>
              </a:solidFill>
            </a:endParaRPr>
          </a:p>
        </p:txBody>
      </p:sp>
    </p:spTree>
    <p:extLst>
      <p:ext uri="{BB962C8B-B14F-4D97-AF65-F5344CB8AC3E}">
        <p14:creationId xmlns:p14="http://schemas.microsoft.com/office/powerpoint/2010/main" val="38225322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BE8AF190-3DB6-48FF-8652-E439C245B870}"/>
              </a:ext>
            </a:extLst>
          </p:cNvPr>
          <p:cNvSpPr>
            <a:spLocks noGrp="1"/>
          </p:cNvSpPr>
          <p:nvPr>
            <p:ph type="title"/>
          </p:nvPr>
        </p:nvSpPr>
        <p:spPr/>
        <p:txBody>
          <a:bodyPr rtlCol="0"/>
          <a:lstStyle/>
          <a:p>
            <a:pPr algn="ctr" eaLnBrk="1" fontAlgn="auto" hangingPunct="1">
              <a:spcAft>
                <a:spcPts val="0"/>
              </a:spcAft>
              <a:defRPr/>
            </a:pPr>
            <a:r>
              <a:rPr lang="en-US" dirty="0">
                <a:solidFill>
                  <a:schemeClr val="tx1">
                    <a:lumMod val="65000"/>
                    <a:lumOff val="35000"/>
                  </a:schemeClr>
                </a:solidFill>
                <a:latin typeface="Times New Roman" panose="02020603050405020304" pitchFamily="18" charset="0"/>
              </a:rPr>
              <a:t>Security</a:t>
            </a:r>
            <a:endParaRPr lang="ar-SA" dirty="0">
              <a:solidFill>
                <a:schemeClr val="tx1">
                  <a:lumMod val="65000"/>
                  <a:lumOff val="35000"/>
                </a:schemeClr>
              </a:solidFill>
              <a:latin typeface="Times New Roman" panose="02020603050405020304" pitchFamily="18" charset="0"/>
            </a:endParaRPr>
          </a:p>
        </p:txBody>
      </p:sp>
      <p:sp>
        <p:nvSpPr>
          <p:cNvPr id="51203" name="عنصر نائب للمحتوى 2"/>
          <p:cNvSpPr>
            <a:spLocks noGrp="1"/>
          </p:cNvSpPr>
          <p:nvPr>
            <p:ph idx="1"/>
          </p:nvPr>
        </p:nvSpPr>
        <p:spPr>
          <a:xfrm>
            <a:off x="348426" y="1690688"/>
            <a:ext cx="11295063" cy="4022725"/>
          </a:xfrm>
        </p:spPr>
        <p:txBody>
          <a:bodyPr>
            <a:normAutofit fontScale="92500" lnSpcReduction="20000"/>
          </a:bodyPr>
          <a:lstStyle/>
          <a:p>
            <a:pPr algn="just" rtl="0" eaLnBrk="1" hangingPunct="1">
              <a:lnSpc>
                <a:spcPct val="200000"/>
              </a:lnSpc>
              <a:buFont typeface="Courier New" panose="02070309020205020404" pitchFamily="49" charset="0"/>
              <a:buChar char="o"/>
            </a:pPr>
            <a:r>
              <a:rPr lang="en-US" altLang="en-US" sz="2800" dirty="0" smtClean="0">
                <a:latin typeface="Times New Roman" panose="02020603050405020304" pitchFamily="18" charset="0"/>
                <a:cs typeface="Times New Roman" panose="02020603050405020304" pitchFamily="18" charset="0"/>
              </a:rPr>
              <a:t>Windows NT provides security for any resource on the network. </a:t>
            </a:r>
          </a:p>
          <a:p>
            <a:pPr algn="just" rtl="0" eaLnBrk="1" hangingPunct="1">
              <a:lnSpc>
                <a:spcPct val="200000"/>
              </a:lnSpc>
              <a:buFont typeface="Courier New" panose="02070309020205020404" pitchFamily="49" charset="0"/>
              <a:buChar char="o"/>
            </a:pPr>
            <a:r>
              <a:rPr lang="en-US" altLang="en-US" sz="2800" dirty="0" smtClean="0">
                <a:latin typeface="Times New Roman" panose="02020603050405020304" pitchFamily="18" charset="0"/>
                <a:cs typeface="Times New Roman" panose="02020603050405020304" pitchFamily="18" charset="0"/>
              </a:rPr>
              <a:t>A Windows NT network domain server maintains all the account records, and manages permissions and user rights. </a:t>
            </a:r>
          </a:p>
          <a:p>
            <a:pPr algn="just" rtl="0" eaLnBrk="1" hangingPunct="1">
              <a:lnSpc>
                <a:spcPct val="200000"/>
              </a:lnSpc>
              <a:buFont typeface="Courier New" panose="02070309020205020404" pitchFamily="49" charset="0"/>
              <a:buChar char="o"/>
            </a:pPr>
            <a:r>
              <a:rPr lang="en-US" altLang="en-US" sz="2800" dirty="0" smtClean="0">
                <a:latin typeface="Times New Roman" panose="02020603050405020304" pitchFamily="18" charset="0"/>
                <a:cs typeface="Times New Roman" panose="02020603050405020304" pitchFamily="18" charset="0"/>
              </a:rPr>
              <a:t>To access any resource on the network, a user must have the permission to use the resource.</a:t>
            </a:r>
            <a:endParaRPr lang="ar-SA" altLang="en-US" sz="2800" dirty="0" smtClean="0">
              <a:latin typeface="Times New Roman" panose="02020603050405020304" pitchFamily="18" charset="0"/>
              <a:cs typeface="Times New Roman" panose="02020603050405020304" pitchFamily="18" charset="0"/>
            </a:endParaRPr>
          </a:p>
        </p:txBody>
      </p:sp>
      <p:sp>
        <p:nvSpPr>
          <p:cNvPr id="51204"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A344E7A-282C-4091-99A9-34625C1EB4D0}" type="slidenum">
              <a:rPr lang="ar-SA" altLang="en-US">
                <a:solidFill>
                  <a:srgbClr val="FFFFFF"/>
                </a:solidFill>
              </a:rPr>
              <a:pPr/>
              <a:t>36</a:t>
            </a:fld>
            <a:endParaRPr lang="ar-SA" altLang="en-US">
              <a:solidFill>
                <a:srgbClr val="FFFFFF"/>
              </a:solidFill>
            </a:endParaRPr>
          </a:p>
        </p:txBody>
      </p:sp>
    </p:spTree>
    <p:extLst>
      <p:ext uri="{BB962C8B-B14F-4D97-AF65-F5344CB8AC3E}">
        <p14:creationId xmlns:p14="http://schemas.microsoft.com/office/powerpoint/2010/main" val="4253704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29E2E8BF-95AD-4CD9-BBE8-A34CE400A307}"/>
              </a:ext>
            </a:extLst>
          </p:cNvPr>
          <p:cNvSpPr>
            <a:spLocks noGrp="1"/>
          </p:cNvSpPr>
          <p:nvPr>
            <p:ph type="title"/>
          </p:nvPr>
        </p:nvSpPr>
        <p:spPr/>
        <p:txBody>
          <a:bodyPr rtlCol="0"/>
          <a:lstStyle/>
          <a:p>
            <a:pPr algn="ctr" eaLnBrk="1" fontAlgn="auto" hangingPunct="1">
              <a:spcAft>
                <a:spcPts val="0"/>
              </a:spcAft>
              <a:defRPr/>
            </a:pPr>
            <a:r>
              <a:rPr lang="en-US" dirty="0">
                <a:solidFill>
                  <a:schemeClr val="tx1">
                    <a:lumMod val="65000"/>
                    <a:lumOff val="35000"/>
                  </a:schemeClr>
                </a:solidFill>
                <a:latin typeface="Times New Roman" panose="02020603050405020304" pitchFamily="18" charset="0"/>
              </a:rPr>
              <a:t>Printing</a:t>
            </a:r>
            <a:endParaRPr lang="ar-SA" dirty="0">
              <a:solidFill>
                <a:schemeClr val="tx1">
                  <a:lumMod val="65000"/>
                  <a:lumOff val="35000"/>
                </a:schemeClr>
              </a:solidFill>
              <a:latin typeface="Times New Roman" panose="02020603050405020304" pitchFamily="18" charset="0"/>
            </a:endParaRPr>
          </a:p>
        </p:txBody>
      </p:sp>
      <p:sp>
        <p:nvSpPr>
          <p:cNvPr id="3" name="عنصر نائب للمحتوى 2">
            <a:extLst>
              <a:ext uri="{FF2B5EF4-FFF2-40B4-BE49-F238E27FC236}">
                <a16:creationId xmlns="" xmlns:a16="http://schemas.microsoft.com/office/drawing/2014/main" id="{7E9E6534-BD42-4537-9247-9B877E5047D3}"/>
              </a:ext>
            </a:extLst>
          </p:cNvPr>
          <p:cNvSpPr>
            <a:spLocks noGrp="1"/>
          </p:cNvSpPr>
          <p:nvPr>
            <p:ph idx="1"/>
          </p:nvPr>
        </p:nvSpPr>
        <p:spPr>
          <a:xfrm>
            <a:off x="356260" y="1555668"/>
            <a:ext cx="11275353" cy="4904509"/>
          </a:xfrm>
        </p:spPr>
        <p:txBody>
          <a:bodyPr rtlCol="0">
            <a:normAutofit/>
          </a:bodyPr>
          <a:lstStyle/>
          <a:p>
            <a:pPr algn="just" rtl="0" eaLnBrk="1" fontAlgn="auto" hangingPunct="1">
              <a:lnSpc>
                <a:spcPct val="150000"/>
              </a:lnSpc>
              <a:buFont typeface="Courier New" panose="02070309020205020404" pitchFamily="49" charset="0"/>
              <a:buChar char="o"/>
              <a:defRPr/>
            </a:pPr>
            <a:r>
              <a:rPr lang="en-US" sz="2800" dirty="0">
                <a:latin typeface="Times New Roman" panose="02020603050405020304" pitchFamily="18" charset="0"/>
                <a:cs typeface="Times New Roman" panose="02020603050405020304" pitchFamily="18" charset="0"/>
              </a:rPr>
              <a:t>Client or server can function as a print server In Windows NT network. </a:t>
            </a:r>
          </a:p>
          <a:p>
            <a:pPr algn="just" rtl="0" eaLnBrk="1" fontAlgn="auto" hangingPunct="1">
              <a:lnSpc>
                <a:spcPct val="150000"/>
              </a:lnSpc>
              <a:buFont typeface="Courier New" panose="02070309020205020404" pitchFamily="49" charset="0"/>
              <a:buChar char="o"/>
              <a:defRPr/>
            </a:pPr>
            <a:r>
              <a:rPr lang="en-US" sz="2800" dirty="0">
                <a:latin typeface="Times New Roman" panose="02020603050405020304" pitchFamily="18" charset="0"/>
                <a:cs typeface="Times New Roman" panose="02020603050405020304" pitchFamily="18" charset="0"/>
              </a:rPr>
              <a:t>Sharing a printer makes it available to anyone on the network. </a:t>
            </a:r>
          </a:p>
          <a:p>
            <a:pPr algn="just" rtl="0" eaLnBrk="1" fontAlgn="auto" hangingPunct="1">
              <a:lnSpc>
                <a:spcPct val="150000"/>
              </a:lnSpc>
              <a:buFont typeface="Courier New" panose="02070309020205020404" pitchFamily="49" charset="0"/>
              <a:buChar char="o"/>
              <a:defRPr/>
            </a:pPr>
            <a:r>
              <a:rPr lang="en-US" sz="2800" dirty="0">
                <a:latin typeface="Times New Roman" panose="02020603050405020304" pitchFamily="18" charset="0"/>
                <a:cs typeface="Times New Roman" panose="02020603050405020304" pitchFamily="18" charset="0"/>
              </a:rPr>
              <a:t>When installing a printer, you will first be asked whether or not the printer will be classified as: </a:t>
            </a:r>
          </a:p>
          <a:p>
            <a:pPr marL="841248" lvl="2" indent="-182880" algn="just">
              <a:lnSpc>
                <a:spcPct val="150000"/>
              </a:lnSpc>
              <a:buFont typeface="Wingdings" panose="05000000000000000000" pitchFamily="2" charset="2"/>
              <a:buChar char="§"/>
              <a:defRPr/>
            </a:pPr>
            <a:r>
              <a:rPr lang="en-US" sz="2200" dirty="0">
                <a:solidFill>
                  <a:srgbClr val="F73B3B"/>
                </a:solidFill>
                <a:latin typeface="Times New Roman" panose="02020603050405020304" pitchFamily="18" charset="0"/>
                <a:cs typeface="Times New Roman" panose="02020603050405020304" pitchFamily="18" charset="0"/>
              </a:rPr>
              <a:t>a local printer (My Computer) </a:t>
            </a:r>
          </a:p>
          <a:p>
            <a:pPr marL="841248" lvl="2" indent="-182880" algn="just">
              <a:lnSpc>
                <a:spcPct val="150000"/>
              </a:lnSpc>
              <a:buFont typeface="Wingdings" panose="05000000000000000000" pitchFamily="2" charset="2"/>
              <a:buChar char="§"/>
              <a:defRPr/>
            </a:pPr>
            <a:r>
              <a:rPr lang="en-US" sz="2200" dirty="0">
                <a:solidFill>
                  <a:srgbClr val="F73B3B"/>
                </a:solidFill>
                <a:latin typeface="Times New Roman" panose="02020603050405020304" pitchFamily="18" charset="0"/>
                <a:cs typeface="Times New Roman" panose="02020603050405020304" pitchFamily="18" charset="0"/>
              </a:rPr>
              <a:t>or a network printer</a:t>
            </a:r>
            <a:r>
              <a:rPr lang="en-US" sz="2200" dirty="0">
                <a:solidFill>
                  <a:srgbClr val="F73B3B"/>
                </a:solidFill>
              </a:rPr>
              <a:t>. </a:t>
            </a:r>
          </a:p>
        </p:txBody>
      </p:sp>
      <p:sp>
        <p:nvSpPr>
          <p:cNvPr id="52228"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61FBC64-88F9-4FFA-A70B-1AFB19F7195A}" type="slidenum">
              <a:rPr lang="ar-SA" altLang="en-US">
                <a:solidFill>
                  <a:srgbClr val="FFFFFF"/>
                </a:solidFill>
              </a:rPr>
              <a:pPr/>
              <a:t>37</a:t>
            </a:fld>
            <a:endParaRPr lang="ar-SA" altLang="en-US">
              <a:solidFill>
                <a:srgbClr val="FFFFFF"/>
              </a:solidFill>
            </a:endParaRPr>
          </a:p>
        </p:txBody>
      </p:sp>
    </p:spTree>
    <p:extLst>
      <p:ext uri="{BB962C8B-B14F-4D97-AF65-F5344CB8AC3E}">
        <p14:creationId xmlns:p14="http://schemas.microsoft.com/office/powerpoint/2010/main" val="390564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A3FBAB0-C1F7-48E7-BBBB-310EE93A3621}"/>
              </a:ext>
            </a:extLst>
          </p:cNvPr>
          <p:cNvSpPr>
            <a:spLocks noGrp="1"/>
          </p:cNvSpPr>
          <p:nvPr>
            <p:ph type="title"/>
          </p:nvPr>
        </p:nvSpPr>
        <p:spPr/>
        <p:txBody>
          <a:bodyPr rtlCol="0">
            <a:normAutofit/>
          </a:bodyPr>
          <a:lstStyle/>
          <a:p>
            <a:pPr algn="ctr" eaLnBrk="1" fontAlgn="auto" hangingPunct="1">
              <a:spcAft>
                <a:spcPts val="0"/>
              </a:spcAft>
              <a:defRPr/>
            </a:pPr>
            <a:r>
              <a:rPr lang="en-US" dirty="0">
                <a:solidFill>
                  <a:schemeClr val="tx1">
                    <a:lumMod val="65000"/>
                    <a:lumOff val="35000"/>
                  </a:schemeClr>
                </a:solidFill>
                <a:latin typeface="Times New Roman" panose="02020603050405020304" pitchFamily="18" charset="0"/>
              </a:rPr>
              <a:t>Network Services</a:t>
            </a:r>
            <a:endParaRPr lang="ar-SA" dirty="0">
              <a:solidFill>
                <a:schemeClr val="tx1">
                  <a:lumMod val="65000"/>
                  <a:lumOff val="35000"/>
                </a:schemeClr>
              </a:solidFill>
              <a:latin typeface="Times New Roman" panose="02020603050405020304" pitchFamily="18" charset="0"/>
            </a:endParaRPr>
          </a:p>
        </p:txBody>
      </p:sp>
      <p:sp>
        <p:nvSpPr>
          <p:cNvPr id="3" name="عنصر نائب للمحتوى 2">
            <a:extLst>
              <a:ext uri="{FF2B5EF4-FFF2-40B4-BE49-F238E27FC236}">
                <a16:creationId xmlns="" xmlns:a16="http://schemas.microsoft.com/office/drawing/2014/main" id="{47827326-07EF-4A33-8001-5E46170B73FA}"/>
              </a:ext>
            </a:extLst>
          </p:cNvPr>
          <p:cNvSpPr>
            <a:spLocks noGrp="1"/>
          </p:cNvSpPr>
          <p:nvPr>
            <p:ph idx="1"/>
          </p:nvPr>
        </p:nvSpPr>
        <p:spPr>
          <a:xfrm>
            <a:off x="420688" y="1781299"/>
            <a:ext cx="11437937" cy="5296395"/>
          </a:xfrm>
        </p:spPr>
        <p:txBody>
          <a:bodyPr rtlCol="0">
            <a:noAutofit/>
          </a:bodyPr>
          <a:lstStyle/>
          <a:p>
            <a:pPr marL="0" indent="0" algn="l" rtl="0" eaLnBrk="1" fontAlgn="auto" hangingPunct="1">
              <a:lnSpc>
                <a:spcPct val="150000"/>
              </a:lnSpc>
              <a:buFont typeface="Calibri" panose="020F0502020204030204" pitchFamily="34" charset="0"/>
              <a:buNone/>
              <a:defRPr/>
            </a:pPr>
            <a:r>
              <a:rPr lang="en-US" sz="2400" dirty="0">
                <a:solidFill>
                  <a:schemeClr val="tx1">
                    <a:lumMod val="75000"/>
                    <a:lumOff val="25000"/>
                  </a:schemeClr>
                </a:solidFill>
                <a:latin typeface="Times New Roman" panose="02020603050405020304" pitchFamily="18" charset="0"/>
                <a:cs typeface="Times New Roman" panose="02020603050405020304" pitchFamily="18" charset="0"/>
              </a:rPr>
              <a:t>Windows NT provides several services to help facilitate a smooth-running network. The following list summarizes these services:</a:t>
            </a:r>
          </a:p>
          <a:p>
            <a:pPr marL="914400" lvl="1" indent="-457200">
              <a:lnSpc>
                <a:spcPct val="100000"/>
              </a:lnSpc>
              <a:buFont typeface="+mj-lt"/>
              <a:buAutoNum type="arabicParenR"/>
              <a:defRPr/>
            </a:pPr>
            <a:r>
              <a:rPr lang="en-US" b="1" dirty="0">
                <a:solidFill>
                  <a:srgbClr val="F73B3B"/>
                </a:solidFill>
                <a:latin typeface="Times New Roman" panose="02020603050405020304" pitchFamily="18" charset="0"/>
                <a:cs typeface="Times New Roman" panose="02020603050405020304" pitchFamily="18" charset="0"/>
              </a:rPr>
              <a:t>Messenger Service</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Monitors the network and receives pop-up messages for you.</a:t>
            </a:r>
          </a:p>
          <a:p>
            <a:pPr marL="914400" lvl="1" indent="-457200">
              <a:lnSpc>
                <a:spcPct val="100000"/>
              </a:lnSpc>
              <a:buFont typeface="+mj-lt"/>
              <a:buAutoNum type="arabicParenR"/>
              <a:defRPr/>
            </a:pPr>
            <a:r>
              <a:rPr lang="en-US" b="1" dirty="0" err="1">
                <a:solidFill>
                  <a:srgbClr val="F73B3B"/>
                </a:solidFill>
                <a:latin typeface="Times New Roman" panose="02020603050405020304" pitchFamily="18" charset="0"/>
                <a:cs typeface="Times New Roman" panose="02020603050405020304" pitchFamily="18" charset="0"/>
              </a:rPr>
              <a:t>Alerter</a:t>
            </a:r>
            <a:r>
              <a:rPr lang="en-US" b="1" dirty="0">
                <a:solidFill>
                  <a:srgbClr val="F73B3B"/>
                </a:solidFill>
                <a:latin typeface="Times New Roman" panose="02020603050405020304" pitchFamily="18" charset="0"/>
                <a:cs typeface="Times New Roman" panose="02020603050405020304" pitchFamily="18" charset="0"/>
              </a:rPr>
              <a:t> Service</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Sends notifications that are received by the messenger service.</a:t>
            </a:r>
          </a:p>
          <a:p>
            <a:pPr marL="914400" lvl="1" indent="-457200">
              <a:lnSpc>
                <a:spcPct val="100000"/>
              </a:lnSpc>
              <a:buFont typeface="+mj-lt"/>
              <a:buAutoNum type="arabicParenR"/>
              <a:defRPr/>
            </a:pPr>
            <a:r>
              <a:rPr lang="en-US" b="1" dirty="0">
                <a:solidFill>
                  <a:srgbClr val="F73B3B"/>
                </a:solidFill>
                <a:latin typeface="Times New Roman" panose="02020603050405020304" pitchFamily="18" charset="0"/>
                <a:cs typeface="Times New Roman" panose="02020603050405020304" pitchFamily="18" charset="0"/>
              </a:rPr>
              <a:t>Browser Service</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Provides a list of servers available on domains and workgroups.</a:t>
            </a:r>
          </a:p>
          <a:p>
            <a:pPr marL="914400" lvl="1" indent="-457200">
              <a:lnSpc>
                <a:spcPct val="100000"/>
              </a:lnSpc>
              <a:buFont typeface="+mj-lt"/>
              <a:buAutoNum type="arabicParenR"/>
              <a:defRPr/>
            </a:pPr>
            <a:r>
              <a:rPr lang="en-US" b="1" dirty="0">
                <a:solidFill>
                  <a:srgbClr val="F73B3B"/>
                </a:solidFill>
                <a:latin typeface="Times New Roman" panose="02020603050405020304" pitchFamily="18" charset="0"/>
                <a:cs typeface="Times New Roman" panose="02020603050405020304" pitchFamily="18" charset="0"/>
              </a:rPr>
              <a:t>Workstation Service</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Runs on a workstation and is responsible for connections to servers. This is also referred to as the redirector.</a:t>
            </a:r>
          </a:p>
          <a:p>
            <a:pPr marL="914400" lvl="1" indent="-457200">
              <a:lnSpc>
                <a:spcPct val="100000"/>
              </a:lnSpc>
              <a:buFont typeface="+mj-lt"/>
              <a:buAutoNum type="arabicParenR"/>
              <a:defRPr/>
            </a:pPr>
            <a:r>
              <a:rPr lang="en-US" b="1" dirty="0">
                <a:solidFill>
                  <a:srgbClr val="F73B3B"/>
                </a:solidFill>
                <a:latin typeface="Times New Roman" panose="02020603050405020304" pitchFamily="18" charset="0"/>
                <a:cs typeface="Times New Roman" panose="02020603050405020304" pitchFamily="18" charset="0"/>
              </a:rPr>
              <a:t>Server Service</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Provides network access to the resources on a computer.</a:t>
            </a:r>
          </a:p>
          <a:p>
            <a:pPr marL="91440" indent="-91440" algn="l" rtl="0" eaLnBrk="1" fontAlgn="auto" hangingPunct="1">
              <a:lnSpc>
                <a:spcPct val="150000"/>
              </a:lnSpc>
              <a:buFont typeface="Wingdings" panose="05000000000000000000" pitchFamily="2" charset="2"/>
              <a:buChar char="q"/>
              <a:defRPr/>
            </a:pPr>
            <a:endParaRPr lang="ar-SA" sz="2400" dirty="0">
              <a:solidFill>
                <a:schemeClr val="tx1">
                  <a:lumMod val="75000"/>
                  <a:lumOff val="25000"/>
                </a:schemeClr>
              </a:solidFill>
            </a:endParaRPr>
          </a:p>
        </p:txBody>
      </p:sp>
      <p:sp>
        <p:nvSpPr>
          <p:cNvPr id="53252"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976A624-8624-4DB8-BD4E-633F30D2B34C}" type="slidenum">
              <a:rPr lang="ar-SA" altLang="en-US">
                <a:solidFill>
                  <a:srgbClr val="FFFFFF"/>
                </a:solidFill>
              </a:rPr>
              <a:pPr/>
              <a:t>38</a:t>
            </a:fld>
            <a:endParaRPr lang="ar-SA" altLang="en-US">
              <a:solidFill>
                <a:srgbClr val="FFFFFF"/>
              </a:solidFill>
            </a:endParaRPr>
          </a:p>
        </p:txBody>
      </p:sp>
    </p:spTree>
    <p:extLst>
      <p:ext uri="{BB962C8B-B14F-4D97-AF65-F5344CB8AC3E}">
        <p14:creationId xmlns:p14="http://schemas.microsoft.com/office/powerpoint/2010/main" val="3856640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EBD2393C-0482-4B04-9908-9A5AEDA5541F}"/>
              </a:ext>
            </a:extLst>
          </p:cNvPr>
          <p:cNvSpPr>
            <a:spLocks noGrp="1"/>
          </p:cNvSpPr>
          <p:nvPr>
            <p:ph type="title"/>
          </p:nvPr>
        </p:nvSpPr>
        <p:spPr/>
        <p:txBody>
          <a:bodyPr rtlCol="0"/>
          <a:lstStyle/>
          <a:p>
            <a:pPr algn="ctr" rtl="0" eaLnBrk="1" fontAlgn="auto" hangingPunct="1">
              <a:spcAft>
                <a:spcPts val="0"/>
              </a:spcAft>
              <a:defRPr/>
            </a:pPr>
            <a:r>
              <a:rPr lang="en-US" dirty="0">
                <a:solidFill>
                  <a:schemeClr val="tx1">
                    <a:lumMod val="65000"/>
                    <a:lumOff val="35000"/>
                  </a:schemeClr>
                </a:solidFill>
                <a:latin typeface="Times New Roman" panose="02020603050405020304" pitchFamily="18" charset="0"/>
              </a:rPr>
              <a:t>Interoperability</a:t>
            </a:r>
            <a:r>
              <a:rPr lang="en-US" b="1" dirty="0">
                <a:solidFill>
                  <a:schemeClr val="tx1">
                    <a:lumMod val="75000"/>
                    <a:lumOff val="25000"/>
                  </a:schemeClr>
                </a:solidFill>
              </a:rPr>
              <a:t/>
            </a:r>
            <a:br>
              <a:rPr lang="en-US" b="1" dirty="0">
                <a:solidFill>
                  <a:schemeClr val="tx1">
                    <a:lumMod val="75000"/>
                    <a:lumOff val="25000"/>
                  </a:schemeClr>
                </a:solidFill>
              </a:rPr>
            </a:br>
            <a:endParaRPr lang="ar-SA" dirty="0">
              <a:solidFill>
                <a:schemeClr val="tx1">
                  <a:lumMod val="75000"/>
                  <a:lumOff val="25000"/>
                </a:schemeClr>
              </a:solidFill>
            </a:endParaRPr>
          </a:p>
        </p:txBody>
      </p:sp>
      <p:sp>
        <p:nvSpPr>
          <p:cNvPr id="3" name="عنصر نائب للمحتوى 2">
            <a:extLst>
              <a:ext uri="{FF2B5EF4-FFF2-40B4-BE49-F238E27FC236}">
                <a16:creationId xmlns="" xmlns:a16="http://schemas.microsoft.com/office/drawing/2014/main" id="{63A1369D-2448-4BB0-86F1-1A53B604093B}"/>
              </a:ext>
            </a:extLst>
          </p:cNvPr>
          <p:cNvSpPr>
            <a:spLocks noGrp="1"/>
          </p:cNvSpPr>
          <p:nvPr>
            <p:ph idx="1"/>
          </p:nvPr>
        </p:nvSpPr>
        <p:spPr>
          <a:xfrm>
            <a:off x="319088" y="1353787"/>
            <a:ext cx="11626850" cy="4959701"/>
          </a:xfrm>
        </p:spPr>
        <p:txBody>
          <a:bodyPr rtlCol="0">
            <a:normAutofit fontScale="92500"/>
          </a:bodyPr>
          <a:lstStyle/>
          <a:p>
            <a:pPr marL="91440" indent="-91440" algn="just" rtl="0" eaLnBrk="1" fontAlgn="auto" hangingPunct="1">
              <a:lnSpc>
                <a:spcPct val="150000"/>
              </a:lnSpc>
              <a:defRPr/>
            </a:pPr>
            <a:r>
              <a:rPr lang="en-US" dirty="0">
                <a:solidFill>
                  <a:schemeClr val="tx1">
                    <a:lumMod val="75000"/>
                    <a:lumOff val="25000"/>
                  </a:schemeClr>
                </a:solidFill>
                <a:latin typeface="Times New Roman" panose="02020603050405020304" pitchFamily="18" charset="0"/>
                <a:cs typeface="Times New Roman" panose="02020603050405020304" pitchFamily="18" charset="0"/>
              </a:rPr>
              <a:t>The </a:t>
            </a:r>
            <a:r>
              <a:rPr lang="en-US" dirty="0" err="1">
                <a:solidFill>
                  <a:srgbClr val="F73B3B"/>
                </a:solidFill>
                <a:latin typeface="Times New Roman" panose="02020603050405020304" pitchFamily="18" charset="0"/>
                <a:cs typeface="Times New Roman" panose="02020603050405020304" pitchFamily="18" charset="0"/>
              </a:rPr>
              <a:t>NWLink</a:t>
            </a:r>
            <a:r>
              <a:rPr lang="en-US" dirty="0">
                <a:solidFill>
                  <a:srgbClr val="F73B3B"/>
                </a:solidFill>
                <a:latin typeface="Times New Roman" panose="02020603050405020304" pitchFamily="18" charset="0"/>
                <a:cs typeface="Times New Roman" panose="02020603050405020304" pitchFamily="18" charset="0"/>
              </a:rPr>
              <a:t> network protocol </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is designed to make Windows NT compatible with NetWare. </a:t>
            </a:r>
          </a:p>
          <a:p>
            <a:pPr marL="91440" indent="-91440" algn="just" rtl="0" eaLnBrk="1" fontAlgn="auto" hangingPunct="1">
              <a:lnSpc>
                <a:spcPct val="150000"/>
              </a:lnSpc>
              <a:defRPr/>
            </a:pPr>
            <a:r>
              <a:rPr lang="en-US" dirty="0">
                <a:solidFill>
                  <a:schemeClr val="tx1">
                    <a:lumMod val="75000"/>
                    <a:lumOff val="25000"/>
                  </a:schemeClr>
                </a:solidFill>
                <a:latin typeface="Times New Roman" panose="02020603050405020304" pitchFamily="18" charset="0"/>
                <a:cs typeface="Times New Roman" panose="02020603050405020304" pitchFamily="18" charset="0"/>
              </a:rPr>
              <a:t>The following NetWare services are available:</a:t>
            </a:r>
          </a:p>
          <a:p>
            <a:pPr marL="914400" lvl="1" indent="-457200" algn="just">
              <a:lnSpc>
                <a:spcPct val="150000"/>
              </a:lnSpc>
              <a:buFont typeface="+mj-lt"/>
              <a:buAutoNum type="arabicParenR"/>
              <a:defRPr/>
            </a:pPr>
            <a:r>
              <a:rPr lang="en-US" b="1" dirty="0">
                <a:solidFill>
                  <a:srgbClr val="0070C0"/>
                </a:solidFill>
                <a:latin typeface="Times New Roman" panose="02020603050405020304" pitchFamily="18" charset="0"/>
                <a:cs typeface="Times New Roman" panose="02020603050405020304" pitchFamily="18" charset="0"/>
              </a:rPr>
              <a:t>Gateway Services for NetWare (GSNW)</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a:t>
            </a:r>
          </a:p>
          <a:p>
            <a:pPr marL="1207008" lvl="2" indent="-457200" algn="just">
              <a:lnSpc>
                <a:spcPct val="150000"/>
              </a:lnSpc>
              <a:defRPr/>
            </a:pPr>
            <a:r>
              <a:rPr lang="en-US" dirty="0">
                <a:solidFill>
                  <a:schemeClr val="tx1">
                    <a:lumMod val="75000"/>
                    <a:lumOff val="25000"/>
                  </a:schemeClr>
                </a:solidFill>
                <a:latin typeface="Times New Roman" panose="02020603050405020304" pitchFamily="18" charset="0"/>
                <a:cs typeface="Times New Roman" panose="02020603050405020304" pitchFamily="18" charset="0"/>
              </a:rPr>
              <a:t>All Windows NT clients within a domain must contact a NetWare server through a single source. </a:t>
            </a:r>
          </a:p>
          <a:p>
            <a:pPr marL="1207008" lvl="2" indent="-457200" algn="just">
              <a:lnSpc>
                <a:spcPct val="150000"/>
              </a:lnSpc>
              <a:defRPr/>
            </a:pPr>
            <a:r>
              <a:rPr lang="en-US" dirty="0">
                <a:solidFill>
                  <a:schemeClr val="tx1">
                    <a:lumMod val="75000"/>
                    <a:lumOff val="25000"/>
                  </a:schemeClr>
                </a:solidFill>
                <a:latin typeface="Times New Roman" panose="02020603050405020304" pitchFamily="18" charset="0"/>
                <a:cs typeface="Times New Roman" panose="02020603050405020304" pitchFamily="18" charset="0"/>
              </a:rPr>
              <a:t>GSNW provides the gateway connection between a Windows NT domain and a NetWare server. </a:t>
            </a:r>
          </a:p>
          <a:p>
            <a:pPr marL="914400" lvl="1" indent="-457200" algn="just">
              <a:lnSpc>
                <a:spcPct val="150000"/>
              </a:lnSpc>
              <a:buFont typeface="+mj-lt"/>
              <a:buAutoNum type="arabicParenR"/>
              <a:defRPr/>
            </a:pPr>
            <a:r>
              <a:rPr lang="en-US" b="1" dirty="0">
                <a:solidFill>
                  <a:srgbClr val="0070C0"/>
                </a:solidFill>
                <a:latin typeface="Times New Roman" panose="02020603050405020304" pitchFamily="18" charset="0"/>
                <a:cs typeface="Times New Roman" panose="02020603050405020304" pitchFamily="18" charset="0"/>
              </a:rPr>
              <a:t>Client Services for NetWare (CSNW)</a:t>
            </a:r>
            <a:r>
              <a:rPr lang="en-US" dirty="0">
                <a:solidFill>
                  <a:schemeClr val="tx1">
                    <a:lumMod val="75000"/>
                    <a:lumOff val="25000"/>
                  </a:schemeClr>
                </a:solidFill>
                <a:latin typeface="Times New Roman" panose="02020603050405020304" pitchFamily="18" charset="0"/>
                <a:cs typeface="Times New Roman" panose="02020603050405020304" pitchFamily="18" charset="0"/>
              </a:rPr>
              <a:t> This service enables a Windows NT Workstation to access file and print services on a NetWare server. It is included as part of GSNW.</a:t>
            </a:r>
          </a:p>
          <a:p>
            <a:pPr marL="91440" indent="-91440" algn="just" rtl="0" eaLnBrk="1" fontAlgn="auto" hangingPunct="1">
              <a:lnSpc>
                <a:spcPct val="150000"/>
              </a:lnSpc>
              <a:defRPr/>
            </a:pPr>
            <a:endParaRPr lang="ar-SA" dirty="0">
              <a:solidFill>
                <a:schemeClr val="tx1">
                  <a:lumMod val="75000"/>
                  <a:lumOff val="25000"/>
                </a:schemeClr>
              </a:solidFill>
            </a:endParaRPr>
          </a:p>
        </p:txBody>
      </p:sp>
      <p:sp>
        <p:nvSpPr>
          <p:cNvPr id="54276"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C8DD027-8BAD-4AE6-B7DD-AC0B08A9E382}" type="slidenum">
              <a:rPr lang="ar-SA" altLang="en-US">
                <a:solidFill>
                  <a:srgbClr val="FFFFFF"/>
                </a:solidFill>
              </a:rPr>
              <a:pPr/>
              <a:t>39</a:t>
            </a:fld>
            <a:endParaRPr lang="ar-SA" altLang="en-US">
              <a:solidFill>
                <a:srgbClr val="FFFFFF"/>
              </a:solidFill>
            </a:endParaRPr>
          </a:p>
        </p:txBody>
      </p:sp>
    </p:spTree>
    <p:extLst>
      <p:ext uri="{BB962C8B-B14F-4D97-AF65-F5344CB8AC3E}">
        <p14:creationId xmlns:p14="http://schemas.microsoft.com/office/powerpoint/2010/main" val="351163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4DE5031F-3CFE-4F24-ACA3-C792D6C7B232}"/>
              </a:ext>
            </a:extLst>
          </p:cNvPr>
          <p:cNvSpPr>
            <a:spLocks noGrp="1"/>
          </p:cNvSpPr>
          <p:nvPr>
            <p:ph type="title"/>
          </p:nvPr>
        </p:nvSpPr>
        <p:spPr/>
        <p:txBody>
          <a:bodyPr rtlCol="0">
            <a:normAutofit/>
          </a:bodyPr>
          <a:lstStyle/>
          <a:p>
            <a:pPr rtl="0" eaLnBrk="1" fontAlgn="auto" hangingPunct="1">
              <a:spcAft>
                <a:spcPts val="0"/>
              </a:spcAft>
              <a:defRPr/>
            </a:pPr>
            <a:r>
              <a:rPr lang="en-US" altLang="ar-SA" sz="4900" dirty="0">
                <a:solidFill>
                  <a:srgbClr val="D795BC"/>
                </a:solidFill>
                <a:latin typeface="Times New Roman" panose="02020603050405020304" pitchFamily="18" charset="0"/>
                <a:ea typeface="+mn-ea"/>
                <a:cs typeface="Times New Roman" panose="02020603050405020304" pitchFamily="18" charset="0"/>
              </a:rPr>
              <a:t>Windows for Workgroups/Windows 95</a:t>
            </a:r>
            <a:endParaRPr lang="ar-SA" sz="4900" dirty="0">
              <a:solidFill>
                <a:srgbClr val="D795BC"/>
              </a:solidFill>
              <a:latin typeface="Times New Roman" panose="02020603050405020304" pitchFamily="18" charset="0"/>
              <a:ea typeface="+mn-ea"/>
              <a:cs typeface="Times New Roman" panose="02020603050405020304" pitchFamily="18" charset="0"/>
            </a:endParaRPr>
          </a:p>
        </p:txBody>
      </p:sp>
      <p:sp>
        <p:nvSpPr>
          <p:cNvPr id="12291" name="عنصر نائب للمحتوى 2"/>
          <p:cNvSpPr>
            <a:spLocks noGrp="1"/>
          </p:cNvSpPr>
          <p:nvPr>
            <p:ph idx="1"/>
          </p:nvPr>
        </p:nvSpPr>
        <p:spPr>
          <a:xfrm>
            <a:off x="570017" y="1847849"/>
            <a:ext cx="11104418" cy="4873625"/>
          </a:xfrm>
        </p:spPr>
        <p:txBody>
          <a:bodyPr/>
          <a:lstStyle/>
          <a:p>
            <a:pPr algn="l" rtl="0" eaLnBrk="1" hangingPunct="1"/>
            <a:r>
              <a:rPr lang="en-US" altLang="ar-SA" sz="3200" dirty="0">
                <a:latin typeface="Times New Roman" panose="02020603050405020304" pitchFamily="18" charset="0"/>
                <a:cs typeface="Times New Roman" panose="02020603050405020304" pitchFamily="18" charset="0"/>
              </a:rPr>
              <a:t>Windows for Workgroups and Windows 95 both offer peer-to-peer network protocols. </a:t>
            </a:r>
          </a:p>
          <a:p>
            <a:pPr algn="l" rtl="0" eaLnBrk="1" hangingPunct="1"/>
            <a:r>
              <a:rPr lang="en-US" altLang="ar-SA" sz="3200" dirty="0">
                <a:latin typeface="Times New Roman" panose="02020603050405020304" pitchFamily="18" charset="0"/>
                <a:cs typeface="Times New Roman" panose="02020603050405020304" pitchFamily="18" charset="0"/>
              </a:rPr>
              <a:t>The protocols used by these operating systems allow users to share files and devices over LANs.</a:t>
            </a:r>
          </a:p>
          <a:p>
            <a:pPr algn="l" rtl="0" eaLnBrk="1" hangingPunct="1"/>
            <a:r>
              <a:rPr lang="en-US" altLang="ar-SA" sz="3200" dirty="0">
                <a:latin typeface="Times New Roman" panose="02020603050405020304" pitchFamily="18" charset="0"/>
                <a:cs typeface="Times New Roman" panose="02020603050405020304" pitchFamily="18" charset="0"/>
              </a:rPr>
              <a:t>Both offer NetBEUI (</a:t>
            </a:r>
            <a:r>
              <a:rPr lang="en-US" altLang="ar-SA" sz="3200" dirty="0">
                <a:solidFill>
                  <a:srgbClr val="00B0F0"/>
                </a:solidFill>
                <a:latin typeface="Times New Roman" panose="02020603050405020304" pitchFamily="18" charset="0"/>
                <a:cs typeface="Times New Roman" panose="02020603050405020304" pitchFamily="18" charset="0"/>
              </a:rPr>
              <a:t>Microsoft’s small network protocol</a:t>
            </a:r>
            <a:r>
              <a:rPr lang="en-US" altLang="ar-SA" sz="3200" dirty="0">
                <a:latin typeface="Times New Roman" panose="02020603050405020304" pitchFamily="18" charset="0"/>
                <a:cs typeface="Times New Roman" panose="02020603050405020304" pitchFamily="18" charset="0"/>
              </a:rPr>
              <a:t>).</a:t>
            </a:r>
          </a:p>
          <a:p>
            <a:pPr algn="l" rtl="0" eaLnBrk="1" hangingPunct="1"/>
            <a:r>
              <a:rPr lang="en-US" altLang="ar-SA" sz="3200" dirty="0">
                <a:latin typeface="Times New Roman" panose="02020603050405020304" pitchFamily="18" charset="0"/>
                <a:cs typeface="Times New Roman" panose="02020603050405020304" pitchFamily="18" charset="0"/>
              </a:rPr>
              <a:t>They also offer TCP/IP, and IPX/SPX protocols to access the network through either a dialup connection/modem, or directly through a NIC</a:t>
            </a:r>
            <a:r>
              <a:rPr lang="en-US" altLang="ar-SA" sz="3200" dirty="0" smtClean="0"/>
              <a:t>.</a:t>
            </a:r>
          </a:p>
          <a:p>
            <a:pPr algn="l" rtl="0" eaLnBrk="1" hangingPunct="1">
              <a:buFont typeface="Wingdings" panose="05000000000000000000" pitchFamily="2" charset="2"/>
              <a:buChar char="q"/>
            </a:pPr>
            <a:endParaRPr lang="ar-SA" altLang="en-US" sz="2800" dirty="0" smtClean="0"/>
          </a:p>
        </p:txBody>
      </p:sp>
      <p:sp>
        <p:nvSpPr>
          <p:cNvPr id="12292"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5EA2478-F2BA-443D-A274-326CBB934430}" type="slidenum">
              <a:rPr lang="ar-SA" altLang="en-US">
                <a:solidFill>
                  <a:srgbClr val="FFFFFF"/>
                </a:solidFill>
              </a:rPr>
              <a:pPr/>
              <a:t>4</a:t>
            </a:fld>
            <a:endParaRPr lang="ar-SA" altLang="en-US">
              <a:solidFill>
                <a:srgbClr val="FFFFFF"/>
              </a:solidFill>
            </a:endParaRPr>
          </a:p>
        </p:txBody>
      </p:sp>
    </p:spTree>
    <p:extLst>
      <p:ext uri="{BB962C8B-B14F-4D97-AF65-F5344CB8AC3E}">
        <p14:creationId xmlns:p14="http://schemas.microsoft.com/office/powerpoint/2010/main" val="5793613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C91AE753-1185-483B-9C00-EA94221CC410}"/>
              </a:ext>
            </a:extLst>
          </p:cNvPr>
          <p:cNvSpPr>
            <a:spLocks noGrp="1"/>
          </p:cNvSpPr>
          <p:nvPr>
            <p:ph type="title"/>
          </p:nvPr>
        </p:nvSpPr>
        <p:spPr/>
        <p:txBody>
          <a:bodyPr rtlCol="0"/>
          <a:lstStyle/>
          <a:p>
            <a:pPr algn="ctr" eaLnBrk="1" fontAlgn="auto" hangingPunct="1">
              <a:spcAft>
                <a:spcPts val="0"/>
              </a:spcAft>
              <a:defRPr/>
            </a:pPr>
            <a:r>
              <a:rPr lang="en-US" dirty="0">
                <a:solidFill>
                  <a:schemeClr val="tx1">
                    <a:lumMod val="65000"/>
                    <a:lumOff val="35000"/>
                  </a:schemeClr>
                </a:solidFill>
                <a:latin typeface="Times New Roman" panose="02020603050405020304" pitchFamily="18" charset="0"/>
              </a:rPr>
              <a:t>Interoperability</a:t>
            </a:r>
            <a:r>
              <a:rPr lang="en-US" b="1" dirty="0">
                <a:solidFill>
                  <a:schemeClr val="tx1">
                    <a:lumMod val="75000"/>
                    <a:lumOff val="25000"/>
                  </a:schemeClr>
                </a:solidFill>
              </a:rPr>
              <a:t/>
            </a:r>
            <a:br>
              <a:rPr lang="en-US" b="1" dirty="0">
                <a:solidFill>
                  <a:schemeClr val="tx1">
                    <a:lumMod val="75000"/>
                    <a:lumOff val="25000"/>
                  </a:schemeClr>
                </a:solidFill>
              </a:rPr>
            </a:br>
            <a:endParaRPr lang="ar-SA" dirty="0">
              <a:solidFill>
                <a:schemeClr val="tx1">
                  <a:lumMod val="75000"/>
                  <a:lumOff val="25000"/>
                </a:schemeClr>
              </a:solidFill>
            </a:endParaRPr>
          </a:p>
        </p:txBody>
      </p:sp>
      <p:sp>
        <p:nvSpPr>
          <p:cNvPr id="55299" name="عنصر نائب للمحتوى 2"/>
          <p:cNvSpPr>
            <a:spLocks noGrp="1"/>
          </p:cNvSpPr>
          <p:nvPr>
            <p:ph idx="1"/>
          </p:nvPr>
        </p:nvSpPr>
        <p:spPr>
          <a:xfrm>
            <a:off x="246063" y="1846263"/>
            <a:ext cx="11553825" cy="4613275"/>
          </a:xfrm>
        </p:spPr>
        <p:txBody>
          <a:bodyPr/>
          <a:lstStyle/>
          <a:p>
            <a:pPr marL="457200" indent="-457200" algn="just" rtl="0" eaLnBrk="1" hangingPunct="1">
              <a:lnSpc>
                <a:spcPct val="150000"/>
              </a:lnSpc>
              <a:buFont typeface="Calibri Light" panose="020F0302020204030204" pitchFamily="34" charset="0"/>
              <a:buAutoNum type="arabicParenR"/>
            </a:pPr>
            <a:r>
              <a:rPr lang="en-US" altLang="en-US" sz="2400" b="1" dirty="0" smtClean="0">
                <a:solidFill>
                  <a:srgbClr val="F73B3B"/>
                </a:solidFill>
                <a:latin typeface="Times New Roman" panose="02020603050405020304" pitchFamily="18" charset="0"/>
                <a:cs typeface="Times New Roman" panose="02020603050405020304" pitchFamily="18" charset="0"/>
              </a:rPr>
              <a:t>File and Print Service for NetWare (FPNW)</a:t>
            </a:r>
            <a:r>
              <a:rPr lang="en-US" altLang="en-US" sz="2400" dirty="0" smtClean="0">
                <a:solidFill>
                  <a:srgbClr val="F73B3B"/>
                </a:solidFill>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This utility allows NetWare clients to access Windows NT file and print services. </a:t>
            </a:r>
          </a:p>
          <a:p>
            <a:pPr marL="457200" indent="-457200" algn="just" rtl="0" eaLnBrk="1" hangingPunct="1">
              <a:lnSpc>
                <a:spcPct val="150000"/>
              </a:lnSpc>
              <a:buFont typeface="Calibri Light" panose="020F0302020204030204" pitchFamily="34" charset="0"/>
              <a:buAutoNum type="arabicParenR"/>
            </a:pPr>
            <a:r>
              <a:rPr lang="en-US" altLang="en-US" sz="2400" b="1" dirty="0" smtClean="0">
                <a:solidFill>
                  <a:srgbClr val="F73B3B"/>
                </a:solidFill>
                <a:latin typeface="Times New Roman" panose="02020603050405020304" pitchFamily="18" charset="0"/>
                <a:cs typeface="Times New Roman" panose="02020603050405020304" pitchFamily="18" charset="0"/>
              </a:rPr>
              <a:t>Directory Service Manager for NetWare (DSMN)</a:t>
            </a:r>
            <a:r>
              <a:rPr lang="en-US" altLang="en-US" sz="2400" dirty="0" smtClean="0">
                <a:latin typeface="Times New Roman" panose="02020603050405020304" pitchFamily="18" charset="0"/>
                <a:cs typeface="Times New Roman" panose="02020603050405020304" pitchFamily="18" charset="0"/>
              </a:rPr>
              <a:t> This add-on utility integrates NetWare and Windows NT user and group account information. </a:t>
            </a:r>
          </a:p>
          <a:p>
            <a:pPr marL="457200" indent="-457200" algn="just" rtl="0" eaLnBrk="1" hangingPunct="1">
              <a:lnSpc>
                <a:spcPct val="150000"/>
              </a:lnSpc>
              <a:buFont typeface="Calibri Light" panose="020F0302020204030204" pitchFamily="34" charset="0"/>
              <a:buAutoNum type="arabicParenR"/>
            </a:pPr>
            <a:r>
              <a:rPr lang="en-US" altLang="en-US" sz="2400" b="1" dirty="0" smtClean="0">
                <a:solidFill>
                  <a:srgbClr val="F73B3B"/>
                </a:solidFill>
                <a:latin typeface="Times New Roman" panose="02020603050405020304" pitchFamily="18" charset="0"/>
                <a:cs typeface="Times New Roman" panose="02020603050405020304" pitchFamily="18" charset="0"/>
              </a:rPr>
              <a:t>Migration Tool for NetWare</a:t>
            </a:r>
            <a:r>
              <a:rPr lang="en-US" altLang="en-US" sz="2400" dirty="0" smtClean="0">
                <a:latin typeface="Times New Roman" panose="02020603050405020304" pitchFamily="18" charset="0"/>
                <a:cs typeface="Times New Roman" panose="02020603050405020304" pitchFamily="18" charset="0"/>
              </a:rPr>
              <a:t> This tool is used by administrators who are converting from NetWare to Windows NT. </a:t>
            </a:r>
          </a:p>
          <a:p>
            <a:pPr marL="749300" lvl="1" indent="-457200" algn="just" rtl="0" eaLnBrk="1" hangingPunct="1">
              <a:lnSpc>
                <a:spcPct val="150000"/>
              </a:lnSpc>
            </a:pPr>
            <a:r>
              <a:rPr lang="en-US" altLang="en-US" sz="2200" dirty="0" smtClean="0">
                <a:latin typeface="Times New Roman" panose="02020603050405020304" pitchFamily="18" charset="0"/>
                <a:cs typeface="Times New Roman" panose="02020603050405020304" pitchFamily="18" charset="0"/>
              </a:rPr>
              <a:t>It sends a NetWare server's account information to a Windows NT domain controller.</a:t>
            </a:r>
          </a:p>
          <a:p>
            <a:pPr marL="457200" indent="-457200" algn="just" rtl="0" eaLnBrk="1" hangingPunct="1">
              <a:lnSpc>
                <a:spcPct val="150000"/>
              </a:lnSpc>
              <a:buFont typeface="Calibri Light" panose="020F0302020204030204" pitchFamily="34" charset="0"/>
              <a:buAutoNum type="arabicParenR"/>
            </a:pPr>
            <a:endParaRPr lang="ar-SA" altLang="en-US" sz="2400" dirty="0" smtClean="0"/>
          </a:p>
        </p:txBody>
      </p:sp>
      <p:sp>
        <p:nvSpPr>
          <p:cNvPr id="55300"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70321C4-0B5E-4924-B209-6C1458547A84}" type="slidenum">
              <a:rPr lang="ar-SA" altLang="en-US">
                <a:solidFill>
                  <a:srgbClr val="FFFFFF"/>
                </a:solidFill>
              </a:rPr>
              <a:pPr/>
              <a:t>40</a:t>
            </a:fld>
            <a:endParaRPr lang="ar-SA" altLang="en-US">
              <a:solidFill>
                <a:srgbClr val="FFFFFF"/>
              </a:solidFill>
            </a:endParaRPr>
          </a:p>
        </p:txBody>
      </p:sp>
    </p:spTree>
    <p:extLst>
      <p:ext uri="{BB962C8B-B14F-4D97-AF65-F5344CB8AC3E}">
        <p14:creationId xmlns:p14="http://schemas.microsoft.com/office/powerpoint/2010/main" val="823818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6955" y="2707575"/>
            <a:ext cx="5510151" cy="1107996"/>
          </a:xfrm>
          <a:prstGeom prst="rect">
            <a:avLst/>
          </a:prstGeom>
          <a:noFill/>
        </p:spPr>
        <p:txBody>
          <a:bodyPr wrap="square" rtlCol="0">
            <a:spAutoFit/>
          </a:bodyPr>
          <a:lstStyle/>
          <a:p>
            <a:pPr algn="ctr"/>
            <a:r>
              <a:rPr lang="en-US" sz="6600" dirty="0" smtClean="0">
                <a:latin typeface="Times New Roman" panose="02020603050405020304" pitchFamily="18" charset="0"/>
                <a:cs typeface="Times New Roman" panose="02020603050405020304" pitchFamily="18" charset="0"/>
              </a:rPr>
              <a:t>Any Question?</a:t>
            </a: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536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973C6915-9858-4CCA-971E-2BA12F9F2C60}"/>
              </a:ext>
            </a:extLst>
          </p:cNvPr>
          <p:cNvSpPr>
            <a:spLocks noGrp="1"/>
          </p:cNvSpPr>
          <p:nvPr>
            <p:ph type="title"/>
          </p:nvPr>
        </p:nvSpPr>
        <p:spPr/>
        <p:txBody>
          <a:bodyPr rtlCol="0"/>
          <a:lstStyle/>
          <a:p>
            <a:pP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NetBEUI</a:t>
            </a:r>
            <a:endParaRPr 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endParaRPr>
          </a:p>
        </p:txBody>
      </p:sp>
      <p:sp>
        <p:nvSpPr>
          <p:cNvPr id="14339" name="عنصر نائب للمحتوى 2"/>
          <p:cNvSpPr>
            <a:spLocks noGrp="1"/>
          </p:cNvSpPr>
          <p:nvPr>
            <p:ph idx="1"/>
          </p:nvPr>
        </p:nvSpPr>
        <p:spPr>
          <a:xfrm>
            <a:off x="475012" y="1690688"/>
            <a:ext cx="11364685" cy="3292640"/>
          </a:xfrm>
        </p:spPr>
        <p:txBody>
          <a:bodyPr/>
          <a:lstStyle/>
          <a:p>
            <a:pPr algn="l" rtl="0" eaLnBrk="1" hangingPunct="1"/>
            <a:r>
              <a:rPr lang="en-US" altLang="ar-SA" sz="3200" dirty="0">
                <a:latin typeface="Times New Roman" panose="02020603050405020304" pitchFamily="18" charset="0"/>
                <a:cs typeface="Times New Roman" panose="02020603050405020304" pitchFamily="18" charset="0"/>
              </a:rPr>
              <a:t>Pronounced net-</a:t>
            </a:r>
            <a:r>
              <a:rPr lang="en-US" altLang="ar-SA" sz="3200" dirty="0" err="1">
                <a:latin typeface="Times New Roman" panose="02020603050405020304" pitchFamily="18" charset="0"/>
                <a:cs typeface="Times New Roman" panose="02020603050405020304" pitchFamily="18" charset="0"/>
              </a:rPr>
              <a:t>booey</a:t>
            </a:r>
            <a:r>
              <a:rPr lang="en-US" altLang="ar-SA" sz="3200" dirty="0">
                <a:latin typeface="Times New Roman" panose="02020603050405020304" pitchFamily="18" charset="0"/>
                <a:cs typeface="Times New Roman" panose="02020603050405020304" pitchFamily="18" charset="0"/>
              </a:rPr>
              <a:t>, NetBEUI is </a:t>
            </a:r>
            <a:r>
              <a:rPr lang="en-US" altLang="ar-SA" sz="3200" dirty="0" smtClean="0">
                <a:latin typeface="Times New Roman" panose="02020603050405020304" pitchFamily="18" charset="0"/>
                <a:cs typeface="Times New Roman" panose="02020603050405020304" pitchFamily="18" charset="0"/>
              </a:rPr>
              <a:t>short for</a:t>
            </a:r>
            <a:r>
              <a:rPr lang="en-US" altLang="ar-SA" sz="3200" dirty="0">
                <a:latin typeface="Times New Roman" panose="02020603050405020304" pitchFamily="18" charset="0"/>
                <a:cs typeface="Times New Roman" panose="02020603050405020304" pitchFamily="18" charset="0"/>
              </a:rPr>
              <a:t> </a:t>
            </a:r>
            <a:r>
              <a:rPr lang="en-US" altLang="ar-SA" sz="3200" dirty="0" err="1">
                <a:latin typeface="Times New Roman" panose="02020603050405020304" pitchFamily="18" charset="0"/>
                <a:cs typeface="Times New Roman" panose="02020603050405020304" pitchFamily="18" charset="0"/>
              </a:rPr>
              <a:t>NetBios</a:t>
            </a:r>
            <a:r>
              <a:rPr lang="en-US" altLang="ar-SA" sz="3200" dirty="0">
                <a:latin typeface="Times New Roman" panose="02020603050405020304" pitchFamily="18" charset="0"/>
                <a:cs typeface="Times New Roman" panose="02020603050405020304" pitchFamily="18" charset="0"/>
              </a:rPr>
              <a:t> Extended User Interface. </a:t>
            </a:r>
          </a:p>
          <a:p>
            <a:pPr algn="l" rtl="0" eaLnBrk="1" hangingPunct="1"/>
            <a:r>
              <a:rPr lang="en-US" altLang="ar-SA" sz="3200" dirty="0">
                <a:latin typeface="Times New Roman" panose="02020603050405020304" pitchFamily="18" charset="0"/>
                <a:cs typeface="Times New Roman" panose="02020603050405020304" pitchFamily="18" charset="0"/>
              </a:rPr>
              <a:t>It is an enhanced version of the NetBIOS protocol used by network operating systems such as:</a:t>
            </a:r>
          </a:p>
          <a:p>
            <a:pPr lvl="1" algn="l" rtl="0" eaLnBrk="1" hangingPunct="1"/>
            <a:r>
              <a:rPr lang="en-US" altLang="ar-SA" sz="2000" dirty="0" smtClean="0"/>
              <a:t> LAN Manager, LAN Server, Windows for Workgroups, Windows 95 and Windows NT</a:t>
            </a:r>
            <a:r>
              <a:rPr lang="en-US" altLang="ar-SA" sz="2900" dirty="0" smtClean="0"/>
              <a:t>.</a:t>
            </a:r>
          </a:p>
          <a:p>
            <a:r>
              <a:rPr lang="en-US" altLang="ar-SA" sz="2400" dirty="0" err="1">
                <a:solidFill>
                  <a:srgbClr val="F73B3B"/>
                </a:solidFill>
                <a:latin typeface="Times New Roman" panose="02020603050405020304" pitchFamily="18" charset="0"/>
                <a:cs typeface="Times New Roman" panose="02020603050405020304" pitchFamily="18" charset="0"/>
              </a:rPr>
              <a:t>Netbeui</a:t>
            </a:r>
            <a:r>
              <a:rPr lang="en-US" altLang="ar-SA" sz="2400" dirty="0">
                <a:solidFill>
                  <a:srgbClr val="F73B3B"/>
                </a:solidFill>
                <a:latin typeface="Times New Roman" panose="02020603050405020304" pitchFamily="18" charset="0"/>
                <a:cs typeface="Times New Roman" panose="02020603050405020304" pitchFamily="18" charset="0"/>
              </a:rPr>
              <a:t> </a:t>
            </a:r>
            <a:r>
              <a:rPr lang="en-US" altLang="ar-SA" sz="2400" dirty="0">
                <a:latin typeface="Times New Roman" panose="02020603050405020304" pitchFamily="18" charset="0"/>
                <a:cs typeface="Times New Roman" panose="02020603050405020304" pitchFamily="18" charset="0"/>
              </a:rPr>
              <a:t>was originally designed by IBM for their Lan Manager server and later extended by Microsoft and Novell</a:t>
            </a:r>
            <a:r>
              <a:rPr lang="en-US" altLang="ar-SA" sz="2400" dirty="0" smtClean="0">
                <a:latin typeface="Times New Roman" panose="02020603050405020304" pitchFamily="18" charset="0"/>
                <a:cs typeface="Times New Roman" panose="02020603050405020304" pitchFamily="18" charset="0"/>
              </a:rPr>
              <a:t>.</a:t>
            </a:r>
            <a:endParaRPr lang="en-US" altLang="ar-SA" sz="2400" dirty="0">
              <a:latin typeface="Times New Roman" panose="02020603050405020304" pitchFamily="18" charset="0"/>
              <a:cs typeface="Times New Roman" panose="02020603050405020304" pitchFamily="18" charset="0"/>
            </a:endParaRPr>
          </a:p>
        </p:txBody>
      </p:sp>
      <p:sp>
        <p:nvSpPr>
          <p:cNvPr id="14340"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3AF11CB-CF6D-4F6B-9201-262E07885620}" type="slidenum">
              <a:rPr lang="ar-SA" altLang="en-US">
                <a:solidFill>
                  <a:srgbClr val="FFFFFF"/>
                </a:solidFill>
              </a:rPr>
              <a:pPr/>
              <a:t>5</a:t>
            </a:fld>
            <a:endParaRPr lang="ar-SA" altLang="en-US">
              <a:solidFill>
                <a:srgbClr val="FFFFFF"/>
              </a:solidFill>
            </a:endParaRPr>
          </a:p>
        </p:txBody>
      </p:sp>
      <p:pic>
        <p:nvPicPr>
          <p:cNvPr id="5" name="Picture 2" descr="Image result for NetBEU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9799" y="4595751"/>
            <a:ext cx="3098297" cy="2262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050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 xmlns:a16="http://schemas.microsoft.com/office/drawing/2014/main" id="{F9BEE3B8-2676-474C-A665-573FFE57377C}"/>
              </a:ext>
            </a:extLst>
          </p:cNvPr>
          <p:cNvSpPr>
            <a:spLocks noGrp="1" noChangeArrowheads="1"/>
          </p:cNvSpPr>
          <p:nvPr>
            <p:ph type="title"/>
          </p:nvPr>
        </p:nvSpPr>
        <p:spPr>
          <a:xfrm>
            <a:off x="1096963" y="131763"/>
            <a:ext cx="10058400" cy="1450975"/>
          </a:xfrm>
        </p:spPr>
        <p:txBody>
          <a:bodyPr rtlCol="0">
            <a:normAutofit/>
          </a:bodyPr>
          <a:lstStyle/>
          <a:p>
            <a:pP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NetBEUI features </a:t>
            </a:r>
          </a:p>
        </p:txBody>
      </p:sp>
      <p:sp>
        <p:nvSpPr>
          <p:cNvPr id="22531" name="Rectangle 3">
            <a:extLst>
              <a:ext uri="{FF2B5EF4-FFF2-40B4-BE49-F238E27FC236}">
                <a16:creationId xmlns="" xmlns:a16="http://schemas.microsoft.com/office/drawing/2014/main" id="{A717514D-C941-4F01-A380-FD4710F1930C}"/>
              </a:ext>
            </a:extLst>
          </p:cNvPr>
          <p:cNvSpPr>
            <a:spLocks noGrp="1" noChangeArrowheads="1"/>
          </p:cNvSpPr>
          <p:nvPr>
            <p:ph sz="quarter" idx="1"/>
          </p:nvPr>
        </p:nvSpPr>
        <p:spPr>
          <a:xfrm>
            <a:off x="976313" y="1582738"/>
            <a:ext cx="10377487" cy="3683020"/>
          </a:xfrm>
        </p:spPr>
        <p:txBody>
          <a:bodyPr rtlCol="0">
            <a:normAutofit/>
          </a:bodyPr>
          <a:lstStyle/>
          <a:p>
            <a:pPr marL="91440" indent="-91440" algn="l" rtl="0" eaLnBrk="1" fontAlgn="auto" hangingPunct="1">
              <a:defRPr/>
            </a:pPr>
            <a:r>
              <a:rPr lang="en-US" altLang="ar-SA" sz="3200" b="1" u="sng" dirty="0">
                <a:latin typeface="Times New Roman" panose="02020603050405020304" pitchFamily="18" charset="0"/>
                <a:cs typeface="Times New Roman" panose="02020603050405020304" pitchFamily="18" charset="0"/>
              </a:rPr>
              <a:t>NetBEUI protocols, are :</a:t>
            </a:r>
          </a:p>
          <a:p>
            <a:pPr marL="384048" lvl="1" indent="-182880" algn="l" rtl="0" eaLnBrk="1" fontAlgn="auto" hangingPunct="1">
              <a:defRPr/>
            </a:pPr>
            <a:r>
              <a:rPr lang="en-US" altLang="ar-SA" sz="2800" dirty="0">
                <a:solidFill>
                  <a:schemeClr val="tx1">
                    <a:lumMod val="75000"/>
                    <a:lumOff val="25000"/>
                  </a:schemeClr>
                </a:solidFill>
                <a:latin typeface="Times New Roman" panose="02020603050405020304" pitchFamily="18" charset="0"/>
                <a:cs typeface="Times New Roman" panose="02020603050405020304" pitchFamily="18" charset="0"/>
              </a:rPr>
              <a:t>not routable, </a:t>
            </a:r>
          </a:p>
          <a:p>
            <a:pPr marL="384048" lvl="1" indent="-182880" algn="l" rtl="0" eaLnBrk="1" fontAlgn="auto" hangingPunct="1">
              <a:defRPr/>
            </a:pPr>
            <a:r>
              <a:rPr lang="en-US" altLang="ar-SA" sz="2800" dirty="0">
                <a:solidFill>
                  <a:schemeClr val="tx1">
                    <a:lumMod val="75000"/>
                    <a:lumOff val="25000"/>
                  </a:schemeClr>
                </a:solidFill>
                <a:latin typeface="Times New Roman" panose="02020603050405020304" pitchFamily="18" charset="0"/>
                <a:cs typeface="Times New Roman" panose="02020603050405020304" pitchFamily="18" charset="0"/>
              </a:rPr>
              <a:t>Suitable for small LAN needs. </a:t>
            </a:r>
          </a:p>
          <a:p>
            <a:pPr marL="384048" lvl="1" indent="-182880" algn="l" rtl="0" eaLnBrk="1" fontAlgn="auto" hangingPunct="1">
              <a:defRPr/>
            </a:pPr>
            <a:r>
              <a:rPr lang="en-US" altLang="ar-SA" sz="2800" dirty="0">
                <a:solidFill>
                  <a:schemeClr val="tx1">
                    <a:lumMod val="75000"/>
                    <a:lumOff val="25000"/>
                  </a:schemeClr>
                </a:solidFill>
                <a:latin typeface="Times New Roman" panose="02020603050405020304" pitchFamily="18" charset="0"/>
                <a:cs typeface="Times New Roman" panose="02020603050405020304" pitchFamily="18" charset="0"/>
              </a:rPr>
              <a:t>easy to use and do not require deep networking knowledge. </a:t>
            </a:r>
          </a:p>
          <a:p>
            <a:pPr marL="384048" lvl="1" indent="-182880" algn="l" rtl="0" eaLnBrk="1" fontAlgn="auto" hangingPunct="1">
              <a:defRPr/>
            </a:pPr>
            <a:r>
              <a:rPr lang="en-US" altLang="ar-SA" sz="28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en-US" altLang="ar-SA" sz="3200" dirty="0">
                <a:solidFill>
                  <a:schemeClr val="tx1">
                    <a:lumMod val="75000"/>
                    <a:lumOff val="25000"/>
                  </a:schemeClr>
                </a:solidFill>
                <a:latin typeface="Times New Roman" panose="02020603050405020304" pitchFamily="18" charset="0"/>
                <a:cs typeface="Times New Roman" panose="02020603050405020304" pitchFamily="18" charset="0"/>
              </a:rPr>
              <a:t>NetBEUI software identifies computer devices by name </a:t>
            </a:r>
          </a:p>
          <a:p>
            <a:pPr marL="566928" lvl="3" indent="0" algn="l" rtl="0" eaLnBrk="1" fontAlgn="auto" hangingPunct="1">
              <a:buFont typeface="Calibri" panose="020F0502020204030204" pitchFamily="34" charset="0"/>
              <a:buNone/>
              <a:defRPr/>
            </a:pPr>
            <a:r>
              <a:rPr lang="en-US" altLang="ar-SA" sz="2800" dirty="0">
                <a:solidFill>
                  <a:schemeClr val="accent2">
                    <a:lumMod val="75000"/>
                  </a:schemeClr>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ar-SA" sz="2400" dirty="0">
                <a:solidFill>
                  <a:schemeClr val="accent2">
                    <a:lumMod val="75000"/>
                  </a:schemeClr>
                </a:solidFill>
                <a:latin typeface="Times New Roman" panose="02020603050405020304" pitchFamily="18" charset="0"/>
                <a:cs typeface="Times New Roman" panose="02020603050405020304" pitchFamily="18" charset="0"/>
              </a:rPr>
              <a:t>it is easier to remember that a computer name is Nora than 141.252.20.2 or 141.252.10.1. </a:t>
            </a:r>
          </a:p>
        </p:txBody>
      </p:sp>
      <p:sp>
        <p:nvSpPr>
          <p:cNvPr id="1536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95C5BB3-F691-4A8A-A4ED-F7A0C166A765}" type="slidenum">
              <a:rPr lang="en-US" altLang="en-US">
                <a:solidFill>
                  <a:schemeClr val="tx2"/>
                </a:solidFill>
                <a:latin typeface="Arial" panose="020B0604020202020204" pitchFamily="34" charset="0"/>
              </a:rPr>
              <a:pPr/>
              <a:t>6</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182587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 xmlns:a16="http://schemas.microsoft.com/office/drawing/2014/main" id="{A2C01F3F-668B-44B9-91A2-7B5B37813ECC}"/>
              </a:ext>
            </a:extLst>
          </p:cNvPr>
          <p:cNvSpPr>
            <a:spLocks noGrp="1" noChangeArrowheads="1"/>
          </p:cNvSpPr>
          <p:nvPr>
            <p:ph type="title"/>
          </p:nvPr>
        </p:nvSpPr>
        <p:spPr/>
        <p:txBody>
          <a:bodyPr rtlCol="0"/>
          <a:lstStyle/>
          <a:p>
            <a:pP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NetBEUI features</a:t>
            </a:r>
            <a:r>
              <a:rPr lang="en-US" altLang="ar-SA" dirty="0">
                <a:solidFill>
                  <a:schemeClr val="tx1">
                    <a:lumMod val="75000"/>
                    <a:lumOff val="25000"/>
                  </a:schemeClr>
                </a:solidFill>
              </a:rPr>
              <a:t> </a:t>
            </a:r>
            <a:endParaRPr lang="en-US" altLang="ar-SA" dirty="0">
              <a:solidFill>
                <a:schemeClr val="tx1">
                  <a:lumMod val="75000"/>
                  <a:lumOff val="25000"/>
                </a:schemeClr>
              </a:solidFill>
              <a:latin typeface="Times New Roman" panose="02020603050405020304" pitchFamily="18" charset="0"/>
            </a:endParaRPr>
          </a:p>
        </p:txBody>
      </p:sp>
      <p:sp>
        <p:nvSpPr>
          <p:cNvPr id="22531" name="Rectangle 3">
            <a:extLst>
              <a:ext uri="{FF2B5EF4-FFF2-40B4-BE49-F238E27FC236}">
                <a16:creationId xmlns="" xmlns:a16="http://schemas.microsoft.com/office/drawing/2014/main" id="{1B8BDA8A-A27C-4375-831B-37079285502E}"/>
              </a:ext>
            </a:extLst>
          </p:cNvPr>
          <p:cNvSpPr>
            <a:spLocks noGrp="1" noChangeArrowheads="1"/>
          </p:cNvSpPr>
          <p:nvPr>
            <p:ph sz="quarter" idx="1"/>
          </p:nvPr>
        </p:nvSpPr>
        <p:spPr>
          <a:xfrm>
            <a:off x="617518" y="1843088"/>
            <a:ext cx="11162804" cy="4313237"/>
          </a:xfrm>
        </p:spPr>
        <p:txBody>
          <a:bodyPr/>
          <a:lstStyle/>
          <a:p>
            <a:pPr marL="0" indent="0" algn="l" rtl="0" eaLnBrk="1" hangingPunct="1">
              <a:lnSpc>
                <a:spcPct val="150000"/>
              </a:lnSpc>
              <a:buFont typeface="Calibri" panose="020F0502020204030204" pitchFamily="34" charset="0"/>
              <a:buNone/>
              <a:defRPr/>
            </a:pPr>
            <a:r>
              <a:rPr lang="en-US" altLang="ar-SA" sz="3200" b="1" u="sng" dirty="0">
                <a:latin typeface="Times New Roman" panose="02020603050405020304" pitchFamily="18" charset="0"/>
                <a:cs typeface="Times New Roman" panose="02020603050405020304" pitchFamily="18" charset="0"/>
              </a:rPr>
              <a:t>NetBEUI protocols, are :</a:t>
            </a:r>
          </a:p>
          <a:p>
            <a:pPr algn="l" rtl="0" eaLnBrk="1" hangingPunct="1">
              <a:lnSpc>
                <a:spcPct val="150000"/>
              </a:lnSpc>
              <a:buFont typeface="Courier New" panose="02070309020205020404" pitchFamily="49" charset="0"/>
              <a:buChar char="o"/>
              <a:defRPr/>
            </a:pPr>
            <a:r>
              <a:rPr lang="en-US" altLang="ar-SA" sz="2400" dirty="0">
                <a:solidFill>
                  <a:schemeClr val="tx1">
                    <a:lumMod val="75000"/>
                    <a:lumOff val="25000"/>
                  </a:schemeClr>
                </a:solidFill>
                <a:latin typeface="Times New Roman" panose="02020603050405020304" pitchFamily="18" charset="0"/>
                <a:cs typeface="Times New Roman" panose="02020603050405020304" pitchFamily="18" charset="0"/>
              </a:rPr>
              <a:t>Each device name in a network must be </a:t>
            </a:r>
            <a:r>
              <a:rPr lang="en-US" altLang="ar-SA" sz="2400" dirty="0">
                <a:solidFill>
                  <a:srgbClr val="F73B3B"/>
                </a:solidFill>
                <a:latin typeface="Times New Roman" panose="02020603050405020304" pitchFamily="18" charset="0"/>
                <a:cs typeface="Times New Roman" panose="02020603050405020304" pitchFamily="18" charset="0"/>
              </a:rPr>
              <a:t>unique</a:t>
            </a:r>
            <a:r>
              <a:rPr lang="en-US" altLang="ar-SA" sz="2400" dirty="0">
                <a:solidFill>
                  <a:schemeClr val="tx1">
                    <a:lumMod val="75000"/>
                    <a:lumOff val="25000"/>
                  </a:schemeClr>
                </a:solidFill>
                <a:latin typeface="Times New Roman" panose="02020603050405020304" pitchFamily="18" charset="0"/>
                <a:cs typeface="Times New Roman" panose="02020603050405020304" pitchFamily="18" charset="0"/>
              </a:rPr>
              <a:t>. </a:t>
            </a:r>
          </a:p>
          <a:p>
            <a:pPr algn="l" rtl="0" eaLnBrk="1" hangingPunct="1">
              <a:lnSpc>
                <a:spcPct val="150000"/>
              </a:lnSpc>
              <a:buFont typeface="Courier New" panose="02070309020205020404" pitchFamily="49" charset="0"/>
              <a:buChar char="o"/>
              <a:defRPr/>
            </a:pPr>
            <a:r>
              <a:rPr lang="en-US" altLang="ar-SA" sz="2400" dirty="0">
                <a:solidFill>
                  <a:schemeClr val="tx1">
                    <a:lumMod val="75000"/>
                    <a:lumOff val="25000"/>
                  </a:schemeClr>
                </a:solidFill>
                <a:latin typeface="Times New Roman" panose="02020603050405020304" pitchFamily="18" charset="0"/>
                <a:cs typeface="Times New Roman" panose="02020603050405020304" pitchFamily="18" charset="0"/>
              </a:rPr>
              <a:t>NetBEUI software installed on each of the networked computers is the only thing necessary to configure devices in order to share resources and create a network</a:t>
            </a:r>
            <a:r>
              <a:rPr lang="en-US" altLang="ar-SA" sz="2400" dirty="0"/>
              <a:t>. </a:t>
            </a:r>
          </a:p>
        </p:txBody>
      </p:sp>
      <p:sp>
        <p:nvSpPr>
          <p:cNvPr id="1638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5DC23D0-F63D-4237-8D27-2C86B6B76EAA}" type="slidenum">
              <a:rPr lang="en-US" altLang="en-US">
                <a:solidFill>
                  <a:schemeClr val="tx2"/>
                </a:solidFill>
                <a:latin typeface="Arial" panose="020B0604020202020204" pitchFamily="34" charset="0"/>
              </a:rPr>
              <a:pPr/>
              <a:t>7</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26715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37ED1298-C498-408A-9395-EC5C311A987E}"/>
              </a:ext>
            </a:extLst>
          </p:cNvPr>
          <p:cNvSpPr>
            <a:spLocks noGrp="1"/>
          </p:cNvSpPr>
          <p:nvPr>
            <p:ph type="title"/>
          </p:nvPr>
        </p:nvSpPr>
        <p:spPr/>
        <p:txBody>
          <a:bodyPr rtlCol="0">
            <a:normAutofit/>
          </a:bodyPr>
          <a:lstStyle/>
          <a:p>
            <a:pP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Windows for Workgroups/Windows 95</a:t>
            </a:r>
            <a:endParaRPr 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endParaRPr>
          </a:p>
        </p:txBody>
      </p:sp>
      <p:sp>
        <p:nvSpPr>
          <p:cNvPr id="17411" name="عنصر نائب للمحتوى 2"/>
          <p:cNvSpPr>
            <a:spLocks noGrp="1"/>
          </p:cNvSpPr>
          <p:nvPr>
            <p:ph idx="1"/>
          </p:nvPr>
        </p:nvSpPr>
        <p:spPr/>
        <p:txBody>
          <a:bodyPr>
            <a:normAutofit fontScale="85000" lnSpcReduction="10000"/>
          </a:bodyPr>
          <a:lstStyle/>
          <a:p>
            <a:pPr algn="l" rtl="0" eaLnBrk="1" hangingPunct="1">
              <a:lnSpc>
                <a:spcPct val="150000"/>
              </a:lnSpc>
              <a:buFont typeface="Courier New" panose="02070309020205020404" pitchFamily="49" charset="0"/>
              <a:buChar char="o"/>
            </a:pPr>
            <a:r>
              <a:rPr lang="en-US" altLang="ar-SA" sz="3200" dirty="0">
                <a:latin typeface="Times New Roman" panose="02020603050405020304" pitchFamily="18" charset="0"/>
                <a:cs typeface="Times New Roman" panose="02020603050405020304" pitchFamily="18" charset="0"/>
              </a:rPr>
              <a:t>If a small company does want to connect to </a:t>
            </a:r>
            <a:r>
              <a:rPr lang="en-US" altLang="ar-SA" sz="3200" dirty="0">
                <a:solidFill>
                  <a:srgbClr val="F73B3B"/>
                </a:solidFill>
                <a:latin typeface="Times New Roman" panose="02020603050405020304" pitchFamily="18" charset="0"/>
                <a:cs typeface="Times New Roman" panose="02020603050405020304" pitchFamily="18" charset="0"/>
              </a:rPr>
              <a:t>the Internet</a:t>
            </a:r>
            <a:r>
              <a:rPr lang="en-US" altLang="ar-SA" sz="3200" dirty="0">
                <a:latin typeface="Times New Roman" panose="02020603050405020304" pitchFamily="18" charset="0"/>
                <a:cs typeface="Times New Roman" panose="02020603050405020304" pitchFamily="18" charset="0"/>
              </a:rPr>
              <a:t>, the necessary software and protocols are available with these operating systems. </a:t>
            </a:r>
            <a:endParaRPr lang="en-US" altLang="ar-SA" sz="3200" dirty="0" smtClean="0">
              <a:latin typeface="Times New Roman" panose="02020603050405020304" pitchFamily="18" charset="0"/>
              <a:cs typeface="Times New Roman" panose="02020603050405020304" pitchFamily="18" charset="0"/>
            </a:endParaRPr>
          </a:p>
          <a:p>
            <a:pPr marL="0" indent="0" algn="l" rtl="0" eaLnBrk="1" hangingPunct="1">
              <a:lnSpc>
                <a:spcPct val="150000"/>
              </a:lnSpc>
              <a:buNone/>
            </a:pPr>
            <a:endParaRPr lang="en-US" altLang="ar-SA" sz="3200" dirty="0">
              <a:latin typeface="Times New Roman" panose="02020603050405020304" pitchFamily="18" charset="0"/>
              <a:cs typeface="Times New Roman" panose="02020603050405020304" pitchFamily="18" charset="0"/>
            </a:endParaRPr>
          </a:p>
          <a:p>
            <a:pPr algn="l" rtl="0" eaLnBrk="1" hangingPunct="1">
              <a:lnSpc>
                <a:spcPct val="150000"/>
              </a:lnSpc>
              <a:buFont typeface="Courier New" panose="02070309020205020404" pitchFamily="49" charset="0"/>
              <a:buChar char="o"/>
            </a:pPr>
            <a:r>
              <a:rPr lang="en-US" altLang="ar-SA" sz="3200" dirty="0">
                <a:latin typeface="Times New Roman" panose="02020603050405020304" pitchFamily="18" charset="0"/>
                <a:cs typeface="Times New Roman" panose="02020603050405020304" pitchFamily="18" charset="0"/>
              </a:rPr>
              <a:t>Shared resources on Windows for Workgroups/95 networks are accessed by a </a:t>
            </a:r>
            <a:r>
              <a:rPr lang="en-US" altLang="ar-SA" sz="3200" dirty="0">
                <a:solidFill>
                  <a:srgbClr val="F73B3B"/>
                </a:solidFill>
                <a:latin typeface="Times New Roman" panose="02020603050405020304" pitchFamily="18" charset="0"/>
                <a:cs typeface="Times New Roman" panose="02020603050405020304" pitchFamily="18" charset="0"/>
              </a:rPr>
              <a:t>password</a:t>
            </a:r>
            <a:r>
              <a:rPr lang="en-US" altLang="ar-SA" sz="3200" dirty="0">
                <a:latin typeface="Times New Roman" panose="02020603050405020304" pitchFamily="18" charset="0"/>
                <a:cs typeface="Times New Roman" panose="02020603050405020304" pitchFamily="18" charset="0"/>
              </a:rPr>
              <a:t> that protects the resource and there is </a:t>
            </a:r>
            <a:r>
              <a:rPr lang="en-US" altLang="ar-SA" sz="3200" dirty="0">
                <a:solidFill>
                  <a:srgbClr val="F73B3B"/>
                </a:solidFill>
                <a:latin typeface="Times New Roman" panose="02020603050405020304" pitchFamily="18" charset="0"/>
                <a:cs typeface="Times New Roman" panose="02020603050405020304" pitchFamily="18" charset="0"/>
              </a:rPr>
              <a:t>only one level of access</a:t>
            </a:r>
            <a:r>
              <a:rPr lang="en-US" altLang="ar-SA" sz="3200" dirty="0">
                <a:latin typeface="Times New Roman" panose="02020603050405020304" pitchFamily="18" charset="0"/>
                <a:cs typeface="Times New Roman" panose="02020603050405020304" pitchFamily="18" charset="0"/>
              </a:rPr>
              <a:t>; either you have access or you don’t have access.</a:t>
            </a:r>
          </a:p>
          <a:p>
            <a:pPr algn="l" rtl="0" eaLnBrk="1" hangingPunct="1">
              <a:buFont typeface="Wingdings" panose="05000000000000000000" pitchFamily="2" charset="2"/>
              <a:buChar char="q"/>
            </a:pPr>
            <a:endParaRPr lang="ar-SA" altLang="en-US" sz="2800" dirty="0" smtClean="0"/>
          </a:p>
        </p:txBody>
      </p:sp>
      <p:sp>
        <p:nvSpPr>
          <p:cNvPr id="17412" name="عنصر نائب لرقم الشريحة 3"/>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F71817B-4BDB-487A-A2BE-A46F5D139D08}" type="slidenum">
              <a:rPr lang="ar-SA" altLang="en-US">
                <a:solidFill>
                  <a:srgbClr val="FFFFFF"/>
                </a:solidFill>
              </a:rPr>
              <a:pPr/>
              <a:t>8</a:t>
            </a:fld>
            <a:endParaRPr lang="ar-SA" altLang="en-US">
              <a:solidFill>
                <a:srgbClr val="FFFFFF"/>
              </a:solidFill>
            </a:endParaRPr>
          </a:p>
        </p:txBody>
      </p:sp>
    </p:spTree>
    <p:extLst>
      <p:ext uri="{BB962C8B-B14F-4D97-AF65-F5344CB8AC3E}">
        <p14:creationId xmlns:p14="http://schemas.microsoft.com/office/powerpoint/2010/main" val="247230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 xmlns:a16="http://schemas.microsoft.com/office/drawing/2014/main" id="{1A3F2DF8-5FE0-4B7C-8782-ED4D554D03D2}"/>
              </a:ext>
            </a:extLst>
          </p:cNvPr>
          <p:cNvSpPr>
            <a:spLocks noGrp="1" noChangeArrowheads="1"/>
          </p:cNvSpPr>
          <p:nvPr>
            <p:ph type="title"/>
          </p:nvPr>
        </p:nvSpPr>
        <p:spPr>
          <a:xfrm>
            <a:off x="985652" y="287338"/>
            <a:ext cx="10988861" cy="1449387"/>
          </a:xfrm>
        </p:spPr>
        <p:txBody>
          <a:bodyPr rtlCol="0">
            <a:normAutofit/>
          </a:bodyPr>
          <a:lstStyle/>
          <a:p>
            <a:pPr algn="ctr" eaLnBrk="1" fontAlgn="auto" hangingPunct="1">
              <a:spcAft>
                <a:spcPts val="0"/>
              </a:spcAft>
              <a:defRPr/>
            </a:pPr>
            <a:r>
              <a:rPr lang="en-US" altLang="ar-SA" sz="4900" dirty="0">
                <a:solidFill>
                  <a:schemeClr val="tx1">
                    <a:lumMod val="65000"/>
                    <a:lumOff val="35000"/>
                  </a:schemeClr>
                </a:solidFill>
                <a:latin typeface="Times New Roman" panose="02020603050405020304" pitchFamily="18" charset="0"/>
                <a:ea typeface="+mn-ea"/>
                <a:cs typeface="Times New Roman" panose="02020603050405020304" pitchFamily="18" charset="0"/>
              </a:rPr>
              <a:t>Windows for Workgroups/Windows 95: </a:t>
            </a:r>
            <a:r>
              <a:rPr lang="en-US" altLang="ar-SA" sz="2800" dirty="0">
                <a:solidFill>
                  <a:srgbClr val="D795BC"/>
                </a:solidFill>
                <a:latin typeface="Times New Roman" panose="02020603050405020304" pitchFamily="18" charset="0"/>
                <a:ea typeface="+mn-ea"/>
                <a:cs typeface="Times New Roman" panose="02020603050405020304" pitchFamily="18" charset="0"/>
              </a:rPr>
              <a:t>Security Issues </a:t>
            </a:r>
          </a:p>
        </p:txBody>
      </p:sp>
      <p:sp>
        <p:nvSpPr>
          <p:cNvPr id="24579" name="Rectangle 3">
            <a:extLst>
              <a:ext uri="{FF2B5EF4-FFF2-40B4-BE49-F238E27FC236}">
                <a16:creationId xmlns="" xmlns:a16="http://schemas.microsoft.com/office/drawing/2014/main" id="{79AB6B34-75E7-4D25-BCC8-772BE80441A7}"/>
              </a:ext>
            </a:extLst>
          </p:cNvPr>
          <p:cNvSpPr>
            <a:spLocks noGrp="1" noChangeArrowheads="1"/>
          </p:cNvSpPr>
          <p:nvPr>
            <p:ph sz="quarter" idx="1"/>
          </p:nvPr>
        </p:nvSpPr>
        <p:spPr>
          <a:xfrm>
            <a:off x="570016" y="1930400"/>
            <a:ext cx="10642497" cy="4225925"/>
          </a:xfrm>
        </p:spPr>
        <p:txBody>
          <a:bodyPr rtlCol="0">
            <a:normAutofit/>
          </a:bodyPr>
          <a:lstStyle/>
          <a:p>
            <a:pPr algn="l" rtl="0" eaLnBrk="1" fontAlgn="auto" hangingPunct="1">
              <a:lnSpc>
                <a:spcPct val="150000"/>
              </a:lnSpc>
              <a:buFont typeface="Courier New" panose="02070309020205020404" pitchFamily="49" charset="0"/>
              <a:buChar char="o"/>
              <a:defRPr/>
            </a:pPr>
            <a:r>
              <a:rPr lang="en-US" altLang="ar-SA" sz="2700" dirty="0">
                <a:latin typeface="Times New Roman" panose="02020603050405020304" pitchFamily="18" charset="0"/>
                <a:cs typeface="Times New Roman" panose="02020603050405020304" pitchFamily="18" charset="0"/>
              </a:rPr>
              <a:t>Anyone connected to the network who knows the password of the resource has access to that resource.</a:t>
            </a:r>
          </a:p>
          <a:p>
            <a:pPr algn="l" rtl="0" eaLnBrk="1" fontAlgn="auto" hangingPunct="1">
              <a:lnSpc>
                <a:spcPct val="150000"/>
              </a:lnSpc>
              <a:buFont typeface="Courier New" panose="02070309020205020404" pitchFamily="49" charset="0"/>
              <a:buChar char="o"/>
              <a:defRPr/>
            </a:pPr>
            <a:r>
              <a:rPr lang="en-US" altLang="ar-SA" sz="2700" dirty="0">
                <a:latin typeface="Times New Roman" panose="02020603050405020304" pitchFamily="18" charset="0"/>
                <a:cs typeface="Times New Roman" panose="02020603050405020304" pitchFamily="18" charset="0"/>
              </a:rPr>
              <a:t> This can create security issues since there is no way to prevent a user from access once s/he knows the password. </a:t>
            </a:r>
          </a:p>
        </p:txBody>
      </p:sp>
      <p:sp>
        <p:nvSpPr>
          <p:cNvPr id="1843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chemeClr val="tx1"/>
                </a:solidFill>
                <a:latin typeface="Calibri" panose="020F0502020204030204" pitchFamily="34" charset="0"/>
                <a:cs typeface="Arial" panose="020B0604020202020204" pitchFamily="34" charset="0"/>
              </a:defRPr>
            </a:lvl1pPr>
            <a:lvl2pPr marL="742950" indent="-285750" algn="r" rtl="1">
              <a:defRPr>
                <a:solidFill>
                  <a:schemeClr val="tx1"/>
                </a:solidFill>
                <a:latin typeface="Calibri" panose="020F0502020204030204" pitchFamily="34" charset="0"/>
                <a:cs typeface="Arial" panose="020B0604020202020204" pitchFamily="34" charset="0"/>
              </a:defRPr>
            </a:lvl2pPr>
            <a:lvl3pPr marL="1143000" indent="-228600" algn="r" rtl="1">
              <a:defRPr>
                <a:solidFill>
                  <a:schemeClr val="tx1"/>
                </a:solidFill>
                <a:latin typeface="Calibri" panose="020F0502020204030204" pitchFamily="34" charset="0"/>
                <a:cs typeface="Arial" panose="020B0604020202020204" pitchFamily="34" charset="0"/>
              </a:defRPr>
            </a:lvl3pPr>
            <a:lvl4pPr marL="1600200" indent="-228600" algn="r" rtl="1">
              <a:defRPr>
                <a:solidFill>
                  <a:schemeClr val="tx1"/>
                </a:solidFill>
                <a:latin typeface="Calibri" panose="020F0502020204030204" pitchFamily="34" charset="0"/>
                <a:cs typeface="Arial" panose="020B0604020202020204" pitchFamily="34" charset="0"/>
              </a:defRPr>
            </a:lvl4pPr>
            <a:lvl5pPr marL="2057400" indent="-228600" algn="r" rtl="1">
              <a:defRPr>
                <a:solidFill>
                  <a:schemeClr val="tx1"/>
                </a:solidFill>
                <a:latin typeface="Calibri" panose="020F050202020403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5F9C262-5F9C-4578-A98E-B4D24C7120AA}" type="slidenum">
              <a:rPr lang="en-US" altLang="en-US">
                <a:solidFill>
                  <a:schemeClr val="tx2"/>
                </a:solidFill>
                <a:latin typeface="Arial" panose="020B0604020202020204" pitchFamily="34" charset="0"/>
              </a:rPr>
              <a:pPr/>
              <a:t>9</a:t>
            </a:fld>
            <a:endParaRPr lang="en-US" altLang="en-US">
              <a:solidFill>
                <a:schemeClr val="tx2"/>
              </a:solidFill>
              <a:latin typeface="Arial" panose="020B0604020202020204" pitchFamily="34" charset="0"/>
            </a:endParaRPr>
          </a:p>
        </p:txBody>
      </p:sp>
    </p:spTree>
    <p:extLst>
      <p:ext uri="{BB962C8B-B14F-4D97-AF65-F5344CB8AC3E}">
        <p14:creationId xmlns:p14="http://schemas.microsoft.com/office/powerpoint/2010/main" val="2296542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3158</TotalTime>
  <Words>2139</Words>
  <Application>Microsoft Office PowerPoint</Application>
  <PresentationFormat>Widescreen</PresentationFormat>
  <Paragraphs>311</Paragraphs>
  <Slides>41</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Calibri</vt:lpstr>
      <vt:lpstr>Calibri Light</vt:lpstr>
      <vt:lpstr>Courier New</vt:lpstr>
      <vt:lpstr>Tahoma</vt:lpstr>
      <vt:lpstr>Times New Roman</vt:lpstr>
      <vt:lpstr>Wingdings</vt:lpstr>
      <vt:lpstr>Wingdings 3</vt:lpstr>
      <vt:lpstr>Office Theme</vt:lpstr>
      <vt:lpstr>Lecture 4: Windows Operating Systems</vt:lpstr>
      <vt:lpstr>Overview</vt:lpstr>
      <vt:lpstr>Peer-to-Peer Windows for Workgroups/Windows 95</vt:lpstr>
      <vt:lpstr>Windows for Workgroups/Windows 95</vt:lpstr>
      <vt:lpstr>NetBEUI</vt:lpstr>
      <vt:lpstr>NetBEUI features </vt:lpstr>
      <vt:lpstr>NetBEUI features </vt:lpstr>
      <vt:lpstr>Windows for Workgroups/Windows 95</vt:lpstr>
      <vt:lpstr>Windows for Workgroups/Windows 95: Security Issues </vt:lpstr>
      <vt:lpstr>Windows for Workgroups/Windows 95: Security Issues </vt:lpstr>
      <vt:lpstr>Sharing files and printers using Windows for Workgroups</vt:lpstr>
      <vt:lpstr>Sharing files and printers using Windows for Workgroups</vt:lpstr>
      <vt:lpstr>Server Message Block (SMB)</vt:lpstr>
      <vt:lpstr>Server Message Block (SMB) Features </vt:lpstr>
      <vt:lpstr>Windows 95 and 98 </vt:lpstr>
      <vt:lpstr>Client/server:  Windows NT Server</vt:lpstr>
      <vt:lpstr>Windows NT Server</vt:lpstr>
      <vt:lpstr>Symmetric Multiprocessing</vt:lpstr>
      <vt:lpstr>Windows NT Structure</vt:lpstr>
      <vt:lpstr>Protected Subsystem</vt:lpstr>
      <vt:lpstr>Environment subsystem</vt:lpstr>
      <vt:lpstr>Environment subsystem</vt:lpstr>
      <vt:lpstr>Integral Subsystems</vt:lpstr>
      <vt:lpstr>Executive Components</vt:lpstr>
      <vt:lpstr>Windows NT Design Objectives</vt:lpstr>
      <vt:lpstr>Windows NT Features</vt:lpstr>
      <vt:lpstr>What’s the differences between Win95/98 and Windows NT?</vt:lpstr>
      <vt:lpstr>Security in Windows NT Server</vt:lpstr>
      <vt:lpstr>Security in Windows NT Server:  Security Domains</vt:lpstr>
      <vt:lpstr>Security in Windows NT Server</vt:lpstr>
      <vt:lpstr>Security in Windows NT Server</vt:lpstr>
      <vt:lpstr>Security in Windows NT Server</vt:lpstr>
      <vt:lpstr>Domain Models</vt:lpstr>
      <vt:lpstr>Windows NT Services</vt:lpstr>
      <vt:lpstr>File Services</vt:lpstr>
      <vt:lpstr>Security</vt:lpstr>
      <vt:lpstr>Printing</vt:lpstr>
      <vt:lpstr>Network Services</vt:lpstr>
      <vt:lpstr>Interoperability </vt:lpstr>
      <vt:lpstr>Interoperability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to Network Operating Systems</dc:title>
  <dc:creator>Ali</dc:creator>
  <cp:lastModifiedBy>Rehab Al-Fallaj</cp:lastModifiedBy>
  <cp:revision>47</cp:revision>
  <dcterms:created xsi:type="dcterms:W3CDTF">2018-01-27T14:58:58Z</dcterms:created>
  <dcterms:modified xsi:type="dcterms:W3CDTF">2019-01-21T07:21:29Z</dcterms:modified>
</cp:coreProperties>
</file>