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4"/>
  </p:notesMasterIdLst>
  <p:sldIdLst>
    <p:sldId id="256" r:id="rId2"/>
    <p:sldId id="373" r:id="rId3"/>
    <p:sldId id="257" r:id="rId4"/>
    <p:sldId id="374" r:id="rId5"/>
    <p:sldId id="375" r:id="rId6"/>
    <p:sldId id="382" r:id="rId7"/>
    <p:sldId id="378" r:id="rId8"/>
    <p:sldId id="380" r:id="rId9"/>
    <p:sldId id="381" r:id="rId10"/>
    <p:sldId id="384" r:id="rId11"/>
    <p:sldId id="386" r:id="rId12"/>
    <p:sldId id="385" r:id="rId13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D560D5D-A07F-4EA0-A0F4-D29A56AB5E7E}">
          <p14:sldIdLst>
            <p14:sldId id="256"/>
            <p14:sldId id="373"/>
            <p14:sldId id="257"/>
            <p14:sldId id="374"/>
            <p14:sldId id="375"/>
            <p14:sldId id="382"/>
            <p14:sldId id="378"/>
            <p14:sldId id="380"/>
            <p14:sldId id="381"/>
            <p14:sldId id="384"/>
            <p14:sldId id="386"/>
            <p14:sldId id="385"/>
          </p14:sldIdLst>
        </p14:section>
        <p14:section name="Untitled Section" id="{BEC51609-376A-4D72-8D2C-837BBA637180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4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5758FB7-9AC5-4552-8A53-C91805E547FA}" styleName="نمط ذو سمات 1 - تمييز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inimized">
    <p:restoredLeft sz="65445" autoAdjust="0"/>
    <p:restoredTop sz="94629" autoAdjust="0"/>
  </p:normalViewPr>
  <p:slideViewPr>
    <p:cSldViewPr showGuides="1">
      <p:cViewPr varScale="1">
        <p:scale>
          <a:sx n="81" d="100"/>
          <a:sy n="81" d="100"/>
        </p:scale>
        <p:origin x="917" y="62"/>
      </p:cViewPr>
      <p:guideLst>
        <p:guide orient="horz" pos="2400"/>
        <p:guide pos="2880"/>
      </p:guideLst>
    </p:cSldViewPr>
  </p:slideViewPr>
  <p:outlineViewPr>
    <p:cViewPr>
      <p:scale>
        <a:sx n="33" d="100"/>
        <a:sy n="33" d="100"/>
      </p:scale>
      <p:origin x="0" y="15444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DFF09E87-93B3-4A2C-8FCB-E6D7BF01E0D6}" type="datetimeFigureOut">
              <a:rPr lang="ar-SA" smtClean="0"/>
              <a:pPr/>
              <a:t>24/01/41</a:t>
            </a:fld>
            <a:endParaRPr lang="ar-S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92D396DC-86C4-4162-9485-ACA853C2EDE9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0159560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D396DC-86C4-4162-9485-ACA853C2EDE9}" type="slidenum">
              <a:rPr lang="ar-SA" smtClean="0"/>
              <a:pPr/>
              <a:t>1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2777986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/>
              <a:t>انقر لتحرير نمط العنوان الثانوي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SA"/>
              <a:t>423 chem</a:t>
            </a: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/>
              <a:t>تهاني المحيميد</a:t>
            </a: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C5F04-F3D7-45C0-98E5-599EDA6B238E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SA"/>
              <a:t>423 chem</a:t>
            </a: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/>
              <a:t>تهاني المحيميد</a:t>
            </a: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C5F04-F3D7-45C0-98E5-599EDA6B238E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SA"/>
              <a:t>423 chem</a:t>
            </a: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/>
              <a:t>تهاني المحيميد</a:t>
            </a: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C5F04-F3D7-45C0-98E5-599EDA6B238E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SA"/>
              <a:t>423 chem</a:t>
            </a: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/>
              <a:t>تهاني المحيميد</a:t>
            </a: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C5F04-F3D7-45C0-98E5-599EDA6B238E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SA"/>
              <a:t>423 chem</a:t>
            </a: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/>
              <a:t>تهاني المحيميد</a:t>
            </a: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C5F04-F3D7-45C0-98E5-599EDA6B238E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SA"/>
              <a:t>423 chem</a:t>
            </a: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/>
              <a:t>تهاني المحيميد</a:t>
            </a: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C5F04-F3D7-45C0-98E5-599EDA6B238E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SA"/>
              <a:t>423 chem</a:t>
            </a:r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/>
              <a:t>تهاني المحيميد</a:t>
            </a:r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C5F04-F3D7-45C0-98E5-599EDA6B238E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SA"/>
              <a:t>423 chem</a:t>
            </a:r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/>
              <a:t>تهاني المحيميد</a:t>
            </a:r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C5F04-F3D7-45C0-98E5-599EDA6B238E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SA"/>
              <a:t>423 chem</a:t>
            </a:r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/>
              <a:t>تهاني المحيميد</a:t>
            </a: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C5F04-F3D7-45C0-98E5-599EDA6B238E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SA"/>
              <a:t>423 chem</a:t>
            </a: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/>
              <a:t>تهاني المحيميد</a:t>
            </a: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C5F04-F3D7-45C0-98E5-599EDA6B238E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SA"/>
              <a:t>423 chem</a:t>
            </a: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/>
              <a:t>تهاني المحيميد</a:t>
            </a: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C5F04-F3D7-45C0-98E5-599EDA6B238E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ar-SA"/>
              <a:t>423 chem</a:t>
            </a: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ar-SA"/>
              <a:t>تهاني المحيميد</a:t>
            </a: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2C5F04-F3D7-45C0-98E5-599EDA6B238E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file:///C:\Users\T\Desktop\Hard%20soft%20Acid%20base%20theory_files\aceticacidequilibrium.GIF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en.wikipedia.org/wiki/Covalent_bond" TargetMode="External"/><Relationship Id="rId3" Type="http://schemas.openxmlformats.org/officeDocument/2006/relationships/hyperlink" Target="http://en.wikipedia.org/wiki/Polarizability" TargetMode="External"/><Relationship Id="rId7" Type="http://schemas.openxmlformats.org/officeDocument/2006/relationships/hyperlink" Target="http://en.wikipedia.org/wiki/Ionic_bond" TargetMode="External"/><Relationship Id="rId2" Type="http://schemas.openxmlformats.org/officeDocument/2006/relationships/hyperlink" Target="http://en.wikipedia.org/wiki/Oxidation_stat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n.wikipedia.org/wiki/LUMO" TargetMode="External"/><Relationship Id="rId5" Type="http://schemas.openxmlformats.org/officeDocument/2006/relationships/hyperlink" Target="http://en.wikipedia.org/wiki/HOMO" TargetMode="External"/><Relationship Id="rId4" Type="http://schemas.openxmlformats.org/officeDocument/2006/relationships/hyperlink" Target="http://en.wikipedia.org/wiki/Electronegativity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://en.wikipedia.org/wiki/Alkali_metals" TargetMode="External"/><Relationship Id="rId13" Type="http://schemas.openxmlformats.org/officeDocument/2006/relationships/hyperlink" Target="http://en.wikipedia.org/wiki/Palladium" TargetMode="External"/><Relationship Id="rId18" Type="http://schemas.openxmlformats.org/officeDocument/2006/relationships/hyperlink" Target="http://en.wikipedia.org/wiki/Phosphine" TargetMode="External"/><Relationship Id="rId26" Type="http://schemas.openxmlformats.org/officeDocument/2006/relationships/hyperlink" Target="http://en.wikipedia.org/wiki/Carbon_monoxide" TargetMode="External"/><Relationship Id="rId3" Type="http://schemas.openxmlformats.org/officeDocument/2006/relationships/hyperlink" Target="http://en.wikipedia.org/wiki/Mercury_(element)" TargetMode="External"/><Relationship Id="rId21" Type="http://schemas.openxmlformats.org/officeDocument/2006/relationships/hyperlink" Target="http://en.wikipedia.org/wiki/Carboxylate" TargetMode="External"/><Relationship Id="rId7" Type="http://schemas.openxmlformats.org/officeDocument/2006/relationships/hyperlink" Target="http://en.wikipedia.org/wiki/Hydride" TargetMode="External"/><Relationship Id="rId12" Type="http://schemas.openxmlformats.org/officeDocument/2006/relationships/hyperlink" Target="http://en.wikipedia.org/wiki/Titanium" TargetMode="External"/><Relationship Id="rId17" Type="http://schemas.openxmlformats.org/officeDocument/2006/relationships/hyperlink" Target="http://en.wikipedia.org/wiki/Ammonia" TargetMode="External"/><Relationship Id="rId25" Type="http://schemas.openxmlformats.org/officeDocument/2006/relationships/hyperlink" Target="http://en.wikipedia.org/wiki/Carbonate" TargetMode="External"/><Relationship Id="rId2" Type="http://schemas.openxmlformats.org/officeDocument/2006/relationships/hyperlink" Target="http://en.wikipedia.org/wiki/Hydronium" TargetMode="External"/><Relationship Id="rId16" Type="http://schemas.openxmlformats.org/officeDocument/2006/relationships/hyperlink" Target="http://en.wikipedia.org/wiki/Silver" TargetMode="External"/><Relationship Id="rId20" Type="http://schemas.openxmlformats.org/officeDocument/2006/relationships/hyperlink" Target="http://en.wikipedia.org/wiki/Borane" TargetMode="External"/><Relationship Id="rId29" Type="http://schemas.openxmlformats.org/officeDocument/2006/relationships/hyperlink" Target="http://en.wikipedia.org/wiki/Benzen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n.wikipedia.org/wiki/Hydroxyl" TargetMode="External"/><Relationship Id="rId11" Type="http://schemas.openxmlformats.org/officeDocument/2006/relationships/hyperlink" Target="http://en.wikipedia.org/wiki/Thiolate" TargetMode="External"/><Relationship Id="rId24" Type="http://schemas.openxmlformats.org/officeDocument/2006/relationships/hyperlink" Target="http://en.wikipedia.org/wiki/P-chloranil" TargetMode="External"/><Relationship Id="rId5" Type="http://schemas.openxmlformats.org/officeDocument/2006/relationships/hyperlink" Target="http://en.wikipedia.org/wiki/Calomel" TargetMode="External"/><Relationship Id="rId15" Type="http://schemas.openxmlformats.org/officeDocument/2006/relationships/hyperlink" Target="http://en.wikipedia.org/wiki/Chromium" TargetMode="External"/><Relationship Id="rId23" Type="http://schemas.openxmlformats.org/officeDocument/2006/relationships/hyperlink" Target="http://en.wikipedia.org/wiki/Carbocation" TargetMode="External"/><Relationship Id="rId28" Type="http://schemas.openxmlformats.org/officeDocument/2006/relationships/hyperlink" Target="http://en.wikipedia.org/wiki/Hydrazine" TargetMode="External"/><Relationship Id="rId10" Type="http://schemas.openxmlformats.org/officeDocument/2006/relationships/hyperlink" Target="http://en.wikipedia.org/wiki/Alkoxide" TargetMode="External"/><Relationship Id="rId19" Type="http://schemas.openxmlformats.org/officeDocument/2006/relationships/hyperlink" Target="http://en.wikipedia.org/wiki/Boron_trifluoride" TargetMode="External"/><Relationship Id="rId4" Type="http://schemas.openxmlformats.org/officeDocument/2006/relationships/hyperlink" Target="http://en.wikipedia.org/wiki/Methylmercury" TargetMode="External"/><Relationship Id="rId9" Type="http://schemas.openxmlformats.org/officeDocument/2006/relationships/hyperlink" Target="http://en.wikipedia.org/wiki/Platinum" TargetMode="External"/><Relationship Id="rId14" Type="http://schemas.openxmlformats.org/officeDocument/2006/relationships/hyperlink" Target="http://en.wikipedia.org/wiki/Halogens" TargetMode="External"/><Relationship Id="rId22" Type="http://schemas.openxmlformats.org/officeDocument/2006/relationships/hyperlink" Target="http://en.wikipedia.org/wiki/Thiocyanate" TargetMode="External"/><Relationship Id="rId27" Type="http://schemas.openxmlformats.org/officeDocument/2006/relationships/hyperlink" Target="http://en.wikipedia.org/wiki/Metals" TargetMode="External"/><Relationship Id="rId30" Type="http://schemas.openxmlformats.org/officeDocument/2006/relationships/hyperlink" Target="http://en.wikipedia.org/wiki/Gold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187624" y="2132856"/>
            <a:ext cx="7232848" cy="1749152"/>
          </a:xfrm>
        </p:spPr>
        <p:style>
          <a:lnRef idx="0">
            <a:scrgbClr r="0" g="0" b="0"/>
          </a:lnRef>
          <a:fillRef idx="1003">
            <a:schemeClr val="lt1"/>
          </a:fillRef>
          <a:effectRef idx="0">
            <a:scrgbClr r="0" g="0" b="0"/>
          </a:effectRef>
          <a:fontRef idx="major"/>
        </p:style>
        <p:txBody>
          <a:bodyPr>
            <a:normAutofit/>
          </a:bodyPr>
          <a:lstStyle/>
          <a:p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Hard and Soft Acids and Bases </a:t>
            </a:r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C5F04-F3D7-45C0-98E5-599EDA6B238E}" type="slidenum">
              <a:rPr lang="ar-SA" smtClean="0"/>
              <a:pPr/>
              <a:t>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/>
              <a:t>تهاني المحيميد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SA"/>
              <a:t>423 chem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C5F04-F3D7-45C0-98E5-599EDA6B238E}" type="slidenum">
              <a:rPr lang="ar-SA" smtClean="0"/>
              <a:pPr/>
              <a:t>10</a:t>
            </a:fld>
            <a:endParaRPr lang="ar-SA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/>
              <a:t>تهاني المحيميد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27584" y="404664"/>
            <a:ext cx="7704856" cy="523220"/>
          </a:xfrm>
          <a:prstGeom prst="rect">
            <a:avLst/>
          </a:prstGeom>
        </p:spPr>
        <p:style>
          <a:lnRef idx="0">
            <a:scrgbClr r="0" g="0" b="0"/>
          </a:lnRef>
          <a:fillRef idx="1003">
            <a:schemeClr val="lt1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Hard and Soft Acids and Bases </a:t>
            </a:r>
            <a:endParaRPr lang="en-US" sz="2800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SA"/>
              <a:t>423 chem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38299" y="1404691"/>
            <a:ext cx="5267401" cy="223742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38299" y="4025773"/>
            <a:ext cx="1428750" cy="1895475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02584" y="3577304"/>
            <a:ext cx="3932261" cy="49991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786919" y="5671290"/>
            <a:ext cx="3249450" cy="49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56521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C5F04-F3D7-45C0-98E5-599EDA6B238E}" type="slidenum">
              <a:rPr lang="ar-SA" smtClean="0"/>
              <a:pPr/>
              <a:t>11</a:t>
            </a:fld>
            <a:endParaRPr lang="ar-SA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/>
              <a:t>تهاني المحيميد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27584" y="404664"/>
            <a:ext cx="7704856" cy="523220"/>
          </a:xfrm>
          <a:prstGeom prst="rect">
            <a:avLst/>
          </a:prstGeom>
        </p:spPr>
        <p:style>
          <a:lnRef idx="0">
            <a:scrgbClr r="0" g="0" b="0"/>
          </a:lnRef>
          <a:fillRef idx="1003">
            <a:schemeClr val="lt1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Hard and Soft Acids and Bases </a:t>
            </a:r>
            <a:endParaRPr lang="en-US" sz="2800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SA"/>
              <a:t>423 chem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l="21774" t="11610" r="22882" b="5703"/>
          <a:stretch/>
        </p:blipFill>
        <p:spPr>
          <a:xfrm>
            <a:off x="827584" y="968279"/>
            <a:ext cx="7704856" cy="540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85048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C5F04-F3D7-45C0-98E5-599EDA6B238E}" type="slidenum">
              <a:rPr lang="ar-SA" smtClean="0"/>
              <a:pPr/>
              <a:t>12</a:t>
            </a:fld>
            <a:endParaRPr lang="ar-SA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/>
              <a:t>تهاني المحيميد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27584" y="404664"/>
            <a:ext cx="7704856" cy="523220"/>
          </a:xfrm>
          <a:prstGeom prst="rect">
            <a:avLst/>
          </a:prstGeom>
        </p:spPr>
        <p:style>
          <a:lnRef idx="0">
            <a:scrgbClr r="0" g="0" b="0"/>
          </a:lnRef>
          <a:fillRef idx="1003">
            <a:schemeClr val="lt1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Hard and Soft Acids and Bases </a:t>
            </a:r>
            <a:endParaRPr lang="en-US" sz="2800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SA"/>
              <a:t>423 chem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83568" y="1196752"/>
            <a:ext cx="7848872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n-US" sz="2000" b="1" i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Example: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given base, B, may be classified as hard or soft based on the equilibrium:  </a:t>
            </a:r>
          </a:p>
          <a:p>
            <a:pPr algn="ctr" rtl="0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BH</a:t>
            </a:r>
            <a:r>
              <a:rPr lang="en-US" sz="20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CH</a:t>
            </a:r>
            <a:r>
              <a:rPr lang="en-US" sz="20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Hg</a:t>
            </a:r>
            <a:r>
              <a:rPr lang="en-US" sz="20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CH</a:t>
            </a:r>
            <a:r>
              <a:rPr lang="en-US" sz="20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HgB</a:t>
            </a:r>
            <a:r>
              <a:rPr lang="en-US" sz="20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H</a:t>
            </a:r>
            <a:r>
              <a:rPr lang="en-US" sz="20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 rtl="0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pPr algn="l" rtl="0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There is a competition here between the acid H</a:t>
            </a:r>
            <a:r>
              <a:rPr lang="en-US" sz="20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CH</a:t>
            </a:r>
            <a:r>
              <a:rPr lang="en-US" sz="20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Hg</a:t>
            </a:r>
            <a:r>
              <a:rPr lang="en-US" sz="20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342900" indent="-342900" algn="l" rtl="0">
              <a:buFont typeface="Wingdings" panose="05000000000000000000" pitchFamily="2" charset="2"/>
              <a:buChar char="ü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B is soft then → to the right </a:t>
            </a:r>
          </a:p>
          <a:p>
            <a:pPr marL="342900" indent="-342900" algn="l" rtl="0">
              <a:buFont typeface="Wingdings" panose="05000000000000000000" pitchFamily="2" charset="2"/>
              <a:buChar char="ü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B is hard then ← to the left  </a:t>
            </a:r>
          </a:p>
          <a:p>
            <a:pPr algn="l" rtl="0"/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l" rtl="0">
              <a:buFont typeface="Wingdings" panose="05000000000000000000" pitchFamily="2" charset="2"/>
              <a:buChar char="v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Important to remember that the listings in the tables do not have a sharp dividing line between them.  These terms, “hard” &amp; “soft”, are relative. </a:t>
            </a:r>
          </a:p>
          <a:p>
            <a:pPr algn="l" rtl="0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342900" indent="-342900" algn="l" rtl="0">
              <a:buFont typeface="Wingdings" panose="05000000000000000000" pitchFamily="2" charset="2"/>
              <a:buChar char="v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Some are borderline and even though within the same category are not all of the same degree of “hardness” and “softness”  </a:t>
            </a:r>
          </a:p>
          <a:p>
            <a:pPr algn="ctr" rtl="0"/>
            <a:r>
              <a:rPr lang="en-US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e.g. although all alkali metals in ionic form M</a:t>
            </a:r>
            <a:r>
              <a:rPr lang="en-US" i="1" baseline="300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are “hard”, the larger, more polarizable, Cs</a:t>
            </a:r>
            <a:r>
              <a:rPr lang="en-US" i="1" baseline="300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ion is much softer than Li</a:t>
            </a:r>
            <a:r>
              <a:rPr lang="en-US" i="1" baseline="300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4427984" y="2060848"/>
            <a:ext cx="36004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915147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C5F04-F3D7-45C0-98E5-599EDA6B238E}" type="slidenum">
              <a:rPr lang="ar-SA" smtClean="0"/>
              <a:pPr/>
              <a:t>2</a:t>
            </a:fld>
            <a:endParaRPr lang="ar-SA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/>
              <a:t>تهاني المحيميد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27584" y="404664"/>
            <a:ext cx="7704856" cy="523220"/>
          </a:xfrm>
          <a:prstGeom prst="rect">
            <a:avLst/>
          </a:prstGeom>
        </p:spPr>
        <p:style>
          <a:lnRef idx="0">
            <a:scrgbClr r="0" g="0" b="0"/>
          </a:lnRef>
          <a:fillRef idx="1003">
            <a:schemeClr val="lt1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Hard and Soft Acids and Bases </a:t>
            </a:r>
            <a:endParaRPr lang="en-US" sz="2800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SA"/>
              <a:t>423 chem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166018"/>
            <a:ext cx="8229600" cy="4525963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Lowry-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Bronstead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Concept</a:t>
            </a:r>
          </a:p>
          <a:p>
            <a:pPr algn="l" rtl="0">
              <a:buFont typeface="Wingdings" panose="05000000000000000000" pitchFamily="2" charset="2"/>
              <a:buChar char="q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 acid is a proton donor and a base is a proton acceptor. </a:t>
            </a:r>
          </a:p>
          <a:p>
            <a:pPr algn="l" rtl="0">
              <a:buFont typeface="Wingdings" panose="05000000000000000000" pitchFamily="2" charset="2"/>
              <a:buChar char="q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Weak acids in solution exists as an equilibrium mixture of the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undissociated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acid and the ions formed by dissociation.</a:t>
            </a:r>
          </a:p>
          <a:p>
            <a:pPr marL="0" indent="0" algn="l" rtl="0">
              <a:buNone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l" rtl="0">
              <a:buNone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 rtl="0">
              <a:buFont typeface="Wingdings" panose="05000000000000000000" pitchFamily="2" charset="2"/>
              <a:buChar char="q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an acid base reaction, the equilibrium is always in favor of the weak acid and weak base.</a:t>
            </a:r>
          </a:p>
          <a:p>
            <a:pPr marL="0" indent="0" algn="l" rtl="0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en-US" sz="1800" u="sng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the above equilibrium, it would be in favor of acetic acid and water because acetate and hydronium ion are stronger base and acid.</a:t>
            </a:r>
            <a:r>
              <a:rPr lang="en-US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l">
              <a:buNone/>
            </a:pPr>
            <a:endParaRPr lang="en-US" dirty="0"/>
          </a:p>
          <a:p>
            <a:pPr marL="0" indent="0" algn="l">
              <a:buNone/>
            </a:pPr>
            <a:endParaRPr lang="en-US" dirty="0"/>
          </a:p>
        </p:txBody>
      </p:sp>
      <p:pic>
        <p:nvPicPr>
          <p:cNvPr id="8" name="Picture 7" descr="C:\Users\T\Desktop\Hard soft Acid base theory_files\aceticacidequilibrium.GIF"/>
          <p:cNvPicPr/>
          <p:nvPr/>
        </p:nvPicPr>
        <p:blipFill>
          <a:blip r:link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2675" y="3212976"/>
            <a:ext cx="3667125" cy="6096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697031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C5F04-F3D7-45C0-98E5-599EDA6B238E}" type="slidenum">
              <a:rPr lang="ar-SA" smtClean="0"/>
              <a:pPr/>
              <a:t>3</a:t>
            </a:fld>
            <a:endParaRPr lang="ar-SA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/>
              <a:t>تهاني المحيميد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27584" y="404664"/>
            <a:ext cx="7704856" cy="523220"/>
          </a:xfrm>
          <a:prstGeom prst="rect">
            <a:avLst/>
          </a:prstGeom>
        </p:spPr>
        <p:style>
          <a:lnRef idx="0">
            <a:scrgbClr r="0" g="0" b="0"/>
          </a:lnRef>
          <a:fillRef idx="1003">
            <a:schemeClr val="lt1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Hard and Soft Acids and Bases </a:t>
            </a:r>
            <a:endParaRPr lang="en-US" sz="2800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SA"/>
              <a:t>423 chem</a:t>
            </a:r>
          </a:p>
        </p:txBody>
      </p:sp>
      <p:sp>
        <p:nvSpPr>
          <p:cNvPr id="11" name="Content Placeholder 8"/>
          <p:cNvSpPr>
            <a:spLocks noGrp="1"/>
          </p:cNvSpPr>
          <p:nvPr>
            <p:ph idx="1"/>
          </p:nvPr>
        </p:nvSpPr>
        <p:spPr>
          <a:xfrm>
            <a:off x="457200" y="1407735"/>
            <a:ext cx="8229600" cy="4525963"/>
          </a:xfrm>
        </p:spPr>
        <p:txBody>
          <a:bodyPr>
            <a:normAutofit/>
          </a:bodyPr>
          <a:lstStyle/>
          <a:p>
            <a:pPr marL="0" indent="0" algn="l" rtl="0">
              <a:buNone/>
            </a:pP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Lowry-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Bronstead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Concept</a:t>
            </a:r>
          </a:p>
          <a:p>
            <a:pPr marL="0" indent="0" algn="l" rtl="0">
              <a:buNone/>
            </a:pPr>
            <a:r>
              <a:rPr lang="en-US" sz="24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But:</a:t>
            </a:r>
          </a:p>
          <a:p>
            <a:pPr marL="0" indent="0" algn="l" rtl="0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theory cannot explain features of certain reactions</a:t>
            </a:r>
          </a:p>
          <a:p>
            <a:pPr marL="0" indent="0" algn="ctr" rtl="0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HgCl</a:t>
            </a:r>
            <a:r>
              <a:rPr lang="en-US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 +   H</a:t>
            </a:r>
            <a:r>
              <a:rPr lang="en-US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   ---&gt;   2HCl   +   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HgS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 rtl="0">
              <a:buFont typeface="Wingdings" panose="05000000000000000000" pitchFamily="2" charset="2"/>
              <a:buChar char="§"/>
            </a:pPr>
            <a:r>
              <a:rPr lang="en-US" sz="2000" dirty="0"/>
              <a:t>The above reaction takes place spontaneously and the reaction is almost complete. </a:t>
            </a:r>
          </a:p>
          <a:p>
            <a:pPr algn="l" rtl="0">
              <a:buFont typeface="Wingdings" panose="05000000000000000000" pitchFamily="2" charset="2"/>
              <a:buChar char="§"/>
            </a:pPr>
            <a:r>
              <a:rPr lang="en-US" sz="2000" dirty="0"/>
              <a:t>This means it is in favor of the product side which include a strong acid and a strong base. </a:t>
            </a:r>
          </a:p>
          <a:p>
            <a:pPr algn="l" rtl="0">
              <a:buFont typeface="Wingdings" panose="05000000000000000000" pitchFamily="2" charset="2"/>
              <a:buChar char="§"/>
            </a:pPr>
            <a:r>
              <a:rPr lang="en-US" sz="2000" dirty="0"/>
              <a:t>This can be explained by using the </a:t>
            </a:r>
            <a:r>
              <a:rPr lang="en-US" sz="2000" b="1" i="1" u="sng" dirty="0">
                <a:solidFill>
                  <a:srgbClr val="C00000"/>
                </a:solidFill>
              </a:rPr>
              <a:t>Hard and Soft Acid Base theory (HSAB theory).</a:t>
            </a:r>
            <a:endParaRPr lang="en-US" sz="2000" dirty="0"/>
          </a:p>
          <a:p>
            <a:pPr algn="ctr" rtl="0">
              <a:buFont typeface="Wingdings" panose="05000000000000000000" pitchFamily="2" charset="2"/>
              <a:buChar char="§"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l" rtl="0">
              <a:buNone/>
            </a:pPr>
            <a:endParaRPr lang="en-US" dirty="0"/>
          </a:p>
          <a:p>
            <a:pPr marL="0" indent="0" algn="l" rtl="0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C5F04-F3D7-45C0-98E5-599EDA6B238E}" type="slidenum">
              <a:rPr lang="ar-SA" smtClean="0"/>
              <a:pPr/>
              <a:t>4</a:t>
            </a:fld>
            <a:endParaRPr lang="ar-SA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/>
              <a:t>تهاني المحيميد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27584" y="404664"/>
            <a:ext cx="7704856" cy="523220"/>
          </a:xfrm>
          <a:prstGeom prst="rect">
            <a:avLst/>
          </a:prstGeom>
        </p:spPr>
        <p:style>
          <a:lnRef idx="0">
            <a:scrgbClr r="0" g="0" b="0"/>
          </a:lnRef>
          <a:fillRef idx="1003">
            <a:schemeClr val="lt1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Hard and Soft Acids and Bases </a:t>
            </a:r>
            <a:endParaRPr lang="en-US" sz="2800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SA"/>
              <a:t>423 chem</a:t>
            </a:r>
          </a:p>
        </p:txBody>
      </p:sp>
      <p:sp>
        <p:nvSpPr>
          <p:cNvPr id="11" name="Content Placeholder 8"/>
          <p:cNvSpPr>
            <a:spLocks noGrp="1"/>
          </p:cNvSpPr>
          <p:nvPr>
            <p:ph idx="1"/>
          </p:nvPr>
        </p:nvSpPr>
        <p:spPr>
          <a:xfrm>
            <a:off x="457200" y="1407735"/>
            <a:ext cx="8229600" cy="4525963"/>
          </a:xfrm>
        </p:spPr>
        <p:txBody>
          <a:bodyPr>
            <a:normAutofit lnSpcReduction="10000"/>
          </a:bodyPr>
          <a:lstStyle/>
          <a:p>
            <a:pPr marL="0" indent="0" algn="l">
              <a:buNone/>
            </a:pP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Hard and Soft Acids and Bases </a:t>
            </a:r>
          </a:p>
          <a:p>
            <a:pPr marL="0" indent="0" algn="l" rtl="0">
              <a:buNone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1965- Ralph Pearson introduced the hard-soft-acid-base (HSAB) principle. </a:t>
            </a:r>
          </a:p>
          <a:p>
            <a:pPr marL="0" indent="0" algn="l" rtl="0">
              <a:buNone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pPr marL="0" indent="0" algn="ctr" rtl="0">
              <a:buNone/>
            </a:pP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“Hard acids prefer to coordinate the hard bases and soft acids to soft bases”</a:t>
            </a:r>
          </a:p>
          <a:p>
            <a:pPr marL="0" indent="0" algn="ctr" rtl="0">
              <a:buNone/>
            </a:pPr>
            <a:endParaRPr lang="en-US" sz="2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rtl="0">
              <a:buNone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According to this theory a soft acid will react with a soft base more easily. Similarly a hard acid will react with a hard base.</a:t>
            </a:r>
          </a:p>
          <a:p>
            <a:pPr marL="0" indent="0" algn="just" rtl="0">
              <a:buNone/>
            </a:pPr>
            <a:r>
              <a:rPr lang="en-US" sz="2000" b="1" i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Hg</a:t>
            </a:r>
            <a:r>
              <a:rPr lang="en-US" sz="2000" b="1" i="1" u="sng" baseline="30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2+</a:t>
            </a:r>
            <a:r>
              <a:rPr lang="en-US" sz="20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a </a:t>
            </a:r>
            <a:r>
              <a:rPr lang="en-US" sz="2000" b="1" i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soft acid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sz="2000" b="1" i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2000" b="1" i="1" u="sng" baseline="30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2-</a:t>
            </a:r>
            <a:r>
              <a:rPr lang="en-US" sz="20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a </a:t>
            </a:r>
            <a:r>
              <a:rPr lang="en-US" sz="2000" b="1" i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soft base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So interaction between these two takes place very easily.</a:t>
            </a:r>
          </a:p>
          <a:p>
            <a:pPr marL="0" indent="0" algn="ctr" rtl="0">
              <a:buNone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HgCl</a:t>
            </a:r>
            <a:r>
              <a:rPr lang="en-US" sz="20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 +   H</a:t>
            </a:r>
            <a:r>
              <a:rPr lang="en-US" sz="20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   ---&gt;   2HCl   +   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HgS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l" rtl="0">
              <a:buNone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ctr" rtl="0">
              <a:buNone/>
            </a:pPr>
            <a:endParaRPr lang="en-US" sz="2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l" rtl="0">
              <a:buNone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l" rtl="0">
              <a:buNone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44373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C5F04-F3D7-45C0-98E5-599EDA6B238E}" type="slidenum">
              <a:rPr lang="ar-SA" smtClean="0"/>
              <a:pPr/>
              <a:t>5</a:t>
            </a:fld>
            <a:endParaRPr lang="ar-SA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/>
              <a:t>تهاني المحيميد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27584" y="404664"/>
            <a:ext cx="7704856" cy="523220"/>
          </a:xfrm>
          <a:prstGeom prst="rect">
            <a:avLst/>
          </a:prstGeom>
        </p:spPr>
        <p:style>
          <a:lnRef idx="0">
            <a:scrgbClr r="0" g="0" b="0"/>
          </a:lnRef>
          <a:fillRef idx="1003">
            <a:schemeClr val="lt1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Hard and Soft Acids and Bases </a:t>
            </a:r>
            <a:endParaRPr lang="en-US" sz="2800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SA"/>
              <a:t>423 chem</a:t>
            </a:r>
          </a:p>
        </p:txBody>
      </p:sp>
      <p:sp>
        <p:nvSpPr>
          <p:cNvPr id="11" name="Content Placeholder 8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040559"/>
          </a:xfrm>
        </p:spPr>
        <p:txBody>
          <a:bodyPr>
            <a:normAutofit lnSpcReduction="10000"/>
          </a:bodyPr>
          <a:lstStyle/>
          <a:p>
            <a:pPr marL="0" indent="0" algn="l">
              <a:buNone/>
            </a:pP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Hard and Soft Acids and Base</a:t>
            </a:r>
          </a:p>
          <a:p>
            <a:pPr marL="0" indent="0" algn="l">
              <a:buNone/>
            </a:pPr>
            <a:endParaRPr lang="en-US" sz="2400" b="1" i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l" rtl="0"/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concept is classified into </a:t>
            </a:r>
            <a:r>
              <a:rPr lang="en-US" sz="22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hard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2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soft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US" sz="22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borderline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acids bases.</a:t>
            </a:r>
          </a:p>
          <a:p>
            <a:pPr lvl="0" algn="l" rtl="0"/>
            <a:r>
              <a:rPr lang="en-US" sz="2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i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Hard</a:t>
            </a:r>
            <a:r>
              <a:rPr lang="en-US" sz="22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acids and bases have a tendency to form </a:t>
            </a:r>
            <a:r>
              <a:rPr lang="en-US" sz="2200" b="1" i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ionic bonds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while </a:t>
            </a:r>
            <a:r>
              <a:rPr lang="en-US" sz="2200" b="1" i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soft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ones form </a:t>
            </a:r>
            <a:r>
              <a:rPr lang="en-US" sz="2200" b="1" i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covalent bonds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 algn="l" rtl="0"/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Interactions between soft acid and soft base or hard acid and hard base are more effective.</a:t>
            </a:r>
          </a:p>
          <a:p>
            <a:pPr lvl="0" algn="l" rtl="0"/>
            <a:endParaRPr lang="en-US" sz="1800" dirty="0"/>
          </a:p>
          <a:p>
            <a:pPr algn="just" rtl="0"/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HSAB theory endeavors to help one decide if  </a:t>
            </a:r>
          </a:p>
          <a:p>
            <a:pPr marL="0" lvl="0" indent="0" algn="ctr" rtl="0">
              <a:buNone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 + CD      AC + BD </a:t>
            </a:r>
          </a:p>
          <a:p>
            <a:pPr marL="0" lvl="0" indent="0" algn="ctr" rtl="0">
              <a:buNone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goes to the left or the right  </a:t>
            </a:r>
          </a:p>
          <a:p>
            <a:pPr marL="0" lvl="0" indent="0" algn="ctr" rtl="0">
              <a:buNone/>
            </a:pPr>
            <a:r>
              <a:rPr lang="en-US" sz="18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(also helps you to know if  AB + CD  forms </a:t>
            </a:r>
          </a:p>
          <a:p>
            <a:pPr marL="0" lvl="0" indent="0" algn="ctr" rtl="0">
              <a:buNone/>
            </a:pPr>
            <a:r>
              <a:rPr lang="en-US" sz="18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 + BD or AD + BC) </a:t>
            </a:r>
          </a:p>
          <a:p>
            <a:pPr marL="0" indent="0" algn="ctr" rtl="0">
              <a:buNone/>
            </a:pPr>
            <a:endParaRPr lang="en-US" sz="2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l" rtl="0">
              <a:buNone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l" rtl="0">
              <a:buNone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4427984" y="4725144"/>
            <a:ext cx="28803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769738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C5F04-F3D7-45C0-98E5-599EDA6B238E}" type="slidenum">
              <a:rPr lang="ar-SA" smtClean="0"/>
              <a:pPr/>
              <a:t>6</a:t>
            </a:fld>
            <a:endParaRPr lang="ar-SA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/>
              <a:t>تهاني المحيميد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27584" y="404664"/>
            <a:ext cx="7704856" cy="523220"/>
          </a:xfrm>
          <a:prstGeom prst="rect">
            <a:avLst/>
          </a:prstGeom>
        </p:spPr>
        <p:style>
          <a:lnRef idx="0">
            <a:scrgbClr r="0" g="0" b="0"/>
          </a:lnRef>
          <a:fillRef idx="1003">
            <a:schemeClr val="lt1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Hard and Soft Acids and Bases </a:t>
            </a:r>
            <a:endParaRPr lang="en-US" sz="2800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SA"/>
              <a:t>423 chem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8016013"/>
              </p:ext>
            </p:extLst>
          </p:nvPr>
        </p:nvGraphicFramePr>
        <p:xfrm>
          <a:off x="457200" y="1085845"/>
          <a:ext cx="8363273" cy="5270505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9330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857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444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5663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1400" b="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400" kern="1200" dirty="0"/>
                        <a:t>Acid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400" kern="1200" dirty="0"/>
                        <a:t>(The acceptor atoms )</a:t>
                      </a:r>
                      <a:endParaRPr lang="en-US" sz="1400" b="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400" kern="1200" dirty="0"/>
                        <a:t>Base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400" kern="1200" dirty="0"/>
                        <a:t>(The donor atoms )</a:t>
                      </a:r>
                      <a:endParaRPr lang="en-US" sz="1400" b="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36622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Hard</a:t>
                      </a:r>
                      <a:endParaRPr lang="en-US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vert="vert270"/>
                </a:tc>
                <a:tc gridSpan="2">
                  <a:txBody>
                    <a:bodyPr/>
                    <a:lstStyle/>
                    <a:p>
                      <a:pPr algn="l" rtl="0"/>
                      <a:r>
                        <a:rPr lang="en-US" sz="18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Hard acids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and </a:t>
                      </a:r>
                      <a:r>
                        <a:rPr lang="en-US" sz="18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hard bases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tend to have:</a:t>
                      </a:r>
                    </a:p>
                    <a:p>
                      <a:pPr marL="285750" lvl="0" indent="-285750" algn="l" rtl="0">
                        <a:buFont typeface="Arial" panose="020B0604020202020204" pitchFamily="34" charset="0"/>
                        <a:buChar char="•"/>
                      </a:pP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small atomic/ionic radius </a:t>
                      </a:r>
                    </a:p>
                    <a:p>
                      <a:pPr marL="285750" lvl="0" indent="-285750" algn="l" rtl="0">
                        <a:buFont typeface="Arial" panose="020B0604020202020204" pitchFamily="34" charset="0"/>
                        <a:buChar char="•"/>
                      </a:pP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high </a:t>
                      </a:r>
                      <a:r>
                        <a:rPr lang="en-US" sz="1800" u="sng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hlinkClick r:id="rId2" tooltip="Oxidation state"/>
                        </a:rPr>
                        <a:t>oxidation state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marL="285750" lvl="0" indent="-285750" algn="l" rtl="0">
                        <a:buFont typeface="Arial" panose="020B0604020202020204" pitchFamily="34" charset="0"/>
                        <a:buChar char="•"/>
                      </a:pP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low </a:t>
                      </a:r>
                      <a:r>
                        <a:rPr lang="en-US" sz="1800" u="sng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hlinkClick r:id="rId3" tooltip="Polarizability"/>
                        </a:rPr>
                        <a:t>polarizability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marL="285750" lvl="0" indent="-285750" algn="l" rtl="0">
                        <a:buFont typeface="Arial" panose="020B0604020202020204" pitchFamily="34" charset="0"/>
                        <a:buChar char="•"/>
                      </a:pP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high </a:t>
                      </a:r>
                      <a:r>
                        <a:rPr lang="en-US" sz="1800" u="sng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hlinkClick r:id="rId4" tooltip="Electronegativity"/>
                        </a:rPr>
                        <a:t>electronegativity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marL="285750" indent="-285750" algn="l" rtl="0">
                        <a:buFont typeface="Arial" panose="020B0604020202020204" pitchFamily="34" charset="0"/>
                        <a:buChar char="•"/>
                      </a:pP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energy low-lying </a:t>
                      </a:r>
                      <a:r>
                        <a:rPr lang="en-US" sz="1800" u="sng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hlinkClick r:id="rId5" tooltip="HOMO"/>
                        </a:rPr>
                        <a:t>HOMO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(bases) or energy high-lying </a:t>
                      </a:r>
                      <a:r>
                        <a:rPr lang="en-US" sz="1800" u="sng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hlinkClick r:id="rId6" tooltip="LUMO"/>
                        </a:rPr>
                        <a:t>LUMO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(acids).</a:t>
                      </a:r>
                    </a:p>
                    <a:p>
                      <a:pPr marL="0" indent="0" algn="l" rtl="0">
                        <a:buFont typeface="Arial" panose="020B0604020202020204" pitchFamily="34" charset="0"/>
                        <a:buNone/>
                      </a:pPr>
                      <a:endParaRPr lang="en-US" sz="1800" u="sng" kern="1200" baseline="30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800" i="1" u="none" kern="1200" baseline="300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*</a:t>
                      </a:r>
                      <a:r>
                        <a:rPr lang="en-US" sz="1400" i="1" kern="1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The affinity of hard acids and hard bases for each other is mainly </a:t>
                      </a:r>
                      <a:r>
                        <a:rPr lang="en-US" sz="1400" i="1" u="sng" kern="1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hlinkClick r:id="rId7" tooltip="Ionic bond"/>
                        </a:rPr>
                        <a:t>ionic</a:t>
                      </a:r>
                      <a:r>
                        <a:rPr lang="en-US" sz="1400" i="1" kern="1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in nature.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28575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endParaRPr lang="en-US" sz="20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6634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400" dirty="0"/>
                        <a:t>Soft</a:t>
                      </a:r>
                      <a:endParaRPr lang="en-US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vert="vert270"/>
                </a:tc>
                <a:tc gridSpan="2">
                  <a:txBody>
                    <a:bodyPr/>
                    <a:lstStyle/>
                    <a:p>
                      <a:pPr algn="l" rtl="0"/>
                      <a:r>
                        <a:rPr lang="en-US" sz="18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Soft acids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and </a:t>
                      </a:r>
                      <a:r>
                        <a:rPr lang="en-US" sz="18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soft bases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tend to have:</a:t>
                      </a:r>
                    </a:p>
                    <a:p>
                      <a:pPr marL="285750" lvl="0" indent="-285750" algn="l" rtl="0">
                        <a:buFont typeface="Arial" panose="020B0604020202020204" pitchFamily="34" charset="0"/>
                        <a:buChar char="•"/>
                      </a:pP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large atomic/ionic radius </a:t>
                      </a:r>
                    </a:p>
                    <a:p>
                      <a:pPr marL="285750" lvl="0" indent="-285750" algn="l" rtl="0">
                        <a:buFont typeface="Arial" panose="020B0604020202020204" pitchFamily="34" charset="0"/>
                        <a:buChar char="•"/>
                      </a:pP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low or zero oxidation state </a:t>
                      </a:r>
                    </a:p>
                    <a:p>
                      <a:pPr marL="285750" lvl="0" indent="-285750" algn="l" rtl="0">
                        <a:buFont typeface="Arial" panose="020B0604020202020204" pitchFamily="34" charset="0"/>
                        <a:buChar char="•"/>
                      </a:pP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high polarizability </a:t>
                      </a:r>
                    </a:p>
                    <a:p>
                      <a:pPr marL="285750" lvl="0" indent="-285750" algn="l" rtl="0">
                        <a:buFont typeface="Arial" panose="020B0604020202020204" pitchFamily="34" charset="0"/>
                        <a:buChar char="•"/>
                      </a:pP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low electronegativity </a:t>
                      </a:r>
                    </a:p>
                    <a:p>
                      <a:pPr marL="285750" indent="-285750" algn="l" rtl="0">
                        <a:buFont typeface="Arial" panose="020B0604020202020204" pitchFamily="34" charset="0"/>
                        <a:buChar char="•"/>
                      </a:pP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energy high-lying HOMO (bases) and energy-low lying LUMO (acids).</a:t>
                      </a:r>
                    </a:p>
                    <a:p>
                      <a:pPr marL="0" indent="0" algn="l" rtl="0">
                        <a:buFont typeface="Arial" panose="020B0604020202020204" pitchFamily="34" charset="0"/>
                        <a:buNone/>
                      </a:pPr>
                      <a:endParaRPr lang="en-US" sz="18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*</a:t>
                      </a:r>
                      <a:r>
                        <a:rPr lang="en-US" sz="2000" i="1" u="none" kern="1200" baseline="300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The affinity of soft acids and bases for each other is mainly </a:t>
                      </a:r>
                      <a:r>
                        <a:rPr lang="en-US" sz="2000" i="1" u="none" kern="1200" baseline="300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hlinkClick r:id="rId8" tooltip="Covalent bond"/>
                        </a:rPr>
                        <a:t>covalent</a:t>
                      </a:r>
                      <a:r>
                        <a:rPr lang="en-US" sz="2000" i="1" u="none" kern="1200" baseline="300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in nature.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28575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endParaRPr lang="en-US" sz="20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605230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C5F04-F3D7-45C0-98E5-599EDA6B238E}" type="slidenum">
              <a:rPr lang="ar-SA" smtClean="0"/>
              <a:pPr/>
              <a:t>7</a:t>
            </a:fld>
            <a:endParaRPr lang="ar-SA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/>
              <a:t>تهاني المحيميد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27584" y="404664"/>
            <a:ext cx="7704856" cy="523220"/>
          </a:xfrm>
          <a:prstGeom prst="rect">
            <a:avLst/>
          </a:prstGeom>
        </p:spPr>
        <p:style>
          <a:lnRef idx="0">
            <a:scrgbClr r="0" g="0" b="0"/>
          </a:lnRef>
          <a:fillRef idx="1003">
            <a:schemeClr val="lt1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Hard and Soft Acids and Bases </a:t>
            </a:r>
            <a:endParaRPr lang="en-US" sz="2800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SA"/>
              <a:t>423 chem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0879945"/>
              </p:ext>
            </p:extLst>
          </p:nvPr>
        </p:nvGraphicFramePr>
        <p:xfrm>
          <a:off x="458911" y="1484787"/>
          <a:ext cx="8229600" cy="4464492"/>
        </p:xfrm>
        <a:graphic>
          <a:graphicData uri="http://schemas.openxmlformats.org/drawingml/2006/table">
            <a:tbl>
              <a:tblPr firstRow="1" firstCol="1" bandRow="1"/>
              <a:tblGrid>
                <a:gridCol w="1028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35025"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Acids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0480" marR="30480" marT="30480" marB="30480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Bases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0480" marR="30480" marT="30480" marB="30480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5025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hard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0480" marR="30480" marT="30480" marB="30480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soft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0480" marR="30480" marT="30480" marB="30480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hard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0480" marR="30480" marT="30480" marB="30480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soft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0480" marR="30480" marT="30480" marB="30480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476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  <a:hlinkClick r:id="rId2" tooltip="Hydronium"/>
                        </a:rPr>
                        <a:t>Hydronium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0480" marR="30480" marT="30480" marB="30480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H</a:t>
                      </a:r>
                      <a:r>
                        <a:rPr lang="en-US" sz="1200" baseline="30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+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0480" marR="30480" marT="30480" marB="30480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  <a:hlinkClick r:id="rId3" tooltip="Mercury (element)"/>
                        </a:rPr>
                        <a:t>Mercury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0480" marR="30480" marT="30480" marB="30480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  <a:hlinkClick r:id="rId4" tooltip="Methylmercury"/>
                        </a:rPr>
                        <a:t>CH</a:t>
                      </a:r>
                      <a:r>
                        <a:rPr lang="en-US" sz="1200" u="sng" baseline="-2500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  <a:hlinkClick r:id="rId4" tooltip="Methylmercury"/>
                        </a:rPr>
                        <a:t>3</a:t>
                      </a:r>
                      <a:r>
                        <a:rPr lang="en-US" sz="1200" u="sng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  <a:hlinkClick r:id="rId4" tooltip="Methylmercury"/>
                        </a:rPr>
                        <a:t>Hg</a:t>
                      </a:r>
                      <a:r>
                        <a:rPr lang="en-US" sz="1200" u="sng" baseline="3000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  <a:hlinkClick r:id="rId4" tooltip="Methylmercury"/>
                        </a:rPr>
                        <a:t>+</a:t>
                      </a: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, Hg</a:t>
                      </a:r>
                      <a:r>
                        <a:rPr lang="en-US" sz="1200" baseline="30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2+</a:t>
                      </a: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1200" u="sng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  <a:hlinkClick r:id="rId5" tooltip="Calomel"/>
                        </a:rPr>
                        <a:t>Hg</a:t>
                      </a:r>
                      <a:r>
                        <a:rPr lang="en-US" sz="1200" u="sng" baseline="-2500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  <a:hlinkClick r:id="rId5" tooltip="Calomel"/>
                        </a:rPr>
                        <a:t>2</a:t>
                      </a:r>
                      <a:r>
                        <a:rPr lang="en-US" sz="1200" u="sng" baseline="3000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  <a:hlinkClick r:id="rId5" tooltip="Calomel"/>
                        </a:rPr>
                        <a:t>2+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0480" marR="30480" marT="30480" marB="30480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  <a:hlinkClick r:id="rId6" tooltip="Hydroxyl"/>
                        </a:rPr>
                        <a:t>Hydroxyl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0480" marR="30480" marT="30480" marB="30480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OH</a:t>
                      </a:r>
                      <a:r>
                        <a:rPr lang="en-US" sz="1200" baseline="30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0480" marR="30480" marT="30480" marB="30480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  <a:hlinkClick r:id="rId7" tooltip="Hydride"/>
                        </a:rPr>
                        <a:t>Hydride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0480" marR="30480" marT="30480" marB="30480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H</a:t>
                      </a:r>
                      <a:r>
                        <a:rPr lang="en-US" sz="1200" baseline="30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0480" marR="30480" marT="30480" marB="30480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502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  <a:hlinkClick r:id="rId8" tooltip="Alkali metals"/>
                        </a:rPr>
                        <a:t>Alkali metals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0480" marR="30480" marT="30480" marB="30480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Li</a:t>
                      </a:r>
                      <a:r>
                        <a:rPr lang="en-US" sz="1200" baseline="30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+</a:t>
                      </a: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,Na</a:t>
                      </a:r>
                      <a:r>
                        <a:rPr lang="en-US" sz="1200" baseline="30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+</a:t>
                      </a: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,K</a:t>
                      </a:r>
                      <a:r>
                        <a:rPr lang="en-US" sz="1200" baseline="30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+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0480" marR="30480" marT="30480" marB="30480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  <a:hlinkClick r:id="rId9" tooltip="Platinum"/>
                        </a:rPr>
                        <a:t>Platinum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0480" marR="30480" marT="30480" marB="30480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Pt</a:t>
                      </a:r>
                      <a:r>
                        <a:rPr lang="en-US" sz="1200" baseline="30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2+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0480" marR="30480" marT="30480" marB="30480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  <a:hlinkClick r:id="rId10" tooltip="Alkoxide"/>
                        </a:rPr>
                        <a:t>Alkoxide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0480" marR="30480" marT="30480" marB="30480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RO</a:t>
                      </a:r>
                      <a:r>
                        <a:rPr lang="en-US" sz="1200" baseline="30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0480" marR="30480" marT="30480" marB="30480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  <a:hlinkClick r:id="rId11" tooltip="Thiolate"/>
                        </a:rPr>
                        <a:t>Thiolate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0480" marR="30480" marT="30480" marB="30480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RS</a:t>
                      </a:r>
                      <a:r>
                        <a:rPr lang="en-US" sz="1200" baseline="30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0480" marR="30480" marT="30480" marB="30480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502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  <a:hlinkClick r:id="rId12" tooltip="Titanium"/>
                        </a:rPr>
                        <a:t>Titanium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0480" marR="30480" marT="30480" marB="30480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Ti</a:t>
                      </a:r>
                      <a:r>
                        <a:rPr lang="en-US" sz="1200" baseline="30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4+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0480" marR="30480" marT="30480" marB="30480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  <a:hlinkClick r:id="rId13" tooltip="Palladium"/>
                        </a:rPr>
                        <a:t>Palladium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0480" marR="30480" marT="30480" marB="30480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Pd</a:t>
                      </a:r>
                      <a:r>
                        <a:rPr lang="en-US" sz="1200" baseline="30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2+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0480" marR="30480" marT="30480" marB="30480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  <a:hlinkClick r:id="rId14" tooltip="Halogens"/>
                        </a:rPr>
                        <a:t>Halogens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0480" marR="30480" marT="30480" marB="30480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</a:t>
                      </a:r>
                      <a:r>
                        <a:rPr lang="en-US" sz="1200" baseline="30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</a:t>
                      </a: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,Cl</a:t>
                      </a:r>
                      <a:r>
                        <a:rPr lang="en-US" sz="1200" baseline="30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0480" marR="30480" marT="30480" marB="30480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  <a:hlinkClick r:id="rId14" tooltip="Halogens"/>
                        </a:rPr>
                        <a:t>Halogens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0480" marR="30480" marT="30480" marB="30480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</a:t>
                      </a:r>
                      <a:r>
                        <a:rPr lang="en-US" sz="1200" baseline="30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0480" marR="30480" marT="30480" marB="30480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502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  <a:hlinkClick r:id="rId15" tooltip="Chromium"/>
                        </a:rPr>
                        <a:t>Chromium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0480" marR="30480" marT="30480" marB="30480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Cr</a:t>
                      </a:r>
                      <a:r>
                        <a:rPr lang="en-US" sz="1200" baseline="30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3+</a:t>
                      </a: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,Cr</a:t>
                      </a:r>
                      <a:r>
                        <a:rPr lang="en-US" sz="1200" baseline="30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6+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0480" marR="30480" marT="30480" marB="30480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  <a:hlinkClick r:id="rId16" tooltip="Silver"/>
                        </a:rPr>
                        <a:t>Silver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0480" marR="30480" marT="30480" marB="30480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Ag</a:t>
                      </a:r>
                      <a:r>
                        <a:rPr lang="en-US" sz="1200" baseline="30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+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0480" marR="30480" marT="30480" marB="30480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  <a:hlinkClick r:id="rId17" tooltip="Ammonia"/>
                        </a:rPr>
                        <a:t>Ammonia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0480" marR="30480" marT="30480" marB="30480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NH</a:t>
                      </a:r>
                      <a:r>
                        <a:rPr lang="en-US" sz="1200" baseline="-25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0480" marR="30480" marT="30480" marB="30480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  <a:hlinkClick r:id="rId18" tooltip="Phosphine"/>
                        </a:rPr>
                        <a:t>Phosphine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0480" marR="30480" marT="30480" marB="30480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PR</a:t>
                      </a:r>
                      <a:r>
                        <a:rPr lang="en-US" sz="1200" baseline="-25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0480" marR="30480" marT="30480" marB="30480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9476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  <a:hlinkClick r:id="rId19" tooltip="Boron trifluoride"/>
                        </a:rPr>
                        <a:t>Boron trifluoride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0480" marR="30480" marT="30480" marB="30480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BF</a:t>
                      </a:r>
                      <a:r>
                        <a:rPr lang="en-US" sz="1200" baseline="-25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0480" marR="30480" marT="30480" marB="30480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  <a:hlinkClick r:id="rId20" tooltip="Borane"/>
                        </a:rPr>
                        <a:t>borane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0480" marR="30480" marT="30480" marB="30480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BH</a:t>
                      </a:r>
                      <a:r>
                        <a:rPr lang="en-US" sz="1200" baseline="-25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0480" marR="30480" marT="30480" marB="30480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  <a:hlinkClick r:id="rId21" tooltip="Carboxylate"/>
                        </a:rPr>
                        <a:t>Carboxylate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0480" marR="30480" marT="30480" marB="30480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CH</a:t>
                      </a:r>
                      <a:r>
                        <a:rPr lang="en-US" sz="1200" baseline="-25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</a:t>
                      </a: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COO</a:t>
                      </a:r>
                      <a:r>
                        <a:rPr lang="en-US" sz="1200" baseline="30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0480" marR="30480" marT="30480" marB="30480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  <a:hlinkClick r:id="rId22" tooltip="Thiocyanate"/>
                        </a:rPr>
                        <a:t>Thiocyanate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0480" marR="30480" marT="30480" marB="30480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SCN</a:t>
                      </a:r>
                      <a:r>
                        <a:rPr lang="en-US" sz="1200" baseline="30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0480" marR="30480" marT="30480" marB="30480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9476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  <a:hlinkClick r:id="rId23" tooltip="Carbocation"/>
                        </a:rPr>
                        <a:t>Carbocation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0480" marR="30480" marT="30480" marB="30480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</a:t>
                      </a:r>
                      <a:r>
                        <a:rPr lang="en-US" sz="1200" baseline="-25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</a:t>
                      </a: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</a:t>
                      </a:r>
                      <a:r>
                        <a:rPr lang="en-US" sz="1200" baseline="30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+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0480" marR="30480" marT="30480" marB="30480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  <a:hlinkClick r:id="rId24" tooltip="P-chloranil"/>
                        </a:rPr>
                        <a:t>P-chloranil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0480" marR="30480" marT="30480" marB="30480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480" marR="30480" marT="30480" marB="30480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  <a:hlinkClick r:id="rId25" tooltip="Carbonate"/>
                        </a:rPr>
                        <a:t>Carbonate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0480" marR="30480" marT="30480" marB="30480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</a:t>
                      </a:r>
                      <a:r>
                        <a:rPr lang="en-US" sz="1200" baseline="-25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</a:t>
                      </a:r>
                      <a:r>
                        <a:rPr lang="en-US" sz="1200" baseline="30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2-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0480" marR="30480" marT="30480" marB="30480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  <a:hlinkClick r:id="rId26" tooltip="Carbon monoxide"/>
                        </a:rPr>
                        <a:t>carbon monoxide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0480" marR="30480" marT="30480" marB="30480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0480" marR="30480" marT="30480" marB="30480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50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480" marR="30480" marT="30480" marB="30480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480" marR="30480" marT="30480" marB="30480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bulk </a:t>
                      </a:r>
                      <a:r>
                        <a:rPr lang="en-US" sz="1200" u="sng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  <a:hlinkClick r:id="rId27" tooltip="Metals"/>
                        </a:rPr>
                        <a:t>Metals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0480" marR="30480" marT="30480" marB="30480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en-US" sz="1200" baseline="30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0480" marR="30480" marT="30480" marB="30480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  <a:hlinkClick r:id="rId28" tooltip="Hydrazine"/>
                        </a:rPr>
                        <a:t>Hydrazine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0480" marR="30480" marT="30480" marB="30480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</a:t>
                      </a:r>
                      <a:r>
                        <a:rPr lang="en-US" sz="1200" baseline="-25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H</a:t>
                      </a:r>
                      <a:r>
                        <a:rPr lang="en-US" sz="1200" baseline="-25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0480" marR="30480" marT="30480" marB="30480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  <a:hlinkClick r:id="rId29" tooltip="Benzene"/>
                        </a:rPr>
                        <a:t>Benzene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0480" marR="30480" marT="30480" marB="30480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</a:t>
                      </a:r>
                      <a:r>
                        <a:rPr lang="en-US" sz="1200" baseline="-25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</a:t>
                      </a: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H</a:t>
                      </a:r>
                      <a:r>
                        <a:rPr lang="en-US" sz="1200" baseline="-25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0480" marR="30480" marT="30480" marB="30480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50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480" marR="30480" marT="30480" marB="30480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480" marR="30480" marT="30480" marB="30480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  <a:hlinkClick r:id="rId30" tooltip="Gold"/>
                        </a:rPr>
                        <a:t>Gold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0480" marR="30480" marT="30480" marB="30480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Au</a:t>
                      </a:r>
                      <a:r>
                        <a:rPr lang="en-US" sz="1200" baseline="30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+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0480" marR="30480" marT="30480" marB="30480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480" marR="30480" marT="30480" marB="30480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480" marR="30480" marT="30480" marB="30480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480" marR="30480" marT="30480" marB="30480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480" marR="30480" marT="30480" marB="30480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35025">
                <a:tc gridSpan="8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Table 1. Hard and soft acids and bases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0480" marR="30480" marT="30480" marB="30480" anchor="ctr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9838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C5F04-F3D7-45C0-98E5-599EDA6B238E}" type="slidenum">
              <a:rPr lang="ar-SA" smtClean="0"/>
              <a:pPr/>
              <a:t>8</a:t>
            </a:fld>
            <a:endParaRPr lang="ar-SA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/>
              <a:t>تهاني المحيميد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27584" y="404664"/>
            <a:ext cx="7704856" cy="523220"/>
          </a:xfrm>
          <a:prstGeom prst="rect">
            <a:avLst/>
          </a:prstGeom>
        </p:spPr>
        <p:style>
          <a:lnRef idx="0">
            <a:scrgbClr r="0" g="0" b="0"/>
          </a:lnRef>
          <a:fillRef idx="1003">
            <a:schemeClr val="lt1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Hard and Soft Acids and Bases </a:t>
            </a:r>
            <a:endParaRPr lang="en-US" sz="2800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SA"/>
              <a:t>423 chem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"/>
          <a:srcRect l="14580" t="18500" r="17901" b="15547"/>
          <a:stretch/>
        </p:blipFill>
        <p:spPr>
          <a:xfrm>
            <a:off x="457200" y="1229848"/>
            <a:ext cx="8507288" cy="4935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05249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C5F04-F3D7-45C0-98E5-599EDA6B238E}" type="slidenum">
              <a:rPr lang="ar-SA" smtClean="0"/>
              <a:pPr/>
              <a:t>9</a:t>
            </a:fld>
            <a:endParaRPr lang="ar-SA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/>
              <a:t>تهاني المحيميد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27584" y="404664"/>
            <a:ext cx="7704856" cy="523220"/>
          </a:xfrm>
          <a:prstGeom prst="rect">
            <a:avLst/>
          </a:prstGeom>
        </p:spPr>
        <p:style>
          <a:lnRef idx="0">
            <a:scrgbClr r="0" g="0" b="0"/>
          </a:lnRef>
          <a:fillRef idx="1003">
            <a:schemeClr val="lt1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Hard and Soft Acids and Bases </a:t>
            </a:r>
            <a:endParaRPr lang="en-US" sz="2800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SA"/>
              <a:t>423 chem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l="15687" t="20469" r="16794" b="16532"/>
          <a:stretch/>
        </p:blipFill>
        <p:spPr>
          <a:xfrm>
            <a:off x="354360" y="1556792"/>
            <a:ext cx="8435280" cy="4608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9333317"/>
      </p:ext>
    </p:extLst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مخصص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5F0060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2061</TotalTime>
  <Words>776</Words>
  <Application>Microsoft Office PowerPoint</Application>
  <PresentationFormat>On-screen Show (4:3)</PresentationFormat>
  <Paragraphs>181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Times New Roman</vt:lpstr>
      <vt:lpstr>Wingdings</vt:lpstr>
      <vt:lpstr>سمة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maboelghar</dc:creator>
  <cp:lastModifiedBy>Dell</cp:lastModifiedBy>
  <cp:revision>193</cp:revision>
  <dcterms:created xsi:type="dcterms:W3CDTF">2012-02-06T07:04:30Z</dcterms:created>
  <dcterms:modified xsi:type="dcterms:W3CDTF">2019-09-23T14:01:51Z</dcterms:modified>
</cp:coreProperties>
</file>