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6" r:id="rId13"/>
    <p:sldId id="294" r:id="rId14"/>
    <p:sldId id="292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5" autoAdjust="0"/>
    <p:restoredTop sz="94686"/>
  </p:normalViewPr>
  <p:slideViewPr>
    <p:cSldViewPr snapToGrid="0" snapToObjects="1">
      <p:cViewPr>
        <p:scale>
          <a:sx n="76" d="100"/>
          <a:sy n="76" d="100"/>
        </p:scale>
        <p:origin x="-25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C3EEA4-B8BF-4748-B48F-C0A5D5144281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3B909E-A787-694F-965E-8CF855F3A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Titration of weak 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541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617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Curves of Amino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5080" y="1447799"/>
            <a:ext cx="10877320" cy="517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Information that can be obtained from a titration curve 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1- The number  of  </a:t>
            </a:r>
            <a:r>
              <a:rPr lang="en-US" sz="1800" dirty="0" err="1" smtClean="0"/>
              <a:t>ionizable</a:t>
            </a:r>
            <a:r>
              <a:rPr lang="en-US" sz="1800" dirty="0" smtClean="0"/>
              <a:t>  groups in that amino acid , which can be detected from the number of titration stages in the curve , (or the number of  pK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‘s   or number of flat zones in the curve) .</a:t>
            </a:r>
          </a:p>
          <a:p>
            <a:pPr>
              <a:buNone/>
            </a:pPr>
            <a:r>
              <a:rPr lang="en-US" sz="1800" dirty="0" smtClean="0"/>
              <a:t>2-Whether  the </a:t>
            </a:r>
            <a:r>
              <a:rPr lang="en-US" sz="1800" dirty="0" err="1" smtClean="0"/>
              <a:t>triprotic</a:t>
            </a:r>
            <a:r>
              <a:rPr lang="en-US" sz="1800" dirty="0" smtClean="0"/>
              <a:t> amino acid is basic or acidic , that can be detected from the pKa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 .</a:t>
            </a:r>
          </a:p>
          <a:p>
            <a:pPr>
              <a:buNone/>
            </a:pPr>
            <a:r>
              <a:rPr lang="en-US" sz="1800" dirty="0" smtClean="0"/>
              <a:t>If it’s value is closer  to the value of  pKa</a:t>
            </a:r>
            <a:r>
              <a:rPr lang="en-US" sz="1800" baseline="-25000" dirty="0" smtClean="0"/>
              <a:t>1  </a:t>
            </a:r>
            <a:r>
              <a:rPr lang="en-US" sz="1800" dirty="0" smtClean="0"/>
              <a:t> (that of the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Times New Roman"/>
                <a:cs typeface="Times New Roman"/>
              </a:rPr>
              <a:t>- carboxyl group ), then it is an acidic amino acid .</a:t>
            </a:r>
          </a:p>
          <a:p>
            <a:pPr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If </a:t>
            </a:r>
            <a:r>
              <a:rPr lang="en-US" sz="1800" dirty="0" smtClean="0"/>
              <a:t>the value of  it’s pKa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 is closer  to the value of  pKa</a:t>
            </a:r>
            <a:r>
              <a:rPr lang="en-US" sz="1800" baseline="-25000" dirty="0" smtClean="0"/>
              <a:t>3  </a:t>
            </a:r>
            <a:r>
              <a:rPr lang="en-US" sz="1800" dirty="0" smtClean="0"/>
              <a:t> (that of the </a:t>
            </a:r>
            <a:r>
              <a:rPr lang="el-GR" sz="1800" dirty="0" smtClean="0">
                <a:latin typeface="Times New Roman"/>
                <a:cs typeface="Times New Roman"/>
              </a:rPr>
              <a:t>α</a:t>
            </a:r>
            <a:r>
              <a:rPr lang="en-US" sz="1800" dirty="0" smtClean="0">
                <a:latin typeface="Times New Roman"/>
                <a:cs typeface="Times New Roman"/>
              </a:rPr>
              <a:t>- </a:t>
            </a:r>
            <a:r>
              <a:rPr lang="en-US" sz="1800" dirty="0" err="1" smtClean="0">
                <a:latin typeface="Times New Roman"/>
                <a:cs typeface="Times New Roman"/>
              </a:rPr>
              <a:t>aminogroup</a:t>
            </a:r>
            <a:r>
              <a:rPr lang="en-US" sz="1800" dirty="0" smtClean="0">
                <a:latin typeface="Times New Roman"/>
                <a:cs typeface="Times New Roman"/>
              </a:rPr>
              <a:t> ), then it is basic amino acid .</a:t>
            </a:r>
          </a:p>
          <a:p>
            <a:pPr>
              <a:buNone/>
            </a:pPr>
            <a:r>
              <a:rPr lang="en-US" sz="1800" dirty="0" smtClean="0"/>
              <a:t>3-  The pK</a:t>
            </a:r>
            <a:r>
              <a:rPr lang="en-US" sz="1800" baseline="-25000" dirty="0" smtClean="0"/>
              <a:t>a</a:t>
            </a:r>
            <a:r>
              <a:rPr lang="en-US" sz="1800" dirty="0" smtClean="0"/>
              <a:t>   values  of the amino acid  can be obtained from the curve which is equal to the pH value at the mid-point .</a:t>
            </a:r>
          </a:p>
          <a:p>
            <a:pPr>
              <a:buNone/>
            </a:pPr>
            <a:r>
              <a:rPr lang="en-US" sz="1800" dirty="0" smtClean="0"/>
              <a:t>4- The isoelectric  point , pI  for each amino acid can be obtained from the curve by detecting the point where the amino acid is all in the </a:t>
            </a:r>
            <a:r>
              <a:rPr lang="en-US" sz="1800" dirty="0" err="1" smtClean="0"/>
              <a:t>zwitterion</a:t>
            </a:r>
            <a:r>
              <a:rPr lang="en-US" sz="1800" dirty="0" smtClean="0"/>
              <a:t> form (net charge = 0.0) the pH at that point  is the pI .</a:t>
            </a:r>
          </a:p>
          <a:p>
            <a:pPr>
              <a:buNone/>
            </a:pPr>
            <a:r>
              <a:rPr lang="en-US" sz="1800" dirty="0" smtClean="0"/>
              <a:t>Or it can be obtained mathematically from ; </a:t>
            </a:r>
          </a:p>
          <a:p>
            <a:pPr>
              <a:buNone/>
            </a:pPr>
            <a:r>
              <a:rPr lang="en-US" sz="1800" dirty="0" smtClean="0"/>
              <a:t>pI =  pKa</a:t>
            </a:r>
            <a:r>
              <a:rPr lang="en-US" sz="1800" baseline="-25000" dirty="0" smtClean="0"/>
              <a:t>1  </a:t>
            </a:r>
            <a:r>
              <a:rPr lang="en-US" sz="1800" dirty="0" smtClean="0"/>
              <a:t>+ pKa</a:t>
            </a:r>
            <a:r>
              <a:rPr lang="en-US" sz="1800" baseline="-25000" dirty="0" smtClean="0"/>
              <a:t>2       </a:t>
            </a:r>
            <a:r>
              <a:rPr lang="en-US" sz="1800" dirty="0" smtClean="0"/>
              <a:t>( in the case of a neutral amino acid ) .</a:t>
            </a:r>
            <a:endParaRPr lang="en-US" sz="1800" baseline="-25000" dirty="0" smtClean="0"/>
          </a:p>
          <a:p>
            <a:pPr>
              <a:buNone/>
            </a:pPr>
            <a:r>
              <a:rPr lang="en-US" sz="1800" baseline="-25000" dirty="0" smtClean="0"/>
              <a:t>              </a:t>
            </a:r>
            <a:r>
              <a:rPr lang="en-US" sz="1800" dirty="0" smtClean="0"/>
              <a:t>         2 </a:t>
            </a:r>
          </a:p>
          <a:p>
            <a:pPr>
              <a:buNone/>
            </a:pPr>
            <a:r>
              <a:rPr lang="en-US" sz="1800" dirty="0" smtClean="0"/>
              <a:t>In the case of </a:t>
            </a:r>
            <a:r>
              <a:rPr lang="en-US" sz="1800" dirty="0" err="1" smtClean="0"/>
              <a:t>triprotic</a:t>
            </a:r>
            <a:r>
              <a:rPr lang="en-US" sz="1800" dirty="0" smtClean="0"/>
              <a:t> amino acids , the pI is calculated from :</a:t>
            </a:r>
          </a:p>
          <a:p>
            <a:pPr>
              <a:buNone/>
            </a:pPr>
            <a:r>
              <a:rPr lang="en-US" sz="1800" dirty="0" smtClean="0"/>
              <a:t>pI =  pKa</a:t>
            </a:r>
            <a:r>
              <a:rPr lang="en-US" sz="1800" baseline="-25000" dirty="0" smtClean="0"/>
              <a:t>1  </a:t>
            </a:r>
            <a:r>
              <a:rPr lang="en-US" sz="1800" dirty="0" smtClean="0"/>
              <a:t>+ pKa</a:t>
            </a:r>
            <a:r>
              <a:rPr lang="en-US" sz="1800" baseline="-25000" dirty="0" smtClean="0"/>
              <a:t>2       </a:t>
            </a:r>
            <a:r>
              <a:rPr lang="en-US" sz="1800" dirty="0" smtClean="0"/>
              <a:t>(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in the case of acidic amino acids )  .</a:t>
            </a:r>
          </a:p>
          <a:p>
            <a:pPr>
              <a:buNone/>
            </a:pPr>
            <a:r>
              <a:rPr lang="en-US" sz="1800" dirty="0" smtClean="0"/>
              <a:t>                    2   </a:t>
            </a:r>
          </a:p>
          <a:p>
            <a:pPr>
              <a:buNone/>
            </a:pPr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5155894"/>
            <a:ext cx="1149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6202496"/>
            <a:ext cx="1149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5516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Curves of Amino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4063" y="1178805"/>
            <a:ext cx="10888337" cy="52770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pI =  pKa</a:t>
            </a:r>
            <a:r>
              <a:rPr lang="en-US" sz="1800" baseline="-25000" dirty="0" smtClean="0"/>
              <a:t>2  </a:t>
            </a:r>
            <a:r>
              <a:rPr lang="en-US" sz="1800" dirty="0" smtClean="0"/>
              <a:t>+ pKa</a:t>
            </a:r>
            <a:r>
              <a:rPr lang="en-US" sz="1800" baseline="-25000" dirty="0" smtClean="0"/>
              <a:t>3   </a:t>
            </a:r>
            <a:r>
              <a:rPr lang="en-US" sz="1800" dirty="0" smtClean="0"/>
              <a:t>    in the case of basic amino acids.</a:t>
            </a:r>
            <a:r>
              <a:rPr lang="en-US" sz="1800" baseline="-25000" dirty="0" smtClean="0"/>
              <a:t>            </a:t>
            </a:r>
            <a:r>
              <a:rPr lang="en-US" sz="1800" dirty="0" smtClean="0"/>
              <a:t>   </a:t>
            </a:r>
          </a:p>
          <a:p>
            <a:pPr>
              <a:buNone/>
            </a:pPr>
            <a:r>
              <a:rPr lang="en-US" sz="1800" dirty="0" smtClean="0"/>
              <a:t>                    2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5- You can also determine from the curve the pH values at which the amino acid can act as a buffer . (the pH ranges ±1  from the pH value of each midpoint).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1586429"/>
            <a:ext cx="1149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5516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O</a:t>
            </a:r>
            <a:r>
              <a:rPr lang="en-US" dirty="0" smtClean="0"/>
              <a:t>btain a Titration Curves of Amino Acids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94063" y="1178805"/>
                <a:ext cx="10888337" cy="527707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2400" dirty="0" smtClean="0"/>
                  <a:t>No of moles of weak acid or </a:t>
                </a:r>
                <a:r>
                  <a:rPr lang="en-US" sz="2400" dirty="0" err="1" smtClean="0"/>
                  <a:t>a.a</a:t>
                </a:r>
                <a:endParaRPr lang="en-US" sz="2400" dirty="0" smtClean="0"/>
              </a:p>
              <a:p>
                <a:pPr>
                  <a:buNone/>
                </a:pPr>
                <a:r>
                  <a:rPr lang="en-US" sz="2400" dirty="0" smtClean="0"/>
                  <a:t>Calculate the first moles of OH by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𝑛𝑜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𝑚𝑜𝑙𝑒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𝑎𝑐𝑖𝑑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𝑃𝐾𝑎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>
                  <a:buNone/>
                </a:pPr>
                <a:r>
                  <a:rPr lang="en-US" sz="2400" dirty="0" smtClean="0"/>
                  <a:t>Calculate the second moles of OH added B= </a:t>
                </a:r>
                <a:r>
                  <a:rPr lang="en-US" sz="2400" dirty="0"/>
                  <a:t>No </a:t>
                </a:r>
                <a:r>
                  <a:rPr lang="en-US" sz="2400" dirty="0" smtClean="0"/>
                  <a:t>of moles </a:t>
                </a:r>
                <a:r>
                  <a:rPr lang="en-US" sz="2400" dirty="0"/>
                  <a:t>of weak acid or </a:t>
                </a:r>
                <a:r>
                  <a:rPr lang="en-US" sz="2400" dirty="0" err="1" smtClean="0"/>
                  <a:t>a.a</a:t>
                </a:r>
                <a:r>
                  <a:rPr lang="en-US" sz="2400" dirty="0" smtClean="0"/>
                  <a:t> + A</a:t>
                </a:r>
              </a:p>
              <a:p>
                <a:pPr>
                  <a:buNone/>
                </a:pPr>
                <a:r>
                  <a:rPr lang="en-US" sz="2400" dirty="0"/>
                  <a:t>Calculate the </a:t>
                </a:r>
                <a:r>
                  <a:rPr lang="en-US" sz="2400" dirty="0" smtClean="0"/>
                  <a:t>third </a:t>
                </a:r>
                <a:r>
                  <a:rPr lang="en-US" sz="2400" dirty="0"/>
                  <a:t>moles of OH added </a:t>
                </a:r>
                <a:r>
                  <a:rPr lang="en-US" sz="2400" dirty="0" smtClean="0"/>
                  <a:t>C= </a:t>
                </a:r>
                <a:r>
                  <a:rPr lang="en-US" sz="2400" dirty="0"/>
                  <a:t>No of moles of weak acid or </a:t>
                </a:r>
                <a:r>
                  <a:rPr lang="en-US" sz="2400" dirty="0" err="1"/>
                  <a:t>a.a</a:t>
                </a:r>
                <a:r>
                  <a:rPr lang="en-US" sz="2400" dirty="0"/>
                  <a:t> + </a:t>
                </a:r>
                <a:r>
                  <a:rPr lang="en-US" sz="2400" dirty="0" smtClean="0"/>
                  <a:t>B</a:t>
                </a:r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94063" y="1178805"/>
                <a:ext cx="10888337" cy="5277079"/>
              </a:xfrm>
              <a:blipFill rotWithShape="1">
                <a:blip r:embed="rId2"/>
                <a:stretch>
                  <a:fillRect l="-896" t="-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2749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5516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O</a:t>
            </a:r>
            <a:r>
              <a:rPr lang="en-US" dirty="0" smtClean="0"/>
              <a:t>btain a Titration Curves of Amino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4063" y="1178805"/>
            <a:ext cx="10888337" cy="52770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Sketch the pH curve for the titration of 100ml of 0.1M Glycine with KOH</a:t>
            </a:r>
            <a:r>
              <a:rPr lang="en-US" sz="2400" dirty="0"/>
              <a:t>? </a:t>
            </a:r>
            <a:r>
              <a:rPr lang="en-US" sz="2400" dirty="0" smtClean="0"/>
              <a:t>Pka1=1.71, Pka2=9.6?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 </a:t>
            </a:r>
            <a:r>
              <a:rPr lang="en-US" sz="2400" dirty="0"/>
              <a:t>of moles of </a:t>
            </a:r>
            <a:r>
              <a:rPr lang="en-US" sz="2400" dirty="0" smtClean="0"/>
              <a:t> </a:t>
            </a:r>
            <a:r>
              <a:rPr lang="en-US" sz="2400" dirty="0" err="1" smtClean="0"/>
              <a:t>a.a</a:t>
            </a:r>
            <a:r>
              <a:rPr lang="en-US" sz="2400" dirty="0" smtClean="0"/>
              <a:t> = M*V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= 0.1 * 0.1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=0.01 mole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first moles of OH by A</a:t>
            </a:r>
            <a:r>
              <a:rPr lang="en-US" sz="2400" dirty="0" smtClean="0"/>
              <a:t>= 0.01 / 1.71 = 0.005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second moles of OH added B= </a:t>
            </a:r>
            <a:r>
              <a:rPr lang="en-US" sz="2400" dirty="0" smtClean="0"/>
              <a:t>0.01 + 0.005 = 0.015</a:t>
            </a:r>
          </a:p>
          <a:p>
            <a:pPr>
              <a:buNone/>
            </a:pPr>
            <a:r>
              <a:rPr lang="en-US" sz="2400" dirty="0" smtClean="0"/>
              <a:t>PI = (Pka1 + pka2)/ 2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=5.66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32850" y="2836229"/>
            <a:ext cx="3649550" cy="323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6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947" y="1107449"/>
            <a:ext cx="10363200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Plot the titration curve of Aspartic acid it has a volume of 100ml and0.1M</a:t>
            </a:r>
          </a:p>
          <a:p>
            <a:pPr marL="0" indent="0">
              <a:buNone/>
            </a:pPr>
            <a:r>
              <a:rPr lang="en-US" dirty="0" smtClean="0"/>
              <a:t>When titrated with 0.1M KOH?</a:t>
            </a:r>
            <a:r>
              <a:rPr lang="en-US" sz="2800" dirty="0"/>
              <a:t> </a:t>
            </a:r>
            <a:r>
              <a:rPr lang="en-US" sz="2800" dirty="0" smtClean="0"/>
              <a:t>Pka1=2.09, Pka2=3.86, Pka3=9.82?</a:t>
            </a:r>
            <a:endParaRPr lang="ar-S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" t="5047" r="18867" b="9556"/>
          <a:stretch/>
        </p:blipFill>
        <p:spPr bwMode="auto">
          <a:xfrm>
            <a:off x="7679246" y="2679713"/>
            <a:ext cx="4300602" cy="404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015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</a:t>
            </a:r>
            <a:r>
              <a:rPr lang="en-US" dirty="0"/>
              <a:t>the titration curve of </a:t>
            </a:r>
            <a:r>
              <a:rPr lang="en-US" dirty="0" smtClean="0"/>
              <a:t>Lysine</a:t>
            </a:r>
            <a:r>
              <a:rPr lang="en-US" dirty="0"/>
              <a:t> </a:t>
            </a:r>
            <a:r>
              <a:rPr lang="en-US" dirty="0" smtClean="0"/>
              <a:t>which has </a:t>
            </a:r>
            <a:r>
              <a:rPr lang="en-US" dirty="0"/>
              <a:t>a volume of </a:t>
            </a:r>
            <a:r>
              <a:rPr lang="en-US" dirty="0" smtClean="0"/>
              <a:t>200ml and 0.3M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When titrated with </a:t>
            </a:r>
            <a:r>
              <a:rPr lang="en-US" dirty="0" smtClean="0"/>
              <a:t>0.1M </a:t>
            </a:r>
            <a:r>
              <a:rPr lang="en-US" dirty="0" err="1" smtClean="0"/>
              <a:t>NaOH</a:t>
            </a:r>
            <a:r>
              <a:rPr lang="en-US" dirty="0"/>
              <a:t>? ?</a:t>
            </a:r>
            <a:r>
              <a:rPr lang="en-US" sz="2400" dirty="0"/>
              <a:t> </a:t>
            </a:r>
            <a:r>
              <a:rPr lang="en-US" sz="2400" dirty="0" smtClean="0"/>
              <a:t>Pka1=2.18, Pka2=8.95, Pka3=10.35?</a:t>
            </a:r>
            <a:endParaRPr lang="ar-SA" dirty="0"/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20"/>
          <a:stretch/>
        </p:blipFill>
        <p:spPr bwMode="auto">
          <a:xfrm>
            <a:off x="3026020" y="2367419"/>
            <a:ext cx="5120140" cy="446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8988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6045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of amino acids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4431" y="1125415"/>
            <a:ext cx="11007969" cy="489438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Amino acids are weak  </a:t>
            </a:r>
            <a:r>
              <a:rPr lang="en-US" sz="1800" dirty="0" err="1" smtClean="0"/>
              <a:t>polyprotic</a:t>
            </a:r>
            <a:r>
              <a:rPr lang="en-US" sz="1800" dirty="0" smtClean="0"/>
              <a:t> acids . </a:t>
            </a:r>
          </a:p>
          <a:p>
            <a:r>
              <a:rPr lang="en-US" sz="1800" dirty="0" smtClean="0"/>
              <a:t>Neutral amino acids are (</a:t>
            </a:r>
            <a:r>
              <a:rPr lang="en-US" sz="1800" dirty="0" err="1" smtClean="0"/>
              <a:t>gly</a:t>
            </a:r>
            <a:r>
              <a:rPr lang="en-US" sz="1800" dirty="0" smtClean="0"/>
              <a:t>, ala, threonine ) are treated as diprotic acids .</a:t>
            </a:r>
          </a:p>
          <a:p>
            <a:r>
              <a:rPr lang="en-US" sz="1800" dirty="0" smtClean="0"/>
              <a:t>acidic amino acids (</a:t>
            </a:r>
            <a:r>
              <a:rPr lang="en-US" sz="1800" dirty="0" err="1" smtClean="0"/>
              <a:t>glu</a:t>
            </a:r>
            <a:r>
              <a:rPr lang="en-US" sz="1800" dirty="0" smtClean="0"/>
              <a:t>, asp,) are treated as </a:t>
            </a:r>
            <a:r>
              <a:rPr lang="en-US" sz="1800" dirty="0" err="1" smtClean="0"/>
              <a:t>triprotic</a:t>
            </a:r>
            <a:r>
              <a:rPr lang="en-US" sz="1800" dirty="0" smtClean="0"/>
              <a:t> acids .</a:t>
            </a:r>
          </a:p>
          <a:p>
            <a:r>
              <a:rPr lang="en-US" sz="1800" dirty="0" smtClean="0"/>
              <a:t>Basic amino acids (</a:t>
            </a:r>
            <a:r>
              <a:rPr lang="en-US" sz="1800" dirty="0" err="1" smtClean="0"/>
              <a:t>lys</a:t>
            </a:r>
            <a:r>
              <a:rPr lang="en-US" sz="1800" dirty="0" smtClean="0"/>
              <a:t> , </a:t>
            </a:r>
            <a:r>
              <a:rPr lang="en-US" sz="1800" dirty="0" err="1" smtClean="0"/>
              <a:t>arg</a:t>
            </a:r>
            <a:r>
              <a:rPr lang="en-US" sz="1800" dirty="0" smtClean="0"/>
              <a:t> , his ) </a:t>
            </a:r>
            <a:r>
              <a:rPr lang="en-US" sz="1800" dirty="0"/>
              <a:t>are treated as </a:t>
            </a:r>
            <a:r>
              <a:rPr lang="en-US" sz="1800" dirty="0" err="1"/>
              <a:t>triprotic</a:t>
            </a:r>
            <a:r>
              <a:rPr lang="en-US" sz="1800" dirty="0"/>
              <a:t> acids </a:t>
            </a:r>
            <a:r>
              <a:rPr lang="en-US" sz="1800" dirty="0" smtClean="0"/>
              <a:t>.</a:t>
            </a:r>
          </a:p>
          <a:p>
            <a:r>
              <a:rPr lang="en-US" sz="1800" dirty="0" err="1"/>
              <a:t>pH</a:t>
            </a:r>
            <a:r>
              <a:rPr lang="en-US" sz="1400" dirty="0" err="1"/>
              <a:t>m</a:t>
            </a:r>
            <a:r>
              <a:rPr lang="en-US" sz="1800" dirty="0"/>
              <a:t> </a:t>
            </a:r>
            <a:r>
              <a:rPr lang="en-US" sz="1800" dirty="0" smtClean="0"/>
              <a:t>is the pH at which </a:t>
            </a:r>
            <a:r>
              <a:rPr lang="en-US" sz="1800" dirty="0"/>
              <a:t>the maximum total number of charges </a:t>
            </a:r>
            <a:r>
              <a:rPr lang="en-US" sz="1800" dirty="0" smtClean="0"/>
              <a:t>present.</a:t>
            </a:r>
          </a:p>
          <a:p>
            <a:r>
              <a:rPr lang="en-US" sz="1800" dirty="0" smtClean="0"/>
              <a:t>Glycine can be obtained in three forms :</a:t>
            </a:r>
          </a:p>
          <a:p>
            <a:pPr>
              <a:buNone/>
            </a:pPr>
            <a:r>
              <a:rPr lang="en-US" sz="1800" dirty="0" smtClean="0"/>
              <a:t>a) Glycine hydrochloride                                             b)  Isoelectric </a:t>
            </a:r>
            <a:r>
              <a:rPr lang="en-US" sz="1800" dirty="0" err="1" smtClean="0"/>
              <a:t>glycine</a:t>
            </a:r>
            <a:r>
              <a:rPr lang="en-US" sz="1800" dirty="0" smtClean="0"/>
              <a:t>                                              c)Sodium </a:t>
            </a:r>
            <a:r>
              <a:rPr lang="en-US" sz="1800" dirty="0" err="1" smtClean="0"/>
              <a:t>glycinate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4" name="Picture 3" descr="نتيجة بحث الصور عن ‪glycine hydrochloride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448" y="3726455"/>
            <a:ext cx="3524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نتيجة بحث الصور عن ‪isoelectric glycine‬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8228" y="3726455"/>
            <a:ext cx="17240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44482" y="3572219"/>
            <a:ext cx="3215606" cy="120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086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6507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of amino acids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583894" y="1156771"/>
                <a:ext cx="10998506" cy="5255046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Example: Calculate the pH of a 0.1M solution of   a) Glycine hydrochloride  , b) Isoelectric </a:t>
                </a:r>
                <a:r>
                  <a:rPr lang="en-US" sz="1800" dirty="0" err="1" smtClean="0"/>
                  <a:t>glycine</a:t>
                </a:r>
                <a:r>
                  <a:rPr lang="en-US" sz="1800" dirty="0" smtClean="0"/>
                  <a:t>  , c)Sodium </a:t>
                </a:r>
                <a:r>
                  <a:rPr lang="en-US" sz="1800" dirty="0" err="1" smtClean="0"/>
                  <a:t>glycinate</a:t>
                </a:r>
                <a:r>
                  <a:rPr lang="en-US" sz="1800" dirty="0" smtClean="0"/>
                  <a:t> </a:t>
                </a:r>
              </a:p>
              <a:p>
                <a:pPr>
                  <a:buNone/>
                </a:pPr>
                <a:r>
                  <a:rPr lang="en-US" sz="1800" dirty="0" smtClean="0"/>
                  <a:t>K</a:t>
                </a:r>
                <a:r>
                  <a:rPr lang="en-US" sz="1800" baseline="-25000" dirty="0" smtClean="0"/>
                  <a:t>a1 </a:t>
                </a:r>
                <a:r>
                  <a:rPr lang="en-US" sz="1800" dirty="0" smtClean="0"/>
                  <a:t>= 4.57 x 10</a:t>
                </a:r>
                <a:r>
                  <a:rPr lang="en-US" sz="1800" baseline="30000" dirty="0" smtClean="0"/>
                  <a:t>-3  </a:t>
                </a:r>
                <a:endParaRPr lang="en-US" sz="1800" dirty="0" smtClean="0"/>
              </a:p>
              <a:p>
                <a:pPr marL="342900" indent="-342900">
                  <a:buAutoNum type="alphaLcParenR"/>
                </a:pPr>
                <a:r>
                  <a:rPr lang="en-US" sz="1800" dirty="0" smtClean="0"/>
                  <a:t>Glycine hydrochloride  is a </a:t>
                </a:r>
                <a:r>
                  <a:rPr lang="en-US" sz="1800" dirty="0" err="1" smtClean="0"/>
                  <a:t>diprotic</a:t>
                </a:r>
                <a:r>
                  <a:rPr lang="en-US" sz="1800" dirty="0" smtClean="0"/>
                  <a:t> acid , the carboxylic group is a much stronger acid than the amino group , the pH of the solution is dependent exclusively by the extent the carboxyl group ionizes .</a:t>
                </a:r>
              </a:p>
              <a:p>
                <a:pPr marL="342900" indent="-342900">
                  <a:buAutoNum type="alphaLcParenR"/>
                </a:pPr>
                <a:endParaRPr lang="en-US" sz="1800" dirty="0" smtClean="0"/>
              </a:p>
              <a:p>
                <a:pPr marL="342900" indent="-342900">
                  <a:buAutoNum type="alphaLcParenR"/>
                </a:pPr>
                <a:endParaRPr lang="en-US" sz="1800" dirty="0" smtClean="0"/>
              </a:p>
              <a:p>
                <a:pPr marL="342900" indent="-342900">
                  <a:buNone/>
                </a:pPr>
                <a:endParaRPr lang="en-US" sz="1800" dirty="0"/>
              </a:p>
              <a:p>
                <a:pPr marL="342900" indent="-342900">
                  <a:buNone/>
                </a:pPr>
                <a:endParaRPr lang="en-US" sz="1800" dirty="0" smtClean="0"/>
              </a:p>
              <a:p>
                <a:pPr marL="342900" indent="-34290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/>
                      <m:t>K</m:t>
                    </m:r>
                    <m:r>
                      <m:rPr>
                        <m:nor/>
                      </m:rPr>
                      <a:rPr lang="en-US" sz="1800" baseline="-25000" dirty="0"/>
                      <m:t>a</m:t>
                    </m:r>
                    <m:r>
                      <m:rPr>
                        <m:nor/>
                      </m:rPr>
                      <a:rPr lang="en-US" sz="1800" baseline="-25000" dirty="0"/>
                      <m:t>1  </m:t>
                    </m:r>
                    <m:r>
                      <m:rPr>
                        <m:nor/>
                      </m:rPr>
                      <a:rPr lang="en-US" sz="1800" baseline="-25000" dirty="0"/>
                      <m:t>= </m:t>
                    </m:r>
                    <m:f>
                      <m:fPr>
                        <m:ctrlPr>
                          <a:rPr lang="en-US" sz="1800" i="1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u="sng" dirty="0"/>
                          <m:t>[</m:t>
                        </m:r>
                        <m:r>
                          <m:rPr>
                            <m:nor/>
                          </m:rPr>
                          <a:rPr lang="en-US" sz="1800" dirty="0"/>
                          <m:t>AA</m:t>
                        </m:r>
                        <m:r>
                          <m:rPr>
                            <m:nor/>
                          </m:rPr>
                          <a:rPr lang="en-US" sz="1800" dirty="0"/>
                          <m:t>˚] [</m:t>
                        </m:r>
                        <m:r>
                          <m:rPr>
                            <m:nor/>
                          </m:rPr>
                          <a:rPr lang="en-US" sz="1800" dirty="0"/>
                          <m:t>H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+</m:t>
                        </m:r>
                        <m:r>
                          <m:rPr>
                            <m:nor/>
                          </m:rPr>
                          <a:rPr lang="en-US" sz="1800" dirty="0"/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[ </m:t>
                        </m:r>
                        <m:r>
                          <m:rPr>
                            <m:nor/>
                          </m:rPr>
                          <a:rPr lang="en-US" sz="1800" dirty="0"/>
                          <m:t>AA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+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1</m:t>
                        </m:r>
                        <m:r>
                          <m:rPr>
                            <m:nor/>
                          </m:rPr>
                          <a:rPr lang="en-US" sz="1800" dirty="0"/>
                          <m:t>]</m:t>
                        </m:r>
                        <m:r>
                          <m:rPr>
                            <m:nor/>
                          </m:rPr>
                          <a:rPr lang="en-US" sz="3200" b="1" dirty="0"/>
                          <m:t> </m:t>
                        </m:r>
                      </m:den>
                    </m:f>
                  </m:oMath>
                </a14:m>
                <a:r>
                  <a:rPr lang="en-US" sz="1800" dirty="0"/>
                  <a:t>,    assume   y  = [ AA</a:t>
                </a:r>
                <a:r>
                  <a:rPr lang="en-US" sz="1800" baseline="30000" dirty="0"/>
                  <a:t>+1</a:t>
                </a:r>
                <a:r>
                  <a:rPr lang="en-US" sz="1800" dirty="0"/>
                  <a:t>]  that ionizes .</a:t>
                </a:r>
              </a:p>
              <a:p>
                <a:pPr marL="342900" indent="-342900">
                  <a:buNone/>
                </a:pPr>
                <a:r>
                  <a:rPr lang="en-US" sz="1800" dirty="0"/>
                  <a:t>Thus,  y = [H</a:t>
                </a:r>
                <a:r>
                  <a:rPr lang="en-US" sz="1800" baseline="30000" dirty="0"/>
                  <a:t>+</a:t>
                </a:r>
                <a:r>
                  <a:rPr lang="en-US" sz="1800" dirty="0"/>
                  <a:t>]  produced, and y = </a:t>
                </a:r>
                <a:r>
                  <a:rPr lang="en-US" sz="1800" u="sng" dirty="0"/>
                  <a:t>[</a:t>
                </a:r>
                <a:r>
                  <a:rPr lang="en-US" sz="1800" dirty="0"/>
                  <a:t>AA˚]  produced .                                              </a:t>
                </a:r>
                <a:r>
                  <a:rPr lang="en-US" sz="2400" dirty="0"/>
                  <a:t>  </a:t>
                </a:r>
              </a:p>
              <a:p>
                <a:pPr marL="342900" indent="-342900">
                  <a:buNone/>
                </a:pPr>
                <a:r>
                  <a:rPr lang="en-US" sz="1800" dirty="0"/>
                  <a:t>AA</a:t>
                </a:r>
                <a:r>
                  <a:rPr lang="en-US" sz="1800" baseline="30000" dirty="0"/>
                  <a:t>+1</a:t>
                </a:r>
                <a:r>
                  <a:rPr lang="en-US" sz="1800" dirty="0"/>
                  <a:t>  remaining at equilibrium = [ AA</a:t>
                </a:r>
                <a:r>
                  <a:rPr lang="en-US" sz="1800" baseline="30000" dirty="0"/>
                  <a:t>+1</a:t>
                </a:r>
                <a:r>
                  <a:rPr lang="en-US" sz="1800" dirty="0"/>
                  <a:t>]  original  - [ AA</a:t>
                </a:r>
                <a:r>
                  <a:rPr lang="en-US" sz="1800" baseline="30000" dirty="0"/>
                  <a:t>+1</a:t>
                </a:r>
                <a:r>
                  <a:rPr lang="en-US" sz="1800" dirty="0"/>
                  <a:t>]  that ionizes = 0.1 – y</a:t>
                </a:r>
              </a:p>
              <a:p>
                <a:pPr marL="342900" indent="-342900">
                  <a:buNone/>
                </a:pPr>
                <a:r>
                  <a:rPr lang="en-US" sz="1800" dirty="0"/>
                  <a:t>Thus,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dirty="0"/>
                      <m:t>K</m:t>
                    </m:r>
                    <m:r>
                      <m:rPr>
                        <m:nor/>
                      </m:rPr>
                      <a:rPr lang="en-US" sz="1800" baseline="-25000" dirty="0"/>
                      <m:t>a</m:t>
                    </m:r>
                    <m:r>
                      <m:rPr>
                        <m:nor/>
                      </m:rPr>
                      <a:rPr lang="en-US" sz="1800" baseline="-25000" dirty="0"/>
                      <m:t>1</m:t>
                    </m:r>
                    <m:r>
                      <m:rPr>
                        <m:nor/>
                      </m:rPr>
                      <a:rPr lang="en-US" sz="1800" baseline="-25000" dirty="0"/>
                      <m:t>=</m:t>
                    </m:r>
                    <m:r>
                      <a:rPr lang="en-US" sz="18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1800" i="1" baseline="-25000" dirty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(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  <m:r>
                          <m:rPr>
                            <m:nor/>
                          </m:rPr>
                          <a:rPr lang="en-US" sz="1800" dirty="0"/>
                          <m:t>)(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  <m:r>
                          <m:rPr>
                            <m:nor/>
                          </m:rPr>
                          <a:rPr lang="en-US" sz="1800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0.1</m:t>
                        </m:r>
                        <m:r>
                          <m:rPr>
                            <m:nor/>
                          </m:rPr>
                          <a:rPr lang="en-US" sz="1800" dirty="0"/>
                          <m:t>− 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</m:den>
                    </m:f>
                  </m:oMath>
                </a14:m>
                <a:r>
                  <a:rPr lang="en-US" sz="1800" dirty="0"/>
                  <a:t> =4.57 x 10</a:t>
                </a:r>
                <a:r>
                  <a:rPr lang="en-US" sz="1800" baseline="30000" dirty="0"/>
                  <a:t>-3 </a:t>
                </a:r>
                <a:endParaRPr lang="en-US" sz="1800" dirty="0"/>
              </a:p>
              <a:p>
                <a:pPr marL="342900" indent="-34290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583894" y="1156771"/>
                <a:ext cx="10998506" cy="5255046"/>
              </a:xfrm>
              <a:blipFill rotWithShape="1">
                <a:blip r:embed="rId2"/>
                <a:stretch>
                  <a:fillRect l="-499" t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94" y="2529954"/>
            <a:ext cx="3581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6617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of amino acids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38978" y="936435"/>
                <a:ext cx="11097910" cy="5629618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sz="1800" dirty="0" smtClean="0"/>
                  <a:t>Since amount of  y (value of y) is stronger than that can be ignored ,</a:t>
                </a:r>
              </a:p>
              <a:p>
                <a:pPr>
                  <a:buNone/>
                </a:pPr>
                <a:r>
                  <a:rPr lang="en-US" sz="1800" dirty="0" smtClean="0"/>
                  <a:t>Thus  4.57 x 10</a:t>
                </a:r>
                <a:r>
                  <a:rPr lang="en-US" sz="1800" baseline="30000" dirty="0" smtClean="0"/>
                  <a:t>-4 </a:t>
                </a:r>
                <a:r>
                  <a:rPr lang="en-US" sz="1800" dirty="0" smtClean="0"/>
                  <a:t>  - 4.57 x 10</a:t>
                </a:r>
                <a:r>
                  <a:rPr lang="en-US" sz="1800" baseline="30000" dirty="0" smtClean="0"/>
                  <a:t>-3 </a:t>
                </a:r>
                <a:r>
                  <a:rPr lang="en-US" sz="1800" dirty="0" smtClean="0"/>
                  <a:t> y</a:t>
                </a:r>
                <a:r>
                  <a:rPr lang="en-US" sz="1800" baseline="30000" dirty="0" smtClean="0"/>
                  <a:t>  </a:t>
                </a:r>
                <a:r>
                  <a:rPr lang="en-US" sz="1800" dirty="0" smtClean="0"/>
                  <a:t>=</a:t>
                </a:r>
                <a:r>
                  <a:rPr lang="en-US" sz="1800" baseline="30000" dirty="0" smtClean="0"/>
                  <a:t>  </a:t>
                </a:r>
                <a:r>
                  <a:rPr lang="en-US" sz="1800" dirty="0" smtClean="0"/>
                  <a:t> y </a:t>
                </a:r>
                <a:r>
                  <a:rPr lang="en-US" sz="1800" baseline="30000" dirty="0" smtClean="0"/>
                  <a:t>2    </a:t>
                </a:r>
                <a:endParaRPr lang="en-US" sz="1800" dirty="0" smtClean="0"/>
              </a:p>
              <a:p>
                <a:pPr>
                  <a:buNone/>
                </a:pPr>
                <a:r>
                  <a:rPr lang="en-US" sz="1800" dirty="0" smtClean="0"/>
                  <a:t>y </a:t>
                </a:r>
                <a:r>
                  <a:rPr lang="en-US" sz="1800" baseline="30000" dirty="0" smtClean="0"/>
                  <a:t>2  </a:t>
                </a:r>
                <a:r>
                  <a:rPr lang="en-US" sz="1800" dirty="0" smtClean="0"/>
                  <a:t>+ 4.57 x 10</a:t>
                </a:r>
                <a:r>
                  <a:rPr lang="en-US" sz="1800" baseline="30000" dirty="0" smtClean="0"/>
                  <a:t>-3 </a:t>
                </a:r>
                <a:r>
                  <a:rPr lang="en-US" sz="1800" dirty="0" smtClean="0"/>
                  <a:t> y - </a:t>
                </a:r>
                <a:r>
                  <a:rPr lang="en-US" sz="1800" baseline="30000" dirty="0" smtClean="0"/>
                  <a:t>   </a:t>
                </a:r>
                <a:r>
                  <a:rPr lang="en-US" sz="1800" dirty="0" smtClean="0"/>
                  <a:t>4.57 x 10</a:t>
                </a:r>
                <a:r>
                  <a:rPr lang="en-US" sz="1800" baseline="30000" dirty="0" smtClean="0"/>
                  <a:t>-4    </a:t>
                </a:r>
                <a:r>
                  <a:rPr lang="en-US" sz="1800" dirty="0" smtClean="0"/>
                  <a:t>=  0.0     </a:t>
                </a:r>
              </a:p>
              <a:p>
                <a:pPr>
                  <a:buNone/>
                </a:pPr>
                <a:r>
                  <a:rPr lang="en-US" sz="1800" dirty="0" smtClean="0"/>
                  <a:t>  </a:t>
                </a:r>
              </a:p>
              <a:p>
                <a:pPr>
                  <a:buNone/>
                </a:pPr>
                <a:r>
                  <a:rPr lang="en-US" sz="1800" dirty="0"/>
                  <a:t>Y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−</m:t>
                        </m:r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  <m:r>
                          <a:rPr lang="en-US" sz="1800" i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4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  <m:r>
                          <a:rPr lang="en-US" sz="1800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en-US" sz="1800" dirty="0" smtClean="0"/>
                  <a:t>,   where    a = 1 , b = 4.57 x 10</a:t>
                </a:r>
                <a:r>
                  <a:rPr lang="en-US" sz="1800" baseline="30000" dirty="0" smtClean="0"/>
                  <a:t>-3  </a:t>
                </a:r>
                <a:r>
                  <a:rPr lang="en-US" sz="1800" dirty="0" smtClean="0"/>
                  <a:t> , c = 4.57 x 10</a:t>
                </a:r>
                <a:r>
                  <a:rPr lang="en-US" sz="1800" baseline="30000" dirty="0" smtClean="0"/>
                  <a:t>-4 </a:t>
                </a:r>
                <a:r>
                  <a:rPr lang="en-US" sz="1800" dirty="0" smtClean="0"/>
                  <a:t>  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r>
                  <a:rPr lang="en-US" sz="1800" dirty="0" smtClean="0"/>
                  <a:t>Thus y =  [H</a:t>
                </a:r>
                <a:r>
                  <a:rPr lang="en-US" sz="1800" baseline="30000" dirty="0" smtClean="0"/>
                  <a:t>+ </a:t>
                </a:r>
                <a:r>
                  <a:rPr lang="en-US" sz="1800" dirty="0" smtClean="0"/>
                  <a:t>]  =  1.92 x 10</a:t>
                </a:r>
                <a:r>
                  <a:rPr lang="en-US" sz="1800" baseline="30000" dirty="0" smtClean="0"/>
                  <a:t>-2  </a:t>
                </a:r>
                <a:r>
                  <a:rPr lang="en-US" sz="1800" dirty="0" smtClean="0"/>
                  <a:t>.                  </a:t>
                </a:r>
              </a:p>
              <a:p>
                <a:pPr>
                  <a:buNone/>
                </a:pPr>
                <a:r>
                  <a:rPr lang="en-US" sz="1800" dirty="0" smtClean="0"/>
                  <a:t>pH = 1.72 .</a:t>
                </a:r>
                <a:endParaRPr lang="en-US" sz="1800" dirty="0" smtClean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r>
                  <a:rPr lang="en-US" sz="1800" dirty="0" smtClean="0">
                    <a:solidFill>
                      <a:srgbClr val="C00000"/>
                    </a:solidFill>
                  </a:rPr>
                  <a:t>What is the degree of ionization of  </a:t>
                </a:r>
                <a:r>
                  <a:rPr lang="en-US" sz="1800" dirty="0" err="1" smtClean="0">
                    <a:solidFill>
                      <a:srgbClr val="C00000"/>
                    </a:solidFill>
                  </a:rPr>
                  <a:t>glycine</a:t>
                </a:r>
                <a:r>
                  <a:rPr lang="en-US" sz="1800" dirty="0" smtClean="0">
                    <a:solidFill>
                      <a:srgbClr val="C00000"/>
                    </a:solidFill>
                  </a:rPr>
                  <a:t> hydrochloride in this 0.1M solution ?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 marL="342900" indent="-342900">
                  <a:buNone/>
                </a:pPr>
                <a:r>
                  <a:rPr lang="en-US" sz="1800" dirty="0" smtClean="0"/>
                  <a:t>  </a:t>
                </a:r>
                <a:r>
                  <a:rPr lang="en-US" sz="1800" b="1" dirty="0" smtClean="0">
                    <a:solidFill>
                      <a:srgbClr val="C00000"/>
                    </a:solidFill>
                  </a:rPr>
                  <a:t>b) </a:t>
                </a:r>
                <a:r>
                  <a:rPr lang="en-US" sz="1800" dirty="0" smtClean="0"/>
                  <a:t>The pH of  AA˚  is the </a:t>
                </a:r>
                <a:r>
                  <a:rPr lang="en-US" sz="1800" dirty="0" err="1" smtClean="0"/>
                  <a:t>pI</a:t>
                </a:r>
                <a:r>
                  <a:rPr lang="en-US" sz="1800" dirty="0" smtClean="0"/>
                  <a:t>  ( the  </a:t>
                </a:r>
                <a:r>
                  <a:rPr lang="en-US" sz="1800" dirty="0" err="1" smtClean="0"/>
                  <a:t>pI</a:t>
                </a:r>
                <a:r>
                  <a:rPr lang="en-US" sz="1800" dirty="0" smtClean="0"/>
                  <a:t>  is defined as that pH where the predominant ionic form is  AA˚ , so net charge on the </a:t>
                </a:r>
                <a:r>
                  <a:rPr lang="en-US" sz="1800" dirty="0" err="1" smtClean="0"/>
                  <a:t>amivo</a:t>
                </a:r>
                <a:r>
                  <a:rPr lang="en-US" sz="1800" dirty="0" smtClean="0"/>
                  <a:t> acid is zero .) </a:t>
                </a:r>
              </a:p>
              <a:p>
                <a:pPr marL="342900" indent="-342900">
                  <a:buNone/>
                </a:pPr>
                <a:r>
                  <a:rPr lang="en-US" sz="1800" dirty="0"/>
                  <a:t>So  pH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pK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a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1 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+ </m:t>
                        </m:r>
                        <m:r>
                          <m:rPr>
                            <m:nor/>
                          </m:rPr>
                          <a:rPr lang="en-US" sz="1800" dirty="0"/>
                          <m:t>pKa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  <m:r>
                          <a:rPr lang="en-US" sz="1800" i="1">
                            <a:latin typeface="Cambria Math"/>
                          </a:rPr>
                          <m:t>.</m:t>
                        </m:r>
                        <m:r>
                          <a:rPr lang="en-US" sz="1800" i="1">
                            <a:latin typeface="Cambria Math"/>
                          </a:rPr>
                          <m:t>34</m:t>
                        </m:r>
                        <m:r>
                          <a:rPr lang="en-US" sz="1800" i="1">
                            <a:latin typeface="Cambria Math"/>
                          </a:rPr>
                          <m:t> +</m:t>
                        </m:r>
                        <m:r>
                          <a:rPr lang="en-US" sz="1800" i="1">
                            <a:latin typeface="Cambria Math"/>
                          </a:rPr>
                          <m:t>9</m:t>
                        </m:r>
                        <m:r>
                          <a:rPr lang="en-US" sz="1800" i="1">
                            <a:latin typeface="Cambria Math"/>
                          </a:rPr>
                          <m:t>.</m:t>
                        </m:r>
                        <m:r>
                          <a:rPr lang="en-US" sz="1800" i="1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=  5.97 </a:t>
                </a:r>
              </a:p>
              <a:p>
                <a:pPr marL="342900" indent="-342900">
                  <a:buNone/>
                </a:pPr>
                <a:r>
                  <a:rPr lang="en-US" sz="18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c)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Sodium </a:t>
                </a:r>
                <a:r>
                  <a:rPr lang="en-US" sz="1800" dirty="0" err="1" smtClean="0">
                    <a:latin typeface="Times New Roman" pitchFamily="18" charset="0"/>
                    <a:cs typeface="Times New Roman" pitchFamily="18" charset="0"/>
                  </a:rPr>
                  <a:t>glycinate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is a diprotic base , </a:t>
                </a:r>
              </a:p>
              <a:p>
                <a:pPr marL="342900" indent="-342900">
                  <a:buNone/>
                </a:pP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Both the unionized amino group and the </a:t>
                </a:r>
                <a:r>
                  <a:rPr lang="en-US" sz="1800" dirty="0" err="1" smtClean="0">
                    <a:latin typeface="Times New Roman" pitchFamily="18" charset="0"/>
                    <a:cs typeface="Times New Roman" pitchFamily="18" charset="0"/>
                  </a:rPr>
                  <a:t>carboxylate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 ion can accept a proton from water , but since the amino group is a much stronger  base than  the </a:t>
                </a:r>
                <a:r>
                  <a:rPr lang="el-GR" sz="1800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1800" dirty="0" err="1" smtClean="0">
                    <a:latin typeface="Times New Roman" pitchFamily="18" charset="0"/>
                    <a:cs typeface="Times New Roman" pitchFamily="18" charset="0"/>
                  </a:rPr>
                  <a:t>carboxylate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group , the pH of the solution depends  almost exclusively on the extent to which amino group ionizes .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38978" y="936435"/>
                <a:ext cx="11097910" cy="5629618"/>
              </a:xfrm>
              <a:blipFill rotWithShape="1">
                <a:blip r:embed="rId2"/>
                <a:stretch>
                  <a:fillRect l="-495" t="-867" r="-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5736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of amino acids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36863" y="1068635"/>
                <a:ext cx="11345537" cy="532114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1800" dirty="0" smtClean="0"/>
                  <a:t>For the amino group :</a:t>
                </a:r>
              </a:p>
              <a:p>
                <a:pPr>
                  <a:buNone/>
                </a:pPr>
                <a:r>
                  <a:rPr lang="en-US" sz="1800" dirty="0"/>
                  <a:t>K</a:t>
                </a:r>
                <a:r>
                  <a:rPr lang="en-US" sz="1800" baseline="-25000" dirty="0"/>
                  <a:t>b1  </a:t>
                </a:r>
                <a:r>
                  <a:rPr lang="en-US" sz="1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K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a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10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10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9.6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3</m:t>
                    </m:r>
                    <m:r>
                      <a:rPr lang="en-US" sz="1800" i="1">
                        <a:latin typeface="Cambria Math"/>
                      </a:rPr>
                      <m:t>.</m:t>
                    </m:r>
                    <m:r>
                      <a:rPr lang="en-US" sz="1800" i="1">
                        <a:latin typeface="Cambria Math"/>
                      </a:rPr>
                      <m:t>98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x10</a:t>
                </a:r>
                <a:r>
                  <a:rPr lang="en-US" sz="1800" baseline="30000" dirty="0"/>
                  <a:t>-5</a:t>
                </a:r>
                <a:r>
                  <a:rPr lang="en-US" sz="1800" dirty="0"/>
                  <a:t>    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r>
                  <a:rPr lang="en-US" sz="1800" dirty="0" smtClean="0"/>
                  <a:t>For  </a:t>
                </a:r>
                <a:r>
                  <a:rPr lang="en-US" sz="1800" dirty="0" err="1" smtClean="0"/>
                  <a:t>carboxylate</a:t>
                </a:r>
                <a:r>
                  <a:rPr lang="en-US" sz="1800" dirty="0" smtClean="0"/>
                  <a:t>  group  ;</a:t>
                </a:r>
              </a:p>
              <a:p>
                <a:pPr>
                  <a:buNone/>
                </a:pPr>
                <a:r>
                  <a:rPr lang="en-US" sz="1800" dirty="0"/>
                  <a:t>K</a:t>
                </a:r>
                <a:r>
                  <a:rPr lang="en-US" sz="1800" baseline="-25000" dirty="0"/>
                  <a:t>b2  </a:t>
                </a:r>
                <a:r>
                  <a:rPr lang="en-US" sz="1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K</m:t>
                        </m:r>
                        <m:r>
                          <m:rPr>
                            <m:nor/>
                          </m:rPr>
                          <a:rPr lang="en-US" sz="1800" baseline="-25000" dirty="0"/>
                          <m:t>a</m:t>
                        </m:r>
                        <m:r>
                          <a:rPr lang="en-US" sz="1800" i="1" baseline="-25000" dirty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10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10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2.34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2</m:t>
                    </m:r>
                    <m:r>
                      <a:rPr lang="en-US" sz="1800" i="1">
                        <a:latin typeface="Cambria Math"/>
                      </a:rPr>
                      <m:t>.</m:t>
                    </m:r>
                    <m:r>
                      <a:rPr lang="en-US" sz="1800" i="1">
                        <a:latin typeface="Cambria Math"/>
                      </a:rPr>
                      <m:t>19</m:t>
                    </m:r>
                    <m:r>
                      <a:rPr lang="en-US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x10</a:t>
                </a:r>
                <a:r>
                  <a:rPr lang="en-US" sz="1800" baseline="30000" dirty="0"/>
                  <a:t>-12</a:t>
                </a:r>
                <a:r>
                  <a:rPr lang="en-US" sz="1800" dirty="0"/>
                  <a:t>    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r>
                  <a:rPr lang="en-US" sz="1800" baseline="30000" dirty="0" smtClean="0"/>
                  <a:t> </a:t>
                </a:r>
                <a:r>
                  <a:rPr lang="en-US" sz="1800" dirty="0" smtClean="0"/>
                  <a:t>K</a:t>
                </a:r>
                <a:r>
                  <a:rPr lang="en-US" sz="1800" baseline="-25000" dirty="0" smtClean="0"/>
                  <a:t>b1   </a:t>
                </a:r>
                <a:r>
                  <a:rPr lang="en-US" sz="1800" baseline="30000" dirty="0" smtClean="0"/>
                  <a:t> </a:t>
                </a:r>
                <a:r>
                  <a:rPr lang="en-US" sz="1800" dirty="0" smtClean="0"/>
                  <a:t>=     [OH</a:t>
                </a:r>
                <a:r>
                  <a:rPr lang="en-US" sz="1800" baseline="30000" dirty="0" smtClean="0"/>
                  <a:t>- </a:t>
                </a:r>
                <a:r>
                  <a:rPr lang="en-US" sz="1800" dirty="0" smtClean="0"/>
                  <a:t>]</a:t>
                </a:r>
                <a:r>
                  <a:rPr lang="en-US" sz="1800" baseline="30000" dirty="0" smtClean="0"/>
                  <a:t>     </a:t>
                </a:r>
                <a:r>
                  <a:rPr lang="en-US" sz="1800" dirty="0" smtClean="0"/>
                  <a:t>[AA˚ ]</a:t>
                </a:r>
                <a:r>
                  <a:rPr lang="en-US" sz="1800" baseline="30000" dirty="0" smtClean="0"/>
                  <a:t>        </a:t>
                </a:r>
                <a:r>
                  <a:rPr lang="en-US" sz="1800" dirty="0" smtClean="0"/>
                  <a:t> =        (y) (y)               </a:t>
                </a:r>
              </a:p>
              <a:p>
                <a:pPr>
                  <a:buNone/>
                </a:pPr>
                <a:r>
                  <a:rPr lang="en-US" sz="1800" dirty="0"/>
                  <a:t>K</a:t>
                </a:r>
                <a:r>
                  <a:rPr lang="en-US" sz="1800" baseline="-25000" dirty="0"/>
                  <a:t>b1 </a:t>
                </a:r>
                <a:r>
                  <a:rPr lang="en-US" sz="1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[</m:t>
                        </m:r>
                        <m:r>
                          <m:rPr>
                            <m:nor/>
                          </m:rPr>
                          <a:rPr lang="en-US" sz="1800" dirty="0"/>
                          <m:t>OH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 </m:t>
                        </m:r>
                        <m:r>
                          <m:rPr>
                            <m:nor/>
                          </m:rPr>
                          <a:rPr lang="en-US" sz="1800" dirty="0"/>
                          <m:t>]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     </m:t>
                        </m:r>
                        <m:r>
                          <m:rPr>
                            <m:nor/>
                          </m:rPr>
                          <a:rPr lang="en-US" sz="1800" dirty="0"/>
                          <m:t>[</m:t>
                        </m:r>
                        <m:r>
                          <m:rPr>
                            <m:nor/>
                          </m:rPr>
                          <a:rPr lang="en-US" sz="1800" dirty="0"/>
                          <m:t>AA</m:t>
                        </m:r>
                        <m:r>
                          <m:rPr>
                            <m:nor/>
                          </m:rPr>
                          <a:rPr lang="en-US" sz="1800" dirty="0"/>
                          <m:t>˚ ]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[ </m:t>
                        </m:r>
                        <m:r>
                          <m:rPr>
                            <m:nor/>
                          </m:rPr>
                          <a:rPr lang="en-US" sz="1800" dirty="0"/>
                          <m:t>AA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sz="1800" baseline="30000" dirty="0"/>
                          <m:t>1</m:t>
                        </m:r>
                        <m:r>
                          <m:rPr>
                            <m:nor/>
                          </m:rPr>
                          <a:rPr lang="en-US" sz="1800" dirty="0"/>
                          <m:t>]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/>
                          <m:t>(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  <m:r>
                          <m:rPr>
                            <m:nor/>
                          </m:rPr>
                          <a:rPr lang="en-US" sz="1800" dirty="0"/>
                          <m:t>) (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  <m:r>
                          <m:rPr>
                            <m:nor/>
                          </m:rPr>
                          <a:rPr lang="en-US" sz="1800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/>
                          <m:t>0.1 </m:t>
                        </m:r>
                        <m:r>
                          <m:rPr>
                            <m:nor/>
                          </m:rPr>
                          <a:rPr lang="en-US" sz="1800" dirty="0"/>
                          <m:t>– ( </m:t>
                        </m:r>
                        <m:r>
                          <m:rPr>
                            <m:nor/>
                          </m:rPr>
                          <a:rPr lang="en-US" sz="1800" dirty="0"/>
                          <m:t>y</m:t>
                        </m:r>
                        <m:r>
                          <m:rPr>
                            <m:nor/>
                          </m:rPr>
                          <a:rPr lang="en-US" sz="1800" dirty="0"/>
                          <m:t>  )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pPr>
                  <a:buNone/>
                </a:pPr>
                <a:r>
                  <a:rPr lang="en-US" sz="1800" dirty="0" smtClean="0"/>
                  <a:t>Because the concentration of sodium </a:t>
                </a:r>
                <a:r>
                  <a:rPr lang="en-US" sz="1800" dirty="0" err="1" smtClean="0"/>
                  <a:t>glycinate</a:t>
                </a:r>
                <a:r>
                  <a:rPr lang="en-US" sz="1800" dirty="0" smtClean="0"/>
                  <a:t> is much larger than  K</a:t>
                </a:r>
                <a:r>
                  <a:rPr lang="en-US" sz="1800" baseline="-25000" dirty="0" smtClean="0"/>
                  <a:t>b1  </a:t>
                </a:r>
                <a:r>
                  <a:rPr lang="en-US" sz="1800" dirty="0" smtClean="0"/>
                  <a:t> thus  y  can be neglected from the dominator .</a:t>
                </a:r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baseline="30000" dirty="0" smtClean="0"/>
              </a:p>
              <a:p>
                <a:pPr>
                  <a:buNone/>
                </a:pPr>
                <a:endParaRPr lang="en-US" sz="1800" dirty="0" smtClean="0"/>
              </a:p>
              <a:p>
                <a:pPr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36863" y="1068635"/>
                <a:ext cx="11345537" cy="5321147"/>
              </a:xfrm>
              <a:blipFill rotWithShape="1">
                <a:blip r:embed="rId2"/>
                <a:stretch>
                  <a:fillRect l="-484" t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863" y="3576641"/>
            <a:ext cx="5943600" cy="130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617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of amino acids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38978" y="1222872"/>
                <a:ext cx="10943422" cy="517792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3.98 x10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-5 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800" baseline="30000" dirty="0">
                            <a:latin typeface="Times New Roman" pitchFamily="18" charset="0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0.1</m:t>
                        </m:r>
                      </m:den>
                    </m:f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  , so  y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=   3.98 x 10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-6    </a:t>
                </a:r>
              </a:p>
              <a:p>
                <a:pPr>
                  <a:buNone/>
                </a:pPr>
                <a:endParaRPr lang="en-US" sz="1800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y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3.98 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y =  1.99 x 10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-3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M  ,   [OH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]  = 1.99 x 10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-3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M  </a:t>
                </a:r>
              </a:p>
              <a:p>
                <a:pPr>
                  <a:buNone/>
                </a:pP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[H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]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en-US" sz="1800" baseline="-25000" dirty="0">
                            <a:latin typeface="Times New Roman" pitchFamily="18" charset="0"/>
                            <a:cs typeface="Times New Roman" pitchFamily="18" charset="0"/>
                          </a:rPr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[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OH</m:t>
                        </m:r>
                        <m:r>
                          <m:rPr>
                            <m:nor/>
                          </m:rPr>
                          <a:rPr lang="en-US" sz="1800" baseline="30000" dirty="0"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]</m:t>
                        </m:r>
                      </m:den>
                    </m:f>
                    <m:r>
                      <a:rPr lang="en-US" sz="1800" i="1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80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1.99 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800" dirty="0">
                            <a:latin typeface="Times New Roman" pitchFamily="18" charset="0"/>
                            <a:cs typeface="Times New Roman" pitchFamily="18" charset="0"/>
                          </a:rPr>
                          <m:t>3  </m:t>
                        </m:r>
                      </m:den>
                    </m:f>
                    <m:r>
                      <a:rPr lang="en-US" sz="1800" i="1"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5 x 10</a:t>
                </a:r>
                <a:r>
                  <a:rPr lang="en-US" sz="1800" baseline="30000" dirty="0">
                    <a:latin typeface="Times New Roman" pitchFamily="18" charset="0"/>
                    <a:cs typeface="Times New Roman" pitchFamily="18" charset="0"/>
                  </a:rPr>
                  <a:t>-12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M </a:t>
                </a:r>
              </a:p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</a:p>
              <a:p>
                <a:pPr>
                  <a:buNone/>
                </a:pP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pH = </a:t>
                </a:r>
                <a:r>
                  <a:rPr lang="en-US" sz="1800" dirty="0"/>
                  <a:t>-log[H</a:t>
                </a:r>
                <a:r>
                  <a:rPr lang="en-US" sz="1800" baseline="30000" dirty="0"/>
                  <a:t>+ </a:t>
                </a:r>
                <a:r>
                  <a:rPr lang="en-US" sz="1800" dirty="0"/>
                  <a:t>] = </a:t>
                </a:r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11.3 .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38978" y="1222872"/>
                <a:ext cx="10943422" cy="5177928"/>
              </a:xfrm>
              <a:blipFill rotWithShape="1">
                <a:blip r:embed="rId2"/>
                <a:stretch>
                  <a:fillRect l="-501" t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518576"/>
          </a:xfrm>
        </p:spPr>
        <p:txBody>
          <a:bodyPr>
            <a:noAutofit/>
          </a:bodyPr>
          <a:lstStyle/>
          <a:p>
            <a:r>
              <a:rPr lang="en-US" sz="3200" dirty="0" smtClean="0"/>
              <a:t>Titration Curve of Neutral Amino Acids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8641" y="1068635"/>
            <a:ext cx="11163759" cy="537623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Amino acids are titrated in  exactly the same manner  as </a:t>
            </a:r>
            <a:r>
              <a:rPr lang="en-US" sz="1800" dirty="0" err="1" smtClean="0"/>
              <a:t>diprotic</a:t>
            </a:r>
            <a:r>
              <a:rPr lang="en-US" sz="1800" dirty="0" smtClean="0"/>
              <a:t> and </a:t>
            </a:r>
            <a:r>
              <a:rPr lang="en-US" sz="1800" dirty="0" err="1" smtClean="0"/>
              <a:t>triprotic</a:t>
            </a:r>
            <a:r>
              <a:rPr lang="en-US" sz="1800" dirty="0" smtClean="0"/>
              <a:t> weak acids .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</a:rPr>
              <a:t>Neutral amino acid </a:t>
            </a:r>
          </a:p>
          <a:p>
            <a:pPr>
              <a:buNone/>
            </a:pPr>
            <a:endParaRPr lang="en-US" sz="18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663" y="2187421"/>
            <a:ext cx="5798085" cy="425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882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Titration Curve  of  Acidic amino Acid (Glutamate 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نتيجة بحث الصور عن ‪titration curve of glutamate‬‏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0665" y="1718631"/>
            <a:ext cx="6786390" cy="490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7278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Titration Curves of Lysine </a:t>
            </a:r>
            <a:endParaRPr lang="en-US" dirty="0"/>
          </a:p>
        </p:txBody>
      </p:sp>
      <p:pic>
        <p:nvPicPr>
          <p:cNvPr id="4" name="Content Placeholder 3" descr="نتيجة بحث الصور عن ‪titration curve of lysine‬‏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0834" y="1300163"/>
            <a:ext cx="7194014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1597</TotalTime>
  <Words>606</Words>
  <Application>Microsoft Office PowerPoint</Application>
  <PresentationFormat>Custom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Titration of weak acids</vt:lpstr>
      <vt:lpstr>Titration of amino acids </vt:lpstr>
      <vt:lpstr>Titration of amino acids </vt:lpstr>
      <vt:lpstr>Titration of amino acids </vt:lpstr>
      <vt:lpstr>Titration of amino acids </vt:lpstr>
      <vt:lpstr>Titration of amino acids </vt:lpstr>
      <vt:lpstr>Titration Curve of Neutral Amino Acids </vt:lpstr>
      <vt:lpstr>Titration Curve  of  Acidic amino Acid (Glutamate )</vt:lpstr>
      <vt:lpstr>Titration Curves of Lysine </vt:lpstr>
      <vt:lpstr>Titration Curves of Amino Acids </vt:lpstr>
      <vt:lpstr>Titration Curves of Amino Acids </vt:lpstr>
      <vt:lpstr>How to Obtain a Titration Curves of Amino Acids </vt:lpstr>
      <vt:lpstr>How to Obtain a Titration Curves of Amino Acids 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Titration of weak acids</dc:title>
  <dc:creator>راشد</dc:creator>
  <cp:lastModifiedBy>aalbity</cp:lastModifiedBy>
  <cp:revision>210</cp:revision>
  <dcterms:created xsi:type="dcterms:W3CDTF">2016-10-12T06:09:02Z</dcterms:created>
  <dcterms:modified xsi:type="dcterms:W3CDTF">2017-10-30T09:26:29Z</dcterms:modified>
</cp:coreProperties>
</file>