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2E4B4-5285-442C-AD04-E5CD64EFA17B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B4A24-2ABA-4D34-A659-52E9F981D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23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D03C199-DBEE-45EA-8237-646B3E54F89F}" type="slidenum">
              <a:rPr lang="en-US" altLang="ar-SA" sz="1200">
                <a:solidFill>
                  <a:prstClr val="black"/>
                </a:solidFill>
              </a:rPr>
              <a:pPr/>
              <a:t>5</a:t>
            </a:fld>
            <a:endParaRPr lang="en-US" altLang="ar-SA" sz="1200">
              <a:solidFill>
                <a:prstClr val="black"/>
              </a:solidFill>
            </a:endParaRPr>
          </a:p>
        </p:txBody>
      </p:sp>
      <p:sp>
        <p:nvSpPr>
          <p:cNvPr id="79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7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ar-SA" altLang="ar-S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55850" y="2741613"/>
            <a:ext cx="6399213" cy="1828800"/>
          </a:xfrm>
        </p:spPr>
        <p:txBody>
          <a:bodyPr anchor="ctr"/>
          <a:lstStyle>
            <a:lvl1pPr algn="r">
              <a:lnSpc>
                <a:spcPts val="5200"/>
              </a:lnSpc>
              <a:defRPr/>
            </a:lvl1pPr>
          </a:lstStyle>
          <a:p>
            <a:pPr lvl="0"/>
            <a:r>
              <a:rPr lang="en-US" altLang="en-US" noProof="0" smtClean="0"/>
              <a:t>Presentation</a:t>
            </a:r>
            <a:br>
              <a:rPr lang="en-US" altLang="en-US" noProof="0" smtClean="0"/>
            </a:br>
            <a:r>
              <a:rPr lang="en-US" altLang="en-US" noProof="0" smtClean="0"/>
              <a:t>Title</a:t>
            </a:r>
            <a:endParaRPr lang="en-GB" altLang="en-GB" noProof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71925" y="5041900"/>
            <a:ext cx="4714875" cy="520700"/>
          </a:xfrm>
        </p:spPr>
        <p:txBody>
          <a:bodyPr anchor="ctr"/>
          <a:lstStyle>
            <a:lvl1pPr marL="0" indent="0" algn="r">
              <a:buFont typeface="Symbol" pitchFamily="18" charset="2"/>
              <a:buNone/>
              <a:defRPr/>
            </a:lvl1pPr>
          </a:lstStyle>
          <a:p>
            <a:pPr lvl="0"/>
            <a:r>
              <a:rPr lang="en-US" altLang="en-GB" noProof="0" smtClean="0"/>
              <a:t>Presentation Date Goes Here</a:t>
            </a:r>
          </a:p>
        </p:txBody>
      </p:sp>
    </p:spTree>
    <p:extLst>
      <p:ext uri="{BB962C8B-B14F-4D97-AF65-F5344CB8AC3E}">
        <p14:creationId xmlns:p14="http://schemas.microsoft.com/office/powerpoint/2010/main" val="3802505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7563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4638" y="304800"/>
            <a:ext cx="2105025" cy="53308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167438" cy="53308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1257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22553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  <p:extLst>
      <p:ext uri="{BB962C8B-B14F-4D97-AF65-F5344CB8AC3E}">
        <p14:creationId xmlns:p14="http://schemas.microsoft.com/office/powerpoint/2010/main" val="76229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04800" y="1520825"/>
            <a:ext cx="4135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92638" y="1520825"/>
            <a:ext cx="41370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6094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5321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524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8425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  <p:extLst>
      <p:ext uri="{BB962C8B-B14F-4D97-AF65-F5344CB8AC3E}">
        <p14:creationId xmlns:p14="http://schemas.microsoft.com/office/powerpoint/2010/main" val="2508319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  <p:extLst>
      <p:ext uri="{BB962C8B-B14F-4D97-AF65-F5344CB8AC3E}">
        <p14:creationId xmlns:p14="http://schemas.microsoft.com/office/powerpoint/2010/main" val="1877417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chemeClr val="bg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21688" cy="84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0825"/>
            <a:ext cx="84248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smtClean="0"/>
              <a:t>First level</a:t>
            </a:r>
          </a:p>
          <a:p>
            <a:pPr lvl="1"/>
            <a:r>
              <a:rPr lang="en-GB" altLang="en-GB" smtClean="0"/>
              <a:t>Second level</a:t>
            </a:r>
          </a:p>
          <a:p>
            <a:pPr lvl="2"/>
            <a:r>
              <a:rPr lang="en-GB" altLang="en-GB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GB" altLang="en-GB" smtClean="0"/>
              <a:t>Fifth level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877813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</a:defRPr>
      </a:lvl9pPr>
    </p:titleStyle>
    <p:bodyStyle>
      <a:lvl1pPr marL="284163" indent="-284163" algn="l" defTabSz="796925" rtl="0" eaLnBrk="0" fontAlgn="base" hangingPunct="0">
        <a:spcBef>
          <a:spcPct val="25000"/>
        </a:spcBef>
        <a:spcAft>
          <a:spcPct val="0"/>
        </a:spcAft>
        <a:buClr>
          <a:srgbClr val="FF6623"/>
        </a:buClr>
        <a:buSzPct val="125000"/>
        <a:buFont typeface="Symbol" pitchFamily="18" charset="2"/>
        <a:buChar char="·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66763" indent="-292100" algn="l" defTabSz="796925" rtl="0" eaLnBrk="0" fontAlgn="base" hangingPunct="0">
        <a:spcBef>
          <a:spcPct val="25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238250" indent="-280988" algn="l" defTabSz="796925" rtl="0" eaLnBrk="0" fontAlgn="base" hangingPunct="0">
        <a:spcBef>
          <a:spcPct val="25000"/>
        </a:spcBef>
        <a:spcAft>
          <a:spcPct val="0"/>
        </a:spcAft>
        <a:buClr>
          <a:srgbClr val="FF6623"/>
        </a:buClr>
        <a:buFont typeface="Symbol" pitchFamily="18" charset="2"/>
        <a:buChar char="·"/>
        <a:defRPr sz="2800">
          <a:solidFill>
            <a:schemeClr val="tx1"/>
          </a:solidFill>
          <a:latin typeface="+mn-lt"/>
        </a:defRPr>
      </a:lvl3pPr>
      <a:lvl4pPr marL="1711325" indent="-282575" algn="l" defTabSz="796925" rtl="0" eaLnBrk="0" fontAlgn="base" hangingPunct="0">
        <a:spcBef>
          <a:spcPct val="25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193925" indent="-284163" algn="l" defTabSz="796925" rtl="0" eaLnBrk="0" fontAlgn="base" hangingPunct="0">
        <a:spcBef>
          <a:spcPct val="25000"/>
        </a:spcBef>
        <a:spcAft>
          <a:spcPct val="0"/>
        </a:spcAft>
        <a:buClr>
          <a:srgbClr val="FF6623"/>
        </a:buClr>
        <a:buFont typeface="Symbol" pitchFamily="18" charset="2"/>
        <a:buChar char="·"/>
        <a:defRPr sz="2800">
          <a:solidFill>
            <a:schemeClr val="tx1"/>
          </a:solidFill>
          <a:latin typeface="+mn-lt"/>
        </a:defRPr>
      </a:lvl5pPr>
      <a:lvl6pPr marL="2651125" indent="-284163" algn="l" defTabSz="796925" rtl="0" eaLnBrk="0" fontAlgn="base" hangingPunct="0">
        <a:spcBef>
          <a:spcPct val="25000"/>
        </a:spcBef>
        <a:spcAft>
          <a:spcPct val="0"/>
        </a:spcAft>
        <a:buClr>
          <a:srgbClr val="FF6623"/>
        </a:buClr>
        <a:buFont typeface="Symbol" pitchFamily="18" charset="2"/>
        <a:buChar char="·"/>
        <a:defRPr sz="2800">
          <a:solidFill>
            <a:schemeClr val="tx1"/>
          </a:solidFill>
          <a:latin typeface="+mn-lt"/>
        </a:defRPr>
      </a:lvl6pPr>
      <a:lvl7pPr marL="3108325" indent="-284163" algn="l" defTabSz="796925" rtl="0" eaLnBrk="0" fontAlgn="base" hangingPunct="0">
        <a:spcBef>
          <a:spcPct val="25000"/>
        </a:spcBef>
        <a:spcAft>
          <a:spcPct val="0"/>
        </a:spcAft>
        <a:buClr>
          <a:srgbClr val="FF6623"/>
        </a:buClr>
        <a:buFont typeface="Symbol" pitchFamily="18" charset="2"/>
        <a:buChar char="·"/>
        <a:defRPr sz="2800">
          <a:solidFill>
            <a:schemeClr val="tx1"/>
          </a:solidFill>
          <a:latin typeface="+mn-lt"/>
        </a:defRPr>
      </a:lvl7pPr>
      <a:lvl8pPr marL="3565525" indent="-284163" algn="l" defTabSz="796925" rtl="0" eaLnBrk="0" fontAlgn="base" hangingPunct="0">
        <a:spcBef>
          <a:spcPct val="25000"/>
        </a:spcBef>
        <a:spcAft>
          <a:spcPct val="0"/>
        </a:spcAft>
        <a:buClr>
          <a:srgbClr val="FF6623"/>
        </a:buClr>
        <a:buFont typeface="Symbol" pitchFamily="18" charset="2"/>
        <a:buChar char="·"/>
        <a:defRPr sz="2800">
          <a:solidFill>
            <a:schemeClr val="tx1"/>
          </a:solidFill>
          <a:latin typeface="+mn-lt"/>
        </a:defRPr>
      </a:lvl8pPr>
      <a:lvl9pPr marL="4022725" indent="-284163" algn="l" defTabSz="796925" rtl="0" eaLnBrk="0" fontAlgn="base" hangingPunct="0">
        <a:spcBef>
          <a:spcPct val="25000"/>
        </a:spcBef>
        <a:spcAft>
          <a:spcPct val="0"/>
        </a:spcAft>
        <a:buClr>
          <a:srgbClr val="FF6623"/>
        </a:buClr>
        <a:buFont typeface="Symbol" pitchFamily="18" charset="2"/>
        <a:buChar char="·"/>
        <a:defRPr sz="2800">
          <a:solidFill>
            <a:schemeClr val="tx1"/>
          </a:solidFill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66FF"/>
            </a:gs>
            <a:gs pos="100000">
              <a:schemeClr val="bg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772400" cy="762000"/>
          </a:xfr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Volumetric and Gravimetric  analysis</a:t>
            </a:r>
            <a:b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endParaRPr lang="ar-SA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3248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3400" y="685800"/>
            <a:ext cx="7772400" cy="1500188"/>
          </a:xfrm>
        </p:spPr>
        <p:txBody>
          <a:bodyPr/>
          <a:lstStyle/>
          <a:p>
            <a:pPr algn="ctr"/>
            <a:r>
              <a:rPr lang="en-US" altLang="ar-SA" sz="4800" b="1" i="1" smtClean="0">
                <a:solidFill>
                  <a:schemeClr val="tx2"/>
                </a:solidFill>
                <a:cs typeface="AL-Hotham" pitchFamily="2" charset="-78"/>
              </a:rPr>
              <a:t>Analytical Chemistry</a:t>
            </a:r>
            <a:endParaRPr lang="ar-SA" altLang="ar-SA" sz="4800" b="1" i="1" smtClean="0">
              <a:solidFill>
                <a:schemeClr val="tx2"/>
              </a:solidFill>
              <a:cs typeface="AL-Hotham" pitchFamily="2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563938" y="4038600"/>
            <a:ext cx="204152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cap="all" dirty="0">
                <a:solidFill>
                  <a:srgbClr val="FF9900">
                    <a:lumMod val="40000"/>
                    <a:lumOff val="60000"/>
                  </a:srgbClr>
                </a:solidFill>
              </a:rPr>
              <a:t>250 Chem.</a:t>
            </a:r>
            <a:endParaRPr lang="ar-SA" sz="24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62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مستدير الزوايا 3"/>
          <p:cNvSpPr>
            <a:spLocks noChangeArrowheads="1"/>
          </p:cNvSpPr>
          <p:nvPr/>
        </p:nvSpPr>
        <p:spPr bwMode="auto">
          <a:xfrm>
            <a:off x="366713" y="304800"/>
            <a:ext cx="7926387" cy="624840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600" b="1" kern="0" dirty="0">
                <a:solidFill>
                  <a:srgbClr val="4F4D18"/>
                </a:solidFill>
                <a:ea typeface="MS PGothic"/>
                <a:cs typeface="Arial" pitchFamily="34" charset="0"/>
              </a:rPr>
              <a:t>King Saud university</a:t>
            </a:r>
          </a:p>
          <a:p>
            <a:pPr algn="ctr">
              <a:defRPr/>
            </a:pPr>
            <a:r>
              <a:rPr lang="en-US" sz="1600" b="1" kern="0" dirty="0">
                <a:solidFill>
                  <a:srgbClr val="4F4D18"/>
                </a:solidFill>
                <a:ea typeface="MS PGothic"/>
                <a:cs typeface="Arial" pitchFamily="34" charset="0"/>
              </a:rPr>
              <a:t>Chemistry department</a:t>
            </a:r>
          </a:p>
          <a:p>
            <a:pPr algn="ctr">
              <a:defRPr/>
            </a:pPr>
            <a:r>
              <a:rPr lang="en-US" sz="1400" b="1" kern="0" dirty="0">
                <a:solidFill>
                  <a:srgbClr val="3B0000"/>
                </a:solidFill>
                <a:latin typeface="WarnockPro-Bold"/>
                <a:ea typeface="MS PGothic"/>
                <a:cs typeface="Arial" pitchFamily="34" charset="0"/>
              </a:rPr>
              <a:t>250 Chem. </a:t>
            </a:r>
          </a:p>
          <a:p>
            <a:pPr algn="ctr">
              <a:defRPr/>
            </a:pPr>
            <a:r>
              <a:rPr lang="en-US" sz="1400" b="1" kern="0" dirty="0">
                <a:solidFill>
                  <a:srgbClr val="3B0000"/>
                </a:solidFill>
                <a:latin typeface="WarnockPro-Bold"/>
                <a:ea typeface="MS PGothic"/>
                <a:cs typeface="Arial" pitchFamily="34" charset="0"/>
              </a:rPr>
              <a:t>                      Volumetric and Gravimetric Analysis ………</a:t>
            </a:r>
            <a:r>
              <a:rPr lang="en-US" sz="1400" b="1" i="1" u="sng" kern="0" dirty="0">
                <a:solidFill>
                  <a:srgbClr val="FF0000"/>
                </a:solidFill>
                <a:latin typeface="WarnockPro-Bold"/>
                <a:ea typeface="MS PGothic"/>
                <a:cs typeface="Arial" pitchFamily="34" charset="0"/>
              </a:rPr>
              <a:t>5(3+1+1)</a:t>
            </a:r>
            <a:endParaRPr lang="en-US" sz="1400" b="1" i="1" u="sng" kern="0" dirty="0">
              <a:solidFill>
                <a:srgbClr val="FF0000"/>
              </a:solidFill>
              <a:ea typeface="MS PGothic"/>
              <a:cs typeface="Arial" pitchFamily="34" charset="0"/>
            </a:endParaRPr>
          </a:p>
          <a:p>
            <a:pPr>
              <a:defRPr/>
            </a:pPr>
            <a:endParaRPr lang="en-US" sz="1400" b="1" kern="0" dirty="0">
              <a:solidFill>
                <a:srgbClr val="4F4D18"/>
              </a:solidFill>
              <a:ea typeface="MS PGothic"/>
              <a:cs typeface="Arial" pitchFamily="34" charset="0"/>
            </a:endParaRPr>
          </a:p>
          <a:p>
            <a:pPr>
              <a:defRPr/>
            </a:pPr>
            <a:r>
              <a:rPr lang="en-US" sz="1400" b="1" kern="0" dirty="0">
                <a:solidFill>
                  <a:srgbClr val="4F4D18"/>
                </a:solidFill>
                <a:ea typeface="MS PGothic"/>
                <a:cs typeface="Arial" pitchFamily="34" charset="0"/>
              </a:rPr>
              <a:t>Instructor :</a:t>
            </a:r>
            <a:r>
              <a:rPr lang="en-US" sz="1400" kern="0" dirty="0">
                <a:solidFill>
                  <a:srgbClr val="4F4D18"/>
                </a:solidFill>
                <a:ea typeface="MS PGothic"/>
                <a:cs typeface="Arial" pitchFamily="34" charset="0"/>
              </a:rPr>
              <a:t> </a:t>
            </a:r>
            <a:r>
              <a:rPr lang="en-US" sz="1400" b="1" kern="0" dirty="0">
                <a:solidFill>
                  <a:srgbClr val="7030A0"/>
                </a:solidFill>
                <a:ea typeface="MS PGothic"/>
                <a:cs typeface="Arial" pitchFamily="34" charset="0"/>
              </a:rPr>
              <a:t>Dr. </a:t>
            </a:r>
            <a:r>
              <a:rPr lang="en-US" sz="1400" b="1" kern="0" dirty="0" err="1" smtClean="0">
                <a:solidFill>
                  <a:srgbClr val="7030A0"/>
                </a:solidFill>
                <a:ea typeface="MS PGothic"/>
                <a:cs typeface="Arial" pitchFamily="34" charset="0"/>
              </a:rPr>
              <a:t>Amal</a:t>
            </a:r>
            <a:r>
              <a:rPr lang="en-US" sz="1400" b="1" kern="0" dirty="0" smtClean="0">
                <a:solidFill>
                  <a:srgbClr val="7030A0"/>
                </a:solidFill>
                <a:ea typeface="MS PGothic"/>
                <a:cs typeface="Arial" pitchFamily="34" charset="0"/>
              </a:rPr>
              <a:t> M. AL-</a:t>
            </a:r>
            <a:r>
              <a:rPr lang="en-US" sz="1400" b="1" kern="0" dirty="0" err="1" smtClean="0">
                <a:solidFill>
                  <a:srgbClr val="7030A0"/>
                </a:solidFill>
                <a:ea typeface="MS PGothic"/>
                <a:cs typeface="Arial" pitchFamily="34" charset="0"/>
              </a:rPr>
              <a:t>Mohaimeed</a:t>
            </a:r>
            <a:endParaRPr lang="en-US" sz="1400" b="1" kern="0" dirty="0">
              <a:solidFill>
                <a:srgbClr val="7030A0"/>
              </a:solidFill>
              <a:ea typeface="MS PGothic"/>
              <a:cs typeface="Arial" pitchFamily="34" charset="0"/>
            </a:endParaRPr>
          </a:p>
          <a:p>
            <a:pPr>
              <a:defRPr/>
            </a:pPr>
            <a:r>
              <a:rPr lang="en-US" sz="1400" b="1" kern="0" dirty="0">
                <a:solidFill>
                  <a:srgbClr val="4F4D18"/>
                </a:solidFill>
                <a:ea typeface="MS PGothic"/>
                <a:cs typeface="Arial" pitchFamily="34" charset="0"/>
              </a:rPr>
              <a:t>Office No.  </a:t>
            </a:r>
            <a:r>
              <a:rPr lang="en-US" sz="1400" kern="0" dirty="0">
                <a:solidFill>
                  <a:srgbClr val="4F4D18"/>
                </a:solidFill>
                <a:ea typeface="MS PGothic"/>
                <a:cs typeface="Arial" pitchFamily="34" charset="0"/>
              </a:rPr>
              <a:t>: </a:t>
            </a:r>
            <a:r>
              <a:rPr lang="en-US" sz="1400" kern="0" dirty="0" smtClean="0">
                <a:solidFill>
                  <a:srgbClr val="4F4D18"/>
                </a:solidFill>
                <a:ea typeface="MS PGothic"/>
                <a:cs typeface="Arial" pitchFamily="34" charset="0"/>
              </a:rPr>
              <a:t>188</a:t>
            </a:r>
            <a:r>
              <a:rPr lang="en-US" sz="1400" b="1" kern="0" dirty="0" smtClean="0">
                <a:solidFill>
                  <a:srgbClr val="4F4D18"/>
                </a:solidFill>
                <a:ea typeface="MS PGothic"/>
                <a:cs typeface="Arial" pitchFamily="34" charset="0"/>
              </a:rPr>
              <a:t>Building</a:t>
            </a:r>
            <a:r>
              <a:rPr lang="en-US" sz="1400" kern="0" dirty="0" smtClean="0">
                <a:solidFill>
                  <a:srgbClr val="4F4D18"/>
                </a:solidFill>
                <a:ea typeface="MS PGothic"/>
                <a:cs typeface="Arial" pitchFamily="34" charset="0"/>
              </a:rPr>
              <a:t> </a:t>
            </a:r>
            <a:r>
              <a:rPr lang="en-US" sz="1400" kern="0" dirty="0">
                <a:solidFill>
                  <a:srgbClr val="4F4D18"/>
                </a:solidFill>
                <a:ea typeface="MS PGothic"/>
                <a:cs typeface="Arial" pitchFamily="34" charset="0"/>
              </a:rPr>
              <a:t>5‏</a:t>
            </a:r>
          </a:p>
          <a:p>
            <a:pPr>
              <a:defRPr/>
            </a:pPr>
            <a:r>
              <a:rPr lang="en-US" sz="1400" kern="0" dirty="0">
                <a:solidFill>
                  <a:srgbClr val="4F4D18"/>
                </a:solidFill>
                <a:ea typeface="MS PGothic"/>
                <a:cs typeface="Arial" pitchFamily="34" charset="0"/>
              </a:rPr>
              <a:t>‏                   </a:t>
            </a:r>
            <a:r>
              <a:rPr lang="en-US" sz="1400" b="1" kern="0" dirty="0">
                <a:solidFill>
                  <a:srgbClr val="4F4D18"/>
                </a:solidFill>
                <a:ea typeface="MS PGothic"/>
                <a:cs typeface="Arial" pitchFamily="34" charset="0"/>
              </a:rPr>
              <a:t>‏Phone. </a:t>
            </a:r>
            <a:r>
              <a:rPr lang="en-US" sz="1400" kern="0" dirty="0">
                <a:solidFill>
                  <a:srgbClr val="4F4D18"/>
                </a:solidFill>
                <a:ea typeface="MS PGothic"/>
                <a:cs typeface="Arial" pitchFamily="34" charset="0"/>
              </a:rPr>
              <a:t>: </a:t>
            </a:r>
            <a:r>
              <a:rPr lang="en-US" sz="1400" b="1" kern="0" dirty="0">
                <a:solidFill>
                  <a:srgbClr val="4F4D18"/>
                </a:solidFill>
                <a:ea typeface="MS PGothic"/>
                <a:cs typeface="Arial" pitchFamily="34" charset="0"/>
              </a:rPr>
              <a:t>Email</a:t>
            </a:r>
            <a:r>
              <a:rPr lang="en-US" sz="1400" kern="0" dirty="0">
                <a:solidFill>
                  <a:srgbClr val="4F4D18"/>
                </a:solidFill>
                <a:ea typeface="MS PGothic"/>
                <a:cs typeface="Arial" pitchFamily="34" charset="0"/>
              </a:rPr>
              <a:t> : </a:t>
            </a:r>
            <a:r>
              <a:rPr lang="en-US" sz="1400" kern="0" dirty="0" smtClean="0">
                <a:solidFill>
                  <a:srgbClr val="4F4D18"/>
                </a:solidFill>
                <a:ea typeface="MS PGothic"/>
                <a:cs typeface="Arial" pitchFamily="34" charset="0"/>
              </a:rPr>
              <a:t>muhemeed@ksu.edu.sa</a:t>
            </a:r>
            <a:endParaRPr lang="en-US" sz="1400" kern="0" dirty="0">
              <a:solidFill>
                <a:srgbClr val="4F4D18"/>
              </a:solidFill>
              <a:ea typeface="MS PGothic"/>
              <a:cs typeface="Arial" pitchFamily="34" charset="0"/>
            </a:endParaRPr>
          </a:p>
          <a:p>
            <a:pPr>
              <a:defRPr/>
            </a:pPr>
            <a:r>
              <a:rPr lang="en-US" sz="1400" b="1" kern="0" dirty="0">
                <a:solidFill>
                  <a:srgbClr val="4F4D18"/>
                </a:solidFill>
                <a:ea typeface="MS PGothic"/>
                <a:cs typeface="Arial" pitchFamily="34" charset="0"/>
              </a:rPr>
              <a:t>Class time: </a:t>
            </a:r>
            <a:r>
              <a:rPr lang="en-US" sz="1400" kern="0" dirty="0">
                <a:solidFill>
                  <a:srgbClr val="4F4D18"/>
                </a:solidFill>
                <a:ea typeface="MS PGothic"/>
                <a:cs typeface="Arial" pitchFamily="34" charset="0"/>
              </a:rPr>
              <a:t>10.00-11.  </a:t>
            </a:r>
            <a:r>
              <a:rPr lang="en-US" sz="1400" kern="0" dirty="0" smtClean="0">
                <a:solidFill>
                  <a:srgbClr val="4F4D18"/>
                </a:solidFill>
                <a:ea typeface="MS PGothic"/>
                <a:cs typeface="Arial" pitchFamily="34" charset="0"/>
              </a:rPr>
              <a:t>Place:5/58‎</a:t>
            </a:r>
            <a:endParaRPr lang="en-US" sz="1400" kern="0" dirty="0">
              <a:solidFill>
                <a:srgbClr val="4F4D18"/>
              </a:solidFill>
              <a:ea typeface="MS PGothic"/>
              <a:cs typeface="Arial" pitchFamily="34" charset="0"/>
            </a:endParaRPr>
          </a:p>
          <a:p>
            <a:pPr>
              <a:defRPr/>
            </a:pPr>
            <a:r>
              <a:rPr lang="en-US" sz="1400" b="1" kern="0" dirty="0">
                <a:solidFill>
                  <a:srgbClr val="4F4D18"/>
                </a:solidFill>
                <a:ea typeface="MS PGothic"/>
                <a:cs typeface="Arial" pitchFamily="34" charset="0"/>
              </a:rPr>
              <a:t>Text book:‎. </a:t>
            </a:r>
            <a:r>
              <a:rPr lang="ar-SA" sz="1400" b="1" kern="0" dirty="0">
                <a:solidFill>
                  <a:srgbClr val="4F4D18"/>
                </a:solidFill>
                <a:ea typeface="MS PGothic"/>
                <a:cs typeface="Arial" pitchFamily="34" charset="0"/>
              </a:rPr>
              <a:t>التحليل الحجمي والوزني للدكتور :ابراهيم الزامل</a:t>
            </a:r>
            <a:endParaRPr lang="en-US" sz="1400" b="1" kern="0" dirty="0">
              <a:solidFill>
                <a:srgbClr val="4F4D18"/>
              </a:solidFill>
              <a:ea typeface="MS PGothic"/>
              <a:cs typeface="Arial" pitchFamily="34" charset="0"/>
            </a:endParaRPr>
          </a:p>
          <a:p>
            <a:pPr>
              <a:defRPr/>
            </a:pPr>
            <a:r>
              <a:rPr lang="en-US" sz="1400" b="1" kern="0" dirty="0">
                <a:solidFill>
                  <a:srgbClr val="4F4D18"/>
                </a:solidFill>
                <a:ea typeface="MS PGothic"/>
                <a:cs typeface="Arial" pitchFamily="34" charset="0"/>
              </a:rPr>
              <a:t>Analytical Chemistry by G.D. Christian ,  </a:t>
            </a:r>
            <a:r>
              <a:rPr lang="en-US" sz="1400" b="1" kern="0" dirty="0" err="1">
                <a:solidFill>
                  <a:srgbClr val="4F4D18"/>
                </a:solidFill>
                <a:ea typeface="MS PGothic"/>
                <a:cs typeface="Arial" pitchFamily="34" charset="0"/>
              </a:rPr>
              <a:t>Jone</a:t>
            </a:r>
            <a:r>
              <a:rPr lang="en-US" sz="1400" b="1" kern="0" dirty="0">
                <a:solidFill>
                  <a:srgbClr val="4F4D18"/>
                </a:solidFill>
                <a:ea typeface="MS PGothic"/>
                <a:cs typeface="Arial" pitchFamily="34" charset="0"/>
              </a:rPr>
              <a:t> Wiley and Sons , New York , last  edition .</a:t>
            </a:r>
          </a:p>
          <a:p>
            <a:pPr>
              <a:defRPr/>
            </a:pPr>
            <a:endParaRPr lang="en-US" sz="1400" b="1" kern="0" dirty="0">
              <a:solidFill>
                <a:srgbClr val="4F4D18"/>
              </a:solidFill>
              <a:ea typeface="MS PGothic"/>
              <a:cs typeface="Arial" pitchFamily="34" charset="0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938213" y="3429000"/>
          <a:ext cx="6781800" cy="2804160"/>
        </p:xfrm>
        <a:graphic>
          <a:graphicData uri="http://schemas.openxmlformats.org/drawingml/2006/table">
            <a:tbl>
              <a:tblPr firstRow="1" firstCol="1" bandRow="1"/>
              <a:tblGrid>
                <a:gridCol w="1524000"/>
                <a:gridCol w="5257800"/>
              </a:tblGrid>
              <a:tr h="280353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26485" algn="l"/>
                          <a:tab pos="5274310" algn="r"/>
                        </a:tabLst>
                      </a:pPr>
                      <a:r>
                        <a:rPr lang="en-US" sz="1600" b="1" dirty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Week</a:t>
                      </a:r>
                      <a:endParaRPr lang="en-US" sz="16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57" marR="68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26485" algn="l"/>
                          <a:tab pos="5274310" algn="r"/>
                        </a:tabLst>
                      </a:pPr>
                      <a:r>
                        <a:rPr lang="en-US" sz="1600" b="1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Topice</a:t>
                      </a:r>
                      <a:endParaRPr lang="en-US" sz="160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57" marR="68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0353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26485" algn="l"/>
                          <a:tab pos="5274310" algn="r"/>
                        </a:tabLst>
                      </a:pPr>
                      <a:r>
                        <a:rPr lang="en-US" sz="160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1,2,3</a:t>
                      </a:r>
                      <a:endParaRPr lang="en-US" sz="160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57" marR="68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26485" algn="l"/>
                          <a:tab pos="5274310" algn="r"/>
                        </a:tabLst>
                      </a:pPr>
                      <a:r>
                        <a:rPr lang="en-US" sz="1600" dirty="0" smtClean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Solutions and concentrations</a:t>
                      </a:r>
                      <a:endParaRPr lang="en-US" sz="16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57" marR="68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2141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26485" algn="l"/>
                          <a:tab pos="5274310" algn="r"/>
                        </a:tabLst>
                      </a:pPr>
                      <a:r>
                        <a:rPr lang="en-US" sz="160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4,5,6,7,8,9</a:t>
                      </a:r>
                      <a:endParaRPr lang="en-US" sz="160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57" marR="68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26485" algn="l"/>
                          <a:tab pos="5274310" algn="r"/>
                        </a:tabLst>
                      </a:pPr>
                      <a:r>
                        <a:rPr lang="en-US" sz="1600" dirty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Chemical </a:t>
                      </a:r>
                      <a:r>
                        <a:rPr lang="en-US" sz="1600" dirty="0" smtClean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Equilibrium: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26485" algn="l"/>
                          <a:tab pos="5274310" algn="r"/>
                        </a:tabLst>
                      </a:pPr>
                      <a:r>
                        <a:rPr lang="en-US" sz="1600" dirty="0" smtClean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Dissociation constant in acid-base reaction, Solubility product in perception reaction, Formation constant in complexes, equilibrium constant in redox reaction) </a:t>
                      </a:r>
                      <a:endParaRPr lang="en-US" sz="16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57" marR="68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0705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26485" algn="l"/>
                          <a:tab pos="5274310" algn="r"/>
                        </a:tabLst>
                      </a:pPr>
                      <a:r>
                        <a:rPr lang="en-US" sz="160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10,11,12,13</a:t>
                      </a:r>
                      <a:endParaRPr lang="en-US" sz="160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57" marR="68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26485" algn="l"/>
                          <a:tab pos="5274310" algn="r"/>
                        </a:tabLst>
                      </a:pPr>
                      <a:r>
                        <a:rPr lang="en-US" sz="1600" dirty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Volumetric analysis (</a:t>
                      </a:r>
                      <a:r>
                        <a:rPr lang="en-US" sz="1600" dirty="0" smtClean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titrations)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26485" algn="l"/>
                          <a:tab pos="5274310" algn="r"/>
                        </a:tabLst>
                      </a:pPr>
                      <a:r>
                        <a:rPr lang="en-US" sz="1600" dirty="0" smtClean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(Neutralization, Perception, </a:t>
                      </a:r>
                      <a:r>
                        <a:rPr lang="en-US" sz="1600" dirty="0" err="1" smtClean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Complexiometric</a:t>
                      </a:r>
                      <a:r>
                        <a:rPr lang="en-US" sz="1600" dirty="0" smtClean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, redox)</a:t>
                      </a:r>
                      <a:endParaRPr lang="en-US" sz="16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57" marR="68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0353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26485" algn="l"/>
                          <a:tab pos="5274310" algn="r"/>
                        </a:tabLst>
                      </a:pPr>
                      <a:r>
                        <a:rPr lang="en-US" sz="160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14,15</a:t>
                      </a:r>
                      <a:endParaRPr lang="en-US" sz="160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57" marR="68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26485" algn="l"/>
                          <a:tab pos="5274310" algn="r"/>
                        </a:tabLst>
                      </a:pPr>
                      <a:r>
                        <a:rPr lang="en-US" sz="1600" dirty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Gravimetric analysis</a:t>
                      </a:r>
                      <a:endParaRPr lang="en-US" sz="16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57" marR="68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0353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26485" algn="l"/>
                          <a:tab pos="5274310" algn="r"/>
                        </a:tabLst>
                      </a:pPr>
                      <a:r>
                        <a:rPr lang="en-US" sz="160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16</a:t>
                      </a:r>
                      <a:endParaRPr lang="en-US" sz="160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57" marR="68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MS PGothic"/>
                        </a:defRPr>
                      </a:lvl9pPr>
                    </a:lstStyle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26485" algn="l"/>
                          <a:tab pos="5274310" algn="r"/>
                        </a:tabLst>
                      </a:pPr>
                      <a:r>
                        <a:rPr lang="en-US" sz="1600" dirty="0" smtClean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Review and problems </a:t>
                      </a:r>
                      <a:endParaRPr lang="en-US" sz="16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57" marR="685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صورة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30200"/>
            <a:ext cx="1371600" cy="13716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62426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ar-SA" dirty="0" smtClean="0"/>
              <a:t> </a:t>
            </a:r>
            <a:br>
              <a:rPr lang="en-US" altLang="ar-SA" dirty="0" smtClean="0"/>
            </a:br>
            <a:r>
              <a:rPr lang="en-US" altLang="ar-SA" sz="2400" dirty="0" smtClean="0">
                <a:solidFill>
                  <a:schemeClr val="tx2"/>
                </a:solidFill>
              </a:rPr>
              <a:t/>
            </a:r>
            <a:br>
              <a:rPr lang="en-US" altLang="ar-SA" sz="2400" dirty="0" smtClean="0">
                <a:solidFill>
                  <a:schemeClr val="tx2"/>
                </a:solidFill>
              </a:rPr>
            </a:br>
            <a:r>
              <a:rPr lang="en-US" altLang="ar-SA" dirty="0" smtClean="0"/>
              <a:t> </a:t>
            </a:r>
            <a:br>
              <a:rPr lang="en-US" altLang="ar-SA" dirty="0" smtClean="0"/>
            </a:br>
            <a:r>
              <a:rPr lang="en-US" altLang="ar-SA" sz="2400" dirty="0" smtClean="0">
                <a:solidFill>
                  <a:srgbClr val="FFC000"/>
                </a:solidFill>
              </a:rPr>
              <a:t>Schedule of Assessment Tasks for Students During the </a:t>
            </a:r>
            <a:r>
              <a:rPr lang="en-US" altLang="ar-SA" sz="2400" u="sng" dirty="0" smtClean="0">
                <a:solidFill>
                  <a:srgbClr val="FFC000"/>
                </a:solidFill>
              </a:rPr>
              <a:t>Semester</a:t>
            </a:r>
            <a:endParaRPr lang="ar-SA" altLang="ar-SA" u="sng" dirty="0" smtClean="0">
              <a:solidFill>
                <a:srgbClr val="FFC000"/>
              </a:solidFill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351998"/>
              </p:ext>
            </p:extLst>
          </p:nvPr>
        </p:nvGraphicFramePr>
        <p:xfrm>
          <a:off x="457200" y="1981200"/>
          <a:ext cx="7620000" cy="424497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92577"/>
                <a:gridCol w="2318962"/>
                <a:gridCol w="1444467"/>
                <a:gridCol w="2363994"/>
              </a:tblGrid>
              <a:tr h="74450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tx2"/>
                          </a:solidFill>
                          <a:effectLst/>
                        </a:rPr>
                        <a:t>Assessment 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7678" marR="6767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tx2"/>
                          </a:solidFill>
                          <a:effectLst/>
                        </a:rPr>
                        <a:t>Assessment </a:t>
                      </a:r>
                      <a:r>
                        <a:rPr lang="en-AU" sz="1800" b="1" dirty="0" smtClean="0">
                          <a:solidFill>
                            <a:schemeClr val="tx2"/>
                          </a:solidFill>
                          <a:effectLst/>
                        </a:rPr>
                        <a:t>task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7678" marR="6767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 smtClean="0">
                          <a:solidFill>
                            <a:schemeClr val="tx2"/>
                          </a:solidFill>
                          <a:effectLst/>
                        </a:rPr>
                        <a:t>Date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7678" marR="6767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tx2"/>
                          </a:solidFill>
                          <a:effectLst/>
                        </a:rPr>
                        <a:t>Proportion </a:t>
                      </a:r>
                      <a:r>
                        <a:rPr lang="en-AU" sz="1800" b="1" dirty="0" smtClean="0">
                          <a:solidFill>
                            <a:schemeClr val="tx2"/>
                          </a:solidFill>
                          <a:effectLst/>
                        </a:rPr>
                        <a:t>of final assessment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7678" marR="67678" marT="0" marB="0"/>
                </a:tc>
              </a:tr>
              <a:tr h="55195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tx2"/>
                          </a:solidFill>
                          <a:effectLst/>
                        </a:rPr>
                        <a:t>1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7678" marR="676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tx2"/>
                          </a:solidFill>
                          <a:effectLst/>
                        </a:rPr>
                        <a:t>Midterm exam I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7678" marR="67678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626485" algn="l"/>
                          <a:tab pos="5274310" algn="r"/>
                        </a:tabLst>
                        <a:defRPr/>
                      </a:pPr>
                      <a:r>
                        <a:rPr lang="en-CA" sz="1800" b="1" dirty="0" smtClean="0">
                          <a:solidFill>
                            <a:schemeClr val="tx2"/>
                          </a:solidFill>
                          <a:effectLst/>
                        </a:rPr>
                        <a:t>8</a:t>
                      </a:r>
                      <a:r>
                        <a:rPr kumimoji="0" lang="en-US" sz="18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\2\1438 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7678" marR="676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 smtClean="0">
                          <a:solidFill>
                            <a:schemeClr val="tx2"/>
                          </a:solidFill>
                          <a:effectLst/>
                        </a:rPr>
                        <a:t>10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7678" marR="67678" marT="0" marB="0"/>
                </a:tc>
              </a:tr>
              <a:tr h="55195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solidFill>
                            <a:schemeClr val="tx2"/>
                          </a:solidFill>
                          <a:effectLst/>
                        </a:rPr>
                        <a:t>2</a:t>
                      </a:r>
                      <a:endParaRPr lang="en-US" sz="1800" b="1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1800" b="1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7678" marR="676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tx2"/>
                          </a:solidFill>
                          <a:effectLst/>
                        </a:rPr>
                        <a:t>Midterm exam II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7678" marR="67678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14\3\1438</a:t>
                      </a: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7678" marR="676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 smtClean="0">
                          <a:solidFill>
                            <a:schemeClr val="tx2"/>
                          </a:solidFill>
                          <a:effectLst/>
                        </a:rPr>
                        <a:t>10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7678" marR="67678" marT="0" marB="0"/>
                </a:tc>
              </a:tr>
              <a:tr h="55195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solidFill>
                            <a:schemeClr val="tx2"/>
                          </a:solidFill>
                          <a:effectLst/>
                        </a:rPr>
                        <a:t>3</a:t>
                      </a:r>
                      <a:endParaRPr lang="en-US" sz="1800" b="1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800" b="1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7678" marR="676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solidFill>
                            <a:schemeClr val="tx2"/>
                          </a:solidFill>
                          <a:effectLst/>
                        </a:rPr>
                        <a:t>Practical exam I</a:t>
                      </a:r>
                      <a:endParaRPr lang="en-US" sz="1800" b="1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7678" marR="676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 smtClean="0">
                          <a:solidFill>
                            <a:schemeClr val="tx2"/>
                          </a:solidFill>
                          <a:effectLst/>
                        </a:rPr>
                        <a:t>26/1/1438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7678" marR="676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 smtClean="0">
                          <a:solidFill>
                            <a:schemeClr val="tx2"/>
                          </a:solidFill>
                          <a:effectLst/>
                        </a:rPr>
                        <a:t>15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7678" marR="67678" marT="0" marB="0"/>
                </a:tc>
              </a:tr>
              <a:tr h="55195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tx2"/>
                          </a:solidFill>
                          <a:effectLst/>
                        </a:rPr>
                        <a:t>4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7678" marR="676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tx2"/>
                          </a:solidFill>
                          <a:effectLst/>
                        </a:rPr>
                        <a:t>Practical exam II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7678" marR="676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r>
                        <a:rPr lang="en-AU" sz="1800" b="1" dirty="0" smtClean="0">
                          <a:solidFill>
                            <a:schemeClr val="tx2"/>
                          </a:solidFill>
                          <a:effectLst/>
                        </a:rPr>
                        <a:t>-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7678" marR="676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 smtClean="0">
                          <a:solidFill>
                            <a:schemeClr val="tx2"/>
                          </a:solidFill>
                          <a:effectLst/>
                        </a:rPr>
                        <a:t>15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7678" marR="67678" marT="0" marB="0"/>
                </a:tc>
              </a:tr>
              <a:tr h="740682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2"/>
                          </a:solidFill>
                          <a:effectLst/>
                        </a:rPr>
                        <a:t>5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7678" marR="676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2"/>
                          </a:solidFill>
                          <a:effectLst/>
                        </a:rPr>
                        <a:t>Quizzes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7678" marR="676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solidFill>
                            <a:schemeClr val="tx2"/>
                          </a:solidFill>
                          <a:effectLst/>
                        </a:rPr>
                        <a:t>homeworks</a:t>
                      </a:r>
                      <a:endParaRPr lang="en-US" sz="1800" b="1" dirty="0" smtClean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7678" marR="676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2"/>
                          </a:solidFill>
                          <a:effectLst/>
                        </a:rPr>
                        <a:t>10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7678" marR="67678" marT="0" marB="0"/>
                </a:tc>
              </a:tr>
              <a:tr h="55195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2"/>
                          </a:solidFill>
                          <a:effectLst/>
                        </a:rPr>
                        <a:t>6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7678" marR="676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solidFill>
                            <a:schemeClr val="tx2"/>
                          </a:solidFill>
                          <a:effectLst/>
                        </a:rPr>
                        <a:t>Final exam</a:t>
                      </a:r>
                      <a:endParaRPr lang="en-US" sz="1800" b="1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7678" marR="676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7678" marR="676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 smtClean="0">
                          <a:solidFill>
                            <a:schemeClr val="tx2"/>
                          </a:solidFill>
                          <a:effectLst/>
                        </a:rPr>
                        <a:t>40</a:t>
                      </a:r>
                      <a:endParaRPr lang="en-US" sz="1800" b="1" dirty="0">
                        <a:solidFill>
                          <a:schemeClr val="tx2"/>
                        </a:solidFill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67678" marR="6767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32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4"/>
          <p:cNvSpPr>
            <a:spLocks noChangeArrowheads="1"/>
          </p:cNvSpPr>
          <p:nvPr/>
        </p:nvSpPr>
        <p:spPr bwMode="auto">
          <a:xfrm>
            <a:off x="1081088" y="609600"/>
            <a:ext cx="7010400" cy="56388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altLang="ar-SA">
              <a:solidFill>
                <a:srgbClr val="FFFFFF"/>
              </a:solidFill>
            </a:endParaRPr>
          </a:p>
        </p:txBody>
      </p:sp>
      <p:sp>
        <p:nvSpPr>
          <p:cNvPr id="535556" name="Rectangle 7"/>
          <p:cNvSpPr>
            <a:spLocks noChangeArrowheads="1"/>
          </p:cNvSpPr>
          <p:nvPr/>
        </p:nvSpPr>
        <p:spPr bwMode="auto">
          <a:xfrm>
            <a:off x="1219200" y="19812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ar-SA" sz="2800" b="1">
                <a:solidFill>
                  <a:srgbClr val="FFFFFF"/>
                </a:solidFill>
              </a:rPr>
              <a:t>Introduction to Analytical Chemistry</a:t>
            </a:r>
          </a:p>
        </p:txBody>
      </p:sp>
    </p:spTree>
    <p:extLst>
      <p:ext uri="{BB962C8B-B14F-4D97-AF65-F5344CB8AC3E}">
        <p14:creationId xmlns:p14="http://schemas.microsoft.com/office/powerpoint/2010/main" val="40792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وسيلة شرح على شكل سحابة 8"/>
          <p:cNvSpPr/>
          <p:nvPr/>
        </p:nvSpPr>
        <p:spPr bwMode="auto">
          <a:xfrm>
            <a:off x="1238250" y="304800"/>
            <a:ext cx="7143750" cy="990600"/>
          </a:xfrm>
          <a:prstGeom prst="cloudCallou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</a:rPr>
              <a:t>What is Analytical Chemistry?</a:t>
            </a:r>
            <a:r>
              <a:rPr lang="en-US" dirty="0">
                <a:solidFill>
                  <a:srgbClr val="000000"/>
                </a:solidFill>
              </a:rPr>
              <a:t>?</a:t>
            </a:r>
            <a:r>
              <a:rPr lang="en-US" sz="1600" dirty="0">
                <a:solidFill>
                  <a:srgbClr val="000000"/>
                </a:solidFill>
              </a:rPr>
              <a:t>?</a:t>
            </a:r>
            <a:r>
              <a:rPr lang="en-US" sz="1100" dirty="0">
                <a:solidFill>
                  <a:srgbClr val="000000"/>
                </a:solidFill>
              </a:rPr>
              <a:t>?</a:t>
            </a:r>
            <a:endParaRPr lang="ar-SA" sz="1100" dirty="0">
              <a:solidFill>
                <a:srgbClr val="000000"/>
              </a:solidFill>
            </a:endParaRPr>
          </a:p>
        </p:txBody>
      </p:sp>
      <p:sp>
        <p:nvSpPr>
          <p:cNvPr id="12" name="وسيلة شرح مع سهم إلى الأسفل 11"/>
          <p:cNvSpPr/>
          <p:nvPr/>
        </p:nvSpPr>
        <p:spPr bwMode="auto">
          <a:xfrm>
            <a:off x="2171700" y="3200400"/>
            <a:ext cx="4419600" cy="838200"/>
          </a:xfrm>
          <a:prstGeom prst="downArrowCallou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Branches of analytical chemistry</a:t>
            </a:r>
          </a:p>
        </p:txBody>
      </p:sp>
      <p:sp>
        <p:nvSpPr>
          <p:cNvPr id="20" name="تمرير أفقي 19"/>
          <p:cNvSpPr/>
          <p:nvPr/>
        </p:nvSpPr>
        <p:spPr bwMode="auto">
          <a:xfrm>
            <a:off x="342900" y="1524000"/>
            <a:ext cx="8458200" cy="1270000"/>
          </a:xfrm>
          <a:prstGeom prst="horizontalScroll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</a:rPr>
              <a:t>Analytical chemistry is the study of the separation, ‎identification, and quantification of the chemical ‎components of natural and artificial materials</a:t>
            </a:r>
          </a:p>
        </p:txBody>
      </p:sp>
      <p:sp>
        <p:nvSpPr>
          <p:cNvPr id="21" name="مستطيل مخدوش من كلا الطرفين 20"/>
          <p:cNvSpPr/>
          <p:nvPr/>
        </p:nvSpPr>
        <p:spPr bwMode="auto">
          <a:xfrm>
            <a:off x="4686300" y="4267200"/>
            <a:ext cx="3886200" cy="1295400"/>
          </a:xfrm>
          <a:prstGeom prst="snip2Same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Quantitative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determines the amount of certain components in the substance</a:t>
            </a:r>
          </a:p>
        </p:txBody>
      </p:sp>
      <p:sp>
        <p:nvSpPr>
          <p:cNvPr id="27" name="مستطيل مخدوش من كلا الطرفين 26"/>
          <p:cNvSpPr/>
          <p:nvPr/>
        </p:nvSpPr>
        <p:spPr bwMode="auto">
          <a:xfrm>
            <a:off x="342900" y="4267200"/>
            <a:ext cx="3962400" cy="1295400"/>
          </a:xfrm>
          <a:prstGeom prst="snip2Same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Qualitative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gives an indication of the identity of the chemical species in the sample</a:t>
            </a:r>
          </a:p>
        </p:txBody>
      </p:sp>
      <p:sp>
        <p:nvSpPr>
          <p:cNvPr id="5127" name="مخطط انسيابي: محطة طرفية 21"/>
          <p:cNvSpPr>
            <a:spLocks noChangeArrowheads="1"/>
          </p:cNvSpPr>
          <p:nvPr/>
        </p:nvSpPr>
        <p:spPr bwMode="auto">
          <a:xfrm>
            <a:off x="342900" y="5715000"/>
            <a:ext cx="8343900" cy="685800"/>
          </a:xfrm>
          <a:prstGeom prst="flowChartTerminator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Qualitative: recognized by color, boiling point, solubility, taste</a:t>
            </a:r>
          </a:p>
        </p:txBody>
      </p:sp>
    </p:spTree>
    <p:extLst>
      <p:ext uri="{BB962C8B-B14F-4D97-AF65-F5344CB8AC3E}">
        <p14:creationId xmlns:p14="http://schemas.microsoft.com/office/powerpoint/2010/main" val="364167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تمرير أفقي 2"/>
          <p:cNvSpPr/>
          <p:nvPr/>
        </p:nvSpPr>
        <p:spPr bwMode="auto">
          <a:xfrm>
            <a:off x="558800" y="533400"/>
            <a:ext cx="7848600" cy="990600"/>
          </a:xfrm>
          <a:prstGeom prst="horizontalScroll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/>
          <a:lstStyle/>
          <a:p>
            <a:pPr fontAlgn="base" latinLnBrk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en-US" altLang="ko-KR" sz="2400" b="1" dirty="0">
                <a:solidFill>
                  <a:srgbClr val="000000"/>
                </a:solidFill>
                <a:ea typeface="굴림"/>
              </a:rPr>
              <a:t>Classification of Quantitative Methods of Analysis</a:t>
            </a:r>
          </a:p>
        </p:txBody>
      </p:sp>
      <p:sp>
        <p:nvSpPr>
          <p:cNvPr id="11" name="مستطيل 10"/>
          <p:cNvSpPr/>
          <p:nvPr/>
        </p:nvSpPr>
        <p:spPr bwMode="auto">
          <a:xfrm>
            <a:off x="206375" y="2824163"/>
            <a:ext cx="3879850" cy="16510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Classical methods</a:t>
            </a:r>
            <a:endParaRPr lang="en-US" sz="1400" dirty="0">
              <a:solidFill>
                <a:srgbClr val="000000"/>
              </a:solidFill>
              <a:latin typeface="Times New Roman" pitchFamily="18" charset="0"/>
              <a:ea typeface="Gulim" pitchFamily="34" charset="-127"/>
              <a:cs typeface="Times New Roman" pitchFamily="18" charset="0"/>
            </a:endParaRPr>
          </a:p>
          <a:p>
            <a:pPr fontAlgn="base" latinLnBrk="1">
              <a:spcBef>
                <a:spcPct val="50000"/>
              </a:spcBef>
              <a:spcAft>
                <a:spcPct val="0"/>
              </a:spcAft>
              <a:defRPr/>
            </a:pPr>
            <a:r>
              <a:rPr kumimoji="1" lang="en-US" altLang="ko-KR" b="1" dirty="0">
                <a:solidFill>
                  <a:srgbClr val="C00000"/>
                </a:solidFill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Gravimetric Method</a:t>
            </a:r>
            <a:r>
              <a:rPr kumimoji="1" lang="en-US" altLang="ko-KR" dirty="0">
                <a:solidFill>
                  <a:srgbClr val="000000"/>
                </a:solidFill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:  mass is measured.</a:t>
            </a:r>
          </a:p>
          <a:p>
            <a:pPr fontAlgn="base" latinLnBrk="1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b="1" dirty="0">
                <a:solidFill>
                  <a:srgbClr val="C00000"/>
                </a:solidFill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Volumetric Method</a:t>
            </a:r>
            <a:r>
              <a:rPr kumimoji="1" lang="en-US" altLang="ko-KR" dirty="0">
                <a:solidFill>
                  <a:srgbClr val="000000"/>
                </a:solidFill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: volume is measured</a:t>
            </a:r>
            <a:endParaRPr kumimoji="1" lang="en-US" altLang="ko-KR" sz="1400" dirty="0">
              <a:solidFill>
                <a:srgbClr val="000000"/>
              </a:solidFill>
              <a:latin typeface="Times New Roman" pitchFamily="18" charset="0"/>
              <a:ea typeface="Gulim" pitchFamily="34" charset="-127"/>
              <a:cs typeface="Times New Roman" pitchFamily="18" charset="0"/>
            </a:endParaRPr>
          </a:p>
        </p:txBody>
      </p:sp>
      <p:sp>
        <p:nvSpPr>
          <p:cNvPr id="12" name="مستطيل 11"/>
          <p:cNvSpPr/>
          <p:nvPr/>
        </p:nvSpPr>
        <p:spPr bwMode="auto">
          <a:xfrm>
            <a:off x="4911725" y="3001963"/>
            <a:ext cx="3857625" cy="12954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/>
          <a:lstStyle/>
          <a:p>
            <a:pPr algn="ctr" fontAlgn="base" latinLnBrk="1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00" b="1" dirty="0">
                <a:solidFill>
                  <a:srgbClr val="000000"/>
                </a:solidFill>
                <a:latin typeface="Times New Roman" pitchFamily="18" charset="0"/>
                <a:ea typeface="굴림"/>
              </a:rPr>
              <a:t>Instrumental Method</a:t>
            </a:r>
          </a:p>
          <a:p>
            <a:pPr algn="ctr" fontAlgn="base" latinLnBrk="1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00" dirty="0">
                <a:solidFill>
                  <a:srgbClr val="000000"/>
                </a:solidFill>
                <a:latin typeface="Times New Roman" pitchFamily="18" charset="0"/>
                <a:ea typeface="굴림"/>
              </a:rPr>
              <a:t>use an instrumental technique to assay the amount of sample</a:t>
            </a:r>
          </a:p>
          <a:p>
            <a:pPr fontAlgn="base" latinLnBrk="1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00" dirty="0">
                <a:solidFill>
                  <a:srgbClr val="000000"/>
                </a:solidFill>
                <a:latin typeface="Times New Roman" pitchFamily="18" charset="0"/>
                <a:ea typeface="굴림"/>
              </a:rPr>
              <a:t>      </a:t>
            </a:r>
            <a:endParaRPr kumimoji="1" lang="en-US" altLang="ko-KR" sz="2000" dirty="0">
              <a:solidFill>
                <a:srgbClr val="000000"/>
              </a:solidFill>
              <a:latin typeface="Gulim" pitchFamily="34" charset="-127"/>
              <a:ea typeface="굴림"/>
            </a:endParaRPr>
          </a:p>
        </p:txBody>
      </p:sp>
      <p:sp>
        <p:nvSpPr>
          <p:cNvPr id="16" name="مخطط انسيابي: معالجة متعاقبة 15"/>
          <p:cNvSpPr/>
          <p:nvPr/>
        </p:nvSpPr>
        <p:spPr bwMode="auto">
          <a:xfrm>
            <a:off x="2168525" y="5486400"/>
            <a:ext cx="3470275" cy="838200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0000"/>
                </a:solidFill>
              </a:rPr>
              <a:t>Electro analytical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</a:rPr>
              <a:t>Measurement of electrical property</a:t>
            </a:r>
          </a:p>
        </p:txBody>
      </p:sp>
      <p:sp>
        <p:nvSpPr>
          <p:cNvPr id="17" name="مخطط انسيابي: معالجة متعاقبة 16"/>
          <p:cNvSpPr/>
          <p:nvPr/>
        </p:nvSpPr>
        <p:spPr bwMode="auto">
          <a:xfrm>
            <a:off x="6057900" y="5435600"/>
            <a:ext cx="3048000" cy="838200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0000"/>
                </a:solidFill>
              </a:rPr>
              <a:t>Spectrophotometric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</a:rPr>
              <a:t>Interaction of light and matter</a:t>
            </a:r>
          </a:p>
        </p:txBody>
      </p:sp>
      <p:sp>
        <p:nvSpPr>
          <p:cNvPr id="5" name="سهم للأسفل 4"/>
          <p:cNvSpPr/>
          <p:nvPr/>
        </p:nvSpPr>
        <p:spPr bwMode="auto">
          <a:xfrm rot="3777653">
            <a:off x="3318669" y="827881"/>
            <a:ext cx="301625" cy="2379663"/>
          </a:xfrm>
          <a:prstGeom prst="down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r-SA" sz="2400">
              <a:solidFill>
                <a:srgbClr val="FFCC00"/>
              </a:solidFill>
            </a:endParaRPr>
          </a:p>
        </p:txBody>
      </p:sp>
      <p:sp>
        <p:nvSpPr>
          <p:cNvPr id="6" name="سهم للأسفل 5"/>
          <p:cNvSpPr/>
          <p:nvPr/>
        </p:nvSpPr>
        <p:spPr bwMode="auto">
          <a:xfrm rot="18345200">
            <a:off x="5638006" y="1008857"/>
            <a:ext cx="301625" cy="2201862"/>
          </a:xfrm>
          <a:prstGeom prst="down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r-SA" sz="2400">
              <a:solidFill>
                <a:srgbClr val="FFCC00"/>
              </a:solidFill>
            </a:endParaRPr>
          </a:p>
        </p:txBody>
      </p:sp>
      <p:sp>
        <p:nvSpPr>
          <p:cNvPr id="13" name="سهم للأسفل 12"/>
          <p:cNvSpPr/>
          <p:nvPr/>
        </p:nvSpPr>
        <p:spPr bwMode="auto">
          <a:xfrm rot="4312313">
            <a:off x="4650582" y="3531393"/>
            <a:ext cx="285750" cy="2379663"/>
          </a:xfrm>
          <a:prstGeom prst="down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r-SA" sz="2400">
              <a:solidFill>
                <a:srgbClr val="FFCC00"/>
              </a:solidFill>
            </a:endParaRPr>
          </a:p>
        </p:txBody>
      </p:sp>
      <p:sp>
        <p:nvSpPr>
          <p:cNvPr id="14" name="سهم للأسفل 13"/>
          <p:cNvSpPr/>
          <p:nvPr/>
        </p:nvSpPr>
        <p:spPr bwMode="auto">
          <a:xfrm rot="17832844">
            <a:off x="7264400" y="3832225"/>
            <a:ext cx="247650" cy="1835150"/>
          </a:xfrm>
          <a:prstGeom prst="down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r-SA" sz="240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41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خطط انسيابي: متعدد المستندات 2"/>
          <p:cNvSpPr/>
          <p:nvPr/>
        </p:nvSpPr>
        <p:spPr bwMode="auto">
          <a:xfrm>
            <a:off x="622300" y="34925"/>
            <a:ext cx="7772400" cy="1447800"/>
          </a:xfrm>
          <a:prstGeom prst="flowChartMultidocumen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rgbClr val="000000"/>
                </a:solidFill>
              </a:rPr>
              <a:t>Several different areas of analytical chemistry: </a:t>
            </a:r>
            <a:br>
              <a:rPr lang="en-US" sz="3200" b="1" dirty="0">
                <a:solidFill>
                  <a:srgbClr val="000000"/>
                </a:solidFill>
              </a:rPr>
            </a:br>
            <a:endParaRPr lang="ar-SA" sz="3200" b="1" dirty="0">
              <a:solidFill>
                <a:srgbClr val="000000"/>
              </a:solidFill>
            </a:endParaRPr>
          </a:p>
        </p:txBody>
      </p:sp>
      <p:sp>
        <p:nvSpPr>
          <p:cNvPr id="4" name="مخطط انسيابي: معالجة معرّفة مسبقاً 3"/>
          <p:cNvSpPr/>
          <p:nvPr/>
        </p:nvSpPr>
        <p:spPr bwMode="auto">
          <a:xfrm>
            <a:off x="0" y="1482725"/>
            <a:ext cx="9067800" cy="5375275"/>
          </a:xfrm>
          <a:prstGeom prst="flowChartPredefinedProcess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/>
          <a:lstStyle/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rgbClr val="000000"/>
                </a:solidFill>
                <a:latin typeface="Segoe UI Symbol" pitchFamily="34" charset="0"/>
                <a:ea typeface="Segoe UI Symbol" pitchFamily="34" charset="0"/>
                <a:cs typeface="Times New Roman" pitchFamily="18" charset="0"/>
              </a:rPr>
              <a:t>Clinical analysis</a:t>
            </a: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rgbClr val="000000"/>
                </a:solidFill>
                <a:latin typeface="Segoe UI Symbol" pitchFamily="34" charset="0"/>
                <a:ea typeface="Segoe UI Symbol" pitchFamily="34" charset="0"/>
                <a:cs typeface="Times New Roman" pitchFamily="18" charset="0"/>
              </a:rPr>
              <a:t>Pharmaceutical </a:t>
            </a: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rgbClr val="000000"/>
                </a:solidFill>
                <a:latin typeface="Segoe UI Symbol" pitchFamily="34" charset="0"/>
                <a:ea typeface="Segoe UI Symbol" pitchFamily="34" charset="0"/>
                <a:cs typeface="Times New Roman" pitchFamily="18" charset="0"/>
              </a:rPr>
              <a:t>Environmental analysis</a:t>
            </a: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rgbClr val="000000"/>
                </a:solidFill>
                <a:latin typeface="Segoe UI Symbol" pitchFamily="34" charset="0"/>
                <a:ea typeface="Segoe UI Symbol" pitchFamily="34" charset="0"/>
                <a:cs typeface="Times New Roman" pitchFamily="18" charset="0"/>
              </a:rPr>
              <a:t>Forensic analysis</a:t>
            </a: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rgbClr val="000000"/>
                </a:solidFill>
                <a:latin typeface="Segoe UI Symbol" pitchFamily="34" charset="0"/>
                <a:ea typeface="Segoe UI Symbol" pitchFamily="34" charset="0"/>
                <a:cs typeface="Times New Roman" pitchFamily="18" charset="0"/>
              </a:rPr>
              <a:t>Industrial quality control</a:t>
            </a:r>
          </a:p>
          <a:p>
            <a:pPr marL="45720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800" dirty="0" err="1">
                <a:solidFill>
                  <a:srgbClr val="000000"/>
                </a:solidFill>
                <a:latin typeface="Segoe UI Symbol" pitchFamily="34" charset="0"/>
                <a:ea typeface="Segoe UI Symbol" pitchFamily="34" charset="0"/>
                <a:cs typeface="Times New Roman" pitchFamily="18" charset="0"/>
              </a:rPr>
              <a:t>Bioanalytical</a:t>
            </a:r>
            <a:r>
              <a:rPr lang="en-US" sz="2800" dirty="0">
                <a:solidFill>
                  <a:srgbClr val="000000"/>
                </a:solidFill>
                <a:latin typeface="Segoe UI Symbol" pitchFamily="34" charset="0"/>
                <a:ea typeface="Segoe UI Symbol" pitchFamily="34" charset="0"/>
                <a:cs typeface="Times New Roman" pitchFamily="18" charset="0"/>
              </a:rPr>
              <a:t> chemistry</a:t>
            </a:r>
          </a:p>
        </p:txBody>
      </p:sp>
      <p:sp>
        <p:nvSpPr>
          <p:cNvPr id="538628" name="AutoShape 7" descr="data:image/jpeg;base64,/9j/4AAQSkZJRgABAQAAAQABAAD/2wCEAAkGBhQSERUUExMVFRUWGB4YFxgYGBgYHxcYGhgXFRwYHBwXHCYeHB0jHBQXHy8gJCcpLCwsFx4xNTAqNSYrLCkBCQoKDgwOGg8PGjYkHyQsLCwsLCwsKSwsLCwsLCwsLCwsLCwsLCwsLCwsLCwsLCwsLCwsLCwsLCwsLCwsLCwsLP/AABEIAMEBBQMBIgACEQEDEQH/xAAcAAACAwEBAQEAAAAAAAAAAAAFBgMEBwACAQj/xABGEAABAgQDBQUFBQUGBQUAAAABAhEAAwQhBRIxBkFRYXETIoGRoQcyscHRFEJS4fAjM2JyghU0c5LC8TVTorLiFiRDs9L/xAAbAQACAwEBAQAAAAAAAAAAAAAEBQIDBgEAB//EADURAAICAQQABAQEBAYDAAAAAAECAAMRBBIhMQUTQVEiMnGRFDNhgTRCocEVsdHh8PEGI1L/2gAMAwEAAhEDEQA/AEZQI1EfUTeB84bsX2fTMcpso7+PWFGow5Uosp3iq1bKTzyPefRXt28kcSzLrVJ19IvU+K84X1VuQOXYeMXcNUmcdLDUj4RX+MKDLdSv8RWfWaRgdbllBzdXePjp6N5wcp8R5tGfoq1DfFyVi5TrGVuayyw2H1Mz1oLMWPrNBl14JvEWIU6J0tSFpCkqDEHhCpSY2++CMrGBxiguR3ByJj2OSJlLUzJQLhJ7pO9JuPT4RCifVKDplzCn8QQsjzAaNloNmJM2eamakLUQAhJDgAP3iN566Q5SpBIDM3WHSa0FVwmTjmC7GycmfnnDsGmTbzFHpuEbDsFJSijQhP3VKB6lRV8xB2owmVM9+UlXMp+esR0GBypJV2eZGbVLkh+LHSCf8RrKY24Mq8h92SciWCqOTMj3NTlDkhhFT7QHtBWnv8zqXLpy3UIypsdV1PdIMU0ToiqZtoLPIlRpKmLk+uyqI4GIFY7fWK2PApU+6F6ZWs7uf11jJ36F1c46jmutHXdGwY+OMehj/OEKftNJTqVDwV+cRJ2pkHRfm/0ir8FbjPP2lbImcZ/rHrEsd/Yrvu+YhdGN84C1uPIMsgKBdtBzfeOUDxiSN/wH0h74Y509ZVveNtEvlofrGwY3ziVOOc4UBicne368Y9f2tJaxHmfrDUav9IcltZOCR9xHH+2ASzwIxnAVVZTMTY6DmH+rxSwemVUK7nu71bh9TGg0VIEIF2ADAn5QWhDjnqVa+pLKgit2ecew9vrBWy+yMqmZawJk3iRZP8o3ddekO0qQSlypA8HDdYXamuswsOH1ip/bJAy5i3B4mFAGBBPwpKgLxLmKU6C6kgAjVt8KdbUhVkpzHkINf2mDaDGC4SlXcKkISLy2Fy7sfGO7Aeoi8ZrWgqR2ZlM7Y2pmTFNJUH712FvExdpPZvNWl8t2fUD5xs6cDRldcwKVubusPEx9Vh8ogkqIIGgU1vCIilJnje8xaq9mc1DMtJCtLaco+Rs86vpZZCStNgGBCrfpo6J+Un/zIec/vEimqniwnBE1JyEW1J4CF+gnFSglIcndD5hQEtISLneeJ+kK/ENetNeB8x6H959K1d4pXA7MQtq9hjICly3VK8ynry5whSJRFw45i0fo0EKDG8KGMbBy8xXLSADqnhzH0jO0awgbX+8QbsnJmbU2LzU6nMP4vrrBORjiTZSSn1H1hoRscjgIirNmJSEk2J0Af4tFzKrek8bl9YJl1SDdKh5/owNxXaMoGVDlRsOUMtDsn2jBJAHM5XG884l2o2NlS0IKVy2Li6i5LaMb+MF0eHbviYQC7WAHCxgw3EgJab2YfCCVPjBGhjPKPE8ssSyWIDB94FrcYkkYwQfehJZRZUxEKrAdczUJGO8bxel4mhWsZjTbQjfBOmx0HfHBc68GeNUcMTKVkJCiGvYvc6enxgcaNY91QV6Qjz8feaog/eIHQW+UEKTadY+8/W/5xtdHXspUD2zHVekdUG0/eM5mzE6pPx+Dx5+3vFKm2pH3gR0L+hi4vGpBDlj/AE3i8oD2JU9B6dPtBuIIEwEb4WqrClXgtVYgCSU2u4D6RcSoLAPEPAV9QBgmrpbS4I6MzLafCsqCttNYHYLs0pbKUOnKNC2hkpyMQ7kfWBCqsJSwhRqNQ1f/AK07hmh0i2nznH0/1lafgspAYd5W87vDjAauognSC/2h9YgTQTKhYlyklSt/ADiTuEC1uwOWMdsqqpJipOlqUoJSkqJLAAEkngGjRdkvZFmQV1XvEd2WDodxURqeUOGyWwUqlGcjPNIusjTkngIZ1TgnSJW69jwnAHr7zGPjzC/6xVp6JEhITlAbRI3dYqVVeSYI7RS7doP6/wD9fWE2sxHXcI0+m1SXVB1/6mk07C1Q8sVmIcDAeZWKWWT58IhmrzXJZO4cecQJrc3dl6bz9PrEHtLHas9qNbXplyYZpksUuTvKSbBRH69IZfsk1QQsTELVbusQzFyxe/lCjjmIZ5KQqy0XBFvBohwnHxLQcxVmexd7cOUEJclIwTmYjWXXa59zenAE0qdiUoq7QpzqKQlwm4ILAW3knWB2IVa0AdopQnOCAklScgN3t5mFqTtPKAIz5XIJUQSdXNoNyseTOSpCZc6YprKCClhrqtkgHnEk1iE4Eqr8PZzL0iqqZyRMQZWU6OSSWs/SOiorD5kxKXySSNUpJI3cMo+MdBIf9Ib/AIO55/0nmkwgSxmQ2ZWpHDgOXxi1T1BBYw8Y7sylSSuSAhfAWSrkRoDzHjCNmC33KBYg6pIsQY+fa6ixXzZzn1hwv874iYYpqyL8ua8K8uaQYIyK/wAoABxwZ4zseo0pSZrsEh1cGGp8IVJe0dOskBeYJZ2B3vxF9DDTV1+YFOr2aBtdhMpnEtI4sAH8oa6MgjmDWHMHnF1S5ncLpCe6pVjzY747FMTzOoSirKkBQUC7E6B7PrBeplBbGWEAFDf0jQ6eEDZ1eQCgaFLkzCxO63K0bVCu0ETPsDu5iXtXTqJDhn/dpSdGGltIVDik6WcpUbblXh6r6FQUla3CFXBBzFAaw6HjCxX4SFrJzFn1IAMB6lal+aMtKt1nyfeQ0u0KjqPKCdNtGBqSI9YVskVtkllvxKsPM2hgkbGpCT20xKA267ddLdIUvQj9LHKFkGHYf5xWk4mCdXglT1b+6odDY/SF3FKEJUchdjqLOH1i9h+EVCkZ0XHnzgoXbF7jSvXsG2MP3EYJeKKGsTHGecAkzJqS0xHi0fJOIIKu8FcLRaurhw1SdmG0YiVEgcC/IM5JgpRbRoCAA6iABYEbucQU+E9pIWyWBSW+N+OkFdlNkAsAqLJ+MDPebG+GJdfqhaQD0IvVM+bNWVK0LZRuSA9vXWKVTSKJ5Rsv/oqmUliFdcxB9GgJivsrQsHsahaTuCmWPkfWBH0zltwktL4pXWgQ8YmYSJalzEy06qISPGNk2fwWXTyglA/mO9R4n9WjMqLAJtJXykTwzqOVQulViLHqRY3vGiycSAABMLdWCjAHr+8hqtcb8BeoWnVLWgZV1oGsVq3EwBreFqvxrV4AJZzhYIFzCNbizfT5QlY0QCVIbJqQfu/UfrnEWJY6OPhAGZiOdTrul/dGnnvMP/DdHcp3Z4Mn+M/D8L3KmK161lrhPDj1jxRYgtBtFuoyKG8No4f1EEMH2eE1aAr3Te28Q11DfhhluIt3tqGyxyZClU6qICJZUeCQT58IbsE9mU2YAZ6xLH4U95XnoPWHHC6BEpAShISBuAgsJ4EZy3xJ7D8PAhS1BZTwfY+lphmRKClgPnX3i7bnsPACKKqgm/qYMqrgITMTrci1JfQ+mo9CIbeCXhmcMeeI58OUEkQwapI1v4tHQprxUcRHRot4jjyRN1VOeM89o2ELkn7bIDgMJ6eI0EzqNCeDHcYbsKrcwynUeoi/MlhaSlQBBDEHeDYgwsuqW1drT53VYa2yJlGG4vLqEOk6ajeOoifsy9jC1tTscqkrSEOEEZkKBIOV/dcbwbeR3wWwiimLUhBUolRAuSdTGcfRYfbGjOCuRGbAsC7ckOW0UoWtvSk/E/oN0zZqQEMUOANSpXxeLmGUiZSAlIYC0Ddp8QIZCdNVc7t+cO6tOlCdReXLnAMXpuESkKIkgqSXOVRJAO/KTe/DT1iCmwAZnAKjqBYADRgTFleOU0oAzUvMCmygFRvppq9ogr9riAjKhPeDJSHKkm5ynQAsPC8T88gYzj6TvkgnOM/WWazZ6V2SkzTkSoci39RtGe1GLUdOSEJzqG8B/wDqV8hBatxZMwllzs7ZWV32v3rHcB+jGdbRAJmnKcw0zMzkekVCwMeO4ZT8PDHiGK7bmYqyAlA8z6wBqcWWtRKlEkxQzPEapiRvfpf1izaT3LPOVflEvImvreNu2X2fSmnCQNG82DnzjEMIIM1AI1Ukeoj9BYLiKUobn8hAl64IBk1t38wRtDsykyiw3/WMpwfB1zJ2QJJOchhxciN6q6tK0tbWINiNl0SM85QBXMWpQ/hSVFgPC5jlVe44E49+xcmR4PsUrssqjkBS3E3DQaotkRKSAmYSwa4+hg6mZH0zIYLQi9CLGuZu4GmS1S7KHjuMVJ1U0HaghQINwYQsZqzKmKlk6aHiDoYkRiVg5gvbybnkEv3k95J3gjQwpUO0pmBiWWNRuJ5deEFsZrcySOUL1bhzAKYB94gK/TLd80Kqs2y/OxFZFx6gfnC9iNYpR1izLlOIjnUR4RVRpErMva4kYEV55KlHeImlyuGke10pTMI8oOYAnKQSHC3l7tVDu6294DyMbHw+hWTdiJNTaUgmXJzJU2oD9QNf1yhi2Xn5VgK3adDf5xembKzVS0z5Uoul+1RYaXzJBZwRuG94BVMzIEqG4kDmAxHoYq8Z0i3UZX0ktHed/PrNQl4gG1iFeLwn4fi5WkF36ReRUP8AnHzWzTlTgzRLgjMKzcTJgXisjtQFb02Ovu8dN3wPKPrcDEc9U1u6Ujnv9QwgjS1WVOHWWpqPKbcplQrlIsQm/EpD/wCa5joC12FLUp1JzHjrHQ9F3uZYdc2ev6zZaOqykEHSGimqAtIUN8Z1gGKpnIC9+hTuSR8ePjDZhVcxY6H4wcjZEzboVOIRxnB0VEvKQMwLpO8HrwOkLuFUARPRa4J82MOCTAnHKbKROTuPe+vyiFiDO6eVjjEvTKthCljtYVEjNlJBDwUn1oKXBhN2lqgAS8TK7xiRD7TIVVikqVmUSpSbKCQMpToH8XvAhWIpD90GZMIBYurOLd1tSeWsKtftDOKiEqcaXAPrDjsHh6ZMoVUzvTZj5H+6nRxwKuPBuJhdfX5YyYZ5nwbobw7ZFZSVzFCnKi9mUu+5RPdGml4DY/7OkzE/sqpWYOwmJBSX5pAI63g/MxUqNzFebXwCLSpyIEbWz3MrRs3MM4ylpZSSx3+I4g8YdsK9m8opBIfjF7OlU5JYZmIfkL/P1hnwmYxbiPWGNdpcZhSHIzEraXYsS0JmygypRCuqXv5a+BiROPlIGXhccDwh5xFIUkg6EMehjKKwEKygOpJKT4EiOWqGHPpCKn2xiVtYpIKjuFupIA8LxqeHz8qEjgkD0jFZGzc6cgk9xP6MaVhOKZpSCTdmVyULH1HqIho7ayxVTzOanLARuFXH37XC+MQjjiMM8wHaYcXVwge0Gp/ayiNSlQ8AQf8AUYOzMT5wq4vUmdOCklBEuwe7q3jo7DwiaJvOBIudgyYNkUSlMSLeh8YLzaBMyWUsxA0+Y5QQxDHlmV2YlJ0GY2UEneUhrHhFCXXjyvw5ERM0lRmVi4E4i/IwllEQTRg4I0ilTY+g1RllmsAf4uHQu3UQ1yJcDKAeoQxI7mb7U4KUMsDT9frrFKgSSCgAHtEtewSX+LxpOOYUJstSTvEZhJm9moyzYpUXPAhx8vSH/hTjJQxfrN23IjvhWHzKoPPnzDLUggsrKErG4oGrMerwtbQ4Z2OaWpaFKSAQpBJBDsAbWVlPwiCnxKZLCileVz3sqiMwHGKk2fmLu+YuR84dPpd4IY8H0i6qxlYGF9ldnAspmAEpJZTPre1tfzjRZOxuaUo91PDNw8BCzsLORlUjN3ge4FFgbb256GGOoqBLDFayolgQb5x921ssfP8AUIiOQeZqayxUEReq6UyzocujtaI0rBhorcOE6nUkBSSzpzF2UOHJ4ObG4GKeQgKA7RQBWW+8bt0GnhAi15Mk7gCZbUylk92WtXRJjo3+SARpHReNNn1kPOPtPzJszjK5c4K+6uyh8D1D+TxqlDVAgGMowWWlSEqHQ8iNRDlg2IZSEE9PpFqHacTjnfzNPwqtzJY6j1EW50wEFJuDaE2kxAggiDRrHDwSDmCspEDYhQqlA9m6k8H0hCrlLnlQUlSACxzNfox08oesfxky0W95Ryg8LOTAChmSw6llyNE/PnDXQ6YEbz17RF4lrSjeWvfqfaLqtnAE5lDIgbyLnoN8HaQ55SMnuhIA5NZoo43XlblRtuEDdj6qqXOVLp6dc9BN2sEHjmV3RzBIirxnT76hjsHqQ8MsZ2PqI0S6AxDiFNlSS+kPOF7EzCAaiYE/wS7+ayPgPGCtTsLRzEFMyTnB1zLXfyVGYTRu3fEehCZiGD4kFziQbCwPHif1whzoqlt8dtr7PJFHJM+kSpHZsVozKUMmhIzEkEO+rM8J8vHgEkvugoV7DiHqAVyI41OJjjAjZ3DEzKiomkP+0yp5WBV6keULYxZS/GGrZyp7NPfsSoqPjd4A8U3LTgepEkncZ8VnyaeU8xSUJFr7zwAFyekIqNpUJmFUtX7NR7yVWL6BQ4H4jwYJj+N/bJypilMkOJYZ2SNB46k8TyaDODzsMSgZ+8s3PaFdv4e73d3rEdHoRWRYTzHNemrFeXBJPtLR2wHL/MIiXtj/AC+ZPwEWjieGp0RI/wApV8Xj4dq6FPuoleEn/wAYb4PvICur0rMGzNqVrLIBUeCQSet4pypdStQEunmgi+hF9XLhoOTfaBISO4C40CUBPraKp9pwH3F+aYkGx/NPNUD1SP3lWpOJpt2cxIPBAV6gGK32TEpgYpnkfyN8hF9ftOf7ivMRCr2mn/ll9/f/APGOk57YzyKR1Uv2EW6ykWhRSsGWsaEjLc7lA7jxh92H2hNQgy5n76XYv95Is/UaHz3whYrjKqmYpazdVuQA0Hg0aHsJgEmZRpqivs5oUUleYAEotfNa4Icb3MQrOOoN4lQoAccE9gRmUlxGdbZYGEr7VKXcuscbM8Pn9qyiWTNlk6MFpN+V7wIx1IUk8YPouapt6xC6BxgzNh2amyKZtUn/AHj5JVmWUpS6jws254NikBVoHjziE8IZIYPr+cG3eM2bcKMSNehQd8w1gdBJdIIUtYuEpLOdSXhkkVHZ5iOzQCAop3gnjx0hVwPv5XUtLqbMkWBNg5Ygaw15pgH7UhISyVLSnMFjhmLZdeHGM1YxYknuNVHAAhHD5i1gEl0niMu/c8MsmdCavGEJSWKVAabiG4CDlPXhTEHW8dqIlFymMSJ8dAtFXHRdBp+d9lpylTyhIfO5AtqHPweHpGyNROFsqB+In4AXMImwK/8A3cvmpvMNH6KpAkAReaw3Jk9xHUUqSgmykgTP2jfeAynycxJUVy7JQkhO87/LdDiJYVuEfVYQlW4dY7snCxPczfG5XaSxe6S48mP65RXwLZqpqP3cs5fxq7qfM6+DxqVLsvIQrMpIWr+K4Hhp5vBZ4Mo1dlK7RF+p0FWoYM0S8O9l8kHNUq7Y/gDpR4sXV6DlDhTUyJSQiWhKEjRKQEgeAtHyfVJQHUoAc4C1u0wFkDxP0imyx7DljmE1U10rtQYEOrmgByWHOB9RtJKTo6jy084UK7F1r95RP64QFr8SKUkksBEQpPUs3YjXjO1KVIUlSElKgUkE6ghiPIxi52Zmn926kOcp5bn8Gi3WbTpWo9+0WML29RIllAkrmF+6SQhPmQT6RDY9lorVSf1xx9IeK/Ko8xmAJ9M8494M2ewVcutaa5CWUHvZ4f8AaujCUdokWFlN+E74z/EdqamevOAiVZhkDndvV0iKoqKubKVNWqctCbKJUcoPDusINPg1tinfwP1i86xVIxA8+aR3XcJcDmH1jkLG/RoomepLHm4iZFdmuEgf0wuu05rODH+n8RG3BnsqMeSoxJm/gT+vGPqapvup8h9IoCyba9vSQlfMecfM8W04ifw26D6R6+3HcPh9IlgCVNrHMpJVyj0JSvwqPgfpFpWIL/X5QXpMLSqSmYuflCr5cr6EizrvpEuJSdQ47i8pJTc24fCPVDWupIW5QPuv0dhpeKFXUlaiHdIJbpHqSIsRccwe+824EeaU0Sh3kJvxe3iNIq1dUacgyJxUj/lr7wbkd3g0KpmkRyahW6Lt0D2zQcHqvtL9kjvj3gTZL77ajnEGIez2qKjNMxBPIKsOEAdicdMitkqfuqV2a+aVED0LK8I/QqqUFMU7AZPeRPz2ozJSsiix1LEtw+Uevthb3j5mC239GJdWG3j5k/OF8fOAbVw0faV8oJYFQbw47E7QkyxLUbpt4boS5aXLeEEcLRkZaYp37BI6qvzJrcqrcR0ZzM29moOVEuWw45j8xH2LgzEZxFRqwcRa2DkZaqWvcFeZYxtsjE+cZNQSQhms2kMdFjINs1+H0iY1ODzDm0Y28dzRJOKgQSo6/NGdCuMGabHCEDLqfSLq7wxxAbdOVGY9TcRQgd5QEB6zaUmyA3M6+UK68RJuS8fJE/MdWA1PCCVIY4EEYEDMJzKkqLkuecVpw1ABO+3CJqeQVXQhSvw7wW15QYkYdMKf2hTLBFrgluH6ME+WB3Bt5PUVEU65hsMqWdz9DFKq2dlTk98qWXIHeLE7mSnQjjDdORSoBVMnZyncDu6CK07aKXKlkypPZo0SSlg5vFygeglRJ9TM6qPZrNzslIlg75jh9xKWFxpw1icbI0ki9TUgkfdSQPQOo+kWtqdp50+SQpyAbKSCE2sQ+twIziqqxxu8aDT72ryzY+kFzlsDn6x7VtVQU5AkU+ZW5RAHqp1fCAtf7QJ/fCQhCV/dSkd3m+9+cKa5pIcnUx6l06tVEJ4Pvjp2Djv9TLtnvIp5KnccS9o6hlkhgPGPs+aAHe/pBLA5oCdPSM/4kVLALyYbp22gk8CeU0CjuiQ4aWgiZpPup84kp6NS1AKNiWLQsFDt6TtniNFfZz9IINGBqY9S6Mn3UqV4Q/UWyyAfcfweGKl2cYfu25m3xiQ0JHzmAt48H/JT7zKkbOTl/dCev5QTGx03IGXcCwa0ajLwJCbrUB0t6mJJs6QlBACVFrG/xghdPWvpmA2eI6xuSwWfneuweZTryzUtwO4jkYrm0a1trhyZ1MuwzJGZJ/iAf1FvGMnkq4h4hYgQ4EZ6HVHUJlux3IjH0conUlMcJO/dFJIEZKCZ9pJRzAgPcN1eP0xT1rywTwjCtmMBm1CgZct0pN1GyQRuf5B412joJolsVpCmtYkPx1DwDZqgrYjFNHuXMz72izQqpS25werJtCyhILXAHWG/HthaoKVMSpM7eQHSrwckHzhIq2SplAoUNQbF+hikWCwxgiCtcCEMPlgrZ4J7NYNOrJpkyAAEFpkxXuo3btTbSFinrmUEoutRATwclh6xvWxWFopKZEtGvvLVvWs+8o/LkBFoqHbQHVag9JKlD7GKUJ/az5ylbynKkeWU/GOhyTUx0XRXvaY5iuDZ5v7M5c2oGj8usUJ2xM5X3jBSRVOVPy8/0IecCUmdJCj7wcK6jf4hj4xQ7I17V/vNT4jU1Y81Os4MUtkdlp4UROmlUpI90hyTwCtQPP5wVxumyhpTBuAtB2YphazwMqbwMwycxC9jZidU1M8b/QQWwCtyyHKnUS7Hfdr8I+VwEfKBHZoIG8Eee71gjRWbbct1K7hvqI9YXpsdmSZpStYykZnFwnx3HrFatxkzZagkmbMBdIJ5t4BojTO7NAEqSlZIyEFhbiX1/OIpQUlSe6iUsDKWa44ONY0m9BzEe1+p320S5v7dKcxSwDvbjw5eHOJRisqbLI72QAhwCQ+l90DZlYiWSVTApZsQWJYE6AaC8RIryUlEpBy87c+sB3+I0VesuTS2H0k+NUCEy+6sdmEk5FabzrwvGcy6cWcCH6ds7OqPeOUcEhnHAu5grhfs6GpS/wCuJgQf+QOBisS5dGq9mZVMKkiwAfS31gdMlqJdSiTy/OP0JN2LlBHeQgg2bWM32m2HTTTgpA/ZLe34VAOz8DqOhilfErrn22HEuK1opIEAYDs2FkFQzKOg1htp9kplu6ED+K3prAehrDLUGNwXHhBKu2qmqBDhIP4Q3rrDxcAcTK2WPY5LkwxK2RAutbjkG9VRIv7HJsWUrqVn0YQmTcVWrVaj1JMVVVUeLTwT2H95rEvatGQFCNRyHwilUbSzDoQnoPmbwo4LPUuWwGh/OCaKBR94+Ue3oIC9eodiM8faWJ+Jk3KiepjzLrTziBapaOBMQ/bCSAA72it9QIRT4Y5Oe/8AnvLlXMK5SkgFSlWSlNyVEMAANYDSPY/WL7wEuX/CpV/IO0aTsvg3ZjOr3z6DgP1eGiWYpsq3ndmPtHnTptxzMDrPZfiEr/4kL/lUP9TQrYlhs6VM7OdLWheuUjUcQ2o6R+qyARA6bSpC82VOZmCmDs7s+rPAVqNWNw5Eb0Wiw7TwZluy+00tMhCEqIyJAKWuCBe3V4Op2xljVav8sF8c2Qp6jvKlgK/ELHzF4Q8f2JmygTImktold35OYRPUd2c4mnpuqZcP3GRW2sn8Z/yH6Qje0TGaeolgIIM0EMcrEDffhCnJNRNmGW5BBZVmbdDngWyMtAdaQtWrqv6aRJtmkYPY2T7CECpdVWRUuB1lv7D1iPhKky5iFqchKgbciLkndG+4RXBSAQYAyaBLNkS3DKItyZXZ+4GHDd5RXZ4ytrA7cY/eBjwkIpXdmM6aqOhdGMDQ2I3R0HLqlIyItbQsDiIFHXP+vWHzY6pJTMTucH0b5Rm9DGj7IoaRm/GX8NB+ucBDPnbpqPFHRNNshauqwnUFuLFvOBc6uQdDBc1JTzHA3ECcRmy7kykvytBLZAmL+YwLUzMywniYvdkopsnlaKOFpEyeSzJToB+v00N8lCHSCWBseXOKqyepa/wxPmzJqSwV6CB8+nmzFEKWT4w+1FJTg7zHlM1KWySkjrcxIq3TPK9/qBFTCtj1kZsmnGziHah2floAJaBc+vm5yO8BowsDFyTV90O4ItA7+WDkDP1nH3HuGUrlo90B4+LxTgGgKusiI1BMVG8+kr2QlOrn1MK231QPspO8KSR5t8CYLiWdSbQt42n7SoS0HMlJckaE8B0jiuxcGWLWG4MQ0rBDux3HcY+pXxMGMT2WmS7odt4hy2F9n0tCUzqlImTFXCVB0oG7u6FXM6Q8PiO1f1i23w5c5BmcBKWdlEcbt6REjEJSb69A8fpaTR2sABuH+0J+1Xs7pqo5ggS5oPvJAGbkoCx66/CKhrX4LjuSXRoO5nezsqpqP7vLyA6rXfyHGG1HswqJgebULPId0eQh82cwdEmWlISAwaD4EMVJYZMkKUB4Exeu2Am03eYqRvLXT/Ny5/CJMDw4duh9znyBMbIoDfCriOyGWeifThgD35fFJBBKOBDvl5WaI7MMDCM/CRPciwidM2I5kkpiIqhnFmJeE+BmP4sJEvtCHbc7PcD5xIJsJu22LqIaWgrQkspQBIDXNxzbyijUkCswrRqWtEMU22sheoWnwCv+0/KI8Qr5S0KUlYUAHN9PDWM0ViKi+QJUW91QY+BSQ/jASfi8xSgNLtvG+8Zwh2GJq60r3COGD4aEutu8olRPW8HpMuBVBOsIJIqYzl5ZmJM0zrgbV6h2kpkgPFiZlYwGkYkwjzUYi+kEpcipgCLTp3ZuZTxCmSpV9zx0RTJsdAwZwODD/KX1ErYPsNPmJcSiB/GcpPQH5wzYdRLkJ7NaSkp3HhuPAj6RoVLKDRWx+iC5K2bMkFSTzF26HSNkdIFX4e5h79c97fFEqZOilVUOcH9f7RJSSle8tJBdinVuvCCUySAjObJII/35a3gUJu7kAMReoaRMiYz62vxZ2fjBmVMBU7OqBONU+ZzckEMXYAta3z6QOw3aTsyRMQotbMniORaB3B3ybDcMiNaJfIi/hHqZKzd5wloXZ+3qGCUIUTxNhFJe002Z7oSkcg/xiNjBBkyta2MbpoTY5rDXrFKbXS7kqT5wvyqOdN95Sm5n5QTpdlX1gRrGfgCS2qOzI6jH0J0dXQfMxc2XkVFbMJCRKkJsVnvKUfwpBt1JcB98XJey6QNIbMOlplIShIYJDW+PiXgnR6bzHzZ0JXZYqj4RLlJgklAYIBPFXeJ8/lEs7B5StZafID4XjyKiPaaiHy1oowBBtxi5i+AhF27rjwvHumO6DlYy0KTxELtPNcA8YTa5ArAiXK24RhoVd253xBVSwFFo80EzURLXDQ8orY7qQfaR9ZBIq8qiH/2gpKqHEIW1eLTKabJmJRnlqdEwDUaFKhz962+GPA8XQtGcKcbuvAjcYO0t+fhJnWTjMYEp46x6inJq3i0lTwzEqkVTRhfI8YTMc2gp6aYZc6YZahdilVxxBZiObw9Qre0PZRFbTZbCai8pXA/hP8KmA8juiRsZRxPLUjN8UQsc9ocsIIpwVPbNp/t4eYhZl7arlSVJQDmJcqJcObEgNbcBwaAEilVnKCGU7Nz0bzgvK2WmLswHEk6eUL7NVj4mMappB8iiA/tpLqPmNQY9VSe0Amfe0VzPGGqRsAgDvTVk78oCR6uYmXsYgIyoWoF3dQB4Ws3CFlniFBPB/pG2l0ttbAv1BmF4mCADqILSqrnC9iuDTJBdrcRp0iGVjJHvQM1C2fEk04K4jYamIZmIADWF9eOpNk3PSPWGrEyaDNLI5ux8t0QXRn1lJsG0lece3MdsAwgT0GYslKT7jakbz04dI6PtftGmQlABDEFmZrN9Y+QaunQD5ZlLdZezk5x+k0lNe2+M7279pqwrsKVeVv3kwN/lD6czFLbfbHKOxkE5j76nukcA2hMANmtmysCeooEtBfvXfKbvew5nyh1bYWO1YFptMqDzbf2EYtmsXmlClVQHYsxV7iiNXDBiPLWxeGGpxkzw8oAJUAhBCgwRxt8G1DRme1W1BnqyIJ7NOn8Z4n5Rd2Jr8iihR1BUP4SB8x8IHPHAk7asjeeD7RlxOSku+Z3DbiSNIrUOyUyYM2jwawyj7ZYUvTcOA/OHejlpAAbQWjq6cNyYA1pXgTMZ3s4mL91THdaLeE7HzpQaagFjZQ3jix0jV5KRwiVQDR6zRI64kfOaIlNQAboJSJUC9qMdTSTBnITLmPkUXZxqkndxHLpA6j21kzViWiahS1e6lHeJs9gH3CFJQoduJPaSMxjxCqTLQSd27jE8udvGhuOYN/hA+q2XnVCWKxKB/qV9B6xdwjAV08oSlHOlFkLdzl/CrfbceHSGGkR0yWHBlTgYk/bGO+0xBVJywNXUElhcwxHMoMLzK8JBJLAAk9AHMK2ymI9rICt4Uof9RI9CIVtt9vEhJp5H7RSrTVJLhI/ADvJ3kWAtvLefZ1jRPaoUkpYpKRxdx8hC3XVswyBwJfWRtPvNUo5lxF+qPc6GFT7Ys+6W6Qa7DOnqHf1gKoEqVnSsiq6UTcqTe8UKjCFSDnl24jcesTyZYSUFzZQdusMOI5chJswi2incpz2JIkr1AOHYqlVgbj3k7x+XODMmv5xjG2uLTJNQiZJUUTFK7rfhTcuN40HjDVs7tqiekCYyJu8OwVzSTbw16wdTdjh4Q2hsZPMQZHrNEFdFLEMQchIOmvWA8zESA47o4k/M2EK9ftQlRMuQc5NlLGg5A7zz0+Vt2pWtCxnNJorLrAoH+0A4vhCJs9a2yutRCkc1FiUk36giDlNTskJ4BuvOKFVOyZeogtTrEZF7Hvxu6myNK1AFRLEikeJ5lBE1NNDRJOqwxgxdPXs5gLWPu4gOupAQUqAINiDvjNtocNElZG43T0/LSNNqpweAON7Hzq5IMjKVS3JSTlKgdwJt93eRFWkO2/aOjC3vNNJYxBw2UNTDfhaKVUtfaLUjKHcBzqGyjTexF9QbQt1VIqQvsZyFylizKDdCNxHMWi1h+IKkqA/CX0dizP0I1G8RoauG5lmivFmn2VHBHeO5XxCUQpiCORcEOxjod00FNVpStbhgwyqAKeKC+oH3TwVyjovNLHkCDWazS7j5q/F68RKn/vV/zGDlF/wup/xE/wCiPsdFNfzH94rv/LX6iJ6PfT+t8MWzn73w+kdHR4SjUdTUMC0T0+ZhmpY6OgxOojbuF5WkdVe4Y+x0TnBMy9sf9wT/AIyf+2ZGe+yb/i0r+Sb/APWqPsdAR+aFj8ufo+RpEhjo6CxBBAOJb+phN2y/uE/+WOjo4sg0x7Ct0NuzH948B8Y6Ojl/5JnF/Mmi4ZqqGGg/djpHR0KaYU0Gn90evzgjj37rxHwMdHRZV008exMN23/4jK/wv9aorVHunpHR0D3/ADL/AM9Zs/Cf4c/WesT/AHSOggzs1oOnyjo6B9d8kO0/5ZlzF9E9RBOj91PQR8joVp0JK35BCcj3fD5R6m6R0dB38sXfzQZMhj2J1mf0/wCqPsdA+l/iBOa/+GP7f5xb9uf7qm/mV8BGeVnvJ/lEdHRo/UQLwT5zHP2ffu5nVP8Aqjo6OjR0fliY3xb+Nt+s/9k="/>
          <p:cNvSpPr>
            <a:spLocks noChangeAspect="1" noChangeArrowheads="1"/>
          </p:cNvSpPr>
          <p:nvPr/>
        </p:nvSpPr>
        <p:spPr bwMode="auto">
          <a:xfrm>
            <a:off x="90488" y="-4222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altLang="en-US">
              <a:solidFill>
                <a:srgbClr val="FFCC00"/>
              </a:solidFill>
            </a:endParaRPr>
          </a:p>
        </p:txBody>
      </p:sp>
      <p:sp>
        <p:nvSpPr>
          <p:cNvPr id="538629" name="AutoShape 9" descr="data:image/jpeg;base64,/9j/4AAQSkZJRgABAQAAAQABAAD/2wCEAAkGBhQSERUUExMVFRUWGB4YFxgYGBgYHxcYGhgXFRwYHBwXHCYeHB0jHBQXHy8gJCcpLCwsFx4xNTAqNSYrLCkBCQoKDgwOGg8PGjYkHyQsLCwsLCwsKSwsLCwsLCwsLCwsLCwsLCwsLCwsLCwsLCwsLCwsLCwsLCwsLCwsLCwsLP/AABEIAMEBBQMBIgACEQEDEQH/xAAcAAACAwEBAQEAAAAAAAAAAAAFBgMEBwACAQj/xABGEAABAgQDBQUFBQUGBQUAAAABAhEAAwQhBRIxBkFRYXETIoGRoQcyscHRFEJS4fAjM2JyghU0c5LC8TVTorLiFiRDs9L/xAAbAQACAwEBAQAAAAAAAAAAAAAEBQIDBgEAB//EADURAAICAQQABAQEBAYDAAAAAAECAAMRBBIhMQUTQVEiMnGRFDNhgTRCocEVsdHh8PEGI1L/2gAMAwEAAhEDEQA/AEZQI1EfUTeB84bsX2fTMcpso7+PWFGow5Uosp3iq1bKTzyPefRXt28kcSzLrVJ19IvU+K84X1VuQOXYeMXcNUmcdLDUj4RX+MKDLdSv8RWfWaRgdbllBzdXePjp6N5wcp8R5tGfoq1DfFyVi5TrGVuayyw2H1Mz1oLMWPrNBl14JvEWIU6J0tSFpCkqDEHhCpSY2++CMrGBxiguR3ByJj2OSJlLUzJQLhJ7pO9JuPT4RCifVKDplzCn8QQsjzAaNloNmJM2eamakLUQAhJDgAP3iN566Q5SpBIDM3WHSa0FVwmTjmC7GycmfnnDsGmTbzFHpuEbDsFJSijQhP3VKB6lRV8xB2owmVM9+UlXMp+esR0GBypJV2eZGbVLkh+LHSCf8RrKY24Mq8h92SciWCqOTMj3NTlDkhhFT7QHtBWnv8zqXLpy3UIypsdV1PdIMU0ToiqZtoLPIlRpKmLk+uyqI4GIFY7fWK2PApU+6F6ZWs7uf11jJ36F1c46jmutHXdGwY+OMehj/OEKftNJTqVDwV+cRJ2pkHRfm/0ir8FbjPP2lbImcZ/rHrEsd/Yrvu+YhdGN84C1uPIMsgKBdtBzfeOUDxiSN/wH0h74Y509ZVveNtEvlofrGwY3ziVOOc4UBicne368Y9f2tJaxHmfrDUav9IcltZOCR9xHH+2ASzwIxnAVVZTMTY6DmH+rxSwemVUK7nu71bh9TGg0VIEIF2ADAn5QWhDjnqVa+pLKgit2ecew9vrBWy+yMqmZawJk3iRZP8o3ddekO0qQSlypA8HDdYXamuswsOH1ip/bJAy5i3B4mFAGBBPwpKgLxLmKU6C6kgAjVt8KdbUhVkpzHkINf2mDaDGC4SlXcKkISLy2Fy7sfGO7Aeoi8ZrWgqR2ZlM7Y2pmTFNJUH712FvExdpPZvNWl8t2fUD5xs6cDRldcwKVubusPEx9Vh8ogkqIIGgU1vCIilJnje8xaq9mc1DMtJCtLaco+Rs86vpZZCStNgGBCrfpo6J+Un/zIec/vEimqniwnBE1JyEW1J4CF+gnFSglIcndD5hQEtISLneeJ+kK/ENetNeB8x6H959K1d4pXA7MQtq9hjICly3VK8ynry5whSJRFw45i0fo0EKDG8KGMbBy8xXLSADqnhzH0jO0awgbX+8QbsnJmbU2LzU6nMP4vrrBORjiTZSSn1H1hoRscjgIirNmJSEk2J0Af4tFzKrek8bl9YJl1SDdKh5/owNxXaMoGVDlRsOUMtDsn2jBJAHM5XG884l2o2NlS0IKVy2Li6i5LaMb+MF0eHbviYQC7WAHCxgw3EgJab2YfCCVPjBGhjPKPE8ssSyWIDB94FrcYkkYwQfehJZRZUxEKrAdczUJGO8bxel4mhWsZjTbQjfBOmx0HfHBc68GeNUcMTKVkJCiGvYvc6enxgcaNY91QV6Qjz8feaog/eIHQW+UEKTadY+8/W/5xtdHXspUD2zHVekdUG0/eM5mzE6pPx+Dx5+3vFKm2pH3gR0L+hi4vGpBDlj/AE3i8oD2JU9B6dPtBuIIEwEb4WqrClXgtVYgCSU2u4D6RcSoLAPEPAV9QBgmrpbS4I6MzLafCsqCttNYHYLs0pbKUOnKNC2hkpyMQ7kfWBCqsJSwhRqNQ1f/AK07hmh0i2nznH0/1lafgspAYd5W87vDjAauognSC/2h9YgTQTKhYlyklSt/ADiTuEC1uwOWMdsqqpJipOlqUoJSkqJLAAEkngGjRdkvZFmQV1XvEd2WDodxURqeUOGyWwUqlGcjPNIusjTkngIZ1TgnSJW69jwnAHr7zGPjzC/6xVp6JEhITlAbRI3dYqVVeSYI7RS7doP6/wD9fWE2sxHXcI0+m1SXVB1/6mk07C1Q8sVmIcDAeZWKWWT58IhmrzXJZO4cecQJrc3dl6bz9PrEHtLHas9qNbXplyYZpksUuTvKSbBRH69IZfsk1QQsTELVbusQzFyxe/lCjjmIZ5KQqy0XBFvBohwnHxLQcxVmexd7cOUEJclIwTmYjWXXa59zenAE0qdiUoq7QpzqKQlwm4ILAW3knWB2IVa0AdopQnOCAklScgN3t5mFqTtPKAIz5XIJUQSdXNoNyseTOSpCZc6YprKCClhrqtkgHnEk1iE4Eqr8PZzL0iqqZyRMQZWU6OSSWs/SOiorD5kxKXySSNUpJI3cMo+MdBIf9Ib/AIO55/0nmkwgSxmQ2ZWpHDgOXxi1T1BBYw8Y7sylSSuSAhfAWSrkRoDzHjCNmC33KBYg6pIsQY+fa6ixXzZzn1hwv874iYYpqyL8ua8K8uaQYIyK/wAoABxwZ4zseo0pSZrsEh1cGGp8IVJe0dOskBeYJZ2B3vxF9DDTV1+YFOr2aBtdhMpnEtI4sAH8oa6MgjmDWHMHnF1S5ncLpCe6pVjzY747FMTzOoSirKkBQUC7E6B7PrBeplBbGWEAFDf0jQ6eEDZ1eQCgaFLkzCxO63K0bVCu0ETPsDu5iXtXTqJDhn/dpSdGGltIVDik6WcpUbblXh6r6FQUla3CFXBBzFAaw6HjCxX4SFrJzFn1IAMB6lal+aMtKt1nyfeQ0u0KjqPKCdNtGBqSI9YVskVtkllvxKsPM2hgkbGpCT20xKA267ddLdIUvQj9LHKFkGHYf5xWk4mCdXglT1b+6odDY/SF3FKEJUchdjqLOH1i9h+EVCkZ0XHnzgoXbF7jSvXsG2MP3EYJeKKGsTHGecAkzJqS0xHi0fJOIIKu8FcLRaurhw1SdmG0YiVEgcC/IM5JgpRbRoCAA6iABYEbucQU+E9pIWyWBSW+N+OkFdlNkAsAqLJ+MDPebG+GJdfqhaQD0IvVM+bNWVK0LZRuSA9vXWKVTSKJ5Rsv/oqmUliFdcxB9GgJivsrQsHsahaTuCmWPkfWBH0zltwktL4pXWgQ8YmYSJalzEy06qISPGNk2fwWXTyglA/mO9R4n9WjMqLAJtJXykTwzqOVQulViLHqRY3vGiycSAABMLdWCjAHr+8hqtcb8BeoWnVLWgZV1oGsVq3EwBreFqvxrV4AJZzhYIFzCNbizfT5QlY0QCVIbJqQfu/UfrnEWJY6OPhAGZiOdTrul/dGnnvMP/DdHcp3Z4Mn+M/D8L3KmK161lrhPDj1jxRYgtBtFuoyKG8No4f1EEMH2eE1aAr3Te28Q11DfhhluIt3tqGyxyZClU6qICJZUeCQT58IbsE9mU2YAZ6xLH4U95XnoPWHHC6BEpAShISBuAgsJ4EZy3xJ7D8PAhS1BZTwfY+lphmRKClgPnX3i7bnsPACKKqgm/qYMqrgITMTrci1JfQ+mo9CIbeCXhmcMeeI58OUEkQwapI1v4tHQprxUcRHRot4jjyRN1VOeM89o2ELkn7bIDgMJ6eI0EzqNCeDHcYbsKrcwynUeoi/MlhaSlQBBDEHeDYgwsuqW1drT53VYa2yJlGG4vLqEOk6ajeOoifsy9jC1tTscqkrSEOEEZkKBIOV/dcbwbeR3wWwiimLUhBUolRAuSdTGcfRYfbGjOCuRGbAsC7ckOW0UoWtvSk/E/oN0zZqQEMUOANSpXxeLmGUiZSAlIYC0Ddp8QIZCdNVc7t+cO6tOlCdReXLnAMXpuESkKIkgqSXOVRJAO/KTe/DT1iCmwAZnAKjqBYADRgTFleOU0oAzUvMCmygFRvppq9ogr9riAjKhPeDJSHKkm5ynQAsPC8T88gYzj6TvkgnOM/WWazZ6V2SkzTkSoci39RtGe1GLUdOSEJzqG8B/wDqV8hBatxZMwllzs7ZWV32v3rHcB+jGdbRAJmnKcw0zMzkekVCwMeO4ZT8PDHiGK7bmYqyAlA8z6wBqcWWtRKlEkxQzPEapiRvfpf1izaT3LPOVflEvImvreNu2X2fSmnCQNG82DnzjEMIIM1AI1Ukeoj9BYLiKUobn8hAl64IBk1t38wRtDsykyiw3/WMpwfB1zJ2QJJOchhxciN6q6tK0tbWINiNl0SM85QBXMWpQ/hSVFgPC5jlVe44E49+xcmR4PsUrssqjkBS3E3DQaotkRKSAmYSwa4+hg6mZH0zIYLQi9CLGuZu4GmS1S7KHjuMVJ1U0HaghQINwYQsZqzKmKlk6aHiDoYkRiVg5gvbybnkEv3k95J3gjQwpUO0pmBiWWNRuJ5deEFsZrcySOUL1bhzAKYB94gK/TLd80Kqs2y/OxFZFx6gfnC9iNYpR1izLlOIjnUR4RVRpErMva4kYEV55KlHeImlyuGke10pTMI8oOYAnKQSHC3l7tVDu6294DyMbHw+hWTdiJNTaUgmXJzJU2oD9QNf1yhi2Xn5VgK3adDf5xembKzVS0z5Uoul+1RYaXzJBZwRuG94BVMzIEqG4kDmAxHoYq8Z0i3UZX0ktHed/PrNQl4gG1iFeLwn4fi5WkF36ReRUP8AnHzWzTlTgzRLgjMKzcTJgXisjtQFb02Ovu8dN3wPKPrcDEc9U1u6Ujnv9QwgjS1WVOHWWpqPKbcplQrlIsQm/EpD/wCa5joC12FLUp1JzHjrHQ9F3uZYdc2ev6zZaOqykEHSGimqAtIUN8Z1gGKpnIC9+hTuSR8ePjDZhVcxY6H4wcjZEzboVOIRxnB0VEvKQMwLpO8HrwOkLuFUARPRa4J82MOCTAnHKbKROTuPe+vyiFiDO6eVjjEvTKthCljtYVEjNlJBDwUn1oKXBhN2lqgAS8TK7xiRD7TIVVikqVmUSpSbKCQMpToH8XvAhWIpD90GZMIBYurOLd1tSeWsKtftDOKiEqcaXAPrDjsHh6ZMoVUzvTZj5H+6nRxwKuPBuJhdfX5YyYZ5nwbobw7ZFZSVzFCnKi9mUu+5RPdGml4DY/7OkzE/sqpWYOwmJBSX5pAI63g/MxUqNzFebXwCLSpyIEbWz3MrRs3MM4ylpZSSx3+I4g8YdsK9m8opBIfjF7OlU5JYZmIfkL/P1hnwmYxbiPWGNdpcZhSHIzEraXYsS0JmygypRCuqXv5a+BiROPlIGXhccDwh5xFIUkg6EMehjKKwEKygOpJKT4EiOWqGHPpCKn2xiVtYpIKjuFupIA8LxqeHz8qEjgkD0jFZGzc6cgk9xP6MaVhOKZpSCTdmVyULH1HqIho7ayxVTzOanLARuFXH37XC+MQjjiMM8wHaYcXVwge0Gp/ayiNSlQ8AQf8AUYOzMT5wq4vUmdOCklBEuwe7q3jo7DwiaJvOBIudgyYNkUSlMSLeh8YLzaBMyWUsxA0+Y5QQxDHlmV2YlJ0GY2UEneUhrHhFCXXjyvw5ERM0lRmVi4E4i/IwllEQTRg4I0ilTY+g1RllmsAf4uHQu3UQ1yJcDKAeoQxI7mb7U4KUMsDT9frrFKgSSCgAHtEtewSX+LxpOOYUJstSTvEZhJm9moyzYpUXPAhx8vSH/hTjJQxfrN23IjvhWHzKoPPnzDLUggsrKErG4oGrMerwtbQ4Z2OaWpaFKSAQpBJBDsAbWVlPwiCnxKZLCileVz3sqiMwHGKk2fmLu+YuR84dPpd4IY8H0i6qxlYGF9ldnAspmAEpJZTPre1tfzjRZOxuaUo91PDNw8BCzsLORlUjN3ge4FFgbb256GGOoqBLDFayolgQb5x921ssfP8AUIiOQeZqayxUEReq6UyzocujtaI0rBhorcOE6nUkBSSzpzF2UOHJ4ObG4GKeQgKA7RQBWW+8bt0GnhAi15Mk7gCZbUylk92WtXRJjo3+SARpHReNNn1kPOPtPzJszjK5c4K+6uyh8D1D+TxqlDVAgGMowWWlSEqHQ8iNRDlg2IZSEE9PpFqHacTjnfzNPwqtzJY6j1EW50wEFJuDaE2kxAggiDRrHDwSDmCspEDYhQqlA9m6k8H0hCrlLnlQUlSACxzNfox08oesfxky0W95Ryg8LOTAChmSw6llyNE/PnDXQ6YEbz17RF4lrSjeWvfqfaLqtnAE5lDIgbyLnoN8HaQ55SMnuhIA5NZoo43XlblRtuEDdj6qqXOVLp6dc9BN2sEHjmV3RzBIirxnT76hjsHqQ8MsZ2PqI0S6AxDiFNlSS+kPOF7EzCAaiYE/wS7+ayPgPGCtTsLRzEFMyTnB1zLXfyVGYTRu3fEehCZiGD4kFziQbCwPHif1whzoqlt8dtr7PJFHJM+kSpHZsVozKUMmhIzEkEO+rM8J8vHgEkvugoV7DiHqAVyI41OJjjAjZ3DEzKiomkP+0yp5WBV6keULYxZS/GGrZyp7NPfsSoqPjd4A8U3LTgepEkncZ8VnyaeU8xSUJFr7zwAFyekIqNpUJmFUtX7NR7yVWL6BQ4H4jwYJj+N/bJypilMkOJYZ2SNB46k8TyaDODzsMSgZ+8s3PaFdv4e73d3rEdHoRWRYTzHNemrFeXBJPtLR2wHL/MIiXtj/AC+ZPwEWjieGp0RI/wApV8Xj4dq6FPuoleEn/wAYb4PvICur0rMGzNqVrLIBUeCQSet4pypdStQEunmgi+hF9XLhoOTfaBISO4C40CUBPraKp9pwH3F+aYkGx/NPNUD1SP3lWpOJpt2cxIPBAV6gGK32TEpgYpnkfyN8hF9ftOf7ivMRCr2mn/ll9/f/APGOk57YzyKR1Uv2EW6ykWhRSsGWsaEjLc7lA7jxh92H2hNQgy5n76XYv95Is/UaHz3whYrjKqmYpazdVuQA0Hg0aHsJgEmZRpqivs5oUUleYAEotfNa4Icb3MQrOOoN4lQoAccE9gRmUlxGdbZYGEr7VKXcuscbM8Pn9qyiWTNlk6MFpN+V7wIx1IUk8YPouapt6xC6BxgzNh2amyKZtUn/AHj5JVmWUpS6jws254NikBVoHjziE8IZIYPr+cG3eM2bcKMSNehQd8w1gdBJdIIUtYuEpLOdSXhkkVHZ5iOzQCAop3gnjx0hVwPv5XUtLqbMkWBNg5Ygaw15pgH7UhISyVLSnMFjhmLZdeHGM1YxYknuNVHAAhHD5i1gEl0niMu/c8MsmdCavGEJSWKVAabiG4CDlPXhTEHW8dqIlFymMSJ8dAtFXHRdBp+d9lpylTyhIfO5AtqHPweHpGyNROFsqB+In4AXMImwK/8A3cvmpvMNH6KpAkAReaw3Jk9xHUUqSgmykgTP2jfeAynycxJUVy7JQkhO87/LdDiJYVuEfVYQlW4dY7snCxPczfG5XaSxe6S48mP65RXwLZqpqP3cs5fxq7qfM6+DxqVLsvIQrMpIWr+K4Hhp5vBZ4Mo1dlK7RF+p0FWoYM0S8O9l8kHNUq7Y/gDpR4sXV6DlDhTUyJSQiWhKEjRKQEgeAtHyfVJQHUoAc4C1u0wFkDxP0imyx7DljmE1U10rtQYEOrmgByWHOB9RtJKTo6jy084UK7F1r95RP64QFr8SKUkksBEQpPUs3YjXjO1KVIUlSElKgUkE6ghiPIxi52Zmn926kOcp5bn8Gi3WbTpWo9+0WML29RIllAkrmF+6SQhPmQT6RDY9lorVSf1xx9IeK/Ko8xmAJ9M8494M2ewVcutaa5CWUHvZ4f8AaujCUdokWFlN+E74z/EdqamevOAiVZhkDndvV0iKoqKubKVNWqctCbKJUcoPDusINPg1tinfwP1i86xVIxA8+aR3XcJcDmH1jkLG/RoomepLHm4iZFdmuEgf0wuu05rODH+n8RG3BnsqMeSoxJm/gT+vGPqapvup8h9IoCyba9vSQlfMecfM8W04ifw26D6R6+3HcPh9IlgCVNrHMpJVyj0JSvwqPgfpFpWIL/X5QXpMLSqSmYuflCr5cr6EizrvpEuJSdQ47i8pJTc24fCPVDWupIW5QPuv0dhpeKFXUlaiHdIJbpHqSIsRccwe+824EeaU0Sh3kJvxe3iNIq1dUacgyJxUj/lr7wbkd3g0KpmkRyahW6Lt0D2zQcHqvtL9kjvj3gTZL77ajnEGIez2qKjNMxBPIKsOEAdicdMitkqfuqV2a+aVED0LK8I/QqqUFMU7AZPeRPz2ozJSsiix1LEtw+Uevthb3j5mC239GJdWG3j5k/OF8fOAbVw0faV8oJYFQbw47E7QkyxLUbpt4boS5aXLeEEcLRkZaYp37BI6qvzJrcqrcR0ZzM29moOVEuWw45j8xH2LgzEZxFRqwcRa2DkZaqWvcFeZYxtsjE+cZNQSQhms2kMdFjINs1+H0iY1ODzDm0Y28dzRJOKgQSo6/NGdCuMGabHCEDLqfSLq7wxxAbdOVGY9TcRQgd5QEB6zaUmyA3M6+UK68RJuS8fJE/MdWA1PCCVIY4EEYEDMJzKkqLkuecVpw1ABO+3CJqeQVXQhSvw7wW15QYkYdMKf2hTLBFrgluH6ME+WB3Bt5PUVEU65hsMqWdz9DFKq2dlTk98qWXIHeLE7mSnQjjDdORSoBVMnZyncDu6CK07aKXKlkypPZo0SSlg5vFygeglRJ9TM6qPZrNzslIlg75jh9xKWFxpw1icbI0ki9TUgkfdSQPQOo+kWtqdp50+SQpyAbKSCE2sQ+twIziqqxxu8aDT72ryzY+kFzlsDn6x7VtVQU5AkU+ZW5RAHqp1fCAtf7QJ/fCQhCV/dSkd3m+9+cKa5pIcnUx6l06tVEJ4Pvjp2Djv9TLtnvIp5KnccS9o6hlkhgPGPs+aAHe/pBLA5oCdPSM/4kVLALyYbp22gk8CeU0CjuiQ4aWgiZpPup84kp6NS1AKNiWLQsFDt6TtniNFfZz9IINGBqY9S6Mn3UqV4Q/UWyyAfcfweGKl2cYfu25m3xiQ0JHzmAt48H/JT7zKkbOTl/dCev5QTGx03IGXcCwa0ajLwJCbrUB0t6mJJs6QlBACVFrG/xghdPWvpmA2eI6xuSwWfneuweZTryzUtwO4jkYrm0a1trhyZ1MuwzJGZJ/iAf1FvGMnkq4h4hYgQ4EZ6HVHUJlux3IjH0conUlMcJO/dFJIEZKCZ9pJRzAgPcN1eP0xT1rywTwjCtmMBm1CgZct0pN1GyQRuf5B412joJolsVpCmtYkPx1DwDZqgrYjFNHuXMz72izQqpS25werJtCyhILXAHWG/HthaoKVMSpM7eQHSrwckHzhIq2SplAoUNQbF+hikWCwxgiCtcCEMPlgrZ4J7NYNOrJpkyAAEFpkxXuo3btTbSFinrmUEoutRATwclh6xvWxWFopKZEtGvvLVvWs+8o/LkBFoqHbQHVag9JKlD7GKUJ/az5ylbynKkeWU/GOhyTUx0XRXvaY5iuDZ5v7M5c2oGj8usUJ2xM5X3jBSRVOVPy8/0IecCUmdJCj7wcK6jf4hj4xQ7I17V/vNT4jU1Y81Os4MUtkdlp4UROmlUpI90hyTwCtQPP5wVxumyhpTBuAtB2YphazwMqbwMwycxC9jZidU1M8b/QQWwCtyyHKnUS7Hfdr8I+VwEfKBHZoIG8Eee71gjRWbbct1K7hvqI9YXpsdmSZpStYykZnFwnx3HrFatxkzZagkmbMBdIJ5t4BojTO7NAEqSlZIyEFhbiX1/OIpQUlSe6iUsDKWa44ONY0m9BzEe1+p320S5v7dKcxSwDvbjw5eHOJRisqbLI72QAhwCQ+l90DZlYiWSVTApZsQWJYE6AaC8RIryUlEpBy87c+sB3+I0VesuTS2H0k+NUCEy+6sdmEk5FabzrwvGcy6cWcCH6ds7OqPeOUcEhnHAu5grhfs6GpS/wCuJgQf+QOBisS5dGq9mZVMKkiwAfS31gdMlqJdSiTy/OP0JN2LlBHeQgg2bWM32m2HTTTgpA/ZLe34VAOz8DqOhilfErrn22HEuK1opIEAYDs2FkFQzKOg1htp9kplu6ED+K3prAehrDLUGNwXHhBKu2qmqBDhIP4Q3rrDxcAcTK2WPY5LkwxK2RAutbjkG9VRIv7HJsWUrqVn0YQmTcVWrVaj1JMVVVUeLTwT2H95rEvatGQFCNRyHwilUbSzDoQnoPmbwo4LPUuWwGh/OCaKBR94+Ue3oIC9eodiM8faWJ+Jk3KiepjzLrTziBapaOBMQ/bCSAA72it9QIRT4Y5Oe/8AnvLlXMK5SkgFSlWSlNyVEMAANYDSPY/WL7wEuX/CpV/IO0aTsvg3ZjOr3z6DgP1eGiWYpsq3ndmPtHnTptxzMDrPZfiEr/4kL/lUP9TQrYlhs6VM7OdLWheuUjUcQ2o6R+qyARA6bSpC82VOZmCmDs7s+rPAVqNWNw5Eb0Wiw7TwZluy+00tMhCEqIyJAKWuCBe3V4Op2xljVav8sF8c2Qp6jvKlgK/ELHzF4Q8f2JmygTImktold35OYRPUd2c4mnpuqZcP3GRW2sn8Z/yH6Qje0TGaeolgIIM0EMcrEDffhCnJNRNmGW5BBZVmbdDngWyMtAdaQtWrqv6aRJtmkYPY2T7CECpdVWRUuB1lv7D1iPhKky5iFqchKgbciLkndG+4RXBSAQYAyaBLNkS3DKItyZXZ+4GHDd5RXZ4ytrA7cY/eBjwkIpXdmM6aqOhdGMDQ2I3R0HLqlIyItbQsDiIFHXP+vWHzY6pJTMTucH0b5Rm9DGj7IoaRm/GX8NB+ucBDPnbpqPFHRNNshauqwnUFuLFvOBc6uQdDBc1JTzHA3ECcRmy7kykvytBLZAmL+YwLUzMywniYvdkopsnlaKOFpEyeSzJToB+v00N8lCHSCWBseXOKqyepa/wxPmzJqSwV6CB8+nmzFEKWT4w+1FJTg7zHlM1KWySkjrcxIq3TPK9/qBFTCtj1kZsmnGziHah2floAJaBc+vm5yO8BowsDFyTV90O4ItA7+WDkDP1nH3HuGUrlo90B4+LxTgGgKusiI1BMVG8+kr2QlOrn1MK231QPspO8KSR5t8CYLiWdSbQt42n7SoS0HMlJckaE8B0jiuxcGWLWG4MQ0rBDux3HcY+pXxMGMT2WmS7odt4hy2F9n0tCUzqlImTFXCVB0oG7u6FXM6Q8PiO1f1i23w5c5BmcBKWdlEcbt6REjEJSb69A8fpaTR2sABuH+0J+1Xs7pqo5ggS5oPvJAGbkoCx66/CKhrX4LjuSXRoO5nezsqpqP7vLyA6rXfyHGG1HswqJgebULPId0eQh82cwdEmWlISAwaD4EMVJYZMkKUB4Exeu2Am03eYqRvLXT/Ny5/CJMDw4duh9znyBMbIoDfCriOyGWeifThgD35fFJBBKOBDvl5WaI7MMDCM/CRPciwidM2I5kkpiIqhnFmJeE+BmP4sJEvtCHbc7PcD5xIJsJu22LqIaWgrQkspQBIDXNxzbyijUkCswrRqWtEMU22sheoWnwCv+0/KI8Qr5S0KUlYUAHN9PDWM0ViKi+QJUW91QY+BSQ/jASfi8xSgNLtvG+8Zwh2GJq60r3COGD4aEutu8olRPW8HpMuBVBOsIJIqYzl5ZmJM0zrgbV6h2kpkgPFiZlYwGkYkwjzUYi+kEpcipgCLTp3ZuZTxCmSpV9zx0RTJsdAwZwODD/KX1ErYPsNPmJcSiB/GcpPQH5wzYdRLkJ7NaSkp3HhuPAj6RoVLKDRWx+iC5K2bMkFSTzF26HSNkdIFX4e5h79c97fFEqZOilVUOcH9f7RJSSle8tJBdinVuvCCUySAjObJII/35a3gUJu7kAMReoaRMiYz62vxZ2fjBmVMBU7OqBONU+ZzckEMXYAta3z6QOw3aTsyRMQotbMniORaB3B3ybDcMiNaJfIi/hHqZKzd5wloXZ+3qGCUIUTxNhFJe002Z7oSkcg/xiNjBBkyta2MbpoTY5rDXrFKbXS7kqT5wvyqOdN95Sm5n5QTpdlX1gRrGfgCS2qOzI6jH0J0dXQfMxc2XkVFbMJCRKkJsVnvKUfwpBt1JcB98XJey6QNIbMOlplIShIYJDW+PiXgnR6bzHzZ0JXZYqj4RLlJgklAYIBPFXeJ8/lEs7B5StZafID4XjyKiPaaiHy1oowBBtxi5i+AhF27rjwvHumO6DlYy0KTxELtPNcA8YTa5ArAiXK24RhoVd253xBVSwFFo80EzURLXDQ8orY7qQfaR9ZBIq8qiH/2gpKqHEIW1eLTKabJmJRnlqdEwDUaFKhz962+GPA8XQtGcKcbuvAjcYO0t+fhJnWTjMYEp46x6inJq3i0lTwzEqkVTRhfI8YTMc2gp6aYZc6YZahdilVxxBZiObw9Qre0PZRFbTZbCai8pXA/hP8KmA8juiRsZRxPLUjN8UQsc9ocsIIpwVPbNp/t4eYhZl7arlSVJQDmJcqJcObEgNbcBwaAEilVnKCGU7Nz0bzgvK2WmLswHEk6eUL7NVj4mMappB8iiA/tpLqPmNQY9VSe0Amfe0VzPGGqRsAgDvTVk78oCR6uYmXsYgIyoWoF3dQB4Ws3CFlniFBPB/pG2l0ttbAv1BmF4mCADqILSqrnC9iuDTJBdrcRp0iGVjJHvQM1C2fEk04K4jYamIZmIADWF9eOpNk3PSPWGrEyaDNLI5ux8t0QXRn1lJsG0lece3MdsAwgT0GYslKT7jakbz04dI6PtftGmQlABDEFmZrN9Y+QaunQD5ZlLdZezk5x+k0lNe2+M7279pqwrsKVeVv3kwN/lD6czFLbfbHKOxkE5j76nukcA2hMANmtmysCeooEtBfvXfKbvew5nyh1bYWO1YFptMqDzbf2EYtmsXmlClVQHYsxV7iiNXDBiPLWxeGGpxkzw8oAJUAhBCgwRxt8G1DRme1W1BnqyIJ7NOn8Z4n5Rd2Jr8iihR1BUP4SB8x8IHPHAk7asjeeD7RlxOSku+Z3DbiSNIrUOyUyYM2jwawyj7ZYUvTcOA/OHejlpAAbQWjq6cNyYA1pXgTMZ3s4mL91THdaLeE7HzpQaagFjZQ3jix0jV5KRwiVQDR6zRI64kfOaIlNQAboJSJUC9qMdTSTBnITLmPkUXZxqkndxHLpA6j21kzViWiahS1e6lHeJs9gH3CFJQoduJPaSMxjxCqTLQSd27jE8udvGhuOYN/hA+q2XnVCWKxKB/qV9B6xdwjAV08oSlHOlFkLdzl/CrfbceHSGGkR0yWHBlTgYk/bGO+0xBVJywNXUElhcwxHMoMLzK8JBJLAAk9AHMK2ymI9rICt4Uof9RI9CIVtt9vEhJp5H7RSrTVJLhI/ADvJ3kWAtvLefZ1jRPaoUkpYpKRxdx8hC3XVswyBwJfWRtPvNUo5lxF+qPc6GFT7Ys+6W6Qa7DOnqHf1gKoEqVnSsiq6UTcqTe8UKjCFSDnl24jcesTyZYSUFzZQdusMOI5chJswi2incpz2JIkr1AOHYqlVgbj3k7x+XODMmv5xjG2uLTJNQiZJUUTFK7rfhTcuN40HjDVs7tqiekCYyJu8OwVzSTbw16wdTdjh4Q2hsZPMQZHrNEFdFLEMQchIOmvWA8zESA47o4k/M2EK9ftQlRMuQc5NlLGg5A7zz0+Vt2pWtCxnNJorLrAoH+0A4vhCJs9a2yutRCkc1FiUk36giDlNTskJ4BuvOKFVOyZeogtTrEZF7Hvxu6myNK1AFRLEikeJ5lBE1NNDRJOqwxgxdPXs5gLWPu4gOupAQUqAINiDvjNtocNElZG43T0/LSNNqpweAON7Hzq5IMjKVS3JSTlKgdwJt93eRFWkO2/aOjC3vNNJYxBw2UNTDfhaKVUtfaLUjKHcBzqGyjTexF9QbQt1VIqQvsZyFylizKDdCNxHMWi1h+IKkqA/CX0dizP0I1G8RoauG5lmivFmn2VHBHeO5XxCUQpiCORcEOxjod00FNVpStbhgwyqAKeKC+oH3TwVyjovNLHkCDWazS7j5q/F68RKn/vV/zGDlF/wup/xE/wCiPsdFNfzH94rv/LX6iJ6PfT+t8MWzn73w+kdHR4SjUdTUMC0T0+ZhmpY6OgxOojbuF5WkdVe4Y+x0TnBMy9sf9wT/AIyf+2ZGe+yb/i0r+Sb/APWqPsdAR+aFj8ufo+RpEhjo6CxBBAOJb+phN2y/uE/+WOjo4sg0x7Ct0NuzH948B8Y6Ojl/5JnF/Mmi4ZqqGGg/djpHR0KaYU0Gn90evzgjj37rxHwMdHRZV008exMN23/4jK/wv9aorVHunpHR0D3/ADL/AM9Zs/Cf4c/WesT/AHSOggzs1oOnyjo6B9d8kO0/5ZlzF9E9RBOj91PQR8joVp0JK35BCcj3fD5R6m6R0dB38sXfzQZMhj2J1mf0/wCqPsdA+l/iBOa/+GP7f5xb9uf7qm/mV8BGeVnvJ/lEdHRo/UQLwT5zHP2ffu5nVP8Aqjo6OjR0fliY3xb+Nt+s/9k="/>
          <p:cNvSpPr>
            <a:spLocks noChangeAspect="1" noChangeArrowheads="1"/>
          </p:cNvSpPr>
          <p:nvPr/>
        </p:nvSpPr>
        <p:spPr bwMode="auto">
          <a:xfrm>
            <a:off x="242888" y="-2698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altLang="en-US">
              <a:solidFill>
                <a:srgbClr val="FFCC00"/>
              </a:solidFill>
            </a:endParaRPr>
          </a:p>
        </p:txBody>
      </p:sp>
      <p:pic>
        <p:nvPicPr>
          <p:cNvPr id="53863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600200"/>
            <a:ext cx="3098800" cy="257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8631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170363"/>
            <a:ext cx="3086100" cy="268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689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عالجة متعاقبة 3"/>
          <p:cNvSpPr/>
          <p:nvPr/>
        </p:nvSpPr>
        <p:spPr bwMode="auto">
          <a:xfrm>
            <a:off x="1371600" y="101600"/>
            <a:ext cx="6400800" cy="609600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rgbClr val="000000"/>
                </a:solidFill>
              </a:rPr>
              <a:t>Analytical Methodology</a:t>
            </a:r>
            <a:endParaRPr lang="ar-SA" sz="3200" b="1" dirty="0">
              <a:solidFill>
                <a:srgbClr val="FFCC00"/>
              </a:solidFill>
            </a:endParaRPr>
          </a:p>
        </p:txBody>
      </p:sp>
      <p:sp>
        <p:nvSpPr>
          <p:cNvPr id="3" name="مستطيل مخدوش من كلا الطرفين 2"/>
          <p:cNvSpPr/>
          <p:nvPr/>
        </p:nvSpPr>
        <p:spPr bwMode="auto">
          <a:xfrm>
            <a:off x="0" y="838200"/>
            <a:ext cx="9144000" cy="5867400"/>
          </a:xfrm>
          <a:prstGeom prst="snip2Same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Understanding and defining the problem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Select a method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CA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A-sample type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CA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B-size of sample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CA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C-samples preparation needed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CA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D-sensitivity and selectivity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CA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E-accuracy and precision needed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CA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F-tools/instrument available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CA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g-Cost and speed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CA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 obtain </a:t>
            </a:r>
            <a:r>
              <a:rPr lang="en-C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representative </a:t>
            </a:r>
            <a:r>
              <a:rPr lang="en-CA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sample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CA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A-sample type / homogeneity/size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CA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4- preparing the sample for analysis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CA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5-Perform the measurement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CA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6-Calculate the result and report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69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SK Template">
  <a:themeElements>
    <a:clrScheme name="">
      <a:dk1>
        <a:srgbClr val="000000"/>
      </a:dk1>
      <a:lt1>
        <a:srgbClr val="FFCC00"/>
      </a:lt1>
      <a:dk2>
        <a:srgbClr val="0000FF"/>
      </a:dk2>
      <a:lt2>
        <a:srgbClr val="FFFFFF"/>
      </a:lt2>
      <a:accent1>
        <a:srgbClr val="FF9900"/>
      </a:accent1>
      <a:accent2>
        <a:srgbClr val="FF3101"/>
      </a:accent2>
      <a:accent3>
        <a:srgbClr val="AAAAFF"/>
      </a:accent3>
      <a:accent4>
        <a:srgbClr val="DAAE00"/>
      </a:accent4>
      <a:accent5>
        <a:srgbClr val="FFCAAA"/>
      </a:accent5>
      <a:accent6>
        <a:srgbClr val="E72B01"/>
      </a:accent6>
      <a:hlink>
        <a:srgbClr val="66CC66"/>
      </a:hlink>
      <a:folHlink>
        <a:srgbClr val="FFCC00"/>
      </a:folHlink>
    </a:clrScheme>
    <a:fontScheme name="GSK Template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GSK Template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K Template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K Template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K Template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K Template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K Template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K Template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K Template.pot 8">
        <a:dk1>
          <a:srgbClr val="000000"/>
        </a:dk1>
        <a:lt1>
          <a:srgbClr val="FFFFFF"/>
        </a:lt1>
        <a:dk2>
          <a:srgbClr val="0000FF"/>
        </a:dk2>
        <a:lt2>
          <a:srgbClr val="FFFFFF"/>
        </a:lt2>
        <a:accent1>
          <a:srgbClr val="FF9900"/>
        </a:accent1>
        <a:accent2>
          <a:srgbClr val="FF3101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E72B01"/>
        </a:accent6>
        <a:hlink>
          <a:srgbClr val="66CC66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K Template.pot 9">
        <a:dk1>
          <a:srgbClr val="000000"/>
        </a:dk1>
        <a:lt1>
          <a:srgbClr val="FFCC00"/>
        </a:lt1>
        <a:dk2>
          <a:srgbClr val="0000FF"/>
        </a:dk2>
        <a:lt2>
          <a:srgbClr val="FF9900"/>
        </a:lt2>
        <a:accent1>
          <a:srgbClr val="FF9900"/>
        </a:accent1>
        <a:accent2>
          <a:srgbClr val="FF3101"/>
        </a:accent2>
        <a:accent3>
          <a:srgbClr val="AAAAFF"/>
        </a:accent3>
        <a:accent4>
          <a:srgbClr val="DAAE00"/>
        </a:accent4>
        <a:accent5>
          <a:srgbClr val="FFCAAA"/>
        </a:accent5>
        <a:accent6>
          <a:srgbClr val="E72B01"/>
        </a:accent6>
        <a:hlink>
          <a:srgbClr val="66CC66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376</Words>
  <Application>Microsoft Office PowerPoint</Application>
  <PresentationFormat>On-screen Show (4:3)</PresentationFormat>
  <Paragraphs>106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GSK Template</vt:lpstr>
      <vt:lpstr>Volumetric and Gravimetric  analysis </vt:lpstr>
      <vt:lpstr>PowerPoint Presentation</vt:lpstr>
      <vt:lpstr>     Schedule of Assessment Tasks for Students During the Semester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Volumetric and Gravimetric  analysis</dc:title>
  <dc:creator>mwonazi</dc:creator>
  <cp:lastModifiedBy>muhemeed</cp:lastModifiedBy>
  <cp:revision>6</cp:revision>
  <dcterms:created xsi:type="dcterms:W3CDTF">2014-09-06T07:25:57Z</dcterms:created>
  <dcterms:modified xsi:type="dcterms:W3CDTF">2016-10-24T05:52:35Z</dcterms:modified>
</cp:coreProperties>
</file>