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56" r:id="rId2"/>
    <p:sldId id="269" r:id="rId3"/>
    <p:sldId id="270" r:id="rId4"/>
    <p:sldId id="280" r:id="rId5"/>
    <p:sldId id="281" r:id="rId6"/>
    <p:sldId id="291" r:id="rId7"/>
    <p:sldId id="282" r:id="rId8"/>
    <p:sldId id="272" r:id="rId9"/>
    <p:sldId id="273" r:id="rId10"/>
    <p:sldId id="274" r:id="rId11"/>
    <p:sldId id="277" r:id="rId12"/>
    <p:sldId id="275" r:id="rId13"/>
    <p:sldId id="276" r:id="rId14"/>
    <p:sldId id="258" r:id="rId15"/>
    <p:sldId id="278" r:id="rId16"/>
    <p:sldId id="283" r:id="rId17"/>
    <p:sldId id="284" r:id="rId18"/>
    <p:sldId id="285" r:id="rId19"/>
    <p:sldId id="287" r:id="rId20"/>
    <p:sldId id="288" r:id="rId21"/>
    <p:sldId id="289" r:id="rId22"/>
    <p:sldId id="290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70" d="100"/>
          <a:sy n="70" d="100"/>
        </p:scale>
        <p:origin x="-1152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9B4233F-D864-4A78-B22B-EB7661961775}" type="datetimeFigureOut">
              <a:rPr lang="ar-SA" smtClean="0"/>
              <a:t>25/02/40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E7C1C96-25DF-4027-AB34-696F45A147D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03686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CCAE7E-A1E7-45B9-8CB0-EF8C1A1C6A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EEE86B-6E30-4D59-A270-9D041FB2D3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BEA4F0-AC5B-4C05-9402-CF4EC46F72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5B5608-3C00-44CC-AEC9-793A846E34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545D3E-52E2-4191-8AA7-D24BE675EF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966512-486E-4831-BE7E-BBB9AB9179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A45472-7175-445C-B8A9-D957000C3D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B25758-9F6F-4B0E-9B0B-0A0B678AEB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EA731-6D81-45CF-AD69-7BCDA54D90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5A0961-DC29-4587-BA7D-6F49F70FCB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D43C3F-9A69-42EB-BFA3-9A10CA8CBE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0731B79-6A1E-4A80-993D-F1FE5E3E4F9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33400" y="2057400"/>
            <a:ext cx="815340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b="1" dirty="0">
                <a:latin typeface="Arial" charset="0"/>
              </a:rPr>
              <a:t>Novell NetWare 5</a:t>
            </a:r>
          </a:p>
          <a:p>
            <a:pPr algn="ctr"/>
            <a:r>
              <a:rPr lang="en-US" sz="4000" b="1" dirty="0">
                <a:latin typeface="Arial" charset="0"/>
              </a:rPr>
              <a:t>A Network Operating </a:t>
            </a:r>
            <a:r>
              <a:rPr lang="en-US" sz="4000" b="1" dirty="0" smtClean="0">
                <a:latin typeface="Arial" charset="0"/>
              </a:rPr>
              <a:t>System</a:t>
            </a:r>
          </a:p>
          <a:p>
            <a:pPr algn="ctr"/>
            <a:endParaRPr lang="en-US" sz="4000" b="1" dirty="0">
              <a:latin typeface="Arial" charset="0"/>
            </a:endParaRPr>
          </a:p>
          <a:p>
            <a:pPr algn="ctr"/>
            <a:r>
              <a:rPr lang="en-US" sz="1800" b="1" dirty="0" smtClean="0">
                <a:latin typeface="Arial" charset="0"/>
              </a:rPr>
              <a:t>Edited By </a:t>
            </a:r>
            <a:r>
              <a:rPr lang="en-US" sz="1800" b="1" dirty="0" err="1" smtClean="0">
                <a:latin typeface="Arial" charset="0"/>
              </a:rPr>
              <a:t>Maysoon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AlDuwais</a:t>
            </a:r>
            <a:endParaRPr lang="en-US" sz="4000" b="1" dirty="0">
              <a:latin typeface="Arial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57200" y="4724400"/>
            <a:ext cx="6629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IN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914400" y="3810000"/>
            <a:ext cx="6324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IN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762000" y="5334000"/>
            <a:ext cx="3657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Jingfeng  Gao</a:t>
            </a:r>
          </a:p>
        </p:txBody>
      </p:sp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EA731-6D81-45CF-AD69-7BCDA54D907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>
                <a:cs typeface="Times New Roman" charset="0"/>
              </a:rPr>
              <a:t>Manage Network Access for Users</a:t>
            </a:r>
            <a:r>
              <a:rPr lang="en-US">
                <a:cs typeface="Times New Roman" charset="0"/>
              </a:rPr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514600"/>
            <a:ext cx="7772400" cy="3581400"/>
          </a:xfrm>
        </p:spPr>
        <p:txBody>
          <a:bodyPr/>
          <a:lstStyle/>
          <a:p>
            <a:r>
              <a:rPr lang="en-US" sz="2800" b="1" i="1">
                <a:cs typeface="Times New Roman" charset="0"/>
              </a:rPr>
              <a:t>NetWare Administrator:</a:t>
            </a:r>
            <a:r>
              <a:rPr lang="en-US" sz="2800">
                <a:cs typeface="Times New Roman" charset="0"/>
              </a:rPr>
              <a:t> NetWare Administrator is Windows-based utility that lets you easily create and modify objects in the NDS tree. </a:t>
            </a:r>
          </a:p>
          <a:p>
            <a:r>
              <a:rPr lang="en-US" sz="2800" b="1" i="1">
                <a:cs typeface="Times New Roman" charset="0"/>
              </a:rPr>
              <a:t>ConsoleOne:</a:t>
            </a:r>
            <a:r>
              <a:rPr lang="en-US" sz="2800">
                <a:cs typeface="Times New Roman" charset="0"/>
              </a:rPr>
              <a:t> is a Java-based utility that enables you to create user objects through a browser.</a:t>
            </a:r>
          </a:p>
          <a:p>
            <a:r>
              <a:rPr lang="en-US" sz="2800" b="1" i="1">
                <a:cs typeface="Times New Roman" charset="0"/>
              </a:rPr>
              <a:t>UIMPORT:</a:t>
            </a:r>
            <a:r>
              <a:rPr lang="en-US" sz="2800">
                <a:cs typeface="Times New Roman" charset="0"/>
              </a:rPr>
              <a:t> is DOS based and enables you to import users from a database application to NDS.</a:t>
            </a:r>
            <a:endParaRPr lang="en-US" sz="2800"/>
          </a:p>
        </p:txBody>
      </p:sp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B5608-3C00-44CC-AEC9-793A846E342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>
                <a:cs typeface="Times New Roman" charset="0"/>
              </a:rPr>
              <a:t>Manage Network Access for Users (Cont.)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362200"/>
            <a:ext cx="7772400" cy="3886200"/>
          </a:xfrm>
        </p:spPr>
        <p:txBody>
          <a:bodyPr/>
          <a:lstStyle/>
          <a:p>
            <a:r>
              <a:rPr lang="en-US" sz="2400" b="1" i="1" dirty="0" err="1">
                <a:solidFill>
                  <a:schemeClr val="tx2"/>
                </a:solidFill>
              </a:rPr>
              <a:t>Z.E.N.works</a:t>
            </a:r>
            <a:r>
              <a:rPr lang="en-US" sz="2400" dirty="0">
                <a:solidFill>
                  <a:schemeClr val="tx2"/>
                </a:solidFill>
              </a:rPr>
              <a:t> (Zero Effort Networks): it includes Novell Application Launcher (NAL) and Workstation Manager to facilitate centralize software distribution and desktop management.</a:t>
            </a:r>
          </a:p>
          <a:p>
            <a:pPr>
              <a:buFontTx/>
              <a:buNone/>
            </a:pPr>
            <a:r>
              <a:rPr lang="en-US" sz="2400" dirty="0">
                <a:solidFill>
                  <a:schemeClr val="tx2"/>
                </a:solidFill>
              </a:rPr>
              <a:t>    a) Distribute and maintain application on workstation</a:t>
            </a:r>
          </a:p>
          <a:p>
            <a:pPr>
              <a:buFontTx/>
              <a:buNone/>
            </a:pPr>
            <a:r>
              <a:rPr lang="en-US" sz="2400" dirty="0">
                <a:solidFill>
                  <a:schemeClr val="tx2"/>
                </a:solidFill>
              </a:rPr>
              <a:t>    b) Launch applications On </a:t>
            </a:r>
            <a:r>
              <a:rPr lang="en-US" sz="2400" dirty="0" smtClean="0">
                <a:solidFill>
                  <a:schemeClr val="tx2"/>
                </a:solidFill>
              </a:rPr>
              <a:t>hosts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>
                <a:solidFill>
                  <a:schemeClr val="tx2"/>
                </a:solidFill>
              </a:rPr>
              <a:t>automatically for users</a:t>
            </a:r>
          </a:p>
          <a:p>
            <a:pPr>
              <a:buFontTx/>
              <a:buNone/>
            </a:pPr>
            <a:r>
              <a:rPr lang="en-US" sz="2400" dirty="0">
                <a:solidFill>
                  <a:schemeClr val="tx2"/>
                </a:solidFill>
              </a:rPr>
              <a:t>    c) Import W.S. object information into NDS </a:t>
            </a:r>
            <a:r>
              <a:rPr lang="en-US" sz="2400" dirty="0" err="1">
                <a:solidFill>
                  <a:schemeClr val="tx2"/>
                </a:solidFill>
              </a:rPr>
              <a:t>eDirectory</a:t>
            </a:r>
            <a:endParaRPr lang="en-US" sz="2400" dirty="0">
              <a:solidFill>
                <a:schemeClr val="tx2"/>
              </a:solidFill>
            </a:endParaRPr>
          </a:p>
          <a:p>
            <a:pPr>
              <a:buFontTx/>
              <a:buNone/>
            </a:pPr>
            <a:r>
              <a:rPr lang="en-US" sz="2400" dirty="0">
                <a:solidFill>
                  <a:schemeClr val="tx2"/>
                </a:solidFill>
              </a:rPr>
              <a:t>    d) Centralize the location and administration of user profile </a:t>
            </a:r>
          </a:p>
          <a:p>
            <a:pPr>
              <a:buFontTx/>
              <a:buNone/>
            </a:pPr>
            <a:r>
              <a:rPr lang="en-US" sz="2400" dirty="0">
                <a:solidFill>
                  <a:schemeClr val="tx2"/>
                </a:solidFill>
              </a:rPr>
              <a:t>    e) View &amp; update client configuration w/o visiting the </a:t>
            </a:r>
            <a:r>
              <a:rPr lang="en-US" sz="2400" dirty="0" err="1">
                <a:solidFill>
                  <a:schemeClr val="tx2"/>
                </a:solidFill>
              </a:rPr>
              <a:t>w.s</a:t>
            </a:r>
            <a:r>
              <a:rPr lang="en-US" sz="2400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B5608-3C00-44CC-AEC9-793A846E342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>
                <a:cs typeface="Times New Roman" charset="0"/>
              </a:rPr>
              <a:t>Novell Distributed Print Services (NDPS)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cs typeface="Times New Roman" charset="0"/>
              </a:rPr>
              <a:t>NetWare allows all workstations to print to the same printers. These network printers can be attached to NetWare servers, workstations, or the network cable.</a:t>
            </a:r>
          </a:p>
          <a:p>
            <a:r>
              <a:rPr lang="en-US" sz="2800" dirty="0">
                <a:cs typeface="Times New Roman" charset="0"/>
              </a:rPr>
              <a:t>NDPS streamlines and simplifies network print services administration by providing automatic printer discovery and configuration of printing resources.</a:t>
            </a:r>
            <a:endParaRPr lang="en-US" sz="2800" dirty="0"/>
          </a:p>
        </p:txBody>
      </p:sp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B5608-3C00-44CC-AEC9-793A846E342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>
                <a:cs typeface="Times New Roman" charset="0"/>
              </a:rPr>
              <a:t>Novell Storage Services (NSS)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38862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800" dirty="0">
                <a:cs typeface="Times New Roman" charset="0"/>
              </a:rPr>
              <a:t>NSS supports systems with large files and volumes, NSS allows up to 8 TB file size, and holds up to 8 trillion files in an NSS volume</a:t>
            </a:r>
            <a:r>
              <a:rPr lang="en-US" sz="2800" dirty="0" smtClean="0">
                <a:cs typeface="Times New Roman" charset="0"/>
              </a:rPr>
              <a:t>.</a:t>
            </a:r>
          </a:p>
          <a:p>
            <a:pPr algn="just">
              <a:lnSpc>
                <a:spcPct val="90000"/>
              </a:lnSpc>
            </a:pPr>
            <a:endParaRPr lang="en-US" sz="2800" dirty="0">
              <a:cs typeface="Times New Roman" charset="0"/>
            </a:endParaRPr>
          </a:p>
          <a:p>
            <a:pPr algn="just">
              <a:lnSpc>
                <a:spcPct val="90000"/>
              </a:lnSpc>
            </a:pPr>
            <a:r>
              <a:rPr lang="en-US" sz="2800" dirty="0">
                <a:cs typeface="Times New Roman" charset="0"/>
              </a:rPr>
              <a:t>With NSS, hard disk space can be fully utilized</a:t>
            </a:r>
            <a:r>
              <a:rPr lang="en-US" sz="2800" dirty="0" smtClean="0">
                <a:cs typeface="Times New Roman" charset="0"/>
              </a:rPr>
              <a:t>.</a:t>
            </a:r>
          </a:p>
          <a:p>
            <a:pPr algn="just">
              <a:lnSpc>
                <a:spcPct val="90000"/>
              </a:lnSpc>
            </a:pPr>
            <a:endParaRPr lang="en-US" sz="2800" dirty="0">
              <a:cs typeface="Times New Roman" charset="0"/>
            </a:endParaRPr>
          </a:p>
          <a:p>
            <a:pPr algn="just">
              <a:lnSpc>
                <a:spcPct val="90000"/>
              </a:lnSpc>
            </a:pPr>
            <a:r>
              <a:rPr lang="en-US" sz="2800" dirty="0">
                <a:cs typeface="Times New Roman" charset="0"/>
              </a:rPr>
              <a:t>NSS and the traditional NetWare file system run side-by-side.</a:t>
            </a:r>
            <a:endParaRPr lang="en-US" sz="2800" dirty="0"/>
          </a:p>
        </p:txBody>
      </p:sp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B5608-3C00-44CC-AEC9-793A846E342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What NetWare 5 Delivers</a:t>
            </a:r>
            <a:br>
              <a:rPr lang="en-US" sz="4000" b="1"/>
            </a:br>
            <a:r>
              <a:rPr lang="en-US" sz="4000" b="1"/>
              <a:t>To Network Server In General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The most advanced directory-based management system on the </a:t>
            </a:r>
            <a:r>
              <a:rPr lang="en-US" sz="2400" dirty="0" smtClean="0"/>
              <a:t>network:</a:t>
            </a:r>
          </a:p>
          <a:p>
            <a:pPr lvl="1"/>
            <a:r>
              <a:rPr lang="en-US" sz="2000" dirty="0" err="1" smtClean="0">
                <a:solidFill>
                  <a:schemeClr val="tx2"/>
                </a:solidFill>
              </a:rPr>
              <a:t>Z.E.N.works</a:t>
            </a:r>
            <a:endParaRPr lang="en-US" sz="2000" dirty="0" smtClean="0">
              <a:solidFill>
                <a:schemeClr val="tx2"/>
              </a:solidFill>
            </a:endParaRP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Novell </a:t>
            </a:r>
            <a:r>
              <a:rPr lang="en-US" sz="2000" dirty="0">
                <a:solidFill>
                  <a:schemeClr val="tx2"/>
                </a:solidFill>
              </a:rPr>
              <a:t>Directory Service (NDS), </a:t>
            </a:r>
            <a:endParaRPr lang="en-US" sz="2000" dirty="0" smtClean="0">
              <a:solidFill>
                <a:schemeClr val="tx2"/>
              </a:solidFill>
            </a:endParaRPr>
          </a:p>
          <a:p>
            <a:pPr lvl="1"/>
            <a:r>
              <a:rPr lang="en-US" sz="2000" dirty="0" err="1" smtClean="0">
                <a:solidFill>
                  <a:schemeClr val="tx2"/>
                </a:solidFill>
              </a:rPr>
              <a:t>ConsoleOne</a:t>
            </a:r>
            <a:endParaRPr lang="en-US" sz="2000" dirty="0">
              <a:solidFill>
                <a:schemeClr val="tx2"/>
              </a:solidFill>
            </a:endParaRP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Novell </a:t>
            </a:r>
            <a:r>
              <a:rPr lang="en-US" sz="2000" dirty="0">
                <a:solidFill>
                  <a:schemeClr val="tx2"/>
                </a:solidFill>
              </a:rPr>
              <a:t>Distributed Print Services (NDPS</a:t>
            </a:r>
            <a:r>
              <a:rPr lang="en-US" sz="2000" dirty="0" smtClean="0">
                <a:solidFill>
                  <a:schemeClr val="tx2"/>
                </a:solidFill>
              </a:rPr>
              <a:t>)</a:t>
            </a:r>
            <a:endParaRPr lang="en-US" sz="2400" u="sng" dirty="0"/>
          </a:p>
          <a:p>
            <a:r>
              <a:rPr lang="en-US" sz="2400" dirty="0"/>
              <a:t>Strategic platform delivering scalable network services </a:t>
            </a:r>
            <a:r>
              <a:rPr lang="en-US" sz="2400" dirty="0" smtClean="0"/>
              <a:t>using:</a:t>
            </a:r>
          </a:p>
          <a:p>
            <a:pPr lvl="1"/>
            <a:r>
              <a:rPr lang="en-US" sz="2000" dirty="0" smtClean="0"/>
              <a:t>open </a:t>
            </a:r>
            <a:r>
              <a:rPr lang="en-US" sz="2000" dirty="0"/>
              <a:t>standards-</a:t>
            </a:r>
            <a:r>
              <a:rPr lang="en-US" sz="2000" dirty="0">
                <a:solidFill>
                  <a:schemeClr val="tx2"/>
                </a:solidFill>
              </a:rPr>
              <a:t>Pure </a:t>
            </a:r>
            <a:r>
              <a:rPr lang="en-US" sz="2000" dirty="0" smtClean="0">
                <a:solidFill>
                  <a:schemeClr val="tx2"/>
                </a:solidFill>
              </a:rPr>
              <a:t>IP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Dynamic </a:t>
            </a:r>
            <a:r>
              <a:rPr lang="en-US" sz="2000" dirty="0">
                <a:solidFill>
                  <a:schemeClr val="tx2"/>
                </a:solidFill>
              </a:rPr>
              <a:t>Host Configuration Protocol /Domain Name Services (DHCP)/(DNS)</a:t>
            </a:r>
          </a:p>
        </p:txBody>
      </p:sp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B5608-3C00-44CC-AEC9-793A846E342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What NetWare 5 Delivers To Network Server In General (Cont.)</a:t>
            </a:r>
            <a:r>
              <a:rPr lang="en-US" sz="4000" b="1"/>
              <a:t>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581400"/>
          </a:xfrm>
        </p:spPr>
        <p:txBody>
          <a:bodyPr/>
          <a:lstStyle/>
          <a:p>
            <a:r>
              <a:rPr lang="en-US" sz="2800" dirty="0"/>
              <a:t>Scalable application support—</a:t>
            </a:r>
            <a:br>
              <a:rPr lang="en-US" sz="2800" dirty="0"/>
            </a:br>
            <a:r>
              <a:rPr lang="en-US" sz="2800" dirty="0">
                <a:solidFill>
                  <a:schemeClr val="tx2"/>
                </a:solidFill>
              </a:rPr>
              <a:t>Java server Software Development Kit (SDK), Multi-Processing Kernel (MPK), Oracle 8</a:t>
            </a:r>
          </a:p>
          <a:p>
            <a:r>
              <a:rPr lang="en-US" sz="2800" dirty="0"/>
              <a:t>High level reliability, scalability, performance, and security: </a:t>
            </a:r>
          </a:p>
          <a:p>
            <a:pPr>
              <a:buFontTx/>
              <a:buNone/>
            </a:pPr>
            <a:r>
              <a:rPr lang="en-US" sz="2800" dirty="0">
                <a:solidFill>
                  <a:schemeClr val="tx2"/>
                </a:solidFill>
              </a:rPr>
              <a:t>    Novell Storage Services</a:t>
            </a:r>
            <a:r>
              <a:rPr lang="en-US" sz="2800" baseline="30000" dirty="0">
                <a:solidFill>
                  <a:schemeClr val="tx2"/>
                </a:solidFill>
              </a:rPr>
              <a:t> </a:t>
            </a:r>
            <a:r>
              <a:rPr lang="en-US" sz="2800" dirty="0">
                <a:solidFill>
                  <a:schemeClr val="tx2"/>
                </a:solidFill>
              </a:rPr>
              <a:t>(NSS), NDS</a:t>
            </a:r>
            <a:endParaRPr lang="en-US" sz="2800" dirty="0"/>
          </a:p>
          <a:p>
            <a:pPr>
              <a:buFontTx/>
              <a:buNone/>
            </a:pPr>
            <a:endParaRPr lang="en-US" sz="2800" dirty="0"/>
          </a:p>
        </p:txBody>
      </p:sp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B5608-3C00-44CC-AEC9-793A846E342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448A2-7C74-4F24-A389-B4DE7146BFE3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419600"/>
          </a:xfrm>
          <a:noFill/>
          <a:ln/>
        </p:spPr>
        <p:txBody>
          <a:bodyPr lIns="92075" tIns="46038" rIns="92075" bIns="46038"/>
          <a:lstStyle/>
          <a:p>
            <a:r>
              <a:rPr lang="en-US" sz="2800" dirty="0"/>
              <a:t>Novell’s Internet/intranet services:</a:t>
            </a:r>
          </a:p>
          <a:p>
            <a:pPr lvl="1"/>
            <a:r>
              <a:rPr lang="en-US" sz="2400" dirty="0"/>
              <a:t>Help simplify the implementation of business networks by providing a common set of services for accessing data and resources with a variety of workstation and server operating systems</a:t>
            </a:r>
          </a:p>
          <a:p>
            <a:pPr lvl="1"/>
            <a:r>
              <a:rPr lang="en-US" sz="2400" dirty="0"/>
              <a:t>The Internet service component can be divided into Web Services, which are TCP/IP-based applications that give users access to network data and services though Web sites and FTP servers, and Net Services, which extend the capabilities of standard Web services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NetWare 6 Internet Service Components</a:t>
            </a:r>
          </a:p>
        </p:txBody>
      </p:sp>
    </p:spTree>
    <p:extLst>
      <p:ext uri="{BB962C8B-B14F-4D97-AF65-F5344CB8AC3E}">
        <p14:creationId xmlns:p14="http://schemas.microsoft.com/office/powerpoint/2010/main" val="5063563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47DAD-6B9A-404D-9318-1C54C34B7E3F}" type="slidenum">
              <a:rPr lang="en-US" altLang="en-US"/>
              <a:pPr/>
              <a:t>17</a:t>
            </a:fld>
            <a:endParaRPr lang="en-US" altLang="en-US"/>
          </a:p>
        </p:txBody>
      </p:sp>
      <p:pic>
        <p:nvPicPr>
          <p:cNvPr id="402439" name="Picture 7" descr="Fig14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37" r="12500"/>
          <a:stretch>
            <a:fillRect/>
          </a:stretch>
        </p:blipFill>
        <p:spPr bwMode="auto">
          <a:xfrm>
            <a:off x="1449388" y="228600"/>
            <a:ext cx="6321425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97102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DEA4C-CCB8-46FB-BDB5-64B292B2E227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4802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648200"/>
          </a:xfrm>
          <a:noFill/>
          <a:ln/>
        </p:spPr>
        <p:txBody>
          <a:bodyPr lIns="92075" tIns="46038" rIns="92075" bIns="46038"/>
          <a:lstStyle/>
          <a:p>
            <a:r>
              <a:rPr lang="en-US" sz="2800" dirty="0"/>
              <a:t>Net Services requests:</a:t>
            </a:r>
          </a:p>
          <a:p>
            <a:pPr lvl="1"/>
            <a:r>
              <a:rPr lang="en-US" sz="2400" dirty="0"/>
              <a:t>A network can be configured so that requests for Net Services originating at user workstations are sent via the Internet to a firewall running on a server or router; once through the firewall, the request is routed to the appropriate services based on its IP address and port number</a:t>
            </a:r>
          </a:p>
          <a:p>
            <a:pPr lvl="1"/>
            <a:r>
              <a:rPr lang="en-US" sz="2400" dirty="0"/>
              <a:t>Port numbers are used to transfer information in a data packet to the correct application</a:t>
            </a:r>
          </a:p>
          <a:p>
            <a:pPr lvl="1"/>
            <a:r>
              <a:rPr lang="en-US" sz="2400" dirty="0"/>
              <a:t>To gain access to NetWare files and resources, Net Services run as applications on Web Services components, such as Apache Web Server</a:t>
            </a:r>
          </a:p>
        </p:txBody>
      </p:sp>
      <p:sp>
        <p:nvSpPr>
          <p:cNvPr id="4802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NetWare 6 Internet Service Components</a:t>
            </a:r>
          </a:p>
        </p:txBody>
      </p:sp>
    </p:spTree>
    <p:extLst>
      <p:ext uri="{BB962C8B-B14F-4D97-AF65-F5344CB8AC3E}">
        <p14:creationId xmlns:p14="http://schemas.microsoft.com/office/powerpoint/2010/main" val="25115972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7172D-F3F1-4AD5-B1C7-DD88D464BD2F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4812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419600"/>
          </a:xfrm>
          <a:noFill/>
          <a:ln/>
        </p:spPr>
        <p:txBody>
          <a:bodyPr lIns="92075" tIns="46038" rIns="92075" bIns="46038"/>
          <a:lstStyle/>
          <a:p>
            <a:r>
              <a:rPr lang="en-US" sz="2800" dirty="0"/>
              <a:t>Apache Web Server:</a:t>
            </a:r>
          </a:p>
          <a:p>
            <a:pPr lvl="1"/>
            <a:r>
              <a:rPr lang="en-US" sz="2400" dirty="0"/>
              <a:t>Is open-source Web server software and a common platform for implementing Web-based services</a:t>
            </a:r>
          </a:p>
          <a:p>
            <a:pPr lvl="1"/>
            <a:r>
              <a:rPr lang="en-US" sz="2400" dirty="0"/>
              <a:t>It is installed by default during the NetWare 6 install</a:t>
            </a:r>
          </a:p>
          <a:p>
            <a:pPr lvl="1"/>
            <a:r>
              <a:rPr lang="en-US" sz="2400" dirty="0"/>
              <a:t>It’s primary purpose is to provide support for Novell Portal Services and Net Services, such as </a:t>
            </a:r>
            <a:r>
              <a:rPr lang="en-US" sz="2400" dirty="0" err="1"/>
              <a:t>iFolder</a:t>
            </a:r>
            <a:endParaRPr lang="en-US" sz="2400" dirty="0"/>
          </a:p>
          <a:p>
            <a:pPr lvl="1"/>
            <a:r>
              <a:rPr lang="en-US" sz="2400" dirty="0"/>
              <a:t>Requires no special configuration</a:t>
            </a:r>
          </a:p>
          <a:p>
            <a:r>
              <a:rPr lang="en-US" sz="2800" dirty="0"/>
              <a:t>NetWare 6 ships with the Tomcat Servlet Engine, which is used to run </a:t>
            </a:r>
            <a:r>
              <a:rPr lang="en-US" sz="2800" dirty="0" smtClean="0"/>
              <a:t>Java-based Web </a:t>
            </a:r>
            <a:r>
              <a:rPr lang="en-US" sz="2800" dirty="0"/>
              <a:t>applications</a:t>
            </a:r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NetWare 6 Internet Service Components</a:t>
            </a:r>
          </a:p>
        </p:txBody>
      </p:sp>
    </p:spTree>
    <p:extLst>
      <p:ext uri="{BB962C8B-B14F-4D97-AF65-F5344CB8AC3E}">
        <p14:creationId xmlns:p14="http://schemas.microsoft.com/office/powerpoint/2010/main" val="2156975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/>
              <a:t>What includes in this presentation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86000"/>
            <a:ext cx="7772400" cy="4114800"/>
          </a:xfrm>
        </p:spPr>
        <p:txBody>
          <a:bodyPr/>
          <a:lstStyle/>
          <a:p>
            <a:r>
              <a:rPr lang="en-US" dirty="0"/>
              <a:t>What is Novell NetWare?</a:t>
            </a:r>
          </a:p>
          <a:p>
            <a:r>
              <a:rPr lang="en-US" dirty="0" smtClean="0">
                <a:cs typeface="Times New Roman" charset="0"/>
              </a:rPr>
              <a:t>Novell Protocols</a:t>
            </a:r>
            <a:endParaRPr lang="en-US" dirty="0">
              <a:cs typeface="Times New Roman" charset="0"/>
            </a:endParaRPr>
          </a:p>
          <a:p>
            <a:r>
              <a:rPr lang="en-US" dirty="0">
                <a:cs typeface="Times New Roman" charset="0"/>
              </a:rPr>
              <a:t>The Services </a:t>
            </a:r>
          </a:p>
          <a:p>
            <a:r>
              <a:rPr lang="en-US" dirty="0">
                <a:cs typeface="Times New Roman" charset="0"/>
              </a:rPr>
              <a:t>NetWare Server Communications </a:t>
            </a:r>
          </a:p>
          <a:p>
            <a:r>
              <a:rPr lang="en-US" dirty="0">
                <a:cs typeface="Times New Roman" charset="0"/>
              </a:rPr>
              <a:t>Manage Network Access for Users</a:t>
            </a:r>
          </a:p>
          <a:p>
            <a:r>
              <a:rPr lang="en-US" dirty="0">
                <a:cs typeface="Times New Roman" charset="0"/>
              </a:rPr>
              <a:t>Novell Distributed Print Services (NDPS)</a:t>
            </a:r>
          </a:p>
          <a:p>
            <a:r>
              <a:rPr lang="en-US" dirty="0">
                <a:cs typeface="Times New Roman" charset="0"/>
              </a:rPr>
              <a:t>Novell Storage Services (NSS)</a:t>
            </a:r>
          </a:p>
        </p:txBody>
      </p:sp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B5608-3C00-44CC-AEC9-793A846E342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E4D6-4859-49A7-A7A1-14288CDD4D7D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5027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419600"/>
          </a:xfrm>
          <a:noFill/>
          <a:ln/>
        </p:spPr>
        <p:txBody>
          <a:bodyPr lIns="92075" tIns="46038" rIns="92075" bIns="46038"/>
          <a:lstStyle/>
          <a:p>
            <a:r>
              <a:rPr lang="en-US" sz="2800" dirty="0"/>
              <a:t>Novell Portal Services (NPS) is a portal strategy for delivering the right information to the people authorized to use it</a:t>
            </a:r>
          </a:p>
          <a:p>
            <a:pPr lvl="1"/>
            <a:r>
              <a:rPr lang="en-US" sz="2400" dirty="0"/>
              <a:t>A portal provides one view into a company’s information and displays this data as Web pages</a:t>
            </a:r>
          </a:p>
          <a:p>
            <a:pPr lvl="1"/>
            <a:r>
              <a:rPr lang="en-US" sz="2400" dirty="0"/>
              <a:t>With NPS, network administrators can protect and control access to network resources, delivering personalized data to people based on their company roles, locations, and group associations</a:t>
            </a:r>
          </a:p>
          <a:p>
            <a:pPr lvl="1"/>
            <a:r>
              <a:rPr lang="en-US" sz="2400" dirty="0"/>
              <a:t>NPS consists of a number of Java servlets that run on Apache Web Server</a:t>
            </a:r>
          </a:p>
        </p:txBody>
      </p:sp>
      <p:sp>
        <p:nvSpPr>
          <p:cNvPr id="5027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NetWare 6 Internet Service Components</a:t>
            </a:r>
          </a:p>
        </p:txBody>
      </p:sp>
    </p:spTree>
    <p:extLst>
      <p:ext uri="{BB962C8B-B14F-4D97-AF65-F5344CB8AC3E}">
        <p14:creationId xmlns:p14="http://schemas.microsoft.com/office/powerpoint/2010/main" val="11414978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38569-EFDB-4181-ADE3-FE1937B5ED4B}" type="slidenum">
              <a:rPr lang="en-US" altLang="en-US"/>
              <a:pPr/>
              <a:t>21</a:t>
            </a:fld>
            <a:endParaRPr lang="en-US" altLang="en-US"/>
          </a:p>
        </p:txBody>
      </p:sp>
      <p:pic>
        <p:nvPicPr>
          <p:cNvPr id="246796" name="Picture 12" descr="Fig14-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"/>
            <a:ext cx="7239000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75458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55FBC-4C7D-45E2-AC18-4F4BAFB9F01C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37888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sz="2800" dirty="0"/>
              <a:t>NetWare Web Search Server:</a:t>
            </a:r>
          </a:p>
          <a:p>
            <a:pPr lvl="1"/>
            <a:r>
              <a:rPr lang="en-US" sz="2400" dirty="0"/>
              <a:t>Makes network or Internet data searchable in minutes, and it bridges all types of networks</a:t>
            </a:r>
          </a:p>
          <a:p>
            <a:r>
              <a:rPr lang="en-US" sz="2800" dirty="0"/>
              <a:t>NetWare Enterprise Web Server:</a:t>
            </a:r>
          </a:p>
          <a:p>
            <a:pPr lvl="1"/>
            <a:r>
              <a:rPr lang="en-US" sz="2400" dirty="0"/>
              <a:t>Is an HTTP-based service for sending Web pages to browsers on the Internet, or to an intranet</a:t>
            </a:r>
          </a:p>
          <a:p>
            <a:r>
              <a:rPr lang="en-US" sz="2800" dirty="0" smtClean="0"/>
              <a:t>FTP server:</a:t>
            </a:r>
          </a:p>
          <a:p>
            <a:pPr lvl="1"/>
            <a:r>
              <a:rPr lang="en-US" sz="2400" dirty="0" smtClean="0"/>
              <a:t>Allows for file transferring between Internet hosts</a:t>
            </a:r>
          </a:p>
          <a:p>
            <a:r>
              <a:rPr lang="en-US" sz="2800" dirty="0" smtClean="0"/>
              <a:t>NetWare </a:t>
            </a:r>
            <a:r>
              <a:rPr lang="en-US" sz="2800" dirty="0"/>
              <a:t>Web Manager:</a:t>
            </a:r>
          </a:p>
          <a:p>
            <a:pPr lvl="1"/>
            <a:r>
              <a:rPr lang="en-US" sz="2400" dirty="0"/>
              <a:t>The portal service for managing Web Services</a:t>
            </a:r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NetWare 6 Internet Service Components</a:t>
            </a:r>
          </a:p>
        </p:txBody>
      </p:sp>
    </p:spTree>
    <p:extLst>
      <p:ext uri="{BB962C8B-B14F-4D97-AF65-F5344CB8AC3E}">
        <p14:creationId xmlns:p14="http://schemas.microsoft.com/office/powerpoint/2010/main" val="1386503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/>
              <a:t>What is Novell NetWare?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72816"/>
            <a:ext cx="7772400" cy="4323184"/>
          </a:xfrm>
        </p:spPr>
        <p:txBody>
          <a:bodyPr/>
          <a:lstStyle/>
          <a:p>
            <a:r>
              <a:rPr lang="en-US" sz="2400" dirty="0" smtClean="0">
                <a:cs typeface="Times New Roman" charset="0"/>
              </a:rPr>
              <a:t>NetWare </a:t>
            </a:r>
            <a:r>
              <a:rPr lang="en-US" sz="2400" dirty="0">
                <a:cs typeface="Times New Roman" charset="0"/>
              </a:rPr>
              <a:t>was developed by Novell to connect, manage, and maintain network and its services.</a:t>
            </a:r>
          </a:p>
          <a:p>
            <a:r>
              <a:rPr lang="en-US" sz="2400" dirty="0" smtClean="0">
                <a:cs typeface="Times New Roman" charset="0"/>
              </a:rPr>
              <a:t>A </a:t>
            </a:r>
            <a:r>
              <a:rPr lang="en-US" sz="2400" dirty="0">
                <a:cs typeface="Times New Roman" charset="0"/>
              </a:rPr>
              <a:t>NetWare network uses the NetWare software to enable devices to communicate and allow resources to be shared.</a:t>
            </a:r>
          </a:p>
          <a:p>
            <a:r>
              <a:rPr lang="en-US" sz="2400" dirty="0" smtClean="0">
                <a:cs typeface="Times New Roman" charset="0"/>
              </a:rPr>
              <a:t>NetWare </a:t>
            </a:r>
            <a:r>
              <a:rPr lang="en-US" sz="2400" dirty="0">
                <a:cs typeface="Times New Roman" charset="0"/>
              </a:rPr>
              <a:t>is a suite of software components run only on the NetWare server. Some components run only on workstations. </a:t>
            </a:r>
          </a:p>
          <a:p>
            <a:r>
              <a:rPr lang="en-US" sz="2400" dirty="0" smtClean="0">
                <a:cs typeface="Times New Roman" charset="0"/>
              </a:rPr>
              <a:t>Most </a:t>
            </a:r>
            <a:r>
              <a:rPr lang="en-US" sz="2400" dirty="0">
                <a:cs typeface="Times New Roman" charset="0"/>
              </a:rPr>
              <a:t>administrative tasks are performed from workstations.</a:t>
            </a:r>
            <a:endParaRPr lang="en-US" sz="2400" dirty="0"/>
          </a:p>
        </p:txBody>
      </p:sp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B5608-3C00-44CC-AEC9-793A846E342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cs typeface="Times New Roman" pitchFamily="18" charset="0"/>
              </a:rPr>
              <a:t>The Novell NetWare Protocol Suite 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828800"/>
            <a:ext cx="6553200" cy="413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B5608-3C00-44CC-AEC9-793A846E34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132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640"/>
            <a:ext cx="7772400" cy="1143000"/>
          </a:xfrm>
        </p:spPr>
        <p:txBody>
          <a:bodyPr/>
          <a:lstStyle/>
          <a:p>
            <a:r>
              <a:rPr lang="en-US" altLang="en-US" sz="4400" dirty="0"/>
              <a:t>Novell Protocols</a:t>
            </a:r>
            <a:endParaRPr lang="en-US" alt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12776"/>
            <a:ext cx="8712968" cy="477693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sz="2800" dirty="0"/>
              <a:t>Novell Netware is a proprietary suite of protocols and includes the following: 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en-US" sz="2400" b="1" dirty="0"/>
              <a:t>IPX,</a:t>
            </a:r>
            <a:r>
              <a:rPr lang="en-US" altLang="en-US" sz="2400" dirty="0"/>
              <a:t> a connectionless Layer 3 protocol, that does not require an acknowledgment for each packet </a:t>
            </a:r>
            <a:r>
              <a:rPr lang="en-US" altLang="en-US" sz="2400" dirty="0"/>
              <a:t>&amp;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defines the network and node addresses </a:t>
            </a:r>
            <a:endParaRPr lang="en-US" altLang="en-US" sz="2400" dirty="0" smtClean="0"/>
          </a:p>
          <a:p>
            <a:pPr lvl="2">
              <a:lnSpc>
                <a:spcPct val="150000"/>
              </a:lnSpc>
            </a:pPr>
            <a:r>
              <a:rPr lang="en-US" sz="2000" dirty="0"/>
              <a:t>NetWare 5 allows a choice of running networks with IPX, with both IP and IPX, or with pure </a:t>
            </a:r>
            <a:r>
              <a:rPr lang="en-US" sz="2000" dirty="0" smtClean="0"/>
              <a:t>IP</a:t>
            </a:r>
            <a:endParaRPr lang="en-US" altLang="en-US" sz="2000" dirty="0"/>
          </a:p>
        </p:txBody>
      </p:sp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B5608-3C00-44CC-AEC9-793A846E34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306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Novell Protocols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834480"/>
            <a:ext cx="8352928" cy="4114800"/>
          </a:xfrm>
        </p:spPr>
        <p:txBody>
          <a:bodyPr/>
          <a:lstStyle/>
          <a:p>
            <a:pPr marL="914400" lvl="1" indent="-457200">
              <a:lnSpc>
                <a:spcPct val="150000"/>
              </a:lnSpc>
              <a:buFont typeface="+mj-lt"/>
              <a:buAutoNum type="arabicPeriod" startAt="2"/>
            </a:pPr>
            <a:r>
              <a:rPr lang="en-US" altLang="en-US" sz="2200" b="1" dirty="0"/>
              <a:t>Novell Routing Information Protocol (RIP</a:t>
            </a:r>
            <a:r>
              <a:rPr lang="en-US" altLang="en-US" sz="2200" dirty="0"/>
              <a:t>), which is different from IP RIP, to facilitate the exchange of routing information 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 startAt="2"/>
            </a:pPr>
            <a:r>
              <a:rPr lang="en-US" altLang="en-US" sz="2200" b="1" dirty="0"/>
              <a:t>Service Advertising Protocol (SAP) </a:t>
            </a:r>
            <a:r>
              <a:rPr lang="en-US" altLang="en-US" sz="2200" dirty="0"/>
              <a:t>to advertise network services 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 startAt="2"/>
            </a:pPr>
            <a:r>
              <a:rPr lang="en-US" altLang="en-US" sz="2200" b="1" dirty="0"/>
              <a:t>NetWare Core Protocol (NCP)</a:t>
            </a:r>
            <a:r>
              <a:rPr lang="en-US" altLang="en-US" sz="2200" dirty="0"/>
              <a:t> to provide client-to-server connections and applications 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 startAt="2"/>
            </a:pPr>
            <a:r>
              <a:rPr lang="en-US" altLang="en-US" sz="2200" b="1" dirty="0"/>
              <a:t>Sequenced Packet Exchange (SPX)</a:t>
            </a:r>
            <a:r>
              <a:rPr lang="en-US" altLang="en-US" sz="2200" dirty="0"/>
              <a:t> service for Layer 4 connection-oriented services </a:t>
            </a:r>
          </a:p>
          <a:p>
            <a:endParaRPr lang="ar-SA" sz="2200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B5608-3C00-44CC-AEC9-793A846E342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21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/>
              <a:t>IPX Features</a:t>
            </a:r>
            <a:endParaRPr lang="en-US" altLang="en-US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99580"/>
            <a:ext cx="6858000" cy="394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5758-9F6F-4B0E-9B0B-0A0B678AEB3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541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>
                <a:cs typeface="Times New Roman" charset="0"/>
              </a:rPr>
              <a:t>The Services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>
                <a:cs typeface="Times New Roman" charset="0"/>
              </a:rPr>
              <a:t>Novell </a:t>
            </a:r>
            <a:r>
              <a:rPr lang="en-US" sz="2800" dirty="0">
                <a:cs typeface="Times New Roman" charset="0"/>
              </a:rPr>
              <a:t>Directory Services (NDS): After network communications Novell Directory Services is the most fundamental network service NetWare provides.</a:t>
            </a:r>
          </a:p>
          <a:p>
            <a:pPr>
              <a:buFontTx/>
              <a:buNone/>
            </a:pPr>
            <a:r>
              <a:rPr lang="en-US" sz="2800" dirty="0">
                <a:latin typeface="Symbol" pitchFamily="18" charset="2"/>
                <a:cs typeface="Times New Roman" charset="0"/>
              </a:rPr>
              <a:t>   ·</a:t>
            </a:r>
            <a:r>
              <a:rPr lang="en-US" sz="2800" dirty="0">
                <a:cs typeface="Times New Roman" charset="0"/>
              </a:rPr>
              <a:t> </a:t>
            </a:r>
            <a:r>
              <a:rPr lang="en-US" sz="2800" dirty="0" smtClean="0">
                <a:cs typeface="Times New Roman" charset="0"/>
              </a:rPr>
              <a:t>NDS </a:t>
            </a:r>
            <a:r>
              <a:rPr lang="en-US" sz="2800" dirty="0">
                <a:cs typeface="Times New Roman" charset="0"/>
              </a:rPr>
              <a:t>maintains a database of information on network resources and processes client requests for network resources. It locates the resource on the network, verifies the client, and connects the client with the resource. </a:t>
            </a:r>
          </a:p>
        </p:txBody>
      </p:sp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B5608-3C00-44CC-AEC9-793A846E342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>
                <a:cs typeface="Times New Roman" charset="0"/>
              </a:rPr>
              <a:t>The Services (Cont.)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>
                <a:cs typeface="Times New Roman" charset="0"/>
              </a:rPr>
              <a:t>Security</a:t>
            </a:r>
            <a:r>
              <a:rPr lang="en-US" sz="2800" dirty="0">
                <a:cs typeface="Times New Roman" charset="0"/>
              </a:rPr>
              <a:t>: The network services in NetWare have their own types of NetWare security. Each service provides methods for you to </a:t>
            </a:r>
            <a:r>
              <a:rPr lang="en-US" sz="2800" dirty="0" smtClean="0">
                <a:cs typeface="Times New Roman" charset="0"/>
              </a:rPr>
              <a:t>control  </a:t>
            </a:r>
            <a:r>
              <a:rPr lang="en-US" sz="2800" dirty="0">
                <a:cs typeface="Times New Roman" charset="0"/>
              </a:rPr>
              <a:t>access to network resources.</a:t>
            </a:r>
          </a:p>
          <a:p>
            <a:r>
              <a:rPr lang="en-US" sz="2800" dirty="0" smtClean="0">
                <a:cs typeface="Times New Roman" charset="0"/>
              </a:rPr>
              <a:t>The </a:t>
            </a:r>
            <a:r>
              <a:rPr lang="en-US" sz="2800" dirty="0">
                <a:cs typeface="Times New Roman" charset="0"/>
              </a:rPr>
              <a:t>primary component of network security is your account, which identifies who you are and what you are allowed to do on this network.</a:t>
            </a:r>
            <a:endParaRPr lang="en-US" sz="2800" dirty="0"/>
          </a:p>
        </p:txBody>
      </p:sp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B5608-3C00-44CC-AEC9-793A846E342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2820</TotalTime>
  <Words>1121</Words>
  <Application>Microsoft Office PowerPoint</Application>
  <PresentationFormat>عرض على الشاشة (3:4)‏</PresentationFormat>
  <Paragraphs>120</Paragraphs>
  <Slides>22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22</vt:i4>
      </vt:variant>
    </vt:vector>
  </HeadingPairs>
  <TitlesOfParts>
    <vt:vector size="23" baseType="lpstr">
      <vt:lpstr>Default Design</vt:lpstr>
      <vt:lpstr>عرض تقديمي في PowerPoint</vt:lpstr>
      <vt:lpstr>What includes in this presentation</vt:lpstr>
      <vt:lpstr>What is Novell NetWare?</vt:lpstr>
      <vt:lpstr>The Novell NetWare Protocol Suite </vt:lpstr>
      <vt:lpstr>Novell Protocols</vt:lpstr>
      <vt:lpstr>Novell Protocols</vt:lpstr>
      <vt:lpstr>IPX Features</vt:lpstr>
      <vt:lpstr>The Services</vt:lpstr>
      <vt:lpstr>The Services (Cont.)</vt:lpstr>
      <vt:lpstr>Manage Network Access for Users </vt:lpstr>
      <vt:lpstr>Manage Network Access for Users (Cont.)</vt:lpstr>
      <vt:lpstr>Novell Distributed Print Services (NDPS)</vt:lpstr>
      <vt:lpstr>Novell Storage Services (NSS)</vt:lpstr>
      <vt:lpstr>What NetWare 5 Delivers To Network Server In General</vt:lpstr>
      <vt:lpstr>What NetWare 5 Delivers To Network Server In General (Cont.) </vt:lpstr>
      <vt:lpstr>NetWare 6 Internet Service Components</vt:lpstr>
      <vt:lpstr>عرض تقديمي في PowerPoint</vt:lpstr>
      <vt:lpstr>NetWare 6 Internet Service Components</vt:lpstr>
      <vt:lpstr>NetWare 6 Internet Service Components</vt:lpstr>
      <vt:lpstr>NetWare 6 Internet Service Components</vt:lpstr>
      <vt:lpstr>عرض تقديمي في PowerPoint</vt:lpstr>
      <vt:lpstr>NetWare 6 Internet Service Components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L</cp:lastModifiedBy>
  <cp:revision>30</cp:revision>
  <dcterms:created xsi:type="dcterms:W3CDTF">2000-06-09T14:29:04Z</dcterms:created>
  <dcterms:modified xsi:type="dcterms:W3CDTF">2018-11-04T06:44:47Z</dcterms:modified>
</cp:coreProperties>
</file>