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24" r:id="rId24"/>
    <p:sldId id="313" r:id="rId25"/>
    <p:sldId id="314" r:id="rId26"/>
    <p:sldId id="315" r:id="rId27"/>
    <p:sldId id="316" r:id="rId28"/>
    <p:sldId id="317" r:id="rId29"/>
    <p:sldId id="318" r:id="rId30"/>
    <p:sldId id="319" r:id="rId31"/>
    <p:sldId id="320" r:id="rId32"/>
    <p:sldId id="321" r:id="rId33"/>
    <p:sldId id="322" r:id="rId34"/>
    <p:sldId id="323" r:id="rId35"/>
    <p:sldId id="325" r:id="rId36"/>
    <p:sldId id="29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3B3B"/>
    <a:srgbClr val="D79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E23DB-798E-4761-9F2E-BC8767241E4D}"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48A372-6531-4F23-ADDB-763AB0138297}" type="slidenum">
              <a:rPr lang="en-US" smtClean="0"/>
              <a:t>‹#›</a:t>
            </a:fld>
            <a:endParaRPr lang="en-US"/>
          </a:p>
        </p:txBody>
      </p:sp>
    </p:spTree>
    <p:extLst>
      <p:ext uri="{BB962C8B-B14F-4D97-AF65-F5344CB8AC3E}">
        <p14:creationId xmlns:p14="http://schemas.microsoft.com/office/powerpoint/2010/main" val="81603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400253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1069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04365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362043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421782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1A8E82-A1E3-42BF-A1C7-E118DD6EA5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106306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1A8E82-A1E3-42BF-A1C7-E118DD6EA525}"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20648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1A8E82-A1E3-42BF-A1C7-E118DD6EA525}"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627041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A8E82-A1E3-42BF-A1C7-E118DD6EA525}"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32042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A8E82-A1E3-42BF-A1C7-E118DD6EA5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31265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A8E82-A1E3-42BF-A1C7-E118DD6EA5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176702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A8E82-A1E3-42BF-A1C7-E118DD6EA525}" type="datetimeFigureOut">
              <a:rPr lang="en-US" smtClean="0"/>
              <a:t>1/21/2019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BC05B-6F8F-4A91-A117-F0BCBFCB0553}" type="slidenum">
              <a:rPr lang="en-US" smtClean="0"/>
              <a:t>‹#›</a:t>
            </a:fld>
            <a:endParaRPr lang="en-US"/>
          </a:p>
        </p:txBody>
      </p:sp>
    </p:spTree>
    <p:extLst>
      <p:ext uri="{BB962C8B-B14F-4D97-AF65-F5344CB8AC3E}">
        <p14:creationId xmlns:p14="http://schemas.microsoft.com/office/powerpoint/2010/main" val="133093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Shell_(computing)" TargetMode="External"/><Relationship Id="rId2" Type="http://schemas.openxmlformats.org/officeDocument/2006/relationships/hyperlink" Target="https://en.wikipedia.org/wiki/Command-line_interpreter" TargetMode="External"/><Relationship Id="rId1" Type="http://schemas.openxmlformats.org/officeDocument/2006/relationships/slideLayout" Target="../slideLayouts/slideLayout7.xml"/><Relationship Id="rId5" Type="http://schemas.openxmlformats.org/officeDocument/2006/relationships/hyperlink" Target="https://en.wikipedia.org/wiki/User_interface" TargetMode="External"/><Relationship Id="rId4" Type="http://schemas.openxmlformats.org/officeDocument/2006/relationships/hyperlink" Target="https://en.wikipedia.org/wiki/Unix-lik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omputerhope.com/jargon/t/text.htm" TargetMode="External"/><Relationship Id="rId2" Type="http://schemas.openxmlformats.org/officeDocument/2006/relationships/hyperlink" Target="https://www.computerhope.com/unix/uvi.htm" TargetMode="External"/><Relationship Id="rId1" Type="http://schemas.openxmlformats.org/officeDocument/2006/relationships/slideLayout" Target="../slideLayouts/slideLayout2.xml"/><Relationship Id="rId5" Type="http://schemas.openxmlformats.org/officeDocument/2006/relationships/hyperlink" Target="https://www.computerhope.com/jargon/p/program.htm" TargetMode="External"/><Relationship Id="rId4" Type="http://schemas.openxmlformats.org/officeDocument/2006/relationships/hyperlink" Target="https://www.computerhope.com/jargon/e/editor.htm"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Operating_system" TargetMode="External"/><Relationship Id="rId2" Type="http://schemas.openxmlformats.org/officeDocument/2006/relationships/hyperlink" Target="https://en.wikipedia.org/wiki/Unix" TargetMode="External"/><Relationship Id="rId1" Type="http://schemas.openxmlformats.org/officeDocument/2006/relationships/slideLayout" Target="../slideLayouts/slideLayout2.xml"/><Relationship Id="rId5" Type="http://schemas.openxmlformats.org/officeDocument/2006/relationships/hyperlink" Target="https://en.wikipedia.org/wiki/Interprocess_communication" TargetMode="External"/><Relationship Id="rId4" Type="http://schemas.openxmlformats.org/officeDocument/2006/relationships/hyperlink" Target="https://en.wikipedia.org/wiki/File_syste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linuxmint.com/" TargetMode="External"/><Relationship Id="rId2" Type="http://schemas.openxmlformats.org/officeDocument/2006/relationships/hyperlink" Target="http://www.ubuntu.com/" TargetMode="External"/><Relationship Id="rId1" Type="http://schemas.openxmlformats.org/officeDocument/2006/relationships/slideLayout" Target="../slideLayouts/slideLayout7.xml"/><Relationship Id="rId4" Type="http://schemas.openxmlformats.org/officeDocument/2006/relationships/hyperlink" Target="https://www.debia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9"/>
            <a:ext cx="9144000" cy="1681163"/>
          </a:xfrm>
        </p:spPr>
        <p:txBody>
          <a:bodyPr>
            <a:normAutofit/>
          </a:bodyPr>
          <a:lstStyle/>
          <a:p>
            <a:r>
              <a:rPr lang="en-US" sz="1300" b="1" u="sng" dirty="0" smtClean="0">
                <a:latin typeface="Times New Roman" panose="02020603050405020304" pitchFamily="18" charset="0"/>
                <a:cs typeface="Times New Roman" panose="02020603050405020304" pitchFamily="18" charset="0"/>
              </a:rPr>
              <a:t>Lecture 5:</a:t>
            </a:r>
            <a:r>
              <a:rPr lang="en-US" sz="5400" dirty="0" smtClean="0">
                <a:latin typeface="Times New Roman" panose="02020603050405020304" pitchFamily="18" charset="0"/>
                <a:cs typeface="Times New Roman" panose="02020603050405020304" pitchFamily="18" charset="0"/>
              </a:rPr>
              <a:t/>
            </a:r>
            <a:br>
              <a:rPr lang="en-US" sz="5400" dirty="0" smtClean="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UNIX &amp; LINUX Operating </a:t>
            </a:r>
            <a:r>
              <a:rPr lang="en-US" sz="4400" dirty="0" smtClean="0">
                <a:latin typeface="Times New Roman" panose="02020603050405020304" pitchFamily="18" charset="0"/>
                <a:cs typeface="Times New Roman" panose="02020603050405020304" pitchFamily="18" charset="0"/>
              </a:rPr>
              <a:t>Systems</a:t>
            </a:r>
            <a:endParaRPr lang="en-US" sz="4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534985"/>
          </a:xfrm>
        </p:spPr>
        <p:txBody>
          <a:bodyPr/>
          <a:lstStyle/>
          <a:p>
            <a:endParaRPr lang="en-US" dirty="0"/>
          </a:p>
        </p:txBody>
      </p:sp>
      <p:sp>
        <p:nvSpPr>
          <p:cNvPr id="4" name="Oval 3"/>
          <p:cNvSpPr/>
          <p:nvPr/>
        </p:nvSpPr>
        <p:spPr>
          <a:xfrm>
            <a:off x="1285876" y="4727574"/>
            <a:ext cx="1203325" cy="1295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2070100" y="5192712"/>
            <a:ext cx="838200" cy="914400"/>
          </a:xfrm>
          <a:prstGeom prst="ellipse">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1803400" y="4502150"/>
            <a:ext cx="990600" cy="1076325"/>
          </a:xfrm>
          <a:prstGeom prst="ellipse">
            <a:avLst/>
          </a:prstGeom>
          <a:solidFill>
            <a:srgbClr val="D4D3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2"/>
          <p:cNvSpPr txBox="1">
            <a:spLocks noChangeArrowheads="1"/>
          </p:cNvSpPr>
          <p:nvPr/>
        </p:nvSpPr>
        <p:spPr bwMode="auto">
          <a:xfrm>
            <a:off x="1552575" y="6613525"/>
            <a:ext cx="9842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800" dirty="0">
                <a:solidFill>
                  <a:schemeClr val="tx1">
                    <a:lumMod val="65000"/>
                  </a:schemeClr>
                </a:solidFill>
              </a:rPr>
              <a:t>By: Elham Sunbu</a:t>
            </a:r>
          </a:p>
        </p:txBody>
      </p:sp>
      <p:pic>
        <p:nvPicPr>
          <p:cNvPr id="33796" name="Picture 4" descr="نتيجة بحث الصور عن ‪uni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4364" y="4052455"/>
            <a:ext cx="4987636" cy="2805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126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1EE2547C-2A69-4DF8-A361-A9EE254976DA}"/>
              </a:ext>
            </a:extLst>
          </p:cNvPr>
          <p:cNvSpPr>
            <a:spLocks noGrp="1"/>
          </p:cNvSpPr>
          <p:nvPr>
            <p:ph type="title"/>
          </p:nvPr>
        </p:nvSpPr>
        <p:spPr>
          <a:xfrm>
            <a:off x="1752600" y="7588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UNIX &amp; LINUX Review </a:t>
            </a:r>
          </a:p>
        </p:txBody>
      </p:sp>
      <p:sp>
        <p:nvSpPr>
          <p:cNvPr id="6" name="Content Placeholder 5">
            <a:extLst>
              <a:ext uri="{FF2B5EF4-FFF2-40B4-BE49-F238E27FC236}">
                <a16:creationId xmlns="" xmlns:a16="http://schemas.microsoft.com/office/drawing/2014/main" id="{E162DC70-73A1-48EC-BA77-3EFD53B9BCB7}"/>
              </a:ext>
            </a:extLst>
          </p:cNvPr>
          <p:cNvSpPr>
            <a:spLocks noGrp="1"/>
          </p:cNvSpPr>
          <p:nvPr>
            <p:ph idx="1"/>
          </p:nvPr>
        </p:nvSpPr>
        <p:spPr>
          <a:xfrm>
            <a:off x="2209800" y="1949451"/>
            <a:ext cx="7543800" cy="4024313"/>
          </a:xfrm>
        </p:spPr>
        <p:txBody>
          <a:bodyPr/>
          <a:lstStyle/>
          <a:p>
            <a:pPr>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License and cost</a:t>
            </a:r>
            <a:endParaRPr lang="en-US" altLang="ar-SA" dirty="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Security Firewall Software</a:t>
            </a:r>
            <a:endParaRPr lang="en-US" altLang="ar-SA" dirty="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Backup and Recovery Software</a:t>
            </a:r>
            <a:endParaRPr lang="en-US" altLang="ar-SA" dirty="0">
              <a:latin typeface="Times New Roman" panose="02020603050405020304" pitchFamily="18" charset="0"/>
              <a:cs typeface="Times New Roman" panose="02020603050405020304" pitchFamily="18" charset="0"/>
            </a:endParaRPr>
          </a:p>
          <a:p>
            <a:pPr>
              <a:buFont typeface="Arial" panose="020B0604020202020204" pitchFamily="34" charset="0"/>
              <a:buChar char="•"/>
              <a:defRPr/>
            </a:pPr>
            <a:r>
              <a:rPr lang="en-US" altLang="ar-SA" dirty="0">
                <a:latin typeface="Times New Roman" panose="02020603050405020304" pitchFamily="18" charset="0"/>
                <a:cs typeface="Times New Roman" panose="02020603050405020304" pitchFamily="18" charset="0"/>
              </a:rPr>
              <a:t>File Systems</a:t>
            </a:r>
          </a:p>
          <a:p>
            <a:pPr>
              <a:buFont typeface="Arial" panose="020B0604020202020204" pitchFamily="34" charset="0"/>
              <a:buChar char="•"/>
              <a:defRPr/>
            </a:pPr>
            <a:r>
              <a:rPr lang="en-US" altLang="ar-SA" dirty="0">
                <a:latin typeface="Times New Roman" panose="02020603050405020304" pitchFamily="18" charset="0"/>
                <a:cs typeface="Times New Roman" panose="02020603050405020304" pitchFamily="18" charset="0"/>
              </a:rPr>
              <a:t>System Administration Tools</a:t>
            </a:r>
          </a:p>
          <a:p>
            <a:pPr>
              <a:defRPr/>
            </a:pPr>
            <a:endParaRPr lang="en-US" dirty="0"/>
          </a:p>
        </p:txBody>
      </p:sp>
      <p:sp>
        <p:nvSpPr>
          <p:cNvPr id="19460" name="Slide Number Placeholder 2"/>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D1E966-EDE0-413B-AFC8-4FB0248B0BDB}" type="slidenum">
              <a:rPr lang="en-US" altLang="en-US">
                <a:solidFill>
                  <a:srgbClr val="FFFFFF"/>
                </a:solidFill>
              </a:rPr>
              <a:pPr/>
              <a:t>10</a:t>
            </a:fld>
            <a:endParaRPr lang="en-US" altLang="en-US">
              <a:solidFill>
                <a:srgbClr val="FFFFFF"/>
              </a:solidFill>
            </a:endParaRPr>
          </a:p>
        </p:txBody>
      </p:sp>
    </p:spTree>
    <p:extLst>
      <p:ext uri="{BB962C8B-B14F-4D97-AF65-F5344CB8AC3E}">
        <p14:creationId xmlns:p14="http://schemas.microsoft.com/office/powerpoint/2010/main" val="4124430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175E86-0501-4A80-9322-F1081DDDC755}" type="slidenum">
              <a:rPr lang="en-US" altLang="en-US">
                <a:solidFill>
                  <a:srgbClr val="FFFFFF"/>
                </a:solidFill>
              </a:rPr>
              <a:pPr/>
              <a:t>11</a:t>
            </a:fld>
            <a:endParaRPr lang="en-US" altLang="en-US">
              <a:solidFill>
                <a:srgbClr val="FFFFFF"/>
              </a:solidFill>
            </a:endParaRPr>
          </a:p>
        </p:txBody>
      </p:sp>
      <p:sp>
        <p:nvSpPr>
          <p:cNvPr id="4" name="مستطيل 3">
            <a:extLst>
              <a:ext uri="{FF2B5EF4-FFF2-40B4-BE49-F238E27FC236}">
                <a16:creationId xmlns="" xmlns:a16="http://schemas.microsoft.com/office/drawing/2014/main" id="{1A3AC50F-81F2-4FD8-AE3D-F422B107E573}"/>
              </a:ext>
            </a:extLst>
          </p:cNvPr>
          <p:cNvSpPr/>
          <p:nvPr/>
        </p:nvSpPr>
        <p:spPr>
          <a:xfrm>
            <a:off x="1520825" y="406400"/>
            <a:ext cx="9144000" cy="846386"/>
          </a:xfrm>
          <a:prstGeom prst="rect">
            <a:avLst/>
          </a:prstGeom>
        </p:spPr>
        <p:txBody>
          <a:bodyPr>
            <a:spAutoFit/>
          </a:bodyPr>
          <a:lstStyle/>
          <a:p>
            <a:pPr algn="ctr">
              <a:defRPr/>
            </a:pPr>
            <a:r>
              <a:rPr lang="en-US" sz="4900" dirty="0">
                <a:solidFill>
                  <a:srgbClr val="D795BC"/>
                </a:solidFill>
                <a:latin typeface="Times New Roman" panose="02020603050405020304" pitchFamily="18" charset="0"/>
                <a:cs typeface="Times New Roman" panose="02020603050405020304" pitchFamily="18" charset="0"/>
              </a:rPr>
              <a:t>License and cost</a:t>
            </a:r>
            <a:endParaRPr lang="en-US" altLang="ar-SA" sz="4900" dirty="0">
              <a:solidFill>
                <a:srgbClr val="D795BC"/>
              </a:solidFill>
              <a:latin typeface="Times New Roman" panose="02020603050405020304" pitchFamily="18" charset="0"/>
              <a:cs typeface="Times New Roman" panose="02020603050405020304" pitchFamily="18" charset="0"/>
            </a:endParaRPr>
          </a:p>
        </p:txBody>
      </p:sp>
      <p:sp>
        <p:nvSpPr>
          <p:cNvPr id="20484" name="مستطيل 1"/>
          <p:cNvSpPr>
            <a:spLocks noChangeArrowheads="1"/>
          </p:cNvSpPr>
          <p:nvPr/>
        </p:nvSpPr>
        <p:spPr bwMode="auto">
          <a:xfrm>
            <a:off x="427512" y="1371601"/>
            <a:ext cx="1153094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lang="en-US" altLang="ar-SA" sz="2400" dirty="0">
                <a:latin typeface="Times New Roman" panose="02020603050405020304" pitchFamily="18" charset="0"/>
                <a:cs typeface="Times New Roman" panose="02020603050405020304" pitchFamily="18" charset="0"/>
              </a:rPr>
              <a:t>- Linux is </a:t>
            </a:r>
            <a:r>
              <a:rPr lang="en-US" altLang="ar-SA" sz="2400" dirty="0">
                <a:solidFill>
                  <a:srgbClr val="F73B3B"/>
                </a:solidFill>
                <a:latin typeface="Times New Roman" panose="02020603050405020304" pitchFamily="18" charset="0"/>
                <a:cs typeface="Times New Roman" panose="02020603050405020304" pitchFamily="18" charset="0"/>
              </a:rPr>
              <a:t>Free</a:t>
            </a:r>
            <a:r>
              <a:rPr lang="en-US" altLang="ar-SA" sz="2400" dirty="0">
                <a:latin typeface="Times New Roman" panose="02020603050405020304" pitchFamily="18" charset="0"/>
                <a:cs typeface="Times New Roman" panose="02020603050405020304" pitchFamily="18" charset="0"/>
              </a:rPr>
              <a:t>. You can download it from the Internet or redistribute it under GNU licenses. </a:t>
            </a:r>
          </a:p>
          <a:p>
            <a:pPr>
              <a:lnSpc>
                <a:spcPct val="150000"/>
              </a:lnSpc>
            </a:pPr>
            <a:endParaRPr lang="en-US" altLang="ar-SA" sz="2400" dirty="0">
              <a:latin typeface="Times New Roman" panose="02020603050405020304" pitchFamily="18" charset="0"/>
              <a:cs typeface="Times New Roman" panose="02020603050405020304" pitchFamily="18" charset="0"/>
            </a:endParaRPr>
          </a:p>
          <a:p>
            <a:pPr>
              <a:lnSpc>
                <a:spcPct val="150000"/>
              </a:lnSpc>
            </a:pPr>
            <a:r>
              <a:rPr lang="en-US" altLang="ar-SA" sz="2400" dirty="0">
                <a:latin typeface="Times New Roman" panose="02020603050405020304" pitchFamily="18" charset="0"/>
                <a:cs typeface="Times New Roman" panose="02020603050405020304" pitchFamily="18" charset="0"/>
              </a:rPr>
              <a:t>- Most UNIX like operating systems are not free (but this is changing fast, for example </a:t>
            </a:r>
            <a:r>
              <a:rPr lang="en-US" altLang="ar-SA" sz="2400" dirty="0" err="1">
                <a:latin typeface="Times New Roman" panose="02020603050405020304" pitchFamily="18" charset="0"/>
                <a:cs typeface="Times New Roman" panose="02020603050405020304" pitchFamily="18" charset="0"/>
              </a:rPr>
              <a:t>OpenSolaris</a:t>
            </a:r>
            <a:r>
              <a:rPr lang="en-US" altLang="ar-SA" sz="2400" dirty="0">
                <a:latin typeface="Times New Roman" panose="02020603050405020304" pitchFamily="18" charset="0"/>
                <a:cs typeface="Times New Roman" panose="02020603050405020304" pitchFamily="18" charset="0"/>
              </a:rPr>
              <a:t> UNIX). </a:t>
            </a:r>
          </a:p>
          <a:p>
            <a:pPr>
              <a:lnSpc>
                <a:spcPct val="150000"/>
              </a:lnSpc>
            </a:pPr>
            <a:endParaRPr lang="en-US" altLang="ar-SA" sz="2400" dirty="0">
              <a:latin typeface="Times New Roman" panose="02020603050405020304" pitchFamily="18" charset="0"/>
              <a:cs typeface="Times New Roman" panose="02020603050405020304" pitchFamily="18" charset="0"/>
            </a:endParaRPr>
          </a:p>
          <a:p>
            <a:pPr>
              <a:lnSpc>
                <a:spcPct val="150000"/>
              </a:lnSpc>
            </a:pPr>
            <a:r>
              <a:rPr lang="en-US" altLang="ar-SA" sz="2400" dirty="0">
                <a:latin typeface="Times New Roman" panose="02020603050405020304" pitchFamily="18" charset="0"/>
                <a:cs typeface="Times New Roman" panose="02020603050405020304" pitchFamily="18" charset="0"/>
              </a:rPr>
              <a:t>- However, some Linux distributions such as </a:t>
            </a:r>
            <a:r>
              <a:rPr lang="en-US" altLang="ar-SA" sz="2400" dirty="0" err="1">
                <a:latin typeface="Times New Roman" panose="02020603050405020304" pitchFamily="18" charset="0"/>
                <a:cs typeface="Times New Roman" panose="02020603050405020304" pitchFamily="18" charset="0"/>
              </a:rPr>
              <a:t>Redhat</a:t>
            </a:r>
            <a:r>
              <a:rPr lang="en-US" altLang="ar-SA" sz="2400" dirty="0">
                <a:latin typeface="Times New Roman" panose="02020603050405020304" pitchFamily="18" charset="0"/>
                <a:cs typeface="Times New Roman" panose="02020603050405020304" pitchFamily="18" charset="0"/>
              </a:rPr>
              <a:t> / Novell provides additional Linux support, consultancy, bug fixing, and training for additional fees</a:t>
            </a:r>
            <a:r>
              <a:rPr lang="en-US" altLang="ar-SA" sz="2000" u="sng" dirty="0"/>
              <a:t>.</a:t>
            </a:r>
            <a:endParaRPr lang="en-US" altLang="ar-SA" sz="2000" b="1" u="sng" dirty="0">
              <a:solidFill>
                <a:srgbClr val="404040"/>
              </a:solidFill>
              <a:latin typeface="Angsana New" pitchFamily="18" charset="-34"/>
            </a:endParaRPr>
          </a:p>
        </p:txBody>
      </p:sp>
    </p:spTree>
    <p:extLst>
      <p:ext uri="{BB962C8B-B14F-4D97-AF65-F5344CB8AC3E}">
        <p14:creationId xmlns:p14="http://schemas.microsoft.com/office/powerpoint/2010/main" val="1761494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863E95-67FF-4F39-AC42-F7660BEE6A48}" type="slidenum">
              <a:rPr lang="en-US" altLang="en-US">
                <a:solidFill>
                  <a:srgbClr val="FFFFFF"/>
                </a:solidFill>
              </a:rPr>
              <a:pPr/>
              <a:t>12</a:t>
            </a:fld>
            <a:endParaRPr lang="en-US" altLang="en-US">
              <a:solidFill>
                <a:srgbClr val="FFFFFF"/>
              </a:solidFill>
            </a:endParaRPr>
          </a:p>
        </p:txBody>
      </p:sp>
      <p:sp>
        <p:nvSpPr>
          <p:cNvPr id="4" name="مستطيل 3">
            <a:extLst>
              <a:ext uri="{FF2B5EF4-FFF2-40B4-BE49-F238E27FC236}">
                <a16:creationId xmlns="" xmlns:a16="http://schemas.microsoft.com/office/drawing/2014/main" id="{BAD8B219-FBEC-4729-B7E4-018B5C7AF6F3}"/>
              </a:ext>
            </a:extLst>
          </p:cNvPr>
          <p:cNvSpPr/>
          <p:nvPr/>
        </p:nvSpPr>
        <p:spPr>
          <a:xfrm>
            <a:off x="1520825" y="457200"/>
            <a:ext cx="9144000" cy="846386"/>
          </a:xfrm>
          <a:prstGeom prst="rect">
            <a:avLst/>
          </a:prstGeom>
        </p:spPr>
        <p:txBody>
          <a:bodyPr>
            <a:spAutoFit/>
          </a:bodyPr>
          <a:lstStyle/>
          <a:p>
            <a:pPr algn="ctr">
              <a:defRPr/>
            </a:pPr>
            <a:r>
              <a:rPr lang="en-US" sz="4900" dirty="0">
                <a:solidFill>
                  <a:srgbClr val="D795BC"/>
                </a:solidFill>
                <a:latin typeface="Times New Roman" panose="02020603050405020304" pitchFamily="18" charset="0"/>
                <a:cs typeface="Times New Roman" panose="02020603050405020304" pitchFamily="18" charset="0"/>
              </a:rPr>
              <a:t>User-Friendly</a:t>
            </a:r>
            <a:endParaRPr lang="en-US" altLang="ar-SA" sz="4900" dirty="0">
              <a:solidFill>
                <a:srgbClr val="D795BC"/>
              </a:solidFill>
              <a:latin typeface="Times New Roman" panose="02020603050405020304" pitchFamily="18" charset="0"/>
              <a:cs typeface="Times New Roman" panose="02020603050405020304" pitchFamily="18" charset="0"/>
            </a:endParaRPr>
          </a:p>
        </p:txBody>
      </p:sp>
      <p:sp>
        <p:nvSpPr>
          <p:cNvPr id="21508" name="مستطيل 1">
            <a:extLst>
              <a:ext uri="{FF2B5EF4-FFF2-40B4-BE49-F238E27FC236}">
                <a16:creationId xmlns="" xmlns:a16="http://schemas.microsoft.com/office/drawing/2014/main" id="{70003AD6-AE25-4602-9550-AD27922910AB}"/>
              </a:ext>
            </a:extLst>
          </p:cNvPr>
          <p:cNvSpPr>
            <a:spLocks noChangeArrowheads="1"/>
          </p:cNvSpPr>
          <p:nvPr/>
        </p:nvSpPr>
        <p:spPr bwMode="auto">
          <a:xfrm>
            <a:off x="866898" y="1858488"/>
            <a:ext cx="10865923"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buClr>
                <a:srgbClr val="381850"/>
              </a:buClr>
              <a:defRPr/>
            </a:pPr>
            <a:r>
              <a:rPr lang="en-US" sz="2400" dirty="0">
                <a:latin typeface="Times New Roman" panose="02020603050405020304" pitchFamily="18" charset="0"/>
                <a:cs typeface="Times New Roman" panose="02020603050405020304" pitchFamily="18" charset="0"/>
              </a:rPr>
              <a:t>- Linux is considered as most user friendly UNIX like operating systems. </a:t>
            </a:r>
          </a:p>
          <a:p>
            <a:pPr algn="just">
              <a:lnSpc>
                <a:spcPct val="150000"/>
              </a:lnSpc>
              <a:buClr>
                <a:srgbClr val="381850"/>
              </a:buClr>
              <a:defRPr/>
            </a:pPr>
            <a:endParaRPr lang="en-US" sz="2400" dirty="0">
              <a:latin typeface="Times New Roman" panose="02020603050405020304" pitchFamily="18" charset="0"/>
              <a:cs typeface="Times New Roman" panose="02020603050405020304" pitchFamily="18" charset="0"/>
            </a:endParaRPr>
          </a:p>
          <a:p>
            <a:pPr algn="just">
              <a:lnSpc>
                <a:spcPct val="150000"/>
              </a:lnSpc>
              <a:buClr>
                <a:srgbClr val="381850"/>
              </a:buClr>
              <a:defRPr/>
            </a:pPr>
            <a:r>
              <a:rPr lang="en-US" sz="2400" dirty="0">
                <a:latin typeface="Times New Roman" panose="02020603050405020304" pitchFamily="18" charset="0"/>
                <a:cs typeface="Times New Roman" panose="02020603050405020304" pitchFamily="18" charset="0"/>
              </a:rPr>
              <a:t>- It makes it easy to install sound card, flash players, and other desktop goodies. </a:t>
            </a:r>
          </a:p>
          <a:p>
            <a:pPr marL="342900" indent="-342900" algn="just">
              <a:lnSpc>
                <a:spcPct val="150000"/>
              </a:lnSpc>
              <a:buClr>
                <a:srgbClr val="381850"/>
              </a:buClr>
              <a:buFontTx/>
              <a:buChar char="-"/>
              <a:defRPr/>
            </a:pPr>
            <a:endParaRPr lang="en-US" sz="2400" dirty="0">
              <a:latin typeface="Times New Roman" panose="02020603050405020304" pitchFamily="18" charset="0"/>
              <a:cs typeface="Times New Roman" panose="02020603050405020304" pitchFamily="18" charset="0"/>
            </a:endParaRPr>
          </a:p>
          <a:p>
            <a:pPr algn="just">
              <a:lnSpc>
                <a:spcPct val="150000"/>
              </a:lnSpc>
              <a:buClr>
                <a:srgbClr val="381850"/>
              </a:buClr>
              <a:defRPr/>
            </a:pPr>
            <a:r>
              <a:rPr lang="en-US" sz="2400" dirty="0">
                <a:latin typeface="Times New Roman" panose="02020603050405020304" pitchFamily="18" charset="0"/>
                <a:cs typeface="Times New Roman" panose="02020603050405020304" pitchFamily="18" charset="0"/>
              </a:rPr>
              <a:t>- However, Apple OS X is most popular UNIX operating system for desktop usage.</a:t>
            </a:r>
          </a:p>
          <a:p>
            <a:pPr algn="just">
              <a:lnSpc>
                <a:spcPct val="150000"/>
              </a:lnSpc>
              <a:buClr>
                <a:srgbClr val="381850"/>
              </a:buClr>
              <a:defRPr/>
            </a:pPr>
            <a:r>
              <a:rPr lang="en-US" sz="2000" dirty="0">
                <a:solidFill>
                  <a:srgbClr val="404040"/>
                </a:solidFill>
                <a:cs typeface="Arial" pitchFamily="34" charset="0"/>
              </a:rPr>
              <a:t> </a:t>
            </a:r>
            <a:endParaRPr lang="en-US" dirty="0">
              <a:solidFill>
                <a:srgbClr val="000000"/>
              </a:solidFill>
            </a:endParaRPr>
          </a:p>
        </p:txBody>
      </p:sp>
    </p:spTree>
    <p:extLst>
      <p:ext uri="{BB962C8B-B14F-4D97-AF65-F5344CB8AC3E}">
        <p14:creationId xmlns:p14="http://schemas.microsoft.com/office/powerpoint/2010/main" val="1861760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0F9291-77FE-4D91-B2E0-D819F44671C2}" type="slidenum">
              <a:rPr lang="en-US" altLang="en-US">
                <a:solidFill>
                  <a:srgbClr val="FFFFFF"/>
                </a:solidFill>
              </a:rPr>
              <a:pPr/>
              <a:t>13</a:t>
            </a:fld>
            <a:endParaRPr lang="en-US" altLang="en-US">
              <a:solidFill>
                <a:srgbClr val="FFFFFF"/>
              </a:solidFill>
            </a:endParaRPr>
          </a:p>
        </p:txBody>
      </p:sp>
      <p:sp>
        <p:nvSpPr>
          <p:cNvPr id="4" name="مستطيل 3">
            <a:extLst>
              <a:ext uri="{FF2B5EF4-FFF2-40B4-BE49-F238E27FC236}">
                <a16:creationId xmlns="" xmlns:a16="http://schemas.microsoft.com/office/drawing/2014/main" id="{D236886C-078F-4749-9B14-B4789CAC7686}"/>
              </a:ext>
            </a:extLst>
          </p:cNvPr>
          <p:cNvSpPr/>
          <p:nvPr/>
        </p:nvSpPr>
        <p:spPr>
          <a:xfrm>
            <a:off x="1520825" y="711200"/>
            <a:ext cx="9144000" cy="846386"/>
          </a:xfrm>
          <a:prstGeom prst="rect">
            <a:avLst/>
          </a:prstGeom>
        </p:spPr>
        <p:txBody>
          <a:bodyPr>
            <a:spAutoFit/>
          </a:bodyPr>
          <a:lstStyle/>
          <a:p>
            <a:pPr algn="ctr">
              <a:defRPr/>
            </a:pPr>
            <a:r>
              <a:rPr lang="en-US" sz="4900" dirty="0">
                <a:solidFill>
                  <a:srgbClr val="D795BC"/>
                </a:solidFill>
                <a:latin typeface="Times New Roman" panose="02020603050405020304" pitchFamily="18" charset="0"/>
                <a:cs typeface="Times New Roman" panose="02020603050405020304" pitchFamily="18" charset="0"/>
              </a:rPr>
              <a:t>Security Firewall Software</a:t>
            </a:r>
            <a:endParaRPr lang="en-US" altLang="ar-SA" sz="4900" dirty="0">
              <a:solidFill>
                <a:srgbClr val="D795BC"/>
              </a:solidFill>
              <a:latin typeface="Times New Roman" panose="02020603050405020304" pitchFamily="18" charset="0"/>
              <a:cs typeface="Times New Roman" panose="02020603050405020304" pitchFamily="18" charset="0"/>
            </a:endParaRPr>
          </a:p>
        </p:txBody>
      </p:sp>
      <p:sp>
        <p:nvSpPr>
          <p:cNvPr id="22532" name="مستطيل 1"/>
          <p:cNvSpPr>
            <a:spLocks noChangeArrowheads="1"/>
          </p:cNvSpPr>
          <p:nvPr/>
        </p:nvSpPr>
        <p:spPr bwMode="auto">
          <a:xfrm>
            <a:off x="1905000" y="1985963"/>
            <a:ext cx="8458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Linux comes with open source </a:t>
            </a:r>
            <a:r>
              <a:rPr lang="en-US" altLang="ar-SA" sz="2400" dirty="0" err="1">
                <a:latin typeface="Times New Roman" panose="02020603050405020304" pitchFamily="18" charset="0"/>
                <a:cs typeface="Times New Roman" panose="02020603050405020304" pitchFamily="18" charset="0"/>
              </a:rPr>
              <a:t>netfilter</a:t>
            </a:r>
            <a:r>
              <a:rPr lang="en-US" altLang="ar-SA" sz="2400" dirty="0">
                <a:latin typeface="Times New Roman" panose="02020603050405020304" pitchFamily="18" charset="0"/>
                <a:cs typeface="Times New Roman" panose="02020603050405020304" pitchFamily="18" charset="0"/>
              </a:rPr>
              <a:t>/</a:t>
            </a:r>
            <a:r>
              <a:rPr lang="en-US" altLang="ar-SA" sz="2400" dirty="0" err="1">
                <a:latin typeface="Times New Roman" panose="02020603050405020304" pitchFamily="18" charset="0"/>
                <a:cs typeface="Times New Roman" panose="02020603050405020304" pitchFamily="18" charset="0"/>
              </a:rPr>
              <a:t>iptables</a:t>
            </a:r>
            <a:r>
              <a:rPr lang="en-US" altLang="ar-SA" sz="2400" dirty="0">
                <a:latin typeface="Times New Roman" panose="02020603050405020304" pitchFamily="18" charset="0"/>
                <a:cs typeface="Times New Roman" panose="02020603050405020304" pitchFamily="18" charset="0"/>
              </a:rPr>
              <a:t> based firewall tool to </a:t>
            </a:r>
            <a:r>
              <a:rPr lang="en-US" altLang="ar-SA" sz="2400" dirty="0">
                <a:solidFill>
                  <a:srgbClr val="C00000"/>
                </a:solidFill>
                <a:latin typeface="Times New Roman" panose="02020603050405020304" pitchFamily="18" charset="0"/>
                <a:cs typeface="Times New Roman" panose="02020603050405020304" pitchFamily="18" charset="0"/>
              </a:rPr>
              <a:t>protect your server and desktop from the crackers and hackers. </a:t>
            </a:r>
          </a:p>
          <a:p>
            <a:pPr algn="just">
              <a:lnSpc>
                <a:spcPct val="150000"/>
              </a:lnSpc>
              <a:buClr>
                <a:srgbClr val="381850"/>
              </a:buClr>
              <a:buFontTx/>
              <a:buChar char="-"/>
            </a:pPr>
            <a:endParaRPr lang="en-US" altLang="ar-SA" sz="2400" dirty="0">
              <a:latin typeface="Times New Roman" panose="02020603050405020304" pitchFamily="18" charset="0"/>
              <a:cs typeface="Times New Roman" panose="02020603050405020304" pitchFamily="18" charset="0"/>
            </a:endParaRPr>
          </a:p>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UNIX operating systems comes with its </a:t>
            </a:r>
            <a:r>
              <a:rPr lang="en-US" altLang="ar-SA" sz="2400" dirty="0">
                <a:solidFill>
                  <a:srgbClr val="C00000"/>
                </a:solidFill>
                <a:latin typeface="Times New Roman" panose="02020603050405020304" pitchFamily="18" charset="0"/>
                <a:cs typeface="Times New Roman" panose="02020603050405020304" pitchFamily="18" charset="0"/>
              </a:rPr>
              <a:t>own firewall product</a:t>
            </a:r>
            <a:r>
              <a:rPr lang="en-US" altLang="ar-SA" sz="2400" dirty="0">
                <a:solidFill>
                  <a:srgbClr val="000000"/>
                </a:solidFill>
              </a:rPr>
              <a:t>.</a:t>
            </a:r>
          </a:p>
        </p:txBody>
      </p:sp>
    </p:spTree>
    <p:extLst>
      <p:ext uri="{BB962C8B-B14F-4D97-AF65-F5344CB8AC3E}">
        <p14:creationId xmlns:p14="http://schemas.microsoft.com/office/powerpoint/2010/main" val="3035285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F0DE67-C0B3-4829-8280-8DF1AA9A61B7}" type="slidenum">
              <a:rPr lang="en-US" altLang="en-US">
                <a:solidFill>
                  <a:srgbClr val="FFFFFF"/>
                </a:solidFill>
              </a:rPr>
              <a:pPr/>
              <a:t>14</a:t>
            </a:fld>
            <a:endParaRPr lang="en-US" altLang="en-US">
              <a:solidFill>
                <a:srgbClr val="FFFFFF"/>
              </a:solidFill>
            </a:endParaRPr>
          </a:p>
        </p:txBody>
      </p:sp>
      <p:sp>
        <p:nvSpPr>
          <p:cNvPr id="4" name="مستطيل 3">
            <a:extLst>
              <a:ext uri="{FF2B5EF4-FFF2-40B4-BE49-F238E27FC236}">
                <a16:creationId xmlns="" xmlns:a16="http://schemas.microsoft.com/office/drawing/2014/main" id="{FF946F5E-0A75-4070-BAB0-33AE7B6695D0}"/>
              </a:ext>
            </a:extLst>
          </p:cNvPr>
          <p:cNvSpPr/>
          <p:nvPr/>
        </p:nvSpPr>
        <p:spPr>
          <a:xfrm>
            <a:off x="1520825" y="787400"/>
            <a:ext cx="9144000" cy="846386"/>
          </a:xfrm>
          <a:prstGeom prst="rect">
            <a:avLst/>
          </a:prstGeom>
        </p:spPr>
        <p:txBody>
          <a:bodyPr>
            <a:spAutoFit/>
          </a:bodyPr>
          <a:lstStyle/>
          <a:p>
            <a:pPr algn="ctr">
              <a:defRPr/>
            </a:pPr>
            <a:r>
              <a:rPr lang="en-US" sz="4900" dirty="0">
                <a:solidFill>
                  <a:srgbClr val="D795BC"/>
                </a:solidFill>
                <a:latin typeface="Times New Roman" panose="02020603050405020304" pitchFamily="18" charset="0"/>
                <a:cs typeface="Times New Roman" panose="02020603050405020304" pitchFamily="18" charset="0"/>
              </a:rPr>
              <a:t>Backup and Recovery Software</a:t>
            </a:r>
            <a:endParaRPr lang="en-US" altLang="ar-SA" sz="4900" dirty="0">
              <a:solidFill>
                <a:srgbClr val="D795BC"/>
              </a:solidFill>
              <a:latin typeface="Times New Roman" panose="02020603050405020304" pitchFamily="18" charset="0"/>
              <a:cs typeface="Times New Roman" panose="02020603050405020304" pitchFamily="18" charset="0"/>
            </a:endParaRPr>
          </a:p>
        </p:txBody>
      </p:sp>
      <p:sp>
        <p:nvSpPr>
          <p:cNvPr id="23556" name="مستطيل 1"/>
          <p:cNvSpPr>
            <a:spLocks noChangeArrowheads="1"/>
          </p:cNvSpPr>
          <p:nvPr/>
        </p:nvSpPr>
        <p:spPr bwMode="auto">
          <a:xfrm>
            <a:off x="665019" y="2159000"/>
            <a:ext cx="1060466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UNIX and Linux comes with different set of tools for backing up data to tape and other backup media. </a:t>
            </a:r>
          </a:p>
          <a:p>
            <a:pPr algn="just">
              <a:lnSpc>
                <a:spcPct val="150000"/>
              </a:lnSpc>
              <a:buClr>
                <a:srgbClr val="381850"/>
              </a:buClr>
              <a:buFontTx/>
              <a:buChar char="-"/>
            </a:pPr>
            <a:endParaRPr lang="en-US" altLang="ar-SA" sz="2400" dirty="0">
              <a:latin typeface="Times New Roman" panose="02020603050405020304" pitchFamily="18" charset="0"/>
              <a:cs typeface="Times New Roman" panose="02020603050405020304" pitchFamily="18" charset="0"/>
            </a:endParaRPr>
          </a:p>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However, both of them share some common tools such as tar, dump/restore, and </a:t>
            </a:r>
            <a:r>
              <a:rPr lang="en-US" altLang="ar-SA" sz="2400" dirty="0" err="1">
                <a:latin typeface="Times New Roman" panose="02020603050405020304" pitchFamily="18" charset="0"/>
                <a:cs typeface="Times New Roman" panose="02020603050405020304" pitchFamily="18" charset="0"/>
              </a:rPr>
              <a:t>cpio</a:t>
            </a:r>
            <a:r>
              <a:rPr lang="en-US" altLang="ar-SA" sz="2400"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2077092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2DA2D7-BAA0-49E5-A9D1-97E71F935A70}" type="slidenum">
              <a:rPr lang="en-US" altLang="en-US">
                <a:solidFill>
                  <a:srgbClr val="FFFFFF"/>
                </a:solidFill>
              </a:rPr>
              <a:pPr/>
              <a:t>15</a:t>
            </a:fld>
            <a:endParaRPr lang="en-US" altLang="en-US">
              <a:solidFill>
                <a:srgbClr val="FFFFFF"/>
              </a:solidFill>
            </a:endParaRPr>
          </a:p>
        </p:txBody>
      </p:sp>
      <p:sp>
        <p:nvSpPr>
          <p:cNvPr id="24579" name="مستطيل 3"/>
          <p:cNvSpPr>
            <a:spLocks noChangeArrowheads="1"/>
          </p:cNvSpPr>
          <p:nvPr/>
        </p:nvSpPr>
        <p:spPr bwMode="auto">
          <a:xfrm>
            <a:off x="1520825" y="711200"/>
            <a:ext cx="91440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4900" dirty="0">
                <a:solidFill>
                  <a:srgbClr val="D795BC"/>
                </a:solidFill>
                <a:latin typeface="Times New Roman" panose="02020603050405020304" pitchFamily="18" charset="0"/>
                <a:cs typeface="Times New Roman" panose="02020603050405020304" pitchFamily="18" charset="0"/>
              </a:rPr>
              <a:t>File Systems</a:t>
            </a:r>
          </a:p>
        </p:txBody>
      </p:sp>
      <p:sp>
        <p:nvSpPr>
          <p:cNvPr id="24580" name="مستطيل 1"/>
          <p:cNvSpPr>
            <a:spLocks noChangeArrowheads="1"/>
          </p:cNvSpPr>
          <p:nvPr/>
        </p:nvSpPr>
        <p:spPr bwMode="auto">
          <a:xfrm>
            <a:off x="2057400" y="1824038"/>
            <a:ext cx="8153400" cy="16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Linux by default supports and use ext3 or ext4 file systems</a:t>
            </a:r>
            <a:r>
              <a:rPr lang="en-US" altLang="ar-SA" sz="2400" dirty="0" smtClean="0">
                <a:latin typeface="Times New Roman" panose="02020603050405020304" pitchFamily="18" charset="0"/>
                <a:cs typeface="Times New Roman" panose="02020603050405020304" pitchFamily="18" charset="0"/>
              </a:rPr>
              <a:t>.</a:t>
            </a:r>
            <a:endParaRPr lang="en-US" altLang="ar-SA" sz="2800" dirty="0">
              <a:solidFill>
                <a:srgbClr val="000000"/>
              </a:solidFill>
            </a:endParaRPr>
          </a:p>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UNIX comes with various file systems such as </a:t>
            </a:r>
            <a:r>
              <a:rPr lang="en-US" altLang="ar-SA" sz="2400" dirty="0" err="1">
                <a:latin typeface="Times New Roman" panose="02020603050405020304" pitchFamily="18" charset="0"/>
                <a:cs typeface="Times New Roman" panose="02020603050405020304" pitchFamily="18" charset="0"/>
              </a:rPr>
              <a:t>jfs</a:t>
            </a:r>
            <a:r>
              <a:rPr lang="en-US" altLang="ar-SA" sz="2400" dirty="0">
                <a:latin typeface="Times New Roman" panose="02020603050405020304" pitchFamily="18" charset="0"/>
                <a:cs typeface="Times New Roman" panose="02020603050405020304" pitchFamily="18" charset="0"/>
              </a:rPr>
              <a:t>, </a:t>
            </a:r>
            <a:r>
              <a:rPr lang="en-US" altLang="ar-SA" sz="2400" dirty="0" err="1">
                <a:latin typeface="Times New Roman" panose="02020603050405020304" pitchFamily="18" charset="0"/>
                <a:cs typeface="Times New Roman" panose="02020603050405020304" pitchFamily="18" charset="0"/>
              </a:rPr>
              <a:t>gpfs</a:t>
            </a:r>
            <a:r>
              <a:rPr lang="en-US" altLang="ar-SA" sz="2400" dirty="0">
                <a:latin typeface="Times New Roman" panose="02020603050405020304" pitchFamily="18" charset="0"/>
                <a:cs typeface="Times New Roman" panose="02020603050405020304" pitchFamily="18" charset="0"/>
              </a:rPr>
              <a:t> (AIX), </a:t>
            </a:r>
            <a:r>
              <a:rPr lang="en-US" altLang="ar-SA" sz="2400" dirty="0" err="1">
                <a:latin typeface="Times New Roman" panose="02020603050405020304" pitchFamily="18" charset="0"/>
                <a:cs typeface="Times New Roman" panose="02020603050405020304" pitchFamily="18" charset="0"/>
              </a:rPr>
              <a:t>jfs</a:t>
            </a:r>
            <a:r>
              <a:rPr lang="en-US" altLang="ar-SA" sz="2400" dirty="0">
                <a:latin typeface="Times New Roman" panose="02020603050405020304" pitchFamily="18" charset="0"/>
                <a:cs typeface="Times New Roman" panose="02020603050405020304" pitchFamily="18" charset="0"/>
              </a:rPr>
              <a:t>, </a:t>
            </a:r>
            <a:r>
              <a:rPr lang="en-US" altLang="ar-SA" sz="2400" dirty="0" err="1">
                <a:latin typeface="Times New Roman" panose="02020603050405020304" pitchFamily="18" charset="0"/>
                <a:cs typeface="Times New Roman" panose="02020603050405020304" pitchFamily="18" charset="0"/>
              </a:rPr>
              <a:t>gpfs</a:t>
            </a:r>
            <a:r>
              <a:rPr lang="en-US" altLang="ar-SA" sz="2400" dirty="0">
                <a:latin typeface="Times New Roman" panose="02020603050405020304" pitchFamily="18" charset="0"/>
                <a:cs typeface="Times New Roman" panose="02020603050405020304" pitchFamily="18" charset="0"/>
              </a:rPr>
              <a:t> (HP-UX), </a:t>
            </a:r>
            <a:r>
              <a:rPr lang="en-US" altLang="ar-SA" sz="2400" dirty="0" err="1">
                <a:latin typeface="Times New Roman" panose="02020603050405020304" pitchFamily="18" charset="0"/>
                <a:cs typeface="Times New Roman" panose="02020603050405020304" pitchFamily="18" charset="0"/>
              </a:rPr>
              <a:t>jfs</a:t>
            </a:r>
            <a:r>
              <a:rPr lang="en-US" altLang="ar-SA" sz="2400" dirty="0">
                <a:latin typeface="Times New Roman" panose="02020603050405020304" pitchFamily="18" charset="0"/>
                <a:cs typeface="Times New Roman" panose="02020603050405020304" pitchFamily="18" charset="0"/>
              </a:rPr>
              <a:t>, </a:t>
            </a:r>
            <a:r>
              <a:rPr lang="en-US" altLang="ar-SA" sz="2400" dirty="0" err="1">
                <a:latin typeface="Times New Roman" panose="02020603050405020304" pitchFamily="18" charset="0"/>
                <a:cs typeface="Times New Roman" panose="02020603050405020304" pitchFamily="18" charset="0"/>
              </a:rPr>
              <a:t>gpfs</a:t>
            </a:r>
            <a:r>
              <a:rPr lang="en-US" altLang="ar-SA" sz="2400" dirty="0">
                <a:latin typeface="Times New Roman" panose="02020603050405020304" pitchFamily="18" charset="0"/>
                <a:cs typeface="Times New Roman" panose="02020603050405020304" pitchFamily="18" charset="0"/>
              </a:rPr>
              <a:t> (Solaris).</a:t>
            </a:r>
          </a:p>
        </p:txBody>
      </p:sp>
    </p:spTree>
    <p:extLst>
      <p:ext uri="{BB962C8B-B14F-4D97-AF65-F5344CB8AC3E}">
        <p14:creationId xmlns:p14="http://schemas.microsoft.com/office/powerpoint/2010/main" val="3453566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48EBAF-9ED6-48A7-9BF1-85DDABD1115D}" type="slidenum">
              <a:rPr lang="en-US" altLang="en-US">
                <a:solidFill>
                  <a:srgbClr val="FFFFFF"/>
                </a:solidFill>
              </a:rPr>
              <a:pPr/>
              <a:t>16</a:t>
            </a:fld>
            <a:endParaRPr lang="en-US" altLang="en-US">
              <a:solidFill>
                <a:srgbClr val="FFFFFF"/>
              </a:solidFill>
            </a:endParaRPr>
          </a:p>
        </p:txBody>
      </p:sp>
      <p:sp>
        <p:nvSpPr>
          <p:cNvPr id="25603" name="مستطيل 3"/>
          <p:cNvSpPr>
            <a:spLocks noChangeArrowheads="1"/>
          </p:cNvSpPr>
          <p:nvPr/>
        </p:nvSpPr>
        <p:spPr bwMode="auto">
          <a:xfrm>
            <a:off x="1520825" y="711200"/>
            <a:ext cx="91440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4900" dirty="0">
                <a:solidFill>
                  <a:srgbClr val="D795BC"/>
                </a:solidFill>
                <a:latin typeface="Times New Roman" panose="02020603050405020304" pitchFamily="18" charset="0"/>
                <a:cs typeface="Times New Roman" panose="02020603050405020304" pitchFamily="18" charset="0"/>
              </a:rPr>
              <a:t>System Administration Tools</a:t>
            </a:r>
          </a:p>
        </p:txBody>
      </p:sp>
      <p:sp>
        <p:nvSpPr>
          <p:cNvPr id="25604" name="مستطيل 1"/>
          <p:cNvSpPr>
            <a:spLocks noChangeArrowheads="1"/>
          </p:cNvSpPr>
          <p:nvPr/>
        </p:nvSpPr>
        <p:spPr bwMode="auto">
          <a:xfrm>
            <a:off x="1246909" y="2041059"/>
            <a:ext cx="9927771"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50000"/>
              </a:lnSpc>
              <a:buClr>
                <a:srgbClr val="381850"/>
              </a:buClr>
              <a:buFontTx/>
              <a:buChar char="-"/>
            </a:pPr>
            <a:endParaRPr lang="en-US" altLang="ar-SA" dirty="0">
              <a:solidFill>
                <a:srgbClr val="000000"/>
              </a:solidFill>
            </a:endParaRPr>
          </a:p>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UNIX comes with its own tools such as SAM on HP-UX.</a:t>
            </a:r>
          </a:p>
          <a:p>
            <a:pPr algn="just">
              <a:lnSpc>
                <a:spcPct val="150000"/>
              </a:lnSpc>
              <a:buClr>
                <a:srgbClr val="381850"/>
              </a:buClr>
              <a:buFontTx/>
              <a:buChar char="-"/>
            </a:pPr>
            <a:r>
              <a:rPr lang="en-US" altLang="ar-SA" sz="2400" dirty="0" err="1">
                <a:latin typeface="Times New Roman" panose="02020603050405020304" pitchFamily="18" charset="0"/>
                <a:cs typeface="Times New Roman" panose="02020603050405020304" pitchFamily="18" charset="0"/>
              </a:rPr>
              <a:t>Suse</a:t>
            </a:r>
            <a:r>
              <a:rPr lang="en-US" altLang="ar-SA" sz="2400" dirty="0">
                <a:latin typeface="Times New Roman" panose="02020603050405020304" pitchFamily="18" charset="0"/>
                <a:cs typeface="Times New Roman" panose="02020603050405020304" pitchFamily="18" charset="0"/>
              </a:rPr>
              <a:t> Linux comes with </a:t>
            </a:r>
            <a:r>
              <a:rPr lang="en-US" altLang="ar-SA" sz="2400" dirty="0" err="1">
                <a:latin typeface="Times New Roman" panose="02020603050405020304" pitchFamily="18" charset="0"/>
                <a:cs typeface="Times New Roman" panose="02020603050405020304" pitchFamily="18" charset="0"/>
              </a:rPr>
              <a:t>Yast</a:t>
            </a:r>
            <a:r>
              <a:rPr lang="en-US" altLang="ar-SA" sz="2400" dirty="0">
                <a:latin typeface="Times New Roman" panose="02020603050405020304" pitchFamily="18" charset="0"/>
                <a:cs typeface="Times New Roman" panose="02020603050405020304" pitchFamily="18" charset="0"/>
              </a:rPr>
              <a:t>.</a:t>
            </a:r>
          </a:p>
          <a:p>
            <a:pPr algn="just">
              <a:lnSpc>
                <a:spcPct val="150000"/>
              </a:lnSpc>
              <a:buClr>
                <a:srgbClr val="381850"/>
              </a:buClr>
              <a:buFontTx/>
              <a:buChar char="-"/>
            </a:pPr>
            <a:r>
              <a:rPr lang="en-US" altLang="ar-SA" sz="2400" dirty="0" err="1">
                <a:latin typeface="Times New Roman" panose="02020603050405020304" pitchFamily="18" charset="0"/>
                <a:cs typeface="Times New Roman" panose="02020603050405020304" pitchFamily="18" charset="0"/>
              </a:rPr>
              <a:t>Redhat</a:t>
            </a:r>
            <a:r>
              <a:rPr lang="en-US" altLang="ar-SA" sz="2400" dirty="0">
                <a:latin typeface="Times New Roman" panose="02020603050405020304" pitchFamily="18" charset="0"/>
                <a:cs typeface="Times New Roman" panose="02020603050405020304" pitchFamily="18" charset="0"/>
              </a:rPr>
              <a:t> Linux comes with its own </a:t>
            </a:r>
            <a:r>
              <a:rPr lang="en-US" altLang="ar-SA" sz="2400" dirty="0" err="1">
                <a:latin typeface="Times New Roman" panose="02020603050405020304" pitchFamily="18" charset="0"/>
                <a:cs typeface="Times New Roman" panose="02020603050405020304" pitchFamily="18" charset="0"/>
              </a:rPr>
              <a:t>gui</a:t>
            </a:r>
            <a:r>
              <a:rPr lang="en-US" altLang="ar-SA" sz="2400" dirty="0">
                <a:latin typeface="Times New Roman" panose="02020603050405020304" pitchFamily="18" charset="0"/>
                <a:cs typeface="Times New Roman" panose="02020603050405020304" pitchFamily="18" charset="0"/>
              </a:rPr>
              <a:t> tools called </a:t>
            </a:r>
            <a:r>
              <a:rPr lang="en-US" altLang="ar-SA" sz="2400" dirty="0" err="1">
                <a:latin typeface="Times New Roman" panose="02020603050405020304" pitchFamily="18" charset="0"/>
                <a:cs typeface="Times New Roman" panose="02020603050405020304" pitchFamily="18" charset="0"/>
              </a:rPr>
              <a:t>redhat-config</a:t>
            </a:r>
            <a:r>
              <a:rPr lang="en-US" altLang="ar-SA" sz="2400" dirty="0">
                <a:latin typeface="Times New Roman" panose="02020603050405020304" pitchFamily="18" charset="0"/>
                <a:cs typeface="Times New Roman" panose="02020603050405020304" pitchFamily="18" charset="0"/>
              </a:rPr>
              <a:t>-*.</a:t>
            </a:r>
          </a:p>
          <a:p>
            <a:pPr algn="just">
              <a:lnSpc>
                <a:spcPct val="150000"/>
              </a:lnSpc>
              <a:buClr>
                <a:srgbClr val="381850"/>
              </a:buClr>
              <a:buFontTx/>
              <a:buChar char="-"/>
            </a:pPr>
            <a:endParaRPr lang="en-US" altLang="ar-SA" sz="2400" dirty="0">
              <a:latin typeface="Times New Roman" panose="02020603050405020304" pitchFamily="18" charset="0"/>
              <a:cs typeface="Times New Roman" panose="02020603050405020304" pitchFamily="18" charset="0"/>
            </a:endParaRPr>
          </a:p>
          <a:p>
            <a:pPr algn="just">
              <a:lnSpc>
                <a:spcPct val="150000"/>
              </a:lnSpc>
              <a:buClr>
                <a:srgbClr val="381850"/>
              </a:buClr>
              <a:buFontTx/>
              <a:buChar char="-"/>
            </a:pPr>
            <a:r>
              <a:rPr lang="en-US" altLang="ar-SA" sz="2400" dirty="0">
                <a:latin typeface="Times New Roman" panose="02020603050405020304" pitchFamily="18" charset="0"/>
                <a:cs typeface="Times New Roman" panose="02020603050405020304" pitchFamily="18" charset="0"/>
              </a:rPr>
              <a:t>However, editing text, </a:t>
            </a:r>
            <a:r>
              <a:rPr lang="en-US" altLang="ar-SA" sz="2400" dirty="0" err="1">
                <a:latin typeface="Times New Roman" panose="02020603050405020304" pitchFamily="18" charset="0"/>
                <a:cs typeface="Times New Roman" panose="02020603050405020304" pitchFamily="18" charset="0"/>
              </a:rPr>
              <a:t>config</a:t>
            </a:r>
            <a:r>
              <a:rPr lang="en-US" altLang="ar-SA" sz="2400" dirty="0">
                <a:latin typeface="Times New Roman" panose="02020603050405020304" pitchFamily="18" charset="0"/>
                <a:cs typeface="Times New Roman" panose="02020603050405020304" pitchFamily="18" charset="0"/>
              </a:rPr>
              <a:t> file, and typing commands are most popular options for sys admin work under UNIX and Linux.</a:t>
            </a:r>
          </a:p>
        </p:txBody>
      </p:sp>
    </p:spTree>
    <p:extLst>
      <p:ext uri="{BB962C8B-B14F-4D97-AF65-F5344CB8AC3E}">
        <p14:creationId xmlns:p14="http://schemas.microsoft.com/office/powerpoint/2010/main" val="1061254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C84507-6254-46FE-B133-2F8287482389}" type="slidenum">
              <a:rPr lang="en-US" altLang="en-US">
                <a:solidFill>
                  <a:srgbClr val="FFFFFF"/>
                </a:solidFill>
              </a:rPr>
              <a:pPr/>
              <a:t>17</a:t>
            </a:fld>
            <a:endParaRPr lang="en-US" altLang="en-US">
              <a:solidFill>
                <a:srgbClr val="FFFFFF"/>
              </a:solidFill>
            </a:endParaRPr>
          </a:p>
        </p:txBody>
      </p:sp>
      <p:sp>
        <p:nvSpPr>
          <p:cNvPr id="26627" name="مستطيل 3"/>
          <p:cNvSpPr>
            <a:spLocks noChangeArrowheads="1"/>
          </p:cNvSpPr>
          <p:nvPr/>
        </p:nvSpPr>
        <p:spPr bwMode="auto">
          <a:xfrm>
            <a:off x="1520825" y="457200"/>
            <a:ext cx="91440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4900" dirty="0">
                <a:solidFill>
                  <a:srgbClr val="D795BC"/>
                </a:solidFill>
                <a:latin typeface="Times New Roman" panose="02020603050405020304" pitchFamily="18" charset="0"/>
                <a:cs typeface="Times New Roman" panose="02020603050405020304" pitchFamily="18" charset="0"/>
              </a:rPr>
              <a:t>UNIX Operating System Names</a:t>
            </a:r>
          </a:p>
        </p:txBody>
      </p:sp>
      <p:sp>
        <p:nvSpPr>
          <p:cNvPr id="10244" name="مستطيل 1">
            <a:extLst>
              <a:ext uri="{FF2B5EF4-FFF2-40B4-BE49-F238E27FC236}">
                <a16:creationId xmlns="" xmlns:a16="http://schemas.microsoft.com/office/drawing/2014/main" id="{3CD36190-12E9-4334-86E8-A3173F94B8E1}"/>
              </a:ext>
            </a:extLst>
          </p:cNvPr>
          <p:cNvSpPr>
            <a:spLocks noChangeArrowheads="1"/>
          </p:cNvSpPr>
          <p:nvPr/>
        </p:nvSpPr>
        <p:spPr bwMode="auto">
          <a:xfrm>
            <a:off x="2057400" y="1476375"/>
            <a:ext cx="8153400" cy="3765454"/>
          </a:xfrm>
          <a:prstGeom prst="rect">
            <a:avLst/>
          </a:prstGeom>
          <a:noFill/>
          <a:ln w="9525">
            <a:noFill/>
            <a:miter lim="800000"/>
            <a:headEnd/>
            <a:tailEnd/>
          </a:ln>
        </p:spPr>
        <p:txBody>
          <a:bodyPr>
            <a:spAutoFit/>
          </a:bodyPr>
          <a:lstStyle/>
          <a:p>
            <a:pPr marL="285750" indent="-285750" algn="just">
              <a:lnSpc>
                <a:spcPct val="150000"/>
              </a:lnSpc>
              <a:buClr>
                <a:srgbClr val="7030A0">
                  <a:lumMod val="50000"/>
                </a:srgbClr>
              </a:buClr>
              <a:buFontTx/>
              <a:buChar char="-"/>
              <a:defRPr/>
            </a:pPr>
            <a:endParaRPr lang="en-US" dirty="0">
              <a:solidFill>
                <a:prstClr val="black"/>
              </a:solidFill>
            </a:endParaRPr>
          </a:p>
          <a:p>
            <a:pPr marL="285750" indent="-285750" algn="just">
              <a:lnSpc>
                <a:spcPct val="150000"/>
              </a:lnSpc>
              <a:buClr>
                <a:srgbClr val="7030A0">
                  <a:lumMod val="50000"/>
                </a:srgbClr>
              </a:buClr>
              <a:buFontTx/>
              <a:buChar char="-"/>
              <a:defRPr/>
            </a:pPr>
            <a:r>
              <a:rPr lang="en-US" sz="2400" dirty="0">
                <a:latin typeface="Times New Roman" panose="02020603050405020304" pitchFamily="18" charset="0"/>
                <a:cs typeface="Times New Roman" panose="02020603050405020304" pitchFamily="18" charset="0"/>
              </a:rPr>
              <a:t>A few popular names</a:t>
            </a:r>
            <a:r>
              <a:rPr lang="en-US" sz="2400" dirty="0" smtClean="0">
                <a:latin typeface="Times New Roman" panose="02020603050405020304" pitchFamily="18" charset="0"/>
                <a:cs typeface="Times New Roman" panose="02020603050405020304" pitchFamily="18" charset="0"/>
              </a:rPr>
              <a:t>:</a:t>
            </a:r>
            <a:endParaRPr lang="en-US" sz="2400" u="sng" dirty="0">
              <a:solidFill>
                <a:prstClr val="black"/>
              </a:solidFill>
            </a:endParaRPr>
          </a:p>
          <a:p>
            <a:pPr marL="1257300" lvl="2" indent="-3429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HP-UX</a:t>
            </a:r>
          </a:p>
          <a:p>
            <a:pPr marL="1257300" lvl="2" indent="-3429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IBM AIX</a:t>
            </a:r>
          </a:p>
          <a:p>
            <a:pPr marL="1257300" lvl="2" indent="-3429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Sun </a:t>
            </a:r>
            <a:r>
              <a:rPr lang="en-US" sz="2400" dirty="0" err="1">
                <a:latin typeface="Times New Roman" panose="02020603050405020304" pitchFamily="18" charset="0"/>
                <a:cs typeface="Times New Roman" panose="02020603050405020304" pitchFamily="18" charset="0"/>
              </a:rPr>
              <a:t>Solairs</a:t>
            </a:r>
            <a:endParaRPr lang="en-US" sz="2400" dirty="0">
              <a:latin typeface="Times New Roman" panose="02020603050405020304" pitchFamily="18" charset="0"/>
              <a:cs typeface="Times New Roman" panose="02020603050405020304" pitchFamily="18" charset="0"/>
            </a:endParaRPr>
          </a:p>
          <a:p>
            <a:pPr marL="1257300" lvl="2" indent="-3429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Mac OS X</a:t>
            </a:r>
          </a:p>
          <a:p>
            <a:pPr marL="1257300" lvl="2" indent="-3429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IRIX</a:t>
            </a:r>
          </a:p>
        </p:txBody>
      </p:sp>
    </p:spTree>
    <p:extLst>
      <p:ext uri="{BB962C8B-B14F-4D97-AF65-F5344CB8AC3E}">
        <p14:creationId xmlns:p14="http://schemas.microsoft.com/office/powerpoint/2010/main" val="938674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D8CB81-EF25-41C0-A803-B808B90ECD12}" type="slidenum">
              <a:rPr lang="en-US" altLang="en-US">
                <a:solidFill>
                  <a:srgbClr val="FFFFFF"/>
                </a:solidFill>
              </a:rPr>
              <a:pPr/>
              <a:t>18</a:t>
            </a:fld>
            <a:endParaRPr lang="en-US" altLang="en-US">
              <a:solidFill>
                <a:srgbClr val="FFFFFF"/>
              </a:solidFill>
            </a:endParaRPr>
          </a:p>
        </p:txBody>
      </p:sp>
      <p:sp>
        <p:nvSpPr>
          <p:cNvPr id="27651" name="مستطيل 3"/>
          <p:cNvSpPr>
            <a:spLocks noChangeArrowheads="1"/>
          </p:cNvSpPr>
          <p:nvPr/>
        </p:nvSpPr>
        <p:spPr bwMode="auto">
          <a:xfrm>
            <a:off x="1520825" y="457200"/>
            <a:ext cx="91440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ar-SA" sz="4900" dirty="0">
                <a:solidFill>
                  <a:srgbClr val="D795BC"/>
                </a:solidFill>
                <a:latin typeface="Times New Roman" panose="02020603050405020304" pitchFamily="18" charset="0"/>
                <a:cs typeface="Times New Roman" panose="02020603050405020304" pitchFamily="18" charset="0"/>
              </a:rPr>
              <a:t>Linux</a:t>
            </a:r>
            <a:r>
              <a:rPr lang="en-US" altLang="ar-SA" sz="3200" dirty="0">
                <a:solidFill>
                  <a:srgbClr val="000000"/>
                </a:solidFill>
              </a:rPr>
              <a:t> </a:t>
            </a:r>
            <a:r>
              <a:rPr lang="en-US" altLang="ar-SA" sz="4900" dirty="0">
                <a:solidFill>
                  <a:srgbClr val="D795BC"/>
                </a:solidFill>
                <a:latin typeface="Times New Roman" panose="02020603050405020304" pitchFamily="18" charset="0"/>
                <a:cs typeface="Times New Roman" panose="02020603050405020304" pitchFamily="18" charset="0"/>
              </a:rPr>
              <a:t>Distribution (Operating System) Names</a:t>
            </a:r>
          </a:p>
        </p:txBody>
      </p:sp>
      <p:sp>
        <p:nvSpPr>
          <p:cNvPr id="10244" name="مستطيل 1">
            <a:extLst>
              <a:ext uri="{FF2B5EF4-FFF2-40B4-BE49-F238E27FC236}">
                <a16:creationId xmlns="" xmlns:a16="http://schemas.microsoft.com/office/drawing/2014/main" id="{2FAB2D61-CF51-4769-82EA-3FD8E8F21B8D}"/>
              </a:ext>
            </a:extLst>
          </p:cNvPr>
          <p:cNvSpPr>
            <a:spLocks noChangeArrowheads="1"/>
          </p:cNvSpPr>
          <p:nvPr/>
        </p:nvSpPr>
        <p:spPr bwMode="auto">
          <a:xfrm>
            <a:off x="2016125" y="2153096"/>
            <a:ext cx="8153400" cy="4385816"/>
          </a:xfrm>
          <a:prstGeom prst="rect">
            <a:avLst/>
          </a:prstGeom>
          <a:noFill/>
          <a:ln w="9525">
            <a:noFill/>
            <a:miter lim="800000"/>
            <a:headEnd/>
            <a:tailEnd/>
          </a:ln>
        </p:spPr>
        <p:txBody>
          <a:bodyPr>
            <a:spAutoFit/>
          </a:bodyPr>
          <a:lstStyle/>
          <a:p>
            <a:pPr marL="285750" indent="-285750" algn="just">
              <a:lnSpc>
                <a:spcPct val="150000"/>
              </a:lnSpc>
              <a:buClr>
                <a:srgbClr val="7030A0">
                  <a:lumMod val="50000"/>
                </a:srgbClr>
              </a:buClr>
              <a:buFontTx/>
              <a:buChar char="-"/>
              <a:defRPr/>
            </a:pPr>
            <a:endParaRPr lang="en-US" dirty="0">
              <a:solidFill>
                <a:prstClr val="black"/>
              </a:solidFill>
            </a:endParaRPr>
          </a:p>
          <a:p>
            <a:pPr marL="285750" indent="-285750" algn="just">
              <a:lnSpc>
                <a:spcPct val="150000"/>
              </a:lnSpc>
              <a:buClr>
                <a:srgbClr val="7030A0">
                  <a:lumMod val="50000"/>
                </a:srgbClr>
              </a:buClr>
              <a:buFontTx/>
              <a:buChar char="-"/>
              <a:defRPr/>
            </a:pPr>
            <a:r>
              <a:rPr lang="en-US" sz="2400" dirty="0">
                <a:latin typeface="Times New Roman" panose="02020603050405020304" pitchFamily="18" charset="0"/>
                <a:cs typeface="Times New Roman" panose="02020603050405020304" pitchFamily="18" charset="0"/>
              </a:rPr>
              <a:t>A few popular names:</a:t>
            </a:r>
          </a:p>
          <a:p>
            <a:pPr marL="285750" indent="-285750" algn="just">
              <a:lnSpc>
                <a:spcPct val="150000"/>
              </a:lnSpc>
              <a:buClr>
                <a:srgbClr val="7030A0">
                  <a:lumMod val="50000"/>
                </a:srgbClr>
              </a:buClr>
              <a:buFontTx/>
              <a:buChar char="-"/>
              <a:defRPr/>
            </a:pPr>
            <a:endParaRPr lang="en-US" sz="2400" u="sng" dirty="0">
              <a:solidFill>
                <a:prstClr val="black"/>
              </a:solidFill>
            </a:endParaRPr>
          </a:p>
          <a:p>
            <a:pPr marL="1257300" lvl="2" indent="-342900" algn="just">
              <a:lnSpc>
                <a:spcPct val="150000"/>
              </a:lnSpc>
              <a:buClr>
                <a:srgbClr val="7030A0">
                  <a:lumMod val="50000"/>
                </a:srgbClr>
              </a:buClr>
              <a:buFont typeface="+mj-lt"/>
              <a:buAutoNum type="arabicPeriod"/>
              <a:defRPr/>
            </a:pPr>
            <a:r>
              <a:rPr lang="en-US" sz="2400" dirty="0" err="1">
                <a:latin typeface="Times New Roman" panose="02020603050405020304" pitchFamily="18" charset="0"/>
                <a:cs typeface="Times New Roman" panose="02020603050405020304" pitchFamily="18" charset="0"/>
              </a:rPr>
              <a:t>Redhat</a:t>
            </a:r>
            <a:r>
              <a:rPr lang="en-US" sz="2400" dirty="0">
                <a:latin typeface="Times New Roman" panose="02020603050405020304" pitchFamily="18" charset="0"/>
                <a:cs typeface="Times New Roman" panose="02020603050405020304" pitchFamily="18" charset="0"/>
              </a:rPr>
              <a:t> Enterprise Linux</a:t>
            </a:r>
          </a:p>
          <a:p>
            <a:pPr marL="1257300" lvl="2" indent="-3429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Fedora Linux</a:t>
            </a:r>
          </a:p>
          <a:p>
            <a:pPr marL="1257300" lvl="2" indent="-342900" algn="just">
              <a:lnSpc>
                <a:spcPct val="150000"/>
              </a:lnSpc>
              <a:buClr>
                <a:srgbClr val="7030A0">
                  <a:lumMod val="50000"/>
                </a:srgbClr>
              </a:buClr>
              <a:buFont typeface="+mj-lt"/>
              <a:buAutoNum type="arabicPeriod"/>
              <a:defRPr/>
            </a:pPr>
            <a:r>
              <a:rPr lang="en-US" sz="2400" dirty="0" err="1">
                <a:latin typeface="Times New Roman" panose="02020603050405020304" pitchFamily="18" charset="0"/>
                <a:cs typeface="Times New Roman" panose="02020603050405020304" pitchFamily="18" charset="0"/>
              </a:rPr>
              <a:t>Debian</a:t>
            </a:r>
            <a:r>
              <a:rPr lang="en-US" sz="2400" dirty="0">
                <a:latin typeface="Times New Roman" panose="02020603050405020304" pitchFamily="18" charset="0"/>
                <a:cs typeface="Times New Roman" panose="02020603050405020304" pitchFamily="18" charset="0"/>
              </a:rPr>
              <a:t> Linux</a:t>
            </a:r>
          </a:p>
          <a:p>
            <a:pPr marL="1257300" lvl="2" indent="-342900" algn="just">
              <a:lnSpc>
                <a:spcPct val="150000"/>
              </a:lnSpc>
              <a:buClr>
                <a:srgbClr val="7030A0">
                  <a:lumMod val="50000"/>
                </a:srgbClr>
              </a:buClr>
              <a:buFont typeface="+mj-lt"/>
              <a:buAutoNum type="arabicPeriod"/>
              <a:defRPr/>
            </a:pPr>
            <a:r>
              <a:rPr lang="en-US" sz="2400" dirty="0" err="1">
                <a:latin typeface="Times New Roman" panose="02020603050405020304" pitchFamily="18" charset="0"/>
                <a:cs typeface="Times New Roman" panose="02020603050405020304" pitchFamily="18" charset="0"/>
              </a:rPr>
              <a:t>Suse</a:t>
            </a:r>
            <a:r>
              <a:rPr lang="en-US" sz="2400" dirty="0">
                <a:latin typeface="Times New Roman" panose="02020603050405020304" pitchFamily="18" charset="0"/>
                <a:cs typeface="Times New Roman" panose="02020603050405020304" pitchFamily="18" charset="0"/>
              </a:rPr>
              <a:t> Enterprise Linux</a:t>
            </a:r>
          </a:p>
          <a:p>
            <a:pPr marL="1257300" lvl="2" indent="-3429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Ubuntu Linux</a:t>
            </a:r>
          </a:p>
        </p:txBody>
      </p:sp>
    </p:spTree>
    <p:extLst>
      <p:ext uri="{BB962C8B-B14F-4D97-AF65-F5344CB8AC3E}">
        <p14:creationId xmlns:p14="http://schemas.microsoft.com/office/powerpoint/2010/main" val="1798971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BD20A0-A950-482A-ACCC-BB5424F56C34}" type="slidenum">
              <a:rPr lang="en-US" altLang="en-US">
                <a:solidFill>
                  <a:srgbClr val="FFFFFF"/>
                </a:solidFill>
              </a:rPr>
              <a:pPr/>
              <a:t>19</a:t>
            </a:fld>
            <a:endParaRPr lang="en-US" altLang="en-US">
              <a:solidFill>
                <a:srgbClr val="FFFFFF"/>
              </a:solidFill>
            </a:endParaRPr>
          </a:p>
        </p:txBody>
      </p:sp>
      <p:sp>
        <p:nvSpPr>
          <p:cNvPr id="28675" name="مستطيل 3"/>
          <p:cNvSpPr>
            <a:spLocks noChangeArrowheads="1"/>
          </p:cNvSpPr>
          <p:nvPr/>
        </p:nvSpPr>
        <p:spPr bwMode="auto">
          <a:xfrm>
            <a:off x="1520825" y="457200"/>
            <a:ext cx="9144000" cy="144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Bef>
                <a:spcPct val="0"/>
              </a:spcBef>
              <a:defRPr/>
            </a:pPr>
            <a:r>
              <a:rPr lang="en-US" altLang="ar-SA" sz="4900" dirty="0">
                <a:solidFill>
                  <a:srgbClr val="D795BC"/>
                </a:solidFill>
                <a:latin typeface="Times New Roman" panose="02020603050405020304" pitchFamily="18" charset="0"/>
                <a:cs typeface="Times New Roman" panose="02020603050405020304" pitchFamily="18" charset="0"/>
              </a:rPr>
              <a:t>Common Things between Linux &amp; UNIX</a:t>
            </a:r>
          </a:p>
        </p:txBody>
      </p:sp>
      <p:sp>
        <p:nvSpPr>
          <p:cNvPr id="10244" name="مستطيل 1">
            <a:extLst>
              <a:ext uri="{FF2B5EF4-FFF2-40B4-BE49-F238E27FC236}">
                <a16:creationId xmlns="" xmlns:a16="http://schemas.microsoft.com/office/drawing/2014/main" id="{483C611F-46A3-4C33-89DA-2F8582472961}"/>
              </a:ext>
            </a:extLst>
          </p:cNvPr>
          <p:cNvSpPr>
            <a:spLocks noChangeArrowheads="1"/>
          </p:cNvSpPr>
          <p:nvPr/>
        </p:nvSpPr>
        <p:spPr bwMode="auto">
          <a:xfrm>
            <a:off x="665017" y="1476376"/>
            <a:ext cx="11055927" cy="5078313"/>
          </a:xfrm>
          <a:prstGeom prst="rect">
            <a:avLst/>
          </a:prstGeom>
          <a:noFill/>
          <a:ln w="9525">
            <a:noFill/>
            <a:miter lim="800000"/>
            <a:headEnd/>
            <a:tailEnd/>
          </a:ln>
        </p:spPr>
        <p:txBody>
          <a:bodyPr wrap="square">
            <a:spAutoFit/>
          </a:bodyPr>
          <a:lstStyle/>
          <a:p>
            <a:pPr marL="285750" indent="-285750" algn="just">
              <a:lnSpc>
                <a:spcPct val="150000"/>
              </a:lnSpc>
              <a:buClr>
                <a:srgbClr val="7030A0">
                  <a:lumMod val="50000"/>
                </a:srgbClr>
              </a:buClr>
              <a:buFontTx/>
              <a:buChar char="-"/>
              <a:defRPr/>
            </a:pPr>
            <a:endParaRPr lang="en-US" dirty="0">
              <a:solidFill>
                <a:prstClr val="black"/>
              </a:solidFill>
            </a:endParaRPr>
          </a:p>
          <a:p>
            <a:pPr marL="285750" indent="-285750" algn="just">
              <a:lnSpc>
                <a:spcPct val="150000"/>
              </a:lnSpc>
              <a:buClr>
                <a:srgbClr val="7030A0">
                  <a:lumMod val="50000"/>
                </a:srgbClr>
              </a:buClr>
              <a:buFontTx/>
              <a:buChar char="-"/>
              <a:defRPr/>
            </a:pPr>
            <a:r>
              <a:rPr lang="en-US" sz="2400" dirty="0">
                <a:latin typeface="Times New Roman" panose="02020603050405020304" pitchFamily="18" charset="0"/>
                <a:cs typeface="Times New Roman" panose="02020603050405020304" pitchFamily="18" charset="0"/>
              </a:rPr>
              <a:t>Both share many common applications such as:</a:t>
            </a:r>
          </a:p>
          <a:p>
            <a:pPr lvl="1" algn="just">
              <a:lnSpc>
                <a:spcPct val="150000"/>
              </a:lnSpc>
              <a:buClr>
                <a:srgbClr val="7030A0">
                  <a:lumMod val="50000"/>
                </a:srgbClr>
              </a:buClr>
              <a:defRPr/>
            </a:pPr>
            <a:endParaRPr lang="en-US" u="sng" dirty="0">
              <a:solidFill>
                <a:prstClr val="black"/>
              </a:solidFill>
            </a:endParaRPr>
          </a:p>
          <a:p>
            <a:pPr marL="914400" lvl="1" indent="-4572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GUI, file, and windows managers (KDE, Gnome).</a:t>
            </a:r>
          </a:p>
          <a:p>
            <a:pPr marL="914400" lvl="1" indent="-4572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Shells (</a:t>
            </a:r>
            <a:r>
              <a:rPr lang="en-US" sz="2400" dirty="0" err="1">
                <a:latin typeface="Times New Roman" panose="02020603050405020304" pitchFamily="18" charset="0"/>
                <a:cs typeface="Times New Roman" panose="02020603050405020304" pitchFamily="18" charset="0"/>
              </a:rPr>
              <a:t>ksh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csh</a:t>
            </a:r>
            <a:r>
              <a:rPr lang="en-US" sz="2400" dirty="0">
                <a:latin typeface="Times New Roman" panose="02020603050405020304" pitchFamily="18" charset="0"/>
                <a:cs typeface="Times New Roman" panose="02020603050405020304" pitchFamily="18" charset="0"/>
              </a:rPr>
              <a:t>, bash).</a:t>
            </a:r>
          </a:p>
          <a:p>
            <a:pPr marL="1257300" lvl="2" indent="-342900" algn="just">
              <a:lnSpc>
                <a:spcPct val="150000"/>
              </a:lnSpc>
              <a:buClr>
                <a:srgbClr val="7030A0">
                  <a:lumMod val="50000"/>
                </a:srgbClr>
              </a:buClr>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Unix shell</a:t>
            </a:r>
            <a:r>
              <a:rPr lang="en-US" dirty="0">
                <a:latin typeface="Times New Roman" panose="02020603050405020304" pitchFamily="18" charset="0"/>
                <a:cs typeface="Times New Roman" panose="02020603050405020304" pitchFamily="18" charset="0"/>
              </a:rPr>
              <a:t> is a </a:t>
            </a:r>
            <a:r>
              <a:rPr lang="en-US" dirty="0">
                <a:latin typeface="Times New Roman" panose="02020603050405020304" pitchFamily="18" charset="0"/>
                <a:cs typeface="Times New Roman" panose="02020603050405020304" pitchFamily="18" charset="0"/>
                <a:hlinkClick r:id="rId2" tooltip="Command-line interpreter"/>
              </a:rPr>
              <a:t>command-line interpreter</a:t>
            </a:r>
            <a:r>
              <a:rPr lang="en-US" dirty="0">
                <a:latin typeface="Times New Roman" panose="02020603050405020304" pitchFamily="18" charset="0"/>
                <a:cs typeface="Times New Roman" panose="02020603050405020304" pitchFamily="18" charset="0"/>
              </a:rPr>
              <a:t> or </a:t>
            </a:r>
            <a:r>
              <a:rPr lang="en-US" dirty="0">
                <a:latin typeface="Times New Roman" panose="02020603050405020304" pitchFamily="18" charset="0"/>
                <a:cs typeface="Times New Roman" panose="02020603050405020304" pitchFamily="18" charset="0"/>
                <a:hlinkClick r:id="rId3" tooltip="Shell (computing)"/>
              </a:rPr>
              <a:t>shell</a:t>
            </a:r>
            <a:r>
              <a:rPr lang="en-US" dirty="0">
                <a:latin typeface="Times New Roman" panose="02020603050405020304" pitchFamily="18" charset="0"/>
                <a:cs typeface="Times New Roman" panose="02020603050405020304" pitchFamily="18" charset="0"/>
              </a:rPr>
              <a:t> that provides a traditional </a:t>
            </a:r>
            <a:r>
              <a:rPr lang="en-US" dirty="0">
                <a:latin typeface="Times New Roman" panose="02020603050405020304" pitchFamily="18" charset="0"/>
                <a:cs typeface="Times New Roman" panose="02020603050405020304" pitchFamily="18" charset="0"/>
                <a:hlinkClick r:id="rId4" tooltip="Unix-like"/>
              </a:rPr>
              <a:t>Unix-like</a:t>
            </a:r>
            <a:r>
              <a:rPr lang="en-US" dirty="0">
                <a:latin typeface="Times New Roman" panose="02020603050405020304" pitchFamily="18" charset="0"/>
                <a:cs typeface="Times New Roman" panose="02020603050405020304" pitchFamily="18" charset="0"/>
              </a:rPr>
              <a:t> command line </a:t>
            </a:r>
            <a:r>
              <a:rPr lang="en-US" u="sng" dirty="0">
                <a:latin typeface="Times New Roman" panose="02020603050405020304" pitchFamily="18" charset="0"/>
                <a:cs typeface="Times New Roman" panose="02020603050405020304" pitchFamily="18" charset="0"/>
                <a:hlinkClick r:id="rId5" tooltip="User interface"/>
              </a:rPr>
              <a:t>user interface</a:t>
            </a:r>
            <a:endParaRPr lang="en-US" dirty="0">
              <a:solidFill>
                <a:prstClr val="black"/>
              </a:solidFill>
              <a:latin typeface="Times New Roman" panose="02020603050405020304" pitchFamily="18" charset="0"/>
              <a:cs typeface="Times New Roman" panose="02020603050405020304" pitchFamily="18" charset="0"/>
            </a:endParaRPr>
          </a:p>
          <a:p>
            <a:pPr marL="914400" lvl="1" indent="-4572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Various office applications such as OpenOffice.org.</a:t>
            </a:r>
          </a:p>
          <a:p>
            <a:pPr marL="914400" lvl="1" indent="-457200" algn="just">
              <a:lnSpc>
                <a:spcPct val="150000"/>
              </a:lnSpc>
              <a:buClr>
                <a:srgbClr val="7030A0">
                  <a:lumMod val="50000"/>
                </a:srgbClr>
              </a:buClr>
              <a:buFont typeface="+mj-lt"/>
              <a:buAutoNum type="arabicPeriod"/>
              <a:defRPr/>
            </a:pPr>
            <a:r>
              <a:rPr lang="en-US" sz="2400" dirty="0">
                <a:latin typeface="Times New Roman" panose="02020603050405020304" pitchFamily="18" charset="0"/>
                <a:cs typeface="Times New Roman" panose="02020603050405020304" pitchFamily="18" charset="0"/>
              </a:rPr>
              <a:t>Development tools (</a:t>
            </a:r>
            <a:r>
              <a:rPr lang="en-US" sz="2400" dirty="0" err="1">
                <a:latin typeface="Times New Roman" panose="02020603050405020304" pitchFamily="18" charset="0"/>
                <a:cs typeface="Times New Roman" panose="02020603050405020304" pitchFamily="18" charset="0"/>
              </a:rPr>
              <a:t>perl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php</a:t>
            </a:r>
            <a:r>
              <a:rPr lang="en-US" sz="2400" dirty="0">
                <a:latin typeface="Times New Roman" panose="02020603050405020304" pitchFamily="18" charset="0"/>
                <a:cs typeface="Times New Roman" panose="02020603050405020304" pitchFamily="18" charset="0"/>
              </a:rPr>
              <a:t>, python, GNU c/</a:t>
            </a:r>
            <a:r>
              <a:rPr lang="en-US" sz="2400" dirty="0" err="1">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compilers).</a:t>
            </a:r>
          </a:p>
          <a:p>
            <a:pPr marL="914400" lvl="1" indent="-457200" algn="just">
              <a:lnSpc>
                <a:spcPct val="150000"/>
              </a:lnSpc>
              <a:buClr>
                <a:srgbClr val="7030A0">
                  <a:lumMod val="50000"/>
                </a:srgbClr>
              </a:buClr>
              <a:buFont typeface="+mj-lt"/>
              <a:buAutoNum type="arabicPeriod"/>
              <a:defRPr/>
            </a:pPr>
            <a:r>
              <a:rPr lang="en-US" sz="2400" dirty="0" err="1">
                <a:latin typeface="Times New Roman" panose="02020603050405020304" pitchFamily="18" charset="0"/>
                <a:cs typeface="Times New Roman" panose="02020603050405020304" pitchFamily="18" charset="0"/>
              </a:rPr>
              <a:t>Posix</a:t>
            </a:r>
            <a:r>
              <a:rPr lang="en-US" sz="2400" dirty="0">
                <a:latin typeface="Times New Roman" panose="02020603050405020304" pitchFamily="18" charset="0"/>
                <a:cs typeface="Times New Roman" panose="02020603050405020304" pitchFamily="18" charset="0"/>
              </a:rPr>
              <a:t> interface.</a:t>
            </a:r>
          </a:p>
        </p:txBody>
      </p:sp>
    </p:spTree>
    <p:extLst>
      <p:ext uri="{BB962C8B-B14F-4D97-AF65-F5344CB8AC3E}">
        <p14:creationId xmlns:p14="http://schemas.microsoft.com/office/powerpoint/2010/main" val="3913024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p:cNvSpPr>
            <a:spLocks noGrp="1"/>
          </p:cNvSpPr>
          <p:nvPr>
            <p:ph type="title"/>
          </p:nvPr>
        </p:nvSpPr>
        <p:spPr/>
        <p:txBody>
          <a:bodyPr>
            <a:normAutofit/>
          </a:bodyPr>
          <a:lstStyle/>
          <a:p>
            <a:r>
              <a:rPr lang="en-US" altLang="ar-SA" b="1" dirty="0" smtClean="0">
                <a:latin typeface="Times New Roman" panose="02020603050405020304" pitchFamily="18" charset="0"/>
              </a:rPr>
              <a:t>OUTLINE:</a:t>
            </a:r>
            <a:endParaRPr lang="ar-SA" altLang="ar-SA" b="1" dirty="0">
              <a:latin typeface="Times New Roman" panose="02020603050405020304" pitchFamily="18" charset="0"/>
              <a:cs typeface="Times New Roman" panose="02020603050405020304" pitchFamily="18" charset="0"/>
            </a:endParaRPr>
          </a:p>
        </p:txBody>
      </p:sp>
      <p:sp>
        <p:nvSpPr>
          <p:cNvPr id="13315" name="عنصر نائب للمحتوى 2"/>
          <p:cNvSpPr>
            <a:spLocks noGrp="1"/>
          </p:cNvSpPr>
          <p:nvPr>
            <p:ph sz="quarter" idx="1"/>
          </p:nvPr>
        </p:nvSpPr>
        <p:spPr>
          <a:xfrm>
            <a:off x="569259" y="1676401"/>
            <a:ext cx="10363200" cy="4937125"/>
          </a:xfrm>
        </p:spPr>
        <p:txBody>
          <a:bodyPr>
            <a:normAutofit/>
          </a:bodyPr>
          <a:lstStyle/>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ar-SA" altLang="ar-SA" dirty="0"/>
          </a:p>
        </p:txBody>
      </p:sp>
      <p:sp>
        <p:nvSpPr>
          <p:cNvPr id="13316" name="عنصر نائب لرقم الشريحة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fld id="{63211EEE-EEFB-44A2-ABE4-132E8657C3F8}" type="slidenum">
              <a:rPr lang="en-US" altLang="en-US" smtClean="0">
                <a:solidFill>
                  <a:schemeClr val="tx2"/>
                </a:solidFill>
              </a:rPr>
              <a:pPr/>
              <a:t>2</a:t>
            </a:fld>
            <a:endParaRPr lang="en-US" altLang="en-US">
              <a:solidFill>
                <a:schemeClr val="tx2"/>
              </a:solidFill>
            </a:endParaRPr>
          </a:p>
        </p:txBody>
      </p:sp>
      <p:sp>
        <p:nvSpPr>
          <p:cNvPr id="3" name="TextBox 2"/>
          <p:cNvSpPr txBox="1"/>
          <p:nvPr/>
        </p:nvSpPr>
        <p:spPr>
          <a:xfrm>
            <a:off x="699887" y="1805050"/>
            <a:ext cx="6413432" cy="3108543"/>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rgbClr val="D795BC"/>
                </a:solidFill>
                <a:latin typeface="Times New Roman" panose="02020603050405020304" pitchFamily="18" charset="0"/>
                <a:cs typeface="Times New Roman" panose="02020603050405020304" pitchFamily="18" charset="0"/>
              </a:rPr>
              <a:t>What is UNIX </a:t>
            </a:r>
            <a:r>
              <a:rPr lang="en-US" sz="3200" dirty="0" smtClean="0">
                <a:solidFill>
                  <a:srgbClr val="D795BC"/>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3200" dirty="0">
                <a:solidFill>
                  <a:srgbClr val="D795BC"/>
                </a:solidFill>
                <a:latin typeface="Times New Roman" panose="02020603050405020304" pitchFamily="18" charset="0"/>
                <a:cs typeface="Times New Roman" panose="02020603050405020304" pitchFamily="18" charset="0"/>
              </a:rPr>
              <a:t>Unix </a:t>
            </a:r>
            <a:r>
              <a:rPr lang="en-US" sz="3200" dirty="0" smtClean="0">
                <a:solidFill>
                  <a:srgbClr val="D795BC"/>
                </a:solidFill>
                <a:latin typeface="Times New Roman" panose="02020603050405020304" pitchFamily="18" charset="0"/>
                <a:cs typeface="Times New Roman" panose="02020603050405020304" pitchFamily="18" charset="0"/>
              </a:rPr>
              <a:t>Internals</a:t>
            </a:r>
          </a:p>
          <a:p>
            <a:pPr marL="285750" indent="-285750">
              <a:buFont typeface="Arial" panose="020B0604020202020204" pitchFamily="34" charset="0"/>
              <a:buChar char="•"/>
            </a:pPr>
            <a:r>
              <a:rPr lang="en-US" sz="3200" dirty="0">
                <a:solidFill>
                  <a:srgbClr val="D795BC"/>
                </a:solidFill>
                <a:latin typeface="Times New Roman" panose="02020603050405020304" pitchFamily="18" charset="0"/>
                <a:cs typeface="Times New Roman" panose="02020603050405020304" pitchFamily="18" charset="0"/>
              </a:rPr>
              <a:t>Unix </a:t>
            </a:r>
            <a:r>
              <a:rPr lang="en-US" sz="3200" dirty="0" smtClean="0">
                <a:solidFill>
                  <a:srgbClr val="D795BC"/>
                </a:solidFill>
                <a:latin typeface="Times New Roman" panose="02020603050405020304" pitchFamily="18" charset="0"/>
                <a:cs typeface="Times New Roman" panose="02020603050405020304" pitchFamily="18" charset="0"/>
              </a:rPr>
              <a:t>Filesystem</a:t>
            </a:r>
          </a:p>
          <a:p>
            <a:pPr marL="285750" indent="-285750">
              <a:buFont typeface="Arial" panose="020B0604020202020204" pitchFamily="34" charset="0"/>
              <a:buChar char="•"/>
            </a:pPr>
            <a:r>
              <a:rPr lang="en-US" sz="3200" dirty="0">
                <a:solidFill>
                  <a:srgbClr val="D795BC"/>
                </a:solidFill>
                <a:latin typeface="Times New Roman" panose="02020603050405020304" pitchFamily="18" charset="0"/>
                <a:cs typeface="Times New Roman" panose="02020603050405020304" pitchFamily="18" charset="0"/>
              </a:rPr>
              <a:t>UNIX &amp; LINUX </a:t>
            </a:r>
            <a:r>
              <a:rPr lang="en-US" sz="3200" dirty="0" smtClean="0">
                <a:solidFill>
                  <a:srgbClr val="D795BC"/>
                </a:solidFill>
                <a:latin typeface="Times New Roman" panose="02020603050405020304" pitchFamily="18" charset="0"/>
                <a:cs typeface="Times New Roman" panose="02020603050405020304" pitchFamily="18" charset="0"/>
              </a:rPr>
              <a:t>Review</a:t>
            </a:r>
          </a:p>
          <a:p>
            <a:pPr marL="285750" indent="-285750">
              <a:buFont typeface="Arial" panose="020B0604020202020204" pitchFamily="34" charset="0"/>
              <a:buChar char="•"/>
            </a:pPr>
            <a:r>
              <a:rPr lang="en-US" sz="3200" dirty="0">
                <a:solidFill>
                  <a:srgbClr val="D795BC"/>
                </a:solidFill>
                <a:latin typeface="Times New Roman" panose="02020603050405020304" pitchFamily="18" charset="0"/>
                <a:cs typeface="Times New Roman" panose="02020603050405020304" pitchFamily="18" charset="0"/>
              </a:rPr>
              <a:t>Linux File Permissions</a:t>
            </a:r>
            <a:r>
              <a:rPr lang="en-US" sz="3200" dirty="0" smtClean="0">
                <a:solidFill>
                  <a:srgbClr val="D795BC"/>
                </a:solidFill>
                <a:latin typeface="Times New Roman" panose="02020603050405020304" pitchFamily="18" charset="0"/>
                <a:cs typeface="Times New Roman" panose="02020603050405020304" pitchFamily="18" charset="0"/>
              </a:rPr>
              <a:t> </a:t>
            </a:r>
          </a:p>
          <a:p>
            <a:endParaRPr lang="en-US" dirty="0" smtClean="0">
              <a:solidFill>
                <a:srgbClr val="D795BC"/>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6983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24C025-0F78-420B-9934-93ECB81731AD}" type="slidenum">
              <a:rPr lang="en-US" altLang="en-US">
                <a:solidFill>
                  <a:srgbClr val="FFFFFF"/>
                </a:solidFill>
              </a:rPr>
              <a:pPr/>
              <a:t>20</a:t>
            </a:fld>
            <a:endParaRPr lang="en-US" altLang="en-US">
              <a:solidFill>
                <a:srgbClr val="FFFFFF"/>
              </a:solidFill>
            </a:endParaRPr>
          </a:p>
        </p:txBody>
      </p:sp>
      <p:sp>
        <p:nvSpPr>
          <p:cNvPr id="4" name="مستطيل 3">
            <a:extLst>
              <a:ext uri="{FF2B5EF4-FFF2-40B4-BE49-F238E27FC236}">
                <a16:creationId xmlns="" xmlns:a16="http://schemas.microsoft.com/office/drawing/2014/main" id="{5F1671CD-E4E6-4539-80F6-52F2A18A088A}"/>
              </a:ext>
            </a:extLst>
          </p:cNvPr>
          <p:cNvSpPr/>
          <p:nvPr/>
        </p:nvSpPr>
        <p:spPr>
          <a:xfrm>
            <a:off x="1520825" y="457201"/>
            <a:ext cx="9144000" cy="461665"/>
          </a:xfrm>
          <a:prstGeom prst="rect">
            <a:avLst/>
          </a:prstGeom>
        </p:spPr>
        <p:txBody>
          <a:bodyPr>
            <a:spAutoFit/>
          </a:bodyPr>
          <a:lstStyle/>
          <a:p>
            <a:pPr algn="ctr">
              <a:defRPr/>
            </a:pPr>
            <a:r>
              <a:rPr lang="en-US" sz="2400" b="1" dirty="0">
                <a:latin typeface="Times New Roman" panose="02020603050405020304" pitchFamily="18" charset="0"/>
                <a:cs typeface="Times New Roman" panose="02020603050405020304" pitchFamily="18" charset="0"/>
              </a:rPr>
              <a:t>A Sample UNIX Desktop Screenshot</a:t>
            </a:r>
            <a:endParaRPr lang="en-US" altLang="ar-SA" sz="2400" b="1" dirty="0">
              <a:latin typeface="Times New Roman" panose="02020603050405020304" pitchFamily="18" charset="0"/>
              <a:cs typeface="Times New Roman" panose="02020603050405020304" pitchFamily="18" charset="0"/>
            </a:endParaRPr>
          </a:p>
        </p:txBody>
      </p:sp>
      <p:pic>
        <p:nvPicPr>
          <p:cNvPr id="29700" name="Picture 6" descr="UNIX Desktop - IRIX 6.5 Desk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1" y="1295400"/>
            <a:ext cx="741997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710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26B1BB-B3F3-45C5-8DB1-F5F3BDA976E7}" type="slidenum">
              <a:rPr lang="en-US" altLang="en-US">
                <a:solidFill>
                  <a:srgbClr val="FFFFFF"/>
                </a:solidFill>
              </a:rPr>
              <a:pPr/>
              <a:t>21</a:t>
            </a:fld>
            <a:endParaRPr lang="en-US" altLang="en-US">
              <a:solidFill>
                <a:srgbClr val="FFFFFF"/>
              </a:solidFill>
            </a:endParaRPr>
          </a:p>
        </p:txBody>
      </p:sp>
      <p:sp>
        <p:nvSpPr>
          <p:cNvPr id="4" name="مستطيل 3">
            <a:extLst>
              <a:ext uri="{FF2B5EF4-FFF2-40B4-BE49-F238E27FC236}">
                <a16:creationId xmlns="" xmlns:a16="http://schemas.microsoft.com/office/drawing/2014/main" id="{7873DD6B-8CFE-40E1-AA2B-11CD1CA1F83E}"/>
              </a:ext>
            </a:extLst>
          </p:cNvPr>
          <p:cNvSpPr/>
          <p:nvPr/>
        </p:nvSpPr>
        <p:spPr>
          <a:xfrm>
            <a:off x="1520825" y="457201"/>
            <a:ext cx="9144000" cy="461963"/>
          </a:xfrm>
          <a:prstGeom prst="rect">
            <a:avLst/>
          </a:prstGeom>
        </p:spPr>
        <p:txBody>
          <a:bodyPr>
            <a:spAutoFit/>
          </a:bodyPr>
          <a:lstStyle/>
          <a:p>
            <a:pPr algn="ctr">
              <a:defRPr/>
            </a:pPr>
            <a:r>
              <a:rPr lang="en-US" sz="2400" b="1" dirty="0">
                <a:latin typeface="Times New Roman" panose="02020603050405020304" pitchFamily="18" charset="0"/>
                <a:cs typeface="Times New Roman" panose="02020603050405020304" pitchFamily="18" charset="0"/>
              </a:rPr>
              <a:t>A Sample Linux Desktop Screenshot</a:t>
            </a:r>
            <a:endParaRPr lang="en-US" altLang="ar-SA" sz="2400" b="1" dirty="0">
              <a:latin typeface="Times New Roman" panose="02020603050405020304" pitchFamily="18" charset="0"/>
              <a:cs typeface="Times New Roman" panose="02020603050405020304" pitchFamily="18" charset="0"/>
            </a:endParaRPr>
          </a:p>
        </p:txBody>
      </p:sp>
      <p:pic>
        <p:nvPicPr>
          <p:cNvPr id="30724" name="Picture 2" descr="Linux KDE desktop enviro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143000"/>
            <a:ext cx="7315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53930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F93C7B0-2295-447A-B68F-F2D6B2FD96DF}"/>
              </a:ext>
            </a:extLst>
          </p:cNvPr>
          <p:cNvSpPr>
            <a:spLocks noGrp="1"/>
          </p:cNvSpPr>
          <p:nvPr>
            <p:ph type="title"/>
          </p:nvPr>
        </p:nvSpPr>
        <p:spPr>
          <a:xfrm>
            <a:off x="1752600" y="6826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Linux Command</a:t>
            </a:r>
          </a:p>
        </p:txBody>
      </p:sp>
      <p:sp>
        <p:nvSpPr>
          <p:cNvPr id="5" name="Content Placeholder 4">
            <a:extLst>
              <a:ext uri="{FF2B5EF4-FFF2-40B4-BE49-F238E27FC236}">
                <a16:creationId xmlns="" xmlns:a16="http://schemas.microsoft.com/office/drawing/2014/main" id="{9AD94481-3D7A-4B18-8C02-F54462A98A1B}"/>
              </a:ext>
            </a:extLst>
          </p:cNvPr>
          <p:cNvSpPr>
            <a:spLocks noGrp="1"/>
          </p:cNvSpPr>
          <p:nvPr>
            <p:ph idx="1"/>
          </p:nvPr>
        </p:nvSpPr>
        <p:spPr>
          <a:xfrm>
            <a:off x="546265" y="1949451"/>
            <a:ext cx="11210305" cy="4024313"/>
          </a:xfrm>
        </p:spPr>
        <p:txBody>
          <a:bodyPr>
            <a:normAutofit/>
          </a:bodyPr>
          <a:lstStyle/>
          <a:p>
            <a:pPr>
              <a:defRPr/>
            </a:pPr>
            <a:r>
              <a:rPr lang="en-US" sz="3200" dirty="0">
                <a:latin typeface="Times New Roman" panose="02020603050405020304" pitchFamily="18" charset="0"/>
                <a:cs typeface="Times New Roman" panose="02020603050405020304" pitchFamily="18" charset="0"/>
              </a:rPr>
              <a:t>What Is "</a:t>
            </a:r>
            <a:r>
              <a:rPr lang="en-US" sz="3200" b="1" dirty="0">
                <a:solidFill>
                  <a:srgbClr val="C00000"/>
                </a:solidFill>
                <a:latin typeface="Times New Roman" panose="02020603050405020304" pitchFamily="18" charset="0"/>
                <a:cs typeface="Times New Roman" panose="02020603050405020304" pitchFamily="18" charset="0"/>
              </a:rPr>
              <a:t>The Shell</a:t>
            </a:r>
            <a:r>
              <a:rPr lang="en-US" sz="3200" dirty="0" smtClean="0">
                <a:latin typeface="Times New Roman" panose="02020603050405020304" pitchFamily="18" charset="0"/>
                <a:cs typeface="Times New Roman" panose="02020603050405020304" pitchFamily="18" charset="0"/>
              </a:rPr>
              <a:t>"?</a:t>
            </a:r>
          </a:p>
          <a:p>
            <a:pPr marL="0" indent="0">
              <a:buNone/>
              <a:defRPr/>
            </a:pPr>
            <a:endParaRPr lang="en-US" sz="3200" dirty="0">
              <a:latin typeface="Times New Roman" panose="02020603050405020304" pitchFamily="18" charset="0"/>
              <a:cs typeface="Times New Roman" panose="02020603050405020304" pitchFamily="18" charset="0"/>
            </a:endParaRPr>
          </a:p>
          <a:p>
            <a:pPr lvl="1">
              <a:defRPr/>
            </a:pPr>
            <a:r>
              <a:rPr lang="en-US" sz="2800" dirty="0">
                <a:latin typeface="Times New Roman" panose="02020603050405020304" pitchFamily="18" charset="0"/>
                <a:cs typeface="Times New Roman" panose="02020603050405020304" pitchFamily="18" charset="0"/>
              </a:rPr>
              <a:t>the shell is a program that takes commands from the keyboard and gives them to the operating system to perform. In the old days, it was the only user interface available on a Unix-like system such as Linux. Nowadays, we have graphical user interfaces (GUIs) in addition to command line interfaces (CLIs) such as the shell</a:t>
            </a:r>
            <a:r>
              <a:rPr lang="en-US" sz="2800" dirty="0"/>
              <a:t>.</a:t>
            </a:r>
          </a:p>
        </p:txBody>
      </p:sp>
      <p:sp>
        <p:nvSpPr>
          <p:cNvPr id="31748" name="Slide Number Placeholder 2"/>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BF45FE-9DF9-41F9-B795-6ACA89D05D2A}" type="slidenum">
              <a:rPr lang="en-US" altLang="en-US">
                <a:solidFill>
                  <a:srgbClr val="FFFFFF"/>
                </a:solidFill>
              </a:rPr>
              <a:pPr/>
              <a:t>22</a:t>
            </a:fld>
            <a:endParaRPr lang="en-US" altLang="en-US">
              <a:solidFill>
                <a:srgbClr val="FFFFFF"/>
              </a:solidFill>
            </a:endParaRPr>
          </a:p>
        </p:txBody>
      </p:sp>
    </p:spTree>
    <p:extLst>
      <p:ext uri="{BB962C8B-B14F-4D97-AF65-F5344CB8AC3E}">
        <p14:creationId xmlns:p14="http://schemas.microsoft.com/office/powerpoint/2010/main" val="1255456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dirty="0">
                <a:solidFill>
                  <a:srgbClr val="D795BC"/>
                </a:solidFill>
                <a:latin typeface="Times New Roman" panose="02020603050405020304" pitchFamily="18" charset="0"/>
                <a:ea typeface="+mn-ea"/>
                <a:cs typeface="Times New Roman" panose="02020603050405020304" pitchFamily="18" charset="0"/>
              </a:rPr>
              <a:t>Basic Linux Shell Commands</a:t>
            </a:r>
          </a:p>
        </p:txBody>
      </p:sp>
      <p:pic>
        <p:nvPicPr>
          <p:cNvPr id="4" name="Picture 2" descr="نتيجة بحث الصور عن ‪The Shell in linu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4849" y="1845801"/>
            <a:ext cx="4645369" cy="4780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504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356260" y="1949451"/>
            <a:ext cx="10580914" cy="4024313"/>
          </a:xfrm>
        </p:spPr>
        <p:txBody>
          <a:bodyPr/>
          <a:lstStyle/>
          <a:p>
            <a:endParaRPr lang="en-US" altLang="en-US" dirty="0" smtClean="0">
              <a:solidFill>
                <a:schemeClr val="tx2"/>
              </a:solidFill>
            </a:endParaRPr>
          </a:p>
          <a:p>
            <a:r>
              <a:rPr lang="en-US" altLang="en-US" sz="3200" dirty="0">
                <a:latin typeface="Times New Roman" panose="02020603050405020304" pitchFamily="18" charset="0"/>
                <a:cs typeface="Times New Roman" panose="02020603050405020304" pitchFamily="18" charset="0"/>
              </a:rPr>
              <a:t>What's A "</a:t>
            </a:r>
            <a:r>
              <a:rPr lang="en-US" altLang="en-US" sz="3200" dirty="0" smtClean="0">
                <a:solidFill>
                  <a:srgbClr val="C00000"/>
                </a:solidFill>
                <a:latin typeface="Times New Roman" panose="02020603050405020304" pitchFamily="18" charset="0"/>
                <a:cs typeface="Times New Roman" panose="02020603050405020304" pitchFamily="18" charset="0"/>
              </a:rPr>
              <a:t>Terminal</a:t>
            </a:r>
            <a:r>
              <a:rPr lang="en-US" altLang="en-US" sz="3200" dirty="0" smtClean="0">
                <a:latin typeface="Times New Roman" panose="02020603050405020304" pitchFamily="18" charset="0"/>
                <a:cs typeface="Times New Roman" panose="02020603050405020304" pitchFamily="18" charset="0"/>
              </a:rPr>
              <a:t>”?</a:t>
            </a:r>
          </a:p>
          <a:p>
            <a:pPr marL="0" indent="0">
              <a:buNone/>
            </a:pPr>
            <a:endParaRPr lang="en-US" altLang="en-US" sz="3200" dirty="0">
              <a:latin typeface="Times New Roman" panose="02020603050405020304" pitchFamily="18" charset="0"/>
              <a:cs typeface="Times New Roman" panose="02020603050405020304" pitchFamily="18" charset="0"/>
            </a:endParaRPr>
          </a:p>
          <a:p>
            <a:pPr lvl="1"/>
            <a:r>
              <a:rPr lang="en-US" altLang="en-US" dirty="0">
                <a:latin typeface="Times New Roman" panose="02020603050405020304" pitchFamily="18" charset="0"/>
                <a:cs typeface="Times New Roman" panose="02020603050405020304" pitchFamily="18" charset="0"/>
              </a:rPr>
              <a:t>This is a program that opens a window and lets you interact with the shell.</a:t>
            </a:r>
            <a:r>
              <a:rPr lang="en-US" altLang="en-US" dirty="0" smtClean="0"/>
              <a:t> </a:t>
            </a:r>
          </a:p>
        </p:txBody>
      </p:sp>
      <p:sp>
        <p:nvSpPr>
          <p:cNvPr id="32771"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1CBCD7-584C-4734-84B7-F752E72D6B35}" type="slidenum">
              <a:rPr lang="en-US" altLang="en-US">
                <a:solidFill>
                  <a:srgbClr val="FFFFFF"/>
                </a:solidFill>
              </a:rPr>
              <a:pPr/>
              <a:t>24</a:t>
            </a:fld>
            <a:endParaRPr lang="en-US" altLang="en-US">
              <a:solidFill>
                <a:srgbClr val="FFFFFF"/>
              </a:solidFill>
            </a:endParaRPr>
          </a:p>
        </p:txBody>
      </p:sp>
      <p:sp>
        <p:nvSpPr>
          <p:cNvPr id="6" name="Title 3">
            <a:extLst>
              <a:ext uri="{FF2B5EF4-FFF2-40B4-BE49-F238E27FC236}">
                <a16:creationId xmlns="" xmlns:a16="http://schemas.microsoft.com/office/drawing/2014/main" id="{B8869B77-348F-4739-8374-74C70C55DE87}"/>
              </a:ext>
            </a:extLst>
          </p:cNvPr>
          <p:cNvSpPr>
            <a:spLocks noGrp="1"/>
          </p:cNvSpPr>
          <p:nvPr>
            <p:ph type="title"/>
          </p:nvPr>
        </p:nvSpPr>
        <p:spPr>
          <a:xfrm>
            <a:off x="1752600" y="6826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Linux Command</a:t>
            </a:r>
          </a:p>
        </p:txBody>
      </p:sp>
    </p:spTree>
    <p:extLst>
      <p:ext uri="{BB962C8B-B14F-4D97-AF65-F5344CB8AC3E}">
        <p14:creationId xmlns:p14="http://schemas.microsoft.com/office/powerpoint/2010/main" val="2221669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6625B7-7254-44DF-9E91-FEEAD3114FED}"/>
              </a:ext>
            </a:extLst>
          </p:cNvPr>
          <p:cNvSpPr>
            <a:spLocks noGrp="1"/>
          </p:cNvSpPr>
          <p:nvPr>
            <p:ph type="title"/>
          </p:nvPr>
        </p:nvSpPr>
        <p:spPr>
          <a:xfrm>
            <a:off x="1752600" y="685801"/>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Linux Command</a:t>
            </a:r>
          </a:p>
        </p:txBody>
      </p:sp>
      <p:sp>
        <p:nvSpPr>
          <p:cNvPr id="33795" name="Content Placeholder 2"/>
          <p:cNvSpPr>
            <a:spLocks noGrp="1"/>
          </p:cNvSpPr>
          <p:nvPr>
            <p:ph idx="1"/>
          </p:nvPr>
        </p:nvSpPr>
        <p:spPr>
          <a:xfrm>
            <a:off x="1128157" y="1949451"/>
            <a:ext cx="9868394" cy="4024313"/>
          </a:xfrm>
        </p:spPr>
        <p:txBody>
          <a:bodyPr/>
          <a:lstStyle/>
          <a:p>
            <a:r>
              <a:rPr lang="en-US" altLang="en-US" sz="3200" dirty="0">
                <a:latin typeface="Times New Roman" panose="02020603050405020304" pitchFamily="18" charset="0"/>
                <a:cs typeface="Times New Roman" panose="02020603050405020304" pitchFamily="18" charset="0"/>
              </a:rPr>
              <a:t>Some Commands</a:t>
            </a:r>
            <a:r>
              <a:rPr lang="en-US" altLang="en-US" sz="3200" dirty="0" smtClean="0">
                <a:latin typeface="Times New Roman" panose="02020603050405020304" pitchFamily="18" charset="0"/>
                <a:cs typeface="Times New Roman" panose="02020603050405020304" pitchFamily="18" charset="0"/>
              </a:rPr>
              <a:t>:</a:t>
            </a:r>
          </a:p>
          <a:p>
            <a:pPr marL="0" indent="0">
              <a:buNone/>
            </a:pPr>
            <a:endParaRPr lang="en-US" altLang="en-US" sz="3200"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altLang="en-US" b="1" dirty="0" err="1" smtClean="0"/>
              <a:t>pwd</a:t>
            </a:r>
            <a:r>
              <a:rPr lang="en-US" altLang="en-US" b="1" dirty="0" smtClean="0"/>
              <a:t>: </a:t>
            </a:r>
            <a:r>
              <a:rPr lang="en-US" altLang="en-US" dirty="0" smtClean="0"/>
              <a:t>to find the name of the working directory.</a:t>
            </a:r>
          </a:p>
          <a:p>
            <a:pPr lvl="1">
              <a:buFont typeface="Courier New" panose="02070309020205020404" pitchFamily="49" charset="0"/>
              <a:buChar char="o"/>
            </a:pPr>
            <a:r>
              <a:rPr lang="en-US" altLang="en-US" b="1" dirty="0" smtClean="0"/>
              <a:t>ls: </a:t>
            </a:r>
            <a:r>
              <a:rPr lang="en-US" altLang="en-US" dirty="0" smtClean="0"/>
              <a:t>to list the files in the working directory</a:t>
            </a:r>
          </a:p>
          <a:p>
            <a:pPr lvl="1">
              <a:buFont typeface="Courier New" panose="02070309020205020404" pitchFamily="49" charset="0"/>
              <a:buChar char="o"/>
            </a:pPr>
            <a:r>
              <a:rPr lang="en-US" altLang="en-US" b="1" dirty="0" smtClean="0"/>
              <a:t>cd: </a:t>
            </a:r>
            <a:r>
              <a:rPr lang="en-US" altLang="en-US" dirty="0" smtClean="0"/>
              <a:t>to change your working directory</a:t>
            </a:r>
            <a:endParaRPr lang="en-US" altLang="en-US" b="1" dirty="0" smtClean="0"/>
          </a:p>
          <a:p>
            <a:endParaRPr lang="en-US" altLang="en-US" dirty="0" smtClean="0"/>
          </a:p>
        </p:txBody>
      </p:sp>
      <p:sp>
        <p:nvSpPr>
          <p:cNvPr id="33796"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5F8172-A0A7-42A2-930A-A1D26FCB1F13}" type="slidenum">
              <a:rPr lang="en-US" altLang="en-US">
                <a:solidFill>
                  <a:srgbClr val="FFFFFF"/>
                </a:solidFill>
              </a:rPr>
              <a:pPr/>
              <a:t>25</a:t>
            </a:fld>
            <a:endParaRPr lang="en-US" altLang="en-US">
              <a:solidFill>
                <a:srgbClr val="FFFFFF"/>
              </a:solidFill>
            </a:endParaRPr>
          </a:p>
        </p:txBody>
      </p:sp>
    </p:spTree>
    <p:extLst>
      <p:ext uri="{BB962C8B-B14F-4D97-AF65-F5344CB8AC3E}">
        <p14:creationId xmlns:p14="http://schemas.microsoft.com/office/powerpoint/2010/main" val="2872725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0B19E7-47EB-470E-A26B-EA05CD532998}"/>
              </a:ext>
            </a:extLst>
          </p:cNvPr>
          <p:cNvSpPr>
            <a:spLocks noGrp="1"/>
          </p:cNvSpPr>
          <p:nvPr>
            <p:ph type="title"/>
          </p:nvPr>
        </p:nvSpPr>
        <p:spPr>
          <a:xfrm>
            <a:off x="1752600" y="682626"/>
            <a:ext cx="8839200" cy="765175"/>
          </a:xfrm>
        </p:spPr>
        <p:txBody>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Example</a:t>
            </a:r>
            <a:r>
              <a:rPr lang="en-US" b="1" dirty="0"/>
              <a:t> </a:t>
            </a:r>
          </a:p>
        </p:txBody>
      </p:sp>
      <p:pic>
        <p:nvPicPr>
          <p:cNvPr id="34819" name="Content Placeholder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2035176"/>
            <a:ext cx="6705600" cy="3897313"/>
          </a:xfrm>
        </p:spPr>
      </p:pic>
      <p:sp>
        <p:nvSpPr>
          <p:cNvPr id="34820"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58143E-DE64-4582-9FC9-957C86A8C103}" type="slidenum">
              <a:rPr lang="en-US" altLang="en-US">
                <a:solidFill>
                  <a:srgbClr val="FFFFFF"/>
                </a:solidFill>
              </a:rPr>
              <a:pPr/>
              <a:t>26</a:t>
            </a:fld>
            <a:endParaRPr lang="en-US" altLang="en-US">
              <a:solidFill>
                <a:srgbClr val="FFFFFF"/>
              </a:solidFill>
            </a:endParaRPr>
          </a:p>
        </p:txBody>
      </p:sp>
    </p:spTree>
    <p:extLst>
      <p:ext uri="{BB962C8B-B14F-4D97-AF65-F5344CB8AC3E}">
        <p14:creationId xmlns:p14="http://schemas.microsoft.com/office/powerpoint/2010/main" val="119010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0448BE-C31A-49F7-8A01-19BDB8212A3A}"/>
              </a:ext>
            </a:extLst>
          </p:cNvPr>
          <p:cNvSpPr>
            <a:spLocks noGrp="1"/>
          </p:cNvSpPr>
          <p:nvPr>
            <p:ph type="title"/>
          </p:nvPr>
        </p:nvSpPr>
        <p:spPr>
          <a:xfrm>
            <a:off x="1752600" y="6064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Vim Command</a:t>
            </a:r>
          </a:p>
        </p:txBody>
      </p:sp>
      <p:sp>
        <p:nvSpPr>
          <p:cNvPr id="35843" name="Content Placeholder 2"/>
          <p:cNvSpPr>
            <a:spLocks noGrp="1"/>
          </p:cNvSpPr>
          <p:nvPr>
            <p:ph idx="1"/>
          </p:nvPr>
        </p:nvSpPr>
        <p:spPr>
          <a:xfrm>
            <a:off x="2209800" y="1949451"/>
            <a:ext cx="8584870" cy="2301915"/>
          </a:xfrm>
        </p:spPr>
        <p:txBody>
          <a:bodyPr/>
          <a:lstStyle/>
          <a:p>
            <a:endParaRPr lang="en-US" altLang="en-US" b="1" dirty="0" smtClean="0"/>
          </a:p>
          <a:p>
            <a:r>
              <a:rPr lang="en-US" altLang="en-US" sz="2400" b="1" dirty="0">
                <a:solidFill>
                  <a:srgbClr val="C00000"/>
                </a:solidFill>
              </a:rPr>
              <a:t>vim</a:t>
            </a:r>
            <a:r>
              <a:rPr lang="en-US" altLang="en-US" sz="2400" dirty="0"/>
              <a:t>, which stands for "</a:t>
            </a:r>
            <a:r>
              <a:rPr lang="en-US" altLang="en-US" sz="2400" dirty="0">
                <a:hlinkClick r:id="rId2"/>
              </a:rPr>
              <a:t>Vi</a:t>
            </a:r>
            <a:r>
              <a:rPr lang="en-US" altLang="en-US" sz="2400" dirty="0"/>
              <a:t> Improved", is a </a:t>
            </a:r>
            <a:r>
              <a:rPr lang="en-US" altLang="en-US" sz="2400" dirty="0" err="1">
                <a:hlinkClick r:id="rId3"/>
              </a:rPr>
              <a:t>text</a:t>
            </a:r>
            <a:r>
              <a:rPr lang="en-US" altLang="en-US" sz="2400" dirty="0" err="1">
                <a:hlinkClick r:id="rId4"/>
              </a:rPr>
              <a:t>editor</a:t>
            </a:r>
            <a:r>
              <a:rPr lang="en-US" altLang="en-US" sz="2400" dirty="0"/>
              <a:t>. It can be used for editing any kind of text and is especially suited for editing computer </a:t>
            </a:r>
            <a:r>
              <a:rPr lang="en-US" altLang="en-US" sz="2400" dirty="0">
                <a:hlinkClick r:id="rId5"/>
              </a:rPr>
              <a:t>programs</a:t>
            </a:r>
            <a:r>
              <a:rPr lang="en-US" altLang="en-US" sz="2400" dirty="0"/>
              <a:t>.</a:t>
            </a:r>
          </a:p>
        </p:txBody>
      </p:sp>
      <p:sp>
        <p:nvSpPr>
          <p:cNvPr id="4" name="Footer Placeholder 3">
            <a:extLst>
              <a:ext uri="{FF2B5EF4-FFF2-40B4-BE49-F238E27FC236}">
                <a16:creationId xmlns="" xmlns:a16="http://schemas.microsoft.com/office/drawing/2014/main" id="{869A5139-2681-47DC-86EE-7917A9AEF8B2}"/>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35845"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D7F2A9-1053-4F1E-99B0-3276AB526A9A}" type="slidenum">
              <a:rPr lang="en-US" altLang="en-US">
                <a:solidFill>
                  <a:srgbClr val="FFFFFF"/>
                </a:solidFill>
              </a:rPr>
              <a:pPr/>
              <a:t>27</a:t>
            </a:fld>
            <a:endParaRPr lang="en-US" altLang="en-US">
              <a:solidFill>
                <a:srgbClr val="FFFFFF"/>
              </a:solidFill>
            </a:endParaRPr>
          </a:p>
        </p:txBody>
      </p:sp>
    </p:spTree>
    <p:extLst>
      <p:ext uri="{BB962C8B-B14F-4D97-AF65-F5344CB8AC3E}">
        <p14:creationId xmlns:p14="http://schemas.microsoft.com/office/powerpoint/2010/main" val="232442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28B619-31ED-4BD5-8CB4-980A7BE855C5}"/>
              </a:ext>
            </a:extLst>
          </p:cNvPr>
          <p:cNvSpPr>
            <a:spLocks noGrp="1"/>
          </p:cNvSpPr>
          <p:nvPr>
            <p:ph type="title"/>
          </p:nvPr>
        </p:nvSpPr>
        <p:spPr>
          <a:xfrm>
            <a:off x="1752600" y="6064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Vim Command</a:t>
            </a:r>
          </a:p>
        </p:txBody>
      </p:sp>
      <p:sp>
        <p:nvSpPr>
          <p:cNvPr id="36867" name="Content Placeholder 2"/>
          <p:cNvSpPr>
            <a:spLocks noGrp="1"/>
          </p:cNvSpPr>
          <p:nvPr>
            <p:ph idx="1"/>
          </p:nvPr>
        </p:nvSpPr>
        <p:spPr>
          <a:xfrm>
            <a:off x="2209800" y="1949451"/>
            <a:ext cx="7543800" cy="4024313"/>
          </a:xfrm>
        </p:spPr>
        <p:txBody>
          <a:bodyPr/>
          <a:lstStyle/>
          <a:p>
            <a:r>
              <a:rPr lang="en-US" altLang="en-US" smtClean="0"/>
              <a:t>Example:</a:t>
            </a:r>
          </a:p>
          <a:p>
            <a:r>
              <a:rPr lang="en-US" altLang="en-US" b="1" smtClean="0"/>
              <a:t>vi /path/to/file</a:t>
            </a:r>
          </a:p>
          <a:p>
            <a:endParaRPr lang="en-US" altLang="en-US" smtClean="0"/>
          </a:p>
        </p:txBody>
      </p:sp>
      <p:sp>
        <p:nvSpPr>
          <p:cNvPr id="4" name="Footer Placeholder 3">
            <a:extLst>
              <a:ext uri="{FF2B5EF4-FFF2-40B4-BE49-F238E27FC236}">
                <a16:creationId xmlns="" xmlns:a16="http://schemas.microsoft.com/office/drawing/2014/main" id="{CF3D3915-3171-41CB-9DE8-DD642AC3F146}"/>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36869"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E6C7FB-B47A-47AC-888A-B89FD442FA51}" type="slidenum">
              <a:rPr lang="en-US" altLang="en-US">
                <a:solidFill>
                  <a:srgbClr val="FFFFFF"/>
                </a:solidFill>
              </a:rPr>
              <a:pPr/>
              <a:t>28</a:t>
            </a:fld>
            <a:endParaRPr lang="en-US" altLang="en-US">
              <a:solidFill>
                <a:srgbClr val="FFFFFF"/>
              </a:solidFill>
            </a:endParaRPr>
          </a:p>
        </p:txBody>
      </p:sp>
      <p:pic>
        <p:nvPicPr>
          <p:cNvPr id="3687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370613"/>
            <a:ext cx="6851650"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8326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C3ED46-3A20-45B2-A411-6CFE2B63D906}"/>
              </a:ext>
            </a:extLst>
          </p:cNvPr>
          <p:cNvSpPr>
            <a:spLocks noGrp="1"/>
          </p:cNvSpPr>
          <p:nvPr>
            <p:ph type="title"/>
          </p:nvPr>
        </p:nvSpPr>
        <p:spPr>
          <a:xfrm>
            <a:off x="1752600" y="609601"/>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Vim Command</a:t>
            </a:r>
          </a:p>
        </p:txBody>
      </p:sp>
      <p:pic>
        <p:nvPicPr>
          <p:cNvPr id="37891" name="Content Placeholder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67050" y="3516314"/>
            <a:ext cx="5695950" cy="2503487"/>
          </a:xfrm>
        </p:spPr>
      </p:pic>
      <p:sp>
        <p:nvSpPr>
          <p:cNvPr id="4" name="Footer Placeholder 3">
            <a:extLst>
              <a:ext uri="{FF2B5EF4-FFF2-40B4-BE49-F238E27FC236}">
                <a16:creationId xmlns="" xmlns:a16="http://schemas.microsoft.com/office/drawing/2014/main" id="{713F8CAE-19AE-427F-9AC5-B1A928954551}"/>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37893"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C63DAD-6929-46F7-B02D-3164928C7CAE}" type="slidenum">
              <a:rPr lang="en-US" altLang="en-US">
                <a:solidFill>
                  <a:srgbClr val="FFFFFF"/>
                </a:solidFill>
              </a:rPr>
              <a:pPr/>
              <a:t>29</a:t>
            </a:fld>
            <a:endParaRPr lang="en-US" altLang="en-US">
              <a:solidFill>
                <a:srgbClr val="FFFFFF"/>
              </a:solidFill>
            </a:endParaRPr>
          </a:p>
        </p:txBody>
      </p:sp>
      <p:sp>
        <p:nvSpPr>
          <p:cNvPr id="37894" name="TextBox 6"/>
          <p:cNvSpPr txBox="1">
            <a:spLocks noChangeArrowheads="1"/>
          </p:cNvSpPr>
          <p:nvPr/>
        </p:nvSpPr>
        <p:spPr bwMode="auto">
          <a:xfrm>
            <a:off x="1752601" y="1981200"/>
            <a:ext cx="808016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latin typeface="+mn-lt"/>
              </a:rPr>
              <a:t>This is what you’ll see when you open a file in vi. It looks like you can just start typing, but you can’t</a:t>
            </a:r>
            <a:r>
              <a:rPr lang="en-US" altLang="en-US" sz="2400" dirty="0"/>
              <a:t>.</a:t>
            </a:r>
          </a:p>
        </p:txBody>
      </p:sp>
    </p:spTree>
    <p:extLst>
      <p:ext uri="{BB962C8B-B14F-4D97-AF65-F5344CB8AC3E}">
        <p14:creationId xmlns:p14="http://schemas.microsoft.com/office/powerpoint/2010/main" val="242983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03BEC98-15E7-4DE9-A0F8-D6425D706232}"/>
              </a:ext>
            </a:extLst>
          </p:cNvPr>
          <p:cNvSpPr>
            <a:spLocks noGrp="1"/>
          </p:cNvSpPr>
          <p:nvPr>
            <p:ph type="title"/>
          </p:nvPr>
        </p:nvSpPr>
        <p:spPr>
          <a:xfrm>
            <a:off x="522514" y="715283"/>
            <a:ext cx="10045535" cy="765175"/>
          </a:xfrm>
        </p:spPr>
        <p:txBody>
          <a:bodyPr>
            <a:no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What is UNIX </a:t>
            </a:r>
            <a:r>
              <a:rPr lang="en-US" sz="4900" dirty="0" smtClean="0">
                <a:solidFill>
                  <a:srgbClr val="D795BC"/>
                </a:solidFill>
                <a:latin typeface="Times New Roman" panose="02020603050405020304" pitchFamily="18" charset="0"/>
                <a:ea typeface="+mn-ea"/>
                <a:cs typeface="Times New Roman" panose="02020603050405020304" pitchFamily="18" charset="0"/>
              </a:rPr>
              <a:t>?</a:t>
            </a:r>
            <a:endParaRPr lang="en-US" sz="4900" dirty="0">
              <a:solidFill>
                <a:srgbClr val="D795BC"/>
              </a:solidFill>
              <a:latin typeface="Times New Roman" panose="02020603050405020304" pitchFamily="18" charset="0"/>
              <a:ea typeface="+mn-ea"/>
              <a:cs typeface="Times New Roman" panose="02020603050405020304" pitchFamily="18" charset="0"/>
            </a:endParaRPr>
          </a:p>
        </p:txBody>
      </p:sp>
      <p:sp>
        <p:nvSpPr>
          <p:cNvPr id="5" name="Content Placeholder 4">
            <a:extLst>
              <a:ext uri="{FF2B5EF4-FFF2-40B4-BE49-F238E27FC236}">
                <a16:creationId xmlns="" xmlns:a16="http://schemas.microsoft.com/office/drawing/2014/main" id="{38B2F215-F0AB-4A15-8FB0-15874C493785}"/>
              </a:ext>
            </a:extLst>
          </p:cNvPr>
          <p:cNvSpPr>
            <a:spLocks noGrp="1"/>
          </p:cNvSpPr>
          <p:nvPr>
            <p:ph idx="1"/>
          </p:nvPr>
        </p:nvSpPr>
        <p:spPr>
          <a:xfrm>
            <a:off x="522514" y="1480458"/>
            <a:ext cx="11150930" cy="4178217"/>
          </a:xfrm>
        </p:spPr>
        <p:txBody>
          <a:bodyPr>
            <a:noAutofit/>
          </a:bodyPr>
          <a:lstStyle/>
          <a:p>
            <a:pPr>
              <a:lnSpc>
                <a:spcPct val="100000"/>
              </a:lnSpc>
              <a:buFont typeface="Arial" panose="020B0604020202020204" pitchFamily="34" charset="0"/>
              <a:buChar char="•"/>
              <a:defRPr/>
            </a:pPr>
            <a:r>
              <a:rPr lang="en-US" sz="26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UNIX brand has traditionally been applied to the family of multitasking, multiuser computer operating systems.</a:t>
            </a:r>
          </a:p>
          <a:p>
            <a:pPr>
              <a:lnSpc>
                <a:spcPct val="100000"/>
              </a:lnSpc>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 Universities, research institutes, government bodies and computer companies all began using the powerful UNIX system to develop many of the technologies which today are part of the IT environment.</a:t>
            </a:r>
          </a:p>
          <a:p>
            <a:pPr>
              <a:lnSpc>
                <a:spcPct val="100000"/>
              </a:lnSpc>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 The success of the UNIX operating system has led to many different versions.</a:t>
            </a:r>
          </a:p>
          <a:p>
            <a:pPr>
              <a:lnSpc>
                <a:spcPct val="100000"/>
              </a:lnSpc>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 Soon all the large vendors, and many smaller ones, were marketing their own, versions of the UNIX system </a:t>
            </a:r>
            <a:r>
              <a:rPr lang="en-US" sz="2400" dirty="0" smtClean="0">
                <a:latin typeface="Times New Roman" panose="02020603050405020304" pitchFamily="18" charset="0"/>
                <a:cs typeface="Times New Roman" panose="02020603050405020304" pitchFamily="18" charset="0"/>
              </a:rPr>
              <a:t>optimized </a:t>
            </a:r>
            <a:r>
              <a:rPr lang="en-US" sz="2400" dirty="0">
                <a:latin typeface="Times New Roman" panose="02020603050405020304" pitchFamily="18" charset="0"/>
                <a:cs typeface="Times New Roman" panose="02020603050405020304" pitchFamily="18" charset="0"/>
              </a:rPr>
              <a:t>for their own computer architectures and boasting many different strengths and features. </a:t>
            </a:r>
          </a:p>
        </p:txBody>
      </p:sp>
      <p:pic>
        <p:nvPicPr>
          <p:cNvPr id="31746" name="Picture 2" descr="نتيجة بحث الصور عن ‪UNIX  Operating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4347" y="4969493"/>
            <a:ext cx="2192027" cy="1627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607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B1DF34-79AF-4EAA-B4AD-16B8A1E0A256}"/>
              </a:ext>
            </a:extLst>
          </p:cNvPr>
          <p:cNvSpPr>
            <a:spLocks noGrp="1"/>
          </p:cNvSpPr>
          <p:nvPr>
            <p:ph type="title"/>
          </p:nvPr>
        </p:nvSpPr>
        <p:spPr>
          <a:xfrm>
            <a:off x="1752600" y="6064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Vim Command</a:t>
            </a:r>
          </a:p>
        </p:txBody>
      </p:sp>
      <p:sp>
        <p:nvSpPr>
          <p:cNvPr id="38915" name="Content Placeholder 2"/>
          <p:cNvSpPr>
            <a:spLocks noGrp="1"/>
          </p:cNvSpPr>
          <p:nvPr>
            <p:ph idx="1"/>
          </p:nvPr>
        </p:nvSpPr>
        <p:spPr>
          <a:xfrm>
            <a:off x="2209800" y="1949451"/>
            <a:ext cx="7543800" cy="4024313"/>
          </a:xfrm>
        </p:spPr>
        <p:txBody>
          <a:bodyPr/>
          <a:lstStyle/>
          <a:p>
            <a:r>
              <a:rPr lang="en-US" altLang="en-US" b="1" dirty="0" smtClean="0">
                <a:solidFill>
                  <a:srgbClr val="C00000"/>
                </a:solidFill>
                <a:latin typeface="Times New Roman" panose="02020603050405020304" pitchFamily="18" charset="0"/>
                <a:cs typeface="Times New Roman" panose="02020603050405020304" pitchFamily="18" charset="0"/>
              </a:rPr>
              <a:t>Insert Mode:</a:t>
            </a:r>
          </a:p>
          <a:p>
            <a:r>
              <a:rPr lang="en-US" altLang="en-US" dirty="0" smtClean="0"/>
              <a:t> </a:t>
            </a:r>
            <a:r>
              <a:rPr lang="en-US" altLang="en-US" sz="2400" dirty="0"/>
              <a:t>just press the </a:t>
            </a:r>
            <a:r>
              <a:rPr lang="en-US" altLang="en-US" sz="2400" b="1" dirty="0" err="1"/>
              <a:t>i</a:t>
            </a:r>
            <a:r>
              <a:rPr lang="en-US" altLang="en-US" sz="2400" dirty="0"/>
              <a:t> key once after you’ve positioned the cursor in command mode. Start typing and Vi will insert the characters you type into the file rather than trying to interpret them as commands.</a:t>
            </a:r>
          </a:p>
          <a:p>
            <a:endParaRPr lang="en-US" altLang="en-US" dirty="0" smtClean="0"/>
          </a:p>
        </p:txBody>
      </p:sp>
      <p:sp>
        <p:nvSpPr>
          <p:cNvPr id="4" name="Footer Placeholder 3">
            <a:extLst>
              <a:ext uri="{FF2B5EF4-FFF2-40B4-BE49-F238E27FC236}">
                <a16:creationId xmlns="" xmlns:a16="http://schemas.microsoft.com/office/drawing/2014/main" id="{7E271FBD-6EBD-4D02-9EA1-7BE84F680B28}"/>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38917"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C59531-1F73-4135-ADE2-BD6A18341A2E}" type="slidenum">
              <a:rPr lang="en-US" altLang="en-US">
                <a:solidFill>
                  <a:srgbClr val="FFFFFF"/>
                </a:solidFill>
              </a:rPr>
              <a:pPr/>
              <a:t>30</a:t>
            </a:fld>
            <a:endParaRPr lang="en-US" altLang="en-US">
              <a:solidFill>
                <a:srgbClr val="FFFFFF"/>
              </a:solidFill>
            </a:endParaRPr>
          </a:p>
        </p:txBody>
      </p:sp>
    </p:spTree>
    <p:extLst>
      <p:ext uri="{BB962C8B-B14F-4D97-AF65-F5344CB8AC3E}">
        <p14:creationId xmlns:p14="http://schemas.microsoft.com/office/powerpoint/2010/main" val="119468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ED34B4-02BF-4D4C-B509-964E66C54619}"/>
              </a:ext>
            </a:extLst>
          </p:cNvPr>
          <p:cNvSpPr>
            <a:spLocks noGrp="1"/>
          </p:cNvSpPr>
          <p:nvPr>
            <p:ph type="title"/>
          </p:nvPr>
        </p:nvSpPr>
        <p:spPr>
          <a:xfrm>
            <a:off x="1752600" y="6064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Vim Command</a:t>
            </a:r>
          </a:p>
        </p:txBody>
      </p:sp>
      <p:sp>
        <p:nvSpPr>
          <p:cNvPr id="39939" name="Content Placeholder 2"/>
          <p:cNvSpPr>
            <a:spLocks noGrp="1"/>
          </p:cNvSpPr>
          <p:nvPr>
            <p:ph idx="1"/>
          </p:nvPr>
        </p:nvSpPr>
        <p:spPr>
          <a:xfrm>
            <a:off x="961901" y="1949451"/>
            <a:ext cx="10996551" cy="4605728"/>
          </a:xfrm>
        </p:spPr>
        <p:txBody>
          <a:bodyPr/>
          <a:lstStyle/>
          <a:p>
            <a:r>
              <a:rPr lang="en-US" altLang="en-US" sz="3200" dirty="0">
                <a:latin typeface="Times New Roman" panose="02020603050405020304" pitchFamily="18" charset="0"/>
                <a:cs typeface="Times New Roman" panose="02020603050405020304" pitchFamily="18" charset="0"/>
              </a:rPr>
              <a:t>Saving and Quitting</a:t>
            </a:r>
          </a:p>
          <a:p>
            <a:pPr lvl="1"/>
            <a:r>
              <a:rPr lang="en-US" altLang="en-US" dirty="0"/>
              <a:t>Type :</a:t>
            </a:r>
            <a:r>
              <a:rPr lang="en-US" altLang="en-US" b="1" dirty="0" err="1"/>
              <a:t>wq</a:t>
            </a:r>
            <a:r>
              <a:rPr lang="en-US" altLang="en-US" dirty="0"/>
              <a:t> and press enter to write the file to disk and quit vi. </a:t>
            </a:r>
          </a:p>
          <a:p>
            <a:pPr lvl="1"/>
            <a:r>
              <a:rPr lang="en-US" altLang="en-US" dirty="0"/>
              <a:t>Type :</a:t>
            </a:r>
            <a:r>
              <a:rPr lang="en-US" altLang="en-US" b="1" dirty="0"/>
              <a:t>w</a:t>
            </a:r>
            <a:r>
              <a:rPr lang="en-US" altLang="en-US" dirty="0"/>
              <a:t> and press enter to write the file to disk without quitting.</a:t>
            </a:r>
          </a:p>
          <a:p>
            <a:pPr lvl="1"/>
            <a:r>
              <a:rPr lang="en-US" altLang="en-US" dirty="0"/>
              <a:t> Type :</a:t>
            </a:r>
            <a:r>
              <a:rPr lang="en-US" altLang="en-US" b="1" dirty="0"/>
              <a:t>q</a:t>
            </a:r>
            <a:r>
              <a:rPr lang="en-US" altLang="en-US" dirty="0"/>
              <a:t> to quit vi without saving the file.</a:t>
            </a:r>
          </a:p>
          <a:p>
            <a:pPr lvl="2"/>
            <a:r>
              <a:rPr lang="en-US" altLang="en-US" sz="1800" b="1" dirty="0">
                <a:solidFill>
                  <a:schemeClr val="tx1">
                    <a:lumMod val="65000"/>
                    <a:lumOff val="35000"/>
                  </a:schemeClr>
                </a:solidFill>
                <a:latin typeface="Times New Roman" panose="02020603050405020304" pitchFamily="18" charset="0"/>
                <a:cs typeface="Times New Roman" panose="02020603050405020304" pitchFamily="18" charset="0"/>
              </a:rPr>
              <a:t>Vi won’t let you quit if you’ve modified the file since you last saved, but you can type :q! and press enter to ignore this warning</a:t>
            </a:r>
            <a:r>
              <a:rPr lang="en-US" altLang="en-US" b="1" dirty="0"/>
              <a:t>.</a:t>
            </a:r>
          </a:p>
        </p:txBody>
      </p:sp>
      <p:sp>
        <p:nvSpPr>
          <p:cNvPr id="4" name="Footer Placeholder 3">
            <a:extLst>
              <a:ext uri="{FF2B5EF4-FFF2-40B4-BE49-F238E27FC236}">
                <a16:creationId xmlns="" xmlns:a16="http://schemas.microsoft.com/office/drawing/2014/main" id="{F86A428A-243A-46A1-8D7C-8B39C96A75FC}"/>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39941"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DE290B-D53B-4F47-AFC8-869F5FFD2FE0}" type="slidenum">
              <a:rPr lang="en-US" altLang="en-US">
                <a:solidFill>
                  <a:srgbClr val="FFFFFF"/>
                </a:solidFill>
              </a:rPr>
              <a:pPr/>
              <a:t>31</a:t>
            </a:fld>
            <a:endParaRPr lang="en-US" altLang="en-US">
              <a:solidFill>
                <a:srgbClr val="FFFFFF"/>
              </a:solidFill>
            </a:endParaRPr>
          </a:p>
        </p:txBody>
      </p:sp>
    </p:spTree>
    <p:extLst>
      <p:ext uri="{BB962C8B-B14F-4D97-AF65-F5344CB8AC3E}">
        <p14:creationId xmlns:p14="http://schemas.microsoft.com/office/powerpoint/2010/main" val="4149771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B049FD-C55F-4461-87FF-2B233352BD6E}"/>
              </a:ext>
            </a:extLst>
          </p:cNvPr>
          <p:cNvSpPr>
            <a:spLocks noGrp="1"/>
          </p:cNvSpPr>
          <p:nvPr>
            <p:ph type="title"/>
          </p:nvPr>
        </p:nvSpPr>
        <p:spPr>
          <a:xfrm>
            <a:off x="1752600" y="1219201"/>
            <a:ext cx="8839200" cy="765175"/>
          </a:xfrm>
        </p:spPr>
        <p:txBody>
          <a:bodyPr>
            <a:normAutofit fontScale="90000"/>
          </a:bodyPr>
          <a:lstStyle/>
          <a:p>
            <a:pPr>
              <a:defRPr/>
            </a:pPr>
            <a:r>
              <a:rPr lang="en-US" sz="5400" dirty="0" smtClean="0">
                <a:solidFill>
                  <a:srgbClr val="D795BC"/>
                </a:solidFill>
                <a:latin typeface="Times New Roman" panose="02020603050405020304" pitchFamily="18" charset="0"/>
                <a:ea typeface="+mn-ea"/>
                <a:cs typeface="Times New Roman" panose="02020603050405020304" pitchFamily="18" charset="0"/>
              </a:rPr>
              <a:t>Linux </a:t>
            </a:r>
            <a:r>
              <a:rPr lang="en-US" sz="5400" dirty="0">
                <a:solidFill>
                  <a:srgbClr val="D795BC"/>
                </a:solidFill>
                <a:latin typeface="Times New Roman" panose="02020603050405020304" pitchFamily="18" charset="0"/>
                <a:ea typeface="+mn-ea"/>
                <a:cs typeface="Times New Roman" panose="02020603050405020304" pitchFamily="18" charset="0"/>
              </a:rPr>
              <a:t>File </a:t>
            </a:r>
            <a:r>
              <a:rPr lang="en-US" sz="5400" dirty="0" smtClean="0">
                <a:solidFill>
                  <a:srgbClr val="D795BC"/>
                </a:solidFill>
                <a:latin typeface="Times New Roman" panose="02020603050405020304" pitchFamily="18" charset="0"/>
                <a:ea typeface="+mn-ea"/>
                <a:cs typeface="Times New Roman" panose="02020603050405020304" pitchFamily="18" charset="0"/>
              </a:rPr>
              <a:t>Permissions</a:t>
            </a:r>
            <a:endParaRPr lang="en-US" sz="5400" dirty="0">
              <a:solidFill>
                <a:srgbClr val="D795BC"/>
              </a:solidFill>
              <a:latin typeface="Times New Roman" panose="02020603050405020304" pitchFamily="18" charset="0"/>
              <a:ea typeface="+mn-ea"/>
              <a:cs typeface="Times New Roman" panose="02020603050405020304" pitchFamily="18" charset="0"/>
            </a:endParaRPr>
          </a:p>
        </p:txBody>
      </p:sp>
      <p:sp>
        <p:nvSpPr>
          <p:cNvPr id="40963" name="Content Placeholder 2"/>
          <p:cNvSpPr>
            <a:spLocks noGrp="1"/>
          </p:cNvSpPr>
          <p:nvPr>
            <p:ph idx="1"/>
          </p:nvPr>
        </p:nvSpPr>
        <p:spPr>
          <a:xfrm>
            <a:off x="2209800" y="1949451"/>
            <a:ext cx="7543800" cy="4024313"/>
          </a:xfrm>
        </p:spPr>
        <p:txBody>
          <a:bodyPr/>
          <a:lstStyle/>
          <a:p>
            <a:endParaRPr lang="en-US" altLang="en-US" dirty="0" smtClean="0"/>
          </a:p>
          <a:p>
            <a:r>
              <a:rPr lang="en-US" altLang="en-US" sz="2400" dirty="0">
                <a:latin typeface="Times New Roman" panose="02020603050405020304" pitchFamily="18" charset="0"/>
                <a:cs typeface="Times New Roman" panose="02020603050405020304" pitchFamily="18" charset="0"/>
              </a:rPr>
              <a:t>Although there are already a lot of good security features built into Linux-based systems, one very important potential vulnerability can exist when local access is granted.</a:t>
            </a:r>
          </a:p>
        </p:txBody>
      </p:sp>
      <p:sp>
        <p:nvSpPr>
          <p:cNvPr id="4" name="Footer Placeholder 3">
            <a:extLst>
              <a:ext uri="{FF2B5EF4-FFF2-40B4-BE49-F238E27FC236}">
                <a16:creationId xmlns="" xmlns:a16="http://schemas.microsoft.com/office/drawing/2014/main" id="{2AEC7F61-B0A8-4A19-A52C-E17816D96131}"/>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40965"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6D4CA1-53F0-4FDC-8FD3-7BAD5364087A}" type="slidenum">
              <a:rPr lang="en-US" altLang="en-US">
                <a:solidFill>
                  <a:srgbClr val="FFFFFF"/>
                </a:solidFill>
              </a:rPr>
              <a:pPr/>
              <a:t>32</a:t>
            </a:fld>
            <a:endParaRPr lang="en-US" altLang="en-US">
              <a:solidFill>
                <a:srgbClr val="FFFFFF"/>
              </a:solidFill>
            </a:endParaRPr>
          </a:p>
        </p:txBody>
      </p:sp>
    </p:spTree>
    <p:extLst>
      <p:ext uri="{BB962C8B-B14F-4D97-AF65-F5344CB8AC3E}">
        <p14:creationId xmlns:p14="http://schemas.microsoft.com/office/powerpoint/2010/main" val="3510476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CA6E25-1D7A-4D5A-8310-B15DDF5F5950}"/>
              </a:ext>
            </a:extLst>
          </p:cNvPr>
          <p:cNvSpPr>
            <a:spLocks noGrp="1"/>
          </p:cNvSpPr>
          <p:nvPr>
            <p:ph type="title"/>
          </p:nvPr>
        </p:nvSpPr>
        <p:spPr>
          <a:xfrm>
            <a:off x="1562100" y="801690"/>
            <a:ext cx="8839200" cy="765175"/>
          </a:xfrm>
        </p:spPr>
        <p:txBody>
          <a:bodyPr>
            <a:normAutofit fontScale="90000"/>
          </a:bodyPr>
          <a:lstStyle/>
          <a:p>
            <a:pPr>
              <a:defRPr/>
            </a:pPr>
            <a:r>
              <a:rPr lang="en-US" sz="5400" dirty="0" smtClean="0">
                <a:solidFill>
                  <a:srgbClr val="D795BC"/>
                </a:solidFill>
                <a:latin typeface="Times New Roman" panose="02020603050405020304" pitchFamily="18" charset="0"/>
                <a:ea typeface="+mn-ea"/>
                <a:cs typeface="Times New Roman" panose="02020603050405020304" pitchFamily="18" charset="0"/>
              </a:rPr>
              <a:t>Linux </a:t>
            </a:r>
            <a:r>
              <a:rPr lang="en-US" sz="5400" dirty="0">
                <a:solidFill>
                  <a:srgbClr val="D795BC"/>
                </a:solidFill>
                <a:latin typeface="Times New Roman" panose="02020603050405020304" pitchFamily="18" charset="0"/>
                <a:ea typeface="+mn-ea"/>
                <a:cs typeface="Times New Roman" panose="02020603050405020304" pitchFamily="18" charset="0"/>
              </a:rPr>
              <a:t>File </a:t>
            </a:r>
            <a:r>
              <a:rPr lang="en-US" sz="5400" dirty="0" smtClean="0">
                <a:solidFill>
                  <a:srgbClr val="D795BC"/>
                </a:solidFill>
                <a:latin typeface="Times New Roman" panose="02020603050405020304" pitchFamily="18" charset="0"/>
                <a:ea typeface="+mn-ea"/>
                <a:cs typeface="Times New Roman" panose="02020603050405020304" pitchFamily="18" charset="0"/>
              </a:rPr>
              <a:t>Permissions</a:t>
            </a:r>
            <a:endParaRPr lang="en-US" dirty="0"/>
          </a:p>
        </p:txBody>
      </p:sp>
      <p:sp>
        <p:nvSpPr>
          <p:cNvPr id="3" name="Content Placeholder 2">
            <a:extLst>
              <a:ext uri="{FF2B5EF4-FFF2-40B4-BE49-F238E27FC236}">
                <a16:creationId xmlns="" xmlns:a16="http://schemas.microsoft.com/office/drawing/2014/main" id="{B2F90A19-44A1-4969-84B7-075C55C08057}"/>
              </a:ext>
            </a:extLst>
          </p:cNvPr>
          <p:cNvSpPr>
            <a:spLocks noGrp="1"/>
          </p:cNvSpPr>
          <p:nvPr>
            <p:ph idx="1"/>
          </p:nvPr>
        </p:nvSpPr>
        <p:spPr>
          <a:xfrm>
            <a:off x="320634" y="1949451"/>
            <a:ext cx="11388436" cy="4406899"/>
          </a:xfrm>
        </p:spPr>
        <p:txBody>
          <a:bodyPr>
            <a:normAutofit/>
          </a:bodyPr>
          <a:lstStyle/>
          <a:p>
            <a:pPr>
              <a:lnSpc>
                <a:spcPct val="100000"/>
              </a:lnSpc>
              <a:defRPr/>
            </a:pPr>
            <a:r>
              <a:rPr lang="en-US" sz="2600" dirty="0">
                <a:latin typeface="Times New Roman" panose="02020603050405020304" pitchFamily="18" charset="0"/>
                <a:cs typeface="Times New Roman" panose="02020603050405020304" pitchFamily="18" charset="0"/>
              </a:rPr>
              <a:t>Each file and directory has three user based permission groups</a:t>
            </a:r>
            <a:r>
              <a:rPr lang="en-US" sz="2600" dirty="0" smtClean="0">
                <a:latin typeface="Times New Roman" panose="02020603050405020304" pitchFamily="18" charset="0"/>
                <a:cs typeface="Times New Roman" panose="02020603050405020304" pitchFamily="18" charset="0"/>
              </a:rPr>
              <a:t>:</a:t>
            </a:r>
          </a:p>
          <a:p>
            <a:pPr marL="0" indent="0">
              <a:lnSpc>
                <a:spcPct val="100000"/>
              </a:lnSpc>
              <a:buNone/>
              <a:defRPr/>
            </a:pPr>
            <a:endParaRPr lang="en-US" sz="2600" dirty="0">
              <a:latin typeface="Times New Roman" panose="02020603050405020304" pitchFamily="18" charset="0"/>
              <a:cs typeface="Times New Roman" panose="02020603050405020304" pitchFamily="18" charset="0"/>
            </a:endParaRPr>
          </a:p>
          <a:p>
            <a:pPr lvl="1">
              <a:lnSpc>
                <a:spcPct val="100000"/>
              </a:lnSpc>
              <a:defRPr/>
            </a:pPr>
            <a:r>
              <a:rPr lang="en-US" sz="2200" b="1" dirty="0">
                <a:solidFill>
                  <a:srgbClr val="002060"/>
                </a:solidFill>
                <a:latin typeface="Times New Roman" panose="02020603050405020304" pitchFamily="18" charset="0"/>
                <a:cs typeface="Times New Roman" panose="02020603050405020304" pitchFamily="18" charset="0"/>
              </a:rPr>
              <a:t>owner</a:t>
            </a:r>
            <a:r>
              <a:rPr lang="en-US" sz="2200" dirty="0">
                <a:latin typeface="Times New Roman" panose="02020603050405020304" pitchFamily="18" charset="0"/>
                <a:cs typeface="Times New Roman" panose="02020603050405020304" pitchFamily="18" charset="0"/>
              </a:rPr>
              <a:t> - The Owner permissions apply only the owner of the file or directory, they will not impact the actions of other users.</a:t>
            </a:r>
          </a:p>
          <a:p>
            <a:pPr lvl="1">
              <a:lnSpc>
                <a:spcPct val="100000"/>
              </a:lnSpc>
              <a:defRPr/>
            </a:pPr>
            <a:r>
              <a:rPr lang="en-US" sz="2200" b="1" dirty="0">
                <a:solidFill>
                  <a:srgbClr val="002060"/>
                </a:solidFill>
                <a:latin typeface="Times New Roman" panose="02020603050405020304" pitchFamily="18" charset="0"/>
                <a:cs typeface="Times New Roman" panose="02020603050405020304" pitchFamily="18" charset="0"/>
              </a:rPr>
              <a:t>group</a:t>
            </a:r>
            <a:r>
              <a:rPr lang="en-US" sz="2200" dirty="0">
                <a:latin typeface="Times New Roman" panose="02020603050405020304" pitchFamily="18" charset="0"/>
                <a:cs typeface="Times New Roman" panose="02020603050405020304" pitchFamily="18" charset="0"/>
              </a:rPr>
              <a:t> - The Group permissions apply only to the group that has been assigned to the file or directory, they will not affect the actions of other users.</a:t>
            </a:r>
          </a:p>
          <a:p>
            <a:pPr lvl="1">
              <a:lnSpc>
                <a:spcPct val="100000"/>
              </a:lnSpc>
              <a:defRPr/>
            </a:pPr>
            <a:r>
              <a:rPr lang="en-US" sz="2200" b="1" dirty="0">
                <a:solidFill>
                  <a:srgbClr val="002060"/>
                </a:solidFill>
                <a:latin typeface="Times New Roman" panose="02020603050405020304" pitchFamily="18" charset="0"/>
                <a:cs typeface="Times New Roman" panose="02020603050405020304" pitchFamily="18" charset="0"/>
              </a:rPr>
              <a:t>all users</a:t>
            </a:r>
            <a:r>
              <a:rPr lang="en-US" sz="2200" dirty="0">
                <a:latin typeface="Times New Roman" panose="02020603050405020304" pitchFamily="18" charset="0"/>
                <a:cs typeface="Times New Roman" panose="02020603050405020304" pitchFamily="18" charset="0"/>
              </a:rPr>
              <a:t> - The All Users permissions apply to all other users on the system, this is the permission group that you want to watch the most.</a:t>
            </a:r>
          </a:p>
          <a:p>
            <a:pPr>
              <a:defRPr/>
            </a:pPr>
            <a:endParaRPr lang="en-US" dirty="0"/>
          </a:p>
        </p:txBody>
      </p:sp>
      <p:sp>
        <p:nvSpPr>
          <p:cNvPr id="4" name="Footer Placeholder 3">
            <a:extLst>
              <a:ext uri="{FF2B5EF4-FFF2-40B4-BE49-F238E27FC236}">
                <a16:creationId xmlns="" xmlns:a16="http://schemas.microsoft.com/office/drawing/2014/main" id="{CAFCC5D0-5733-4650-AEE8-E94660CCE98D}"/>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41989"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25F0A6-CD15-4C2E-8173-1DFE3D5EC51C}" type="slidenum">
              <a:rPr lang="en-US" altLang="en-US">
                <a:solidFill>
                  <a:srgbClr val="FFFFFF"/>
                </a:solidFill>
              </a:rPr>
              <a:pPr/>
              <a:t>33</a:t>
            </a:fld>
            <a:endParaRPr lang="en-US" altLang="en-US">
              <a:solidFill>
                <a:srgbClr val="FFFFFF"/>
              </a:solidFill>
            </a:endParaRPr>
          </a:p>
        </p:txBody>
      </p:sp>
    </p:spTree>
    <p:extLst>
      <p:ext uri="{BB962C8B-B14F-4D97-AF65-F5344CB8AC3E}">
        <p14:creationId xmlns:p14="http://schemas.microsoft.com/office/powerpoint/2010/main" val="2083586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529A11-BC44-4325-AD40-116E5DA47672}"/>
              </a:ext>
            </a:extLst>
          </p:cNvPr>
          <p:cNvSpPr>
            <a:spLocks noGrp="1"/>
          </p:cNvSpPr>
          <p:nvPr>
            <p:ph type="title"/>
          </p:nvPr>
        </p:nvSpPr>
        <p:spPr>
          <a:xfrm>
            <a:off x="1752600" y="7588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Linux File Permissions</a:t>
            </a:r>
          </a:p>
        </p:txBody>
      </p:sp>
      <p:sp>
        <p:nvSpPr>
          <p:cNvPr id="3" name="Content Placeholder 2">
            <a:extLst>
              <a:ext uri="{FF2B5EF4-FFF2-40B4-BE49-F238E27FC236}">
                <a16:creationId xmlns="" xmlns:a16="http://schemas.microsoft.com/office/drawing/2014/main" id="{7B8CAFFE-6502-4068-A3E7-6F4A77E8C40F}"/>
              </a:ext>
            </a:extLst>
          </p:cNvPr>
          <p:cNvSpPr>
            <a:spLocks noGrp="1"/>
          </p:cNvSpPr>
          <p:nvPr>
            <p:ph idx="1"/>
          </p:nvPr>
        </p:nvSpPr>
        <p:spPr>
          <a:xfrm>
            <a:off x="463139" y="1949451"/>
            <a:ext cx="11471562" cy="4024313"/>
          </a:xfrm>
        </p:spPr>
        <p:txBody>
          <a:bodyPr>
            <a:normAutofit/>
          </a:bodyPr>
          <a:lstStyle/>
          <a:p>
            <a:pPr>
              <a:lnSpc>
                <a:spcPct val="100000"/>
              </a:lnSpc>
              <a:defRPr/>
            </a:pPr>
            <a:r>
              <a:rPr lang="en-US" sz="2600" dirty="0">
                <a:latin typeface="Times New Roman" panose="02020603050405020304" pitchFamily="18" charset="0"/>
                <a:cs typeface="Times New Roman" panose="02020603050405020304" pitchFamily="18" charset="0"/>
              </a:rPr>
              <a:t>Each file or directory has three basic permission types:</a:t>
            </a:r>
          </a:p>
          <a:p>
            <a:pPr lvl="1">
              <a:lnSpc>
                <a:spcPct val="100000"/>
              </a:lnSpc>
              <a:defRPr/>
            </a:pPr>
            <a:r>
              <a:rPr lang="en-US" sz="2200" b="1" dirty="0">
                <a:solidFill>
                  <a:srgbClr val="002060"/>
                </a:solidFill>
                <a:latin typeface="Times New Roman" panose="02020603050405020304" pitchFamily="18" charset="0"/>
                <a:cs typeface="Times New Roman" panose="02020603050405020304" pitchFamily="18" charset="0"/>
              </a:rPr>
              <a:t>read</a:t>
            </a:r>
            <a:r>
              <a:rPr lang="en-US" sz="2200" dirty="0">
                <a:latin typeface="Times New Roman" panose="02020603050405020304" pitchFamily="18" charset="0"/>
                <a:cs typeface="Times New Roman" panose="02020603050405020304" pitchFamily="18" charset="0"/>
              </a:rPr>
              <a:t> - The Read permission refers to a user's capability to read the contents of the file.</a:t>
            </a:r>
          </a:p>
          <a:p>
            <a:pPr lvl="1">
              <a:lnSpc>
                <a:spcPct val="100000"/>
              </a:lnSpc>
              <a:defRPr/>
            </a:pPr>
            <a:r>
              <a:rPr lang="en-US" sz="2200" b="1" dirty="0">
                <a:solidFill>
                  <a:srgbClr val="002060"/>
                </a:solidFill>
                <a:latin typeface="Times New Roman" panose="02020603050405020304" pitchFamily="18" charset="0"/>
                <a:cs typeface="Times New Roman" panose="02020603050405020304" pitchFamily="18" charset="0"/>
              </a:rPr>
              <a:t>write</a:t>
            </a:r>
            <a:r>
              <a:rPr lang="en-US" sz="2200" dirty="0">
                <a:latin typeface="Times New Roman" panose="02020603050405020304" pitchFamily="18" charset="0"/>
                <a:cs typeface="Times New Roman" panose="02020603050405020304" pitchFamily="18" charset="0"/>
              </a:rPr>
              <a:t> - The Write permissions refer to a user's capability to write or modify a file or directory.</a:t>
            </a:r>
          </a:p>
          <a:p>
            <a:pPr lvl="1">
              <a:lnSpc>
                <a:spcPct val="100000"/>
              </a:lnSpc>
              <a:defRPr/>
            </a:pPr>
            <a:r>
              <a:rPr lang="en-US" sz="2200" b="1" dirty="0">
                <a:solidFill>
                  <a:srgbClr val="002060"/>
                </a:solidFill>
                <a:latin typeface="Times New Roman" panose="02020603050405020304" pitchFamily="18" charset="0"/>
                <a:cs typeface="Times New Roman" panose="02020603050405020304" pitchFamily="18" charset="0"/>
              </a:rPr>
              <a:t>execute</a:t>
            </a:r>
            <a:r>
              <a:rPr lang="en-US" sz="2200" dirty="0">
                <a:latin typeface="Times New Roman" panose="02020603050405020304" pitchFamily="18" charset="0"/>
                <a:cs typeface="Times New Roman" panose="02020603050405020304" pitchFamily="18" charset="0"/>
              </a:rPr>
              <a:t> - The Execute permission affects a user's capability to execute a file or view the contents of a directory</a:t>
            </a:r>
            <a:r>
              <a:rPr lang="en-US" dirty="0" smtClean="0"/>
              <a:t>.</a:t>
            </a:r>
            <a:endParaRPr lang="en-US" dirty="0"/>
          </a:p>
        </p:txBody>
      </p:sp>
      <p:sp>
        <p:nvSpPr>
          <p:cNvPr id="4" name="Footer Placeholder 3">
            <a:extLst>
              <a:ext uri="{FF2B5EF4-FFF2-40B4-BE49-F238E27FC236}">
                <a16:creationId xmlns="" xmlns:a16="http://schemas.microsoft.com/office/drawing/2014/main" id="{4B016C28-29AF-4B63-A755-19610D44B856}"/>
              </a:ext>
            </a:extLst>
          </p:cNvPr>
          <p:cNvSpPr>
            <a:spLocks noGrp="1"/>
          </p:cNvSpPr>
          <p:nvPr>
            <p:ph type="ftr" sz="quarter" idx="11"/>
          </p:nvPr>
        </p:nvSpPr>
        <p:spPr/>
        <p:txBody>
          <a:bodyPr/>
          <a:lstStyle/>
          <a:p>
            <a:pPr>
              <a:defRPr/>
            </a:pPr>
            <a:r>
              <a:rPr lang="en-US" altLang="en-US"/>
              <a:t>Created By Dr.Najla AlNabhan edited by Maysoon AlDuwais</a:t>
            </a:r>
          </a:p>
        </p:txBody>
      </p:sp>
      <p:sp>
        <p:nvSpPr>
          <p:cNvPr id="43013"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0BB177-B893-4EE6-9450-8BFBAE5B14B8}" type="slidenum">
              <a:rPr lang="en-US" altLang="en-US">
                <a:solidFill>
                  <a:srgbClr val="FFFFFF"/>
                </a:solidFill>
              </a:rPr>
              <a:pPr/>
              <a:t>34</a:t>
            </a:fld>
            <a:endParaRPr lang="en-US" altLang="en-US">
              <a:solidFill>
                <a:srgbClr val="FFFFFF"/>
              </a:solidFill>
            </a:endParaRPr>
          </a:p>
        </p:txBody>
      </p:sp>
    </p:spTree>
    <p:extLst>
      <p:ext uri="{BB962C8B-B14F-4D97-AF65-F5344CB8AC3E}">
        <p14:creationId xmlns:p14="http://schemas.microsoft.com/office/powerpoint/2010/main" val="113276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نتيجة بحث الصور عن ‪Each file or directory has three basic permission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9444" y="197612"/>
            <a:ext cx="7113320" cy="6534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639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6955" y="2707575"/>
            <a:ext cx="5510151" cy="1107996"/>
          </a:xfrm>
          <a:prstGeom prst="rect">
            <a:avLst/>
          </a:prstGeom>
          <a:noFill/>
        </p:spPr>
        <p:txBody>
          <a:bodyPr wrap="square" rtlCol="0">
            <a:spAutoFit/>
          </a:bodyPr>
          <a:lstStyle/>
          <a:p>
            <a:pPr algn="ctr"/>
            <a:r>
              <a:rPr lang="en-US" sz="6600" dirty="0" smtClean="0">
                <a:latin typeface="Times New Roman" panose="02020603050405020304" pitchFamily="18" charset="0"/>
                <a:cs typeface="Times New Roman" panose="02020603050405020304" pitchFamily="18" charset="0"/>
              </a:rPr>
              <a:t>Any Question?</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53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870653-63A2-4496-A01D-80C63D3BF9F9}"/>
              </a:ext>
            </a:extLst>
          </p:cNvPr>
          <p:cNvSpPr>
            <a:spLocks noGrp="1"/>
          </p:cNvSpPr>
          <p:nvPr>
            <p:ph type="title"/>
          </p:nvPr>
        </p:nvSpPr>
        <p:spPr>
          <a:xfrm>
            <a:off x="1752600" y="7588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Unix Internals</a:t>
            </a:r>
          </a:p>
        </p:txBody>
      </p:sp>
      <p:sp>
        <p:nvSpPr>
          <p:cNvPr id="3" name="Content Placeholder 2">
            <a:extLst>
              <a:ext uri="{FF2B5EF4-FFF2-40B4-BE49-F238E27FC236}">
                <a16:creationId xmlns="" xmlns:a16="http://schemas.microsoft.com/office/drawing/2014/main" id="{3161A01F-D81B-44E2-BB2C-0F7895E12CC0}"/>
              </a:ext>
            </a:extLst>
          </p:cNvPr>
          <p:cNvSpPr>
            <a:spLocks noGrp="1"/>
          </p:cNvSpPr>
          <p:nvPr>
            <p:ph idx="1"/>
          </p:nvPr>
        </p:nvSpPr>
        <p:spPr>
          <a:xfrm>
            <a:off x="617517" y="1949451"/>
            <a:ext cx="11044052" cy="4024313"/>
          </a:xfrm>
        </p:spPr>
        <p:txBody>
          <a:bodyPr>
            <a:normAutofit/>
          </a:bodyPr>
          <a:lstStyle/>
          <a:p>
            <a:pPr>
              <a:defRPr/>
            </a:pPr>
            <a:r>
              <a:rPr lang="en-US" sz="3200" u="sng" dirty="0">
                <a:latin typeface="Times New Roman" panose="02020603050405020304" pitchFamily="18" charset="0"/>
                <a:cs typeface="Times New Roman" panose="02020603050405020304" pitchFamily="18" charset="0"/>
              </a:rPr>
              <a:t>Tow parts:</a:t>
            </a:r>
          </a:p>
          <a:p>
            <a:pPr>
              <a:defRPr/>
            </a:pPr>
            <a:r>
              <a:rPr lang="en-US" sz="2400" i="1" dirty="0">
                <a:latin typeface="Times New Roman" panose="02020603050405020304" pitchFamily="18" charset="0"/>
                <a:cs typeface="Times New Roman" panose="02020603050405020304" pitchFamily="18" charset="0"/>
              </a:rPr>
              <a:t>kernel </a:t>
            </a:r>
            <a:r>
              <a:rPr lang="en-US" sz="2400" i="1" dirty="0" smtClean="0">
                <a:latin typeface="Times New Roman" panose="02020603050405020304" pitchFamily="18" charset="0"/>
                <a:cs typeface="Times New Roman" panose="02020603050405020304" pitchFamily="18" charset="0"/>
              </a:rPr>
              <a:t>space:</a:t>
            </a:r>
            <a:endParaRPr lang="en-US" sz="2400" i="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The kernel performs its tasks, such as executing processes and handling interrupts, in </a:t>
            </a:r>
            <a:r>
              <a:rPr lang="en-US" dirty="0">
                <a:solidFill>
                  <a:srgbClr val="FF0000"/>
                </a:solidFill>
                <a:latin typeface="Times New Roman" panose="02020603050405020304" pitchFamily="18" charset="0"/>
                <a:cs typeface="Times New Roman" panose="02020603050405020304" pitchFamily="18" charset="0"/>
              </a:rPr>
              <a:t>kernel space</a:t>
            </a:r>
            <a:r>
              <a:rPr lang="en-US" i="1" dirty="0"/>
              <a:t>.</a:t>
            </a:r>
          </a:p>
          <a:p>
            <a:pPr>
              <a:buFont typeface="Arial" panose="020B0604020202020204" pitchFamily="34" charset="0"/>
              <a:buChar char="•"/>
              <a:defRPr/>
            </a:pPr>
            <a:r>
              <a:rPr lang="en-US" sz="2400" i="1" dirty="0">
                <a:latin typeface="Times New Roman" panose="02020603050405020304" pitchFamily="18" charset="0"/>
                <a:cs typeface="Times New Roman" panose="02020603050405020304" pitchFamily="18" charset="0"/>
              </a:rPr>
              <a:t>user </a:t>
            </a:r>
            <a:r>
              <a:rPr lang="en-US" sz="2400" i="1" dirty="0" smtClean="0">
                <a:latin typeface="Times New Roman" panose="02020603050405020304" pitchFamily="18" charset="0"/>
                <a:cs typeface="Times New Roman" panose="02020603050405020304" pitchFamily="18" charset="0"/>
              </a:rPr>
              <a:t>space:</a:t>
            </a:r>
            <a:endParaRPr lang="en-US" sz="2400" i="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whereas other process operate in </a:t>
            </a:r>
            <a:r>
              <a:rPr lang="en-US" dirty="0">
                <a:solidFill>
                  <a:srgbClr val="FF0000"/>
                </a:solidFill>
                <a:latin typeface="Times New Roman" panose="02020603050405020304" pitchFamily="18" charset="0"/>
                <a:cs typeface="Times New Roman" panose="02020603050405020304" pitchFamily="18" charset="0"/>
              </a:rPr>
              <a:t>user space</a:t>
            </a:r>
          </a:p>
        </p:txBody>
      </p:sp>
      <p:sp>
        <p:nvSpPr>
          <p:cNvPr id="13316"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99CA7-2FA4-4561-8D06-0B0080ECE79D}" type="slidenum">
              <a:rPr lang="en-US" altLang="en-US">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046203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CCA58A-41A8-40E9-9249-2B6ABFDD6C92}"/>
              </a:ext>
            </a:extLst>
          </p:cNvPr>
          <p:cNvSpPr>
            <a:spLocks noGrp="1"/>
          </p:cNvSpPr>
          <p:nvPr>
            <p:ph type="title"/>
          </p:nvPr>
        </p:nvSpPr>
        <p:spPr>
          <a:xfrm>
            <a:off x="1752600" y="7588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Unix Internals</a:t>
            </a:r>
          </a:p>
        </p:txBody>
      </p:sp>
      <p:sp>
        <p:nvSpPr>
          <p:cNvPr id="14339" name="Content Placeholder 2"/>
          <p:cNvSpPr>
            <a:spLocks noGrp="1"/>
          </p:cNvSpPr>
          <p:nvPr>
            <p:ph idx="1"/>
          </p:nvPr>
        </p:nvSpPr>
        <p:spPr>
          <a:xfrm>
            <a:off x="1128156" y="1949451"/>
            <a:ext cx="10414660" cy="4024313"/>
          </a:xfrm>
        </p:spPr>
        <p:txBody>
          <a:bodyPr/>
          <a:lstStyle/>
          <a:p>
            <a:r>
              <a:rPr lang="en-US" altLang="en-US" dirty="0">
                <a:latin typeface="Times New Roman" panose="02020603050405020304" pitchFamily="18" charset="0"/>
                <a:cs typeface="Times New Roman" panose="02020603050405020304" pitchFamily="18" charset="0"/>
              </a:rPr>
              <a:t>Unlike DOS (</a:t>
            </a:r>
            <a:r>
              <a:rPr lang="en-US" altLang="en-US" dirty="0">
                <a:solidFill>
                  <a:srgbClr val="C00000"/>
                </a:solidFill>
                <a:latin typeface="Times New Roman" panose="02020603050405020304" pitchFamily="18" charset="0"/>
                <a:cs typeface="Times New Roman" panose="02020603050405020304" pitchFamily="18" charset="0"/>
              </a:rPr>
              <a:t>and some other operating systems</a:t>
            </a:r>
            <a:r>
              <a:rPr lang="en-US" altLang="en-US" dirty="0">
                <a:latin typeface="Times New Roman" panose="02020603050405020304" pitchFamily="18" charset="0"/>
                <a:cs typeface="Times New Roman" panose="02020603050405020304" pitchFamily="18" charset="0"/>
              </a:rPr>
              <a:t>), UNIX system programs do not have access to the physical hardware of the computer. All they see are the kernel services, provided by the system call interface.</a:t>
            </a:r>
          </a:p>
          <a:p>
            <a:pPr lvl="1"/>
            <a:r>
              <a:rPr lang="en-US" altLang="en-US" b="1" dirty="0" smtClean="0">
                <a:solidFill>
                  <a:srgbClr val="C00000"/>
                </a:solidFill>
              </a:rPr>
              <a:t>Monolithic kernels</a:t>
            </a:r>
            <a:endParaRPr lang="en-US" altLang="en-US" dirty="0" smtClean="0">
              <a:solidFill>
                <a:srgbClr val="C00000"/>
              </a:solidFill>
            </a:endParaRPr>
          </a:p>
        </p:txBody>
      </p:sp>
      <p:sp>
        <p:nvSpPr>
          <p:cNvPr id="14340"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010C67-F9B1-4C3F-86A2-7608FF6F90EF}" type="slidenum">
              <a:rPr lang="en-US" altLang="en-US">
                <a:solidFill>
                  <a:srgbClr val="FFFFFF"/>
                </a:solidFill>
              </a:rPr>
              <a:pPr/>
              <a:t>5</a:t>
            </a:fld>
            <a:endParaRPr lang="en-US" altLang="en-US">
              <a:solidFill>
                <a:srgbClr val="FFFFFF"/>
              </a:solidFill>
            </a:endParaRPr>
          </a:p>
        </p:txBody>
      </p:sp>
    </p:spTree>
    <p:extLst>
      <p:ext uri="{BB962C8B-B14F-4D97-AF65-F5344CB8AC3E}">
        <p14:creationId xmlns:p14="http://schemas.microsoft.com/office/powerpoint/2010/main" val="32106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816724-D32B-4B1C-ADC6-3FE19380AB72}"/>
              </a:ext>
            </a:extLst>
          </p:cNvPr>
          <p:cNvSpPr>
            <a:spLocks noGrp="1"/>
          </p:cNvSpPr>
          <p:nvPr>
            <p:ph type="title"/>
          </p:nvPr>
        </p:nvSpPr>
        <p:spPr>
          <a:xfrm>
            <a:off x="1752600" y="758826"/>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Unix Filesystem</a:t>
            </a:r>
          </a:p>
        </p:txBody>
      </p:sp>
      <p:sp>
        <p:nvSpPr>
          <p:cNvPr id="15363" name="Content Placeholder 2"/>
          <p:cNvSpPr>
            <a:spLocks noGrp="1"/>
          </p:cNvSpPr>
          <p:nvPr>
            <p:ph idx="1"/>
          </p:nvPr>
        </p:nvSpPr>
        <p:spPr>
          <a:xfrm>
            <a:off x="593766" y="1949451"/>
            <a:ext cx="10984675" cy="4024313"/>
          </a:xfrm>
        </p:spPr>
        <p:txBody>
          <a:bodyPr>
            <a:normAutofit/>
          </a:bodyPr>
          <a:lstStyle/>
          <a:p>
            <a:pPr>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 In </a:t>
            </a:r>
            <a:r>
              <a:rPr lang="en-US" altLang="en-US" dirty="0">
                <a:latin typeface="Times New Roman" panose="02020603050405020304" pitchFamily="18" charset="0"/>
                <a:cs typeface="Times New Roman" panose="02020603050405020304" pitchFamily="18" charset="0"/>
                <a:hlinkClick r:id="rId2" tooltip="Unix"/>
              </a:rPr>
              <a:t>Unix</a:t>
            </a:r>
            <a:r>
              <a:rPr lang="en-US" altLang="en-US" dirty="0">
                <a:latin typeface="Times New Roman" panose="02020603050405020304" pitchFamily="18" charset="0"/>
                <a:cs typeface="Times New Roman" panose="02020603050405020304" pitchFamily="18" charset="0"/>
              </a:rPr>
              <a:t> and </a:t>
            </a:r>
            <a:r>
              <a:rPr lang="en-US" altLang="en-US" dirty="0">
                <a:latin typeface="Times New Roman" panose="02020603050405020304" pitchFamily="18" charset="0"/>
                <a:cs typeface="Times New Roman" panose="02020603050405020304" pitchFamily="18" charset="0"/>
                <a:hlinkClick r:id="rId3" tooltip="Operating system"/>
              </a:rPr>
              <a:t>operating systems</a:t>
            </a:r>
            <a:r>
              <a:rPr lang="en-US" altLang="en-US" dirty="0">
                <a:latin typeface="Times New Roman" panose="02020603050405020304" pitchFamily="18" charset="0"/>
                <a:cs typeface="Times New Roman" panose="02020603050405020304" pitchFamily="18" charset="0"/>
              </a:rPr>
              <a:t> inspired by it, the </a:t>
            </a:r>
            <a:r>
              <a:rPr lang="en-US" altLang="en-US" dirty="0">
                <a:latin typeface="Times New Roman" panose="02020603050405020304" pitchFamily="18" charset="0"/>
                <a:cs typeface="Times New Roman" panose="02020603050405020304" pitchFamily="18" charset="0"/>
                <a:hlinkClick r:id="rId4" tooltip="File system"/>
              </a:rPr>
              <a:t>file system</a:t>
            </a:r>
            <a:r>
              <a:rPr lang="en-US" altLang="en-US" dirty="0">
                <a:latin typeface="Times New Roman" panose="02020603050405020304" pitchFamily="18" charset="0"/>
                <a:cs typeface="Times New Roman" panose="02020603050405020304" pitchFamily="18" charset="0"/>
              </a:rPr>
              <a:t> is considered a central component of the operating system.</a:t>
            </a:r>
          </a:p>
          <a:p>
            <a:pPr>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 The filesystem provides information storage and retrieval, and one of several forms of </a:t>
            </a:r>
            <a:r>
              <a:rPr lang="en-US" altLang="en-US" dirty="0" err="1">
                <a:latin typeface="Times New Roman" panose="02020603050405020304" pitchFamily="18" charset="0"/>
                <a:cs typeface="Times New Roman" panose="02020603050405020304" pitchFamily="18" charset="0"/>
                <a:hlinkClick r:id="rId5" tooltip="Interprocess communication"/>
              </a:rPr>
              <a:t>interprocess</a:t>
            </a:r>
            <a:r>
              <a:rPr lang="en-US" altLang="en-US" dirty="0">
                <a:latin typeface="Times New Roman" panose="02020603050405020304" pitchFamily="18" charset="0"/>
                <a:cs typeface="Times New Roman" panose="02020603050405020304" pitchFamily="18" charset="0"/>
                <a:hlinkClick r:id="rId5" tooltip="Interprocess communication"/>
              </a:rPr>
              <a:t> communication</a:t>
            </a:r>
            <a:r>
              <a:rPr lang="en-US" altLang="en-US" dirty="0">
                <a:latin typeface="Times New Roman" panose="02020603050405020304" pitchFamily="18" charset="0"/>
                <a:cs typeface="Times New Roman" panose="02020603050405020304" pitchFamily="18" charset="0"/>
              </a:rPr>
              <a:t>.</a:t>
            </a:r>
          </a:p>
        </p:txBody>
      </p:sp>
      <p:sp>
        <p:nvSpPr>
          <p:cNvPr id="15364"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6065B2-7D33-4010-85A0-457A364FE936}" type="slidenum">
              <a:rPr lang="en-US" altLang="en-US">
                <a:solidFill>
                  <a:srgbClr val="FFFFFF"/>
                </a:solidFill>
              </a:rPr>
              <a:pPr/>
              <a:t>6</a:t>
            </a:fld>
            <a:endParaRPr lang="en-US" altLang="en-US">
              <a:solidFill>
                <a:srgbClr val="FFFFFF"/>
              </a:solidFill>
            </a:endParaRPr>
          </a:p>
        </p:txBody>
      </p:sp>
    </p:spTree>
    <p:extLst>
      <p:ext uri="{BB962C8B-B14F-4D97-AF65-F5344CB8AC3E}">
        <p14:creationId xmlns:p14="http://schemas.microsoft.com/office/powerpoint/2010/main" val="214480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9CA35D-3E1A-43E2-9A3A-AB0CE8A90F52}"/>
              </a:ext>
            </a:extLst>
          </p:cNvPr>
          <p:cNvSpPr>
            <a:spLocks noGrp="1"/>
          </p:cNvSpPr>
          <p:nvPr>
            <p:ph type="title"/>
          </p:nvPr>
        </p:nvSpPr>
        <p:spPr>
          <a:xfrm>
            <a:off x="1752600" y="762001"/>
            <a:ext cx="8839200" cy="765175"/>
          </a:xfrm>
        </p:spPr>
        <p:txBody>
          <a:bodyPr>
            <a:normAutofit/>
          </a:bodyPr>
          <a:lstStyle/>
          <a:p>
            <a:pPr>
              <a:defRPr/>
            </a:pPr>
            <a:r>
              <a:rPr lang="en-US" sz="4900" dirty="0">
                <a:solidFill>
                  <a:srgbClr val="D795BC"/>
                </a:solidFill>
                <a:latin typeface="Times New Roman" panose="02020603050405020304" pitchFamily="18" charset="0"/>
                <a:ea typeface="+mn-ea"/>
                <a:cs typeface="Times New Roman" panose="02020603050405020304" pitchFamily="18" charset="0"/>
              </a:rPr>
              <a:t>Unix Filesystem</a:t>
            </a:r>
          </a:p>
        </p:txBody>
      </p:sp>
      <p:sp>
        <p:nvSpPr>
          <p:cNvPr id="16387" name="Content Placeholder 2"/>
          <p:cNvSpPr>
            <a:spLocks noGrp="1"/>
          </p:cNvSpPr>
          <p:nvPr>
            <p:ph idx="1"/>
          </p:nvPr>
        </p:nvSpPr>
        <p:spPr>
          <a:xfrm>
            <a:off x="451263" y="1949451"/>
            <a:ext cx="10545288" cy="4024313"/>
          </a:xfrm>
        </p:spPr>
        <p:txBody>
          <a:bodyPr/>
          <a:lstStyle/>
          <a:p>
            <a:endParaRPr lang="en-US" altLang="ar-SA" u="sng" dirty="0" smtClean="0">
              <a:solidFill>
                <a:srgbClr val="000000"/>
              </a:solidFill>
            </a:endParaRPr>
          </a:p>
          <a:p>
            <a:r>
              <a:rPr lang="en-US" altLang="ar-SA" u="sng" dirty="0">
                <a:latin typeface="Times New Roman" panose="02020603050405020304" pitchFamily="18" charset="0"/>
                <a:cs typeface="Times New Roman" panose="02020603050405020304" pitchFamily="18" charset="0"/>
              </a:rPr>
              <a:t>UNIX comes with various file systems </a:t>
            </a:r>
            <a:r>
              <a:rPr lang="en-US" altLang="ar-SA" dirty="0">
                <a:latin typeface="Times New Roman" panose="02020603050405020304" pitchFamily="18" charset="0"/>
                <a:cs typeface="Times New Roman" panose="02020603050405020304" pitchFamily="18" charset="0"/>
              </a:rPr>
              <a:t>such as </a:t>
            </a:r>
            <a:r>
              <a:rPr lang="en-US" altLang="ar-SA" dirty="0" err="1">
                <a:latin typeface="Times New Roman" panose="02020603050405020304" pitchFamily="18" charset="0"/>
                <a:cs typeface="Times New Roman" panose="02020603050405020304" pitchFamily="18" charset="0"/>
              </a:rPr>
              <a:t>jfs</a:t>
            </a:r>
            <a:r>
              <a:rPr lang="en-US" altLang="ar-SA" dirty="0">
                <a:latin typeface="Times New Roman" panose="02020603050405020304" pitchFamily="18" charset="0"/>
                <a:cs typeface="Times New Roman" panose="02020603050405020304" pitchFamily="18" charset="0"/>
              </a:rPr>
              <a:t>, </a:t>
            </a:r>
            <a:r>
              <a:rPr lang="en-US" altLang="ar-SA" dirty="0" err="1">
                <a:latin typeface="Times New Roman" panose="02020603050405020304" pitchFamily="18" charset="0"/>
                <a:cs typeface="Times New Roman" panose="02020603050405020304" pitchFamily="18" charset="0"/>
              </a:rPr>
              <a:t>gpfs</a:t>
            </a:r>
            <a:r>
              <a:rPr lang="en-US" altLang="ar-SA" dirty="0">
                <a:latin typeface="Times New Roman" panose="02020603050405020304" pitchFamily="18" charset="0"/>
                <a:cs typeface="Times New Roman" panose="02020603050405020304" pitchFamily="18" charset="0"/>
              </a:rPr>
              <a:t> (AIX), </a:t>
            </a:r>
            <a:r>
              <a:rPr lang="en-US" altLang="ar-SA" dirty="0" err="1">
                <a:latin typeface="Times New Roman" panose="02020603050405020304" pitchFamily="18" charset="0"/>
                <a:cs typeface="Times New Roman" panose="02020603050405020304" pitchFamily="18" charset="0"/>
              </a:rPr>
              <a:t>jfs</a:t>
            </a:r>
            <a:r>
              <a:rPr lang="en-US" altLang="ar-SA" dirty="0">
                <a:latin typeface="Times New Roman" panose="02020603050405020304" pitchFamily="18" charset="0"/>
                <a:cs typeface="Times New Roman" panose="02020603050405020304" pitchFamily="18" charset="0"/>
              </a:rPr>
              <a:t>, </a:t>
            </a:r>
            <a:r>
              <a:rPr lang="en-US" altLang="ar-SA" dirty="0" err="1">
                <a:latin typeface="Times New Roman" panose="02020603050405020304" pitchFamily="18" charset="0"/>
                <a:cs typeface="Times New Roman" panose="02020603050405020304" pitchFamily="18" charset="0"/>
              </a:rPr>
              <a:t>gpfs</a:t>
            </a:r>
            <a:r>
              <a:rPr lang="en-US" altLang="ar-SA" dirty="0">
                <a:latin typeface="Times New Roman" panose="02020603050405020304" pitchFamily="18" charset="0"/>
                <a:cs typeface="Times New Roman" panose="02020603050405020304" pitchFamily="18" charset="0"/>
              </a:rPr>
              <a:t> (HP-UX), </a:t>
            </a:r>
            <a:r>
              <a:rPr lang="en-US" altLang="ar-SA" dirty="0" err="1">
                <a:latin typeface="Times New Roman" panose="02020603050405020304" pitchFamily="18" charset="0"/>
                <a:cs typeface="Times New Roman" panose="02020603050405020304" pitchFamily="18" charset="0"/>
              </a:rPr>
              <a:t>jfs</a:t>
            </a:r>
            <a:r>
              <a:rPr lang="en-US" altLang="ar-SA" dirty="0">
                <a:latin typeface="Times New Roman" panose="02020603050405020304" pitchFamily="18" charset="0"/>
                <a:cs typeface="Times New Roman" panose="02020603050405020304" pitchFamily="18" charset="0"/>
              </a:rPr>
              <a:t>, </a:t>
            </a:r>
            <a:r>
              <a:rPr lang="en-US" altLang="ar-SA" dirty="0" err="1">
                <a:latin typeface="Times New Roman" panose="02020603050405020304" pitchFamily="18" charset="0"/>
                <a:cs typeface="Times New Roman" panose="02020603050405020304" pitchFamily="18" charset="0"/>
              </a:rPr>
              <a:t>gpfs</a:t>
            </a:r>
            <a:r>
              <a:rPr lang="en-US" altLang="ar-SA" dirty="0">
                <a:latin typeface="Times New Roman" panose="02020603050405020304" pitchFamily="18" charset="0"/>
                <a:cs typeface="Times New Roman" panose="02020603050405020304" pitchFamily="18" charset="0"/>
              </a:rPr>
              <a:t> (Solaris).</a:t>
            </a:r>
          </a:p>
          <a:p>
            <a:endParaRPr lang="en-US" altLang="en-US" dirty="0" smtClean="0"/>
          </a:p>
        </p:txBody>
      </p:sp>
      <p:sp>
        <p:nvSpPr>
          <p:cNvPr id="16388"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551B3D-51FA-4C04-AF4F-2C0005BDFB27}" type="slidenum">
              <a:rPr lang="en-US" altLang="en-US">
                <a:solidFill>
                  <a:srgbClr val="FFFFFF"/>
                </a:solidFill>
              </a:rPr>
              <a:pPr/>
              <a:t>7</a:t>
            </a:fld>
            <a:endParaRPr lang="en-US" altLang="en-US">
              <a:solidFill>
                <a:srgbClr val="FFFFFF"/>
              </a:solidFill>
            </a:endParaRPr>
          </a:p>
        </p:txBody>
      </p:sp>
    </p:spTree>
    <p:extLst>
      <p:ext uri="{BB962C8B-B14F-4D97-AF65-F5344CB8AC3E}">
        <p14:creationId xmlns:p14="http://schemas.microsoft.com/office/powerpoint/2010/main" val="185266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DE3D3B-904F-48BA-90FE-180A05CE5940}" type="slidenum">
              <a:rPr lang="en-US" altLang="en-US">
                <a:solidFill>
                  <a:srgbClr val="FFFFFF"/>
                </a:solidFill>
              </a:rPr>
              <a:pPr/>
              <a:t>8</a:t>
            </a:fld>
            <a:endParaRPr lang="en-US" altLang="en-US">
              <a:solidFill>
                <a:srgbClr val="FFFFFF"/>
              </a:solidFill>
            </a:endParaRPr>
          </a:p>
        </p:txBody>
      </p:sp>
      <p:sp>
        <p:nvSpPr>
          <p:cNvPr id="4" name="مستطيل 3">
            <a:extLst>
              <a:ext uri="{FF2B5EF4-FFF2-40B4-BE49-F238E27FC236}">
                <a16:creationId xmlns="" xmlns:a16="http://schemas.microsoft.com/office/drawing/2014/main" id="{6BC50C68-C21D-408E-AA01-E0497CD68014}"/>
              </a:ext>
            </a:extLst>
          </p:cNvPr>
          <p:cNvSpPr/>
          <p:nvPr/>
        </p:nvSpPr>
        <p:spPr>
          <a:xfrm>
            <a:off x="1520825" y="457200"/>
            <a:ext cx="9144000" cy="846386"/>
          </a:xfrm>
          <a:prstGeom prst="rect">
            <a:avLst/>
          </a:prstGeom>
        </p:spPr>
        <p:txBody>
          <a:bodyPr>
            <a:spAutoFit/>
          </a:bodyPr>
          <a:lstStyle/>
          <a:p>
            <a:pPr algn="ctr">
              <a:defRPr/>
            </a:pPr>
            <a:r>
              <a:rPr lang="en-US" sz="4900" dirty="0">
                <a:solidFill>
                  <a:srgbClr val="D795BC"/>
                </a:solidFill>
                <a:latin typeface="Times New Roman" panose="02020603050405020304" pitchFamily="18" charset="0"/>
                <a:cs typeface="Times New Roman" panose="02020603050405020304" pitchFamily="18" charset="0"/>
              </a:rPr>
              <a:t>Linux: a UNIX flavor </a:t>
            </a:r>
            <a:endParaRPr lang="en-US" altLang="ar-SA" sz="4900" dirty="0">
              <a:solidFill>
                <a:srgbClr val="D795BC"/>
              </a:solidFill>
              <a:latin typeface="Times New Roman" panose="02020603050405020304" pitchFamily="18" charset="0"/>
              <a:cs typeface="Times New Roman" panose="02020603050405020304" pitchFamily="18" charset="0"/>
            </a:endParaRPr>
          </a:p>
        </p:txBody>
      </p:sp>
      <p:sp>
        <p:nvSpPr>
          <p:cNvPr id="10244" name="مستطيل 1">
            <a:extLst>
              <a:ext uri="{FF2B5EF4-FFF2-40B4-BE49-F238E27FC236}">
                <a16:creationId xmlns="" xmlns:a16="http://schemas.microsoft.com/office/drawing/2014/main" id="{C2B6E352-A319-4809-A361-1761F3467BEC}"/>
              </a:ext>
            </a:extLst>
          </p:cNvPr>
          <p:cNvSpPr>
            <a:spLocks noChangeArrowheads="1"/>
          </p:cNvSpPr>
          <p:nvPr/>
        </p:nvSpPr>
        <p:spPr bwMode="auto">
          <a:xfrm>
            <a:off x="819396" y="1447801"/>
            <a:ext cx="10534403" cy="4247317"/>
          </a:xfrm>
          <a:prstGeom prst="rect">
            <a:avLst/>
          </a:prstGeom>
          <a:noFill/>
          <a:ln w="9525">
            <a:noFill/>
            <a:miter lim="800000"/>
            <a:headEnd/>
            <a:tailEnd/>
          </a:ln>
        </p:spPr>
        <p:txBody>
          <a:bodyPr wrap="square">
            <a:spAutoFit/>
          </a:bodyPr>
          <a:lstStyle/>
          <a:p>
            <a:pPr marL="342900" indent="-342900" algn="just">
              <a:lnSpc>
                <a:spcPct val="150000"/>
              </a:lnSpc>
              <a:buClr>
                <a:schemeClr val="accent1">
                  <a:lumMod val="50000"/>
                </a:schemeClr>
              </a:buClr>
              <a:buFont typeface="Arial" panose="020B0604020202020204" pitchFamily="34" charset="0"/>
              <a:buChar char="•"/>
              <a:defRPr/>
            </a:pPr>
            <a:r>
              <a:rPr lang="en-US" sz="2800" dirty="0">
                <a:solidFill>
                  <a:srgbClr val="F73B3B"/>
                </a:solidFill>
                <a:latin typeface="Times New Roman" panose="02020603050405020304" pitchFamily="18" charset="0"/>
                <a:cs typeface="Times New Roman" panose="02020603050405020304" pitchFamily="18" charset="0"/>
              </a:rPr>
              <a:t>Linux</a:t>
            </a:r>
            <a:r>
              <a:rPr lang="en-US" sz="2800" dirty="0">
                <a:latin typeface="Times New Roman" panose="02020603050405020304" pitchFamily="18" charset="0"/>
                <a:cs typeface="Times New Roman" panose="02020603050405020304" pitchFamily="18" charset="0"/>
              </a:rPr>
              <a:t> is a product that mimics the form and function of a UNIX system. </a:t>
            </a:r>
          </a:p>
          <a:p>
            <a:pPr marL="342900" indent="-342900" algn="just">
              <a:lnSpc>
                <a:spcPct val="150000"/>
              </a:lnSpc>
              <a:buClr>
                <a:schemeClr val="accent1">
                  <a:lumMod val="50000"/>
                </a:schemeClr>
              </a:buClr>
              <a:buFont typeface="Arial" panose="020B0604020202020204" pitchFamily="34" charset="0"/>
              <a:buChar char="•"/>
              <a:defRPr/>
            </a:pPr>
            <a:r>
              <a:rPr lang="en-US" sz="2800" dirty="0">
                <a:latin typeface="Times New Roman" panose="02020603050405020304" pitchFamily="18" charset="0"/>
                <a:cs typeface="Times New Roman" panose="02020603050405020304" pitchFamily="18" charset="0"/>
              </a:rPr>
              <a:t> </a:t>
            </a:r>
            <a:r>
              <a:rPr lang="en-US" sz="2800" dirty="0">
                <a:solidFill>
                  <a:srgbClr val="F73B3B"/>
                </a:solidFill>
                <a:latin typeface="Times New Roman" panose="02020603050405020304" pitchFamily="18" charset="0"/>
                <a:cs typeface="Times New Roman" panose="02020603050405020304" pitchFamily="18" charset="0"/>
              </a:rPr>
              <a:t>Linux</a:t>
            </a:r>
            <a:r>
              <a:rPr lang="en-US" sz="2800" dirty="0">
                <a:latin typeface="Times New Roman" panose="02020603050405020304" pitchFamily="18" charset="0"/>
                <a:cs typeface="Times New Roman" panose="02020603050405020304" pitchFamily="18" charset="0"/>
              </a:rPr>
              <a:t> is written from scratch by Linus Torvalds with assistance from a loosely-knit team of hackers across the Net. It aims towards POSIX compliance</a:t>
            </a:r>
            <a:r>
              <a:rPr lang="en-US" sz="2800" dirty="0"/>
              <a:t>.</a:t>
            </a:r>
          </a:p>
          <a:p>
            <a:pPr marL="342900" indent="-342900" algn="just">
              <a:lnSpc>
                <a:spcPct val="150000"/>
              </a:lnSpc>
              <a:buClr>
                <a:schemeClr val="accent1">
                  <a:lumMod val="50000"/>
                </a:schemeClr>
              </a:buClr>
              <a:buFont typeface="Arial" panose="020B0604020202020204" pitchFamily="34" charset="0"/>
              <a:buChar char="•"/>
              <a:defRPr/>
            </a:pPr>
            <a:endParaRPr lang="en-US" sz="2000" dirty="0"/>
          </a:p>
          <a:p>
            <a:pPr algn="just">
              <a:lnSpc>
                <a:spcPct val="150000"/>
              </a:lnSpc>
              <a:buClr>
                <a:schemeClr val="accent1">
                  <a:lumMod val="50000"/>
                </a:schemeClr>
              </a:buClr>
              <a:defRPr/>
            </a:pPr>
            <a:endParaRPr lang="en-US" sz="2000" dirty="0"/>
          </a:p>
        </p:txBody>
      </p:sp>
    </p:spTree>
    <p:extLst>
      <p:ext uri="{BB962C8B-B14F-4D97-AF65-F5344CB8AC3E}">
        <p14:creationId xmlns:p14="http://schemas.microsoft.com/office/powerpoint/2010/main" val="2942473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صر نائب لرقم الشريحة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456AF8-F103-4FB2-B172-9D1572581CCD}" type="slidenum">
              <a:rPr lang="en-US" altLang="en-US">
                <a:solidFill>
                  <a:srgbClr val="FFFFFF"/>
                </a:solidFill>
              </a:rPr>
              <a:pPr/>
              <a:t>9</a:t>
            </a:fld>
            <a:endParaRPr lang="en-US" altLang="en-US">
              <a:solidFill>
                <a:srgbClr val="FFFFFF"/>
              </a:solidFill>
            </a:endParaRPr>
          </a:p>
        </p:txBody>
      </p:sp>
      <p:sp>
        <p:nvSpPr>
          <p:cNvPr id="4" name="مستطيل 3">
            <a:extLst>
              <a:ext uri="{FF2B5EF4-FFF2-40B4-BE49-F238E27FC236}">
                <a16:creationId xmlns="" xmlns:a16="http://schemas.microsoft.com/office/drawing/2014/main" id="{BAE5763C-7847-4880-BEAD-AD0F70BB667D}"/>
              </a:ext>
            </a:extLst>
          </p:cNvPr>
          <p:cNvSpPr/>
          <p:nvPr/>
        </p:nvSpPr>
        <p:spPr>
          <a:xfrm>
            <a:off x="1520825" y="457200"/>
            <a:ext cx="9144000" cy="846386"/>
          </a:xfrm>
          <a:prstGeom prst="rect">
            <a:avLst/>
          </a:prstGeom>
        </p:spPr>
        <p:txBody>
          <a:bodyPr>
            <a:spAutoFit/>
          </a:bodyPr>
          <a:lstStyle/>
          <a:p>
            <a:pPr algn="ctr">
              <a:defRPr/>
            </a:pPr>
            <a:r>
              <a:rPr lang="en-US" sz="4900" dirty="0">
                <a:solidFill>
                  <a:srgbClr val="D795BC"/>
                </a:solidFill>
                <a:latin typeface="Times New Roman" panose="02020603050405020304" pitchFamily="18" charset="0"/>
                <a:cs typeface="Times New Roman" panose="02020603050405020304" pitchFamily="18" charset="0"/>
              </a:rPr>
              <a:t>Linux is Just a Kernel</a:t>
            </a:r>
            <a:endParaRPr lang="en-US" altLang="ar-SA" sz="4900" dirty="0">
              <a:solidFill>
                <a:srgbClr val="D795BC"/>
              </a:solidFill>
              <a:latin typeface="Times New Roman" panose="02020603050405020304" pitchFamily="18" charset="0"/>
              <a:cs typeface="Times New Roman" panose="02020603050405020304" pitchFamily="18" charset="0"/>
            </a:endParaRPr>
          </a:p>
        </p:txBody>
      </p:sp>
      <p:sp>
        <p:nvSpPr>
          <p:cNvPr id="11268" name="مستطيل 1">
            <a:extLst>
              <a:ext uri="{FF2B5EF4-FFF2-40B4-BE49-F238E27FC236}">
                <a16:creationId xmlns="" xmlns:a16="http://schemas.microsoft.com/office/drawing/2014/main" id="{650B2259-2600-40AD-B3AA-682E67A553DF}"/>
              </a:ext>
            </a:extLst>
          </p:cNvPr>
          <p:cNvSpPr>
            <a:spLocks noChangeArrowheads="1"/>
          </p:cNvSpPr>
          <p:nvPr/>
        </p:nvSpPr>
        <p:spPr bwMode="auto">
          <a:xfrm>
            <a:off x="415635" y="1522414"/>
            <a:ext cx="11459689"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82563">
              <a:defRPr>
                <a:solidFill>
                  <a:schemeClr val="tx1"/>
                </a:solidFill>
                <a:latin typeface="Arial" panose="020B0604020202020204" pitchFamily="34" charset="0"/>
              </a:defRPr>
            </a:lvl1pPr>
            <a:lvl2pPr marL="742950" indent="-285750" defTabSz="182563">
              <a:defRPr>
                <a:solidFill>
                  <a:schemeClr val="tx1"/>
                </a:solidFill>
                <a:latin typeface="Arial" panose="020B0604020202020204" pitchFamily="34" charset="0"/>
              </a:defRPr>
            </a:lvl2pPr>
            <a:lvl3pPr marL="1143000" indent="-228600" defTabSz="182563">
              <a:defRPr>
                <a:solidFill>
                  <a:schemeClr val="tx1"/>
                </a:solidFill>
                <a:latin typeface="Arial" panose="020B0604020202020204" pitchFamily="34" charset="0"/>
              </a:defRPr>
            </a:lvl3pPr>
            <a:lvl4pPr marL="1600200" indent="-228600" defTabSz="182563">
              <a:defRPr>
                <a:solidFill>
                  <a:schemeClr val="tx1"/>
                </a:solidFill>
                <a:latin typeface="Arial" panose="020B0604020202020204" pitchFamily="34" charset="0"/>
              </a:defRPr>
            </a:lvl4pPr>
            <a:lvl5pPr marL="2057400" indent="-228600" defTabSz="182563">
              <a:defRPr>
                <a:solidFill>
                  <a:schemeClr val="tx1"/>
                </a:solidFill>
                <a:latin typeface="Arial" panose="020B0604020202020204" pitchFamily="34" charset="0"/>
              </a:defRPr>
            </a:lvl5pPr>
            <a:lvl6pPr marL="2514600" indent="-228600" defTabSz="182563" eaLnBrk="0" fontAlgn="base" hangingPunct="0">
              <a:spcBef>
                <a:spcPct val="0"/>
              </a:spcBef>
              <a:spcAft>
                <a:spcPct val="0"/>
              </a:spcAft>
              <a:defRPr>
                <a:solidFill>
                  <a:schemeClr val="tx1"/>
                </a:solidFill>
                <a:latin typeface="Arial" panose="020B0604020202020204" pitchFamily="34" charset="0"/>
              </a:defRPr>
            </a:lvl6pPr>
            <a:lvl7pPr marL="2971800" indent="-228600" defTabSz="182563" eaLnBrk="0" fontAlgn="base" hangingPunct="0">
              <a:spcBef>
                <a:spcPct val="0"/>
              </a:spcBef>
              <a:spcAft>
                <a:spcPct val="0"/>
              </a:spcAft>
              <a:defRPr>
                <a:solidFill>
                  <a:schemeClr val="tx1"/>
                </a:solidFill>
                <a:latin typeface="Arial" panose="020B0604020202020204" pitchFamily="34" charset="0"/>
              </a:defRPr>
            </a:lvl7pPr>
            <a:lvl8pPr marL="3429000" indent="-228600" defTabSz="182563" eaLnBrk="0" fontAlgn="base" hangingPunct="0">
              <a:spcBef>
                <a:spcPct val="0"/>
              </a:spcBef>
              <a:spcAft>
                <a:spcPct val="0"/>
              </a:spcAft>
              <a:defRPr>
                <a:solidFill>
                  <a:schemeClr val="tx1"/>
                </a:solidFill>
                <a:latin typeface="Arial" panose="020B0604020202020204" pitchFamily="34" charset="0"/>
              </a:defRPr>
            </a:lvl8pPr>
            <a:lvl9pPr marL="3886200" indent="-228600" defTabSz="182563" eaLnBrk="0" fontAlgn="base" hangingPunct="0">
              <a:spcBef>
                <a:spcPct val="0"/>
              </a:spcBef>
              <a:spcAft>
                <a:spcPct val="0"/>
              </a:spcAft>
              <a:defRPr>
                <a:solidFill>
                  <a:schemeClr val="tx1"/>
                </a:solidFill>
                <a:latin typeface="Arial" panose="020B0604020202020204" pitchFamily="34" charset="0"/>
              </a:defRPr>
            </a:lvl9pPr>
          </a:lstStyle>
          <a:p>
            <a:pPr marL="285750" indent="-285750">
              <a:lnSpc>
                <a:spcPct val="150000"/>
              </a:lnSpc>
              <a:buFont typeface="Arial" panose="020B0604020202020204" pitchFamily="34" charset="0"/>
              <a:buChar char="•"/>
              <a:defRPr/>
            </a:pPr>
            <a:r>
              <a:rPr lang="en-US" altLang="ar-SA" sz="2000" dirty="0">
                <a:latin typeface="Times New Roman" panose="02020603050405020304" pitchFamily="18" charset="0"/>
                <a:cs typeface="Times New Roman" panose="02020603050405020304" pitchFamily="18" charset="0"/>
              </a:rPr>
              <a:t>Linux is just a </a:t>
            </a:r>
            <a:r>
              <a:rPr lang="en-US" altLang="ar-SA" sz="2000" dirty="0">
                <a:solidFill>
                  <a:srgbClr val="F73B3B"/>
                </a:solidFill>
                <a:latin typeface="Times New Roman" panose="02020603050405020304" pitchFamily="18" charset="0"/>
                <a:cs typeface="Times New Roman" panose="02020603050405020304" pitchFamily="18" charset="0"/>
              </a:rPr>
              <a:t>kernel</a:t>
            </a:r>
            <a:r>
              <a:rPr lang="en-US" altLang="ar-SA" sz="2000" dirty="0">
                <a:latin typeface="Times New Roman" panose="02020603050405020304" pitchFamily="18" charset="0"/>
                <a:cs typeface="Times New Roman" panose="02020603050405020304" pitchFamily="18" charset="0"/>
              </a:rPr>
              <a:t>.</a:t>
            </a:r>
          </a:p>
          <a:p>
            <a:pPr marL="285750" indent="-285750">
              <a:lnSpc>
                <a:spcPct val="150000"/>
              </a:lnSpc>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rPr>
              <a:t>Linux has a number of different versions to suit nearly any type of user.</a:t>
            </a:r>
          </a:p>
          <a:p>
            <a:pPr marL="285750" indent="-285750">
              <a:lnSpc>
                <a:spcPct val="150000"/>
              </a:lnSpc>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rPr>
              <a:t> These versions are called distributions (or, in the short form, “distros.”)</a:t>
            </a:r>
            <a:endParaRPr lang="en-US" altLang="ar-SA" sz="2000"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defRPr/>
            </a:pPr>
            <a:r>
              <a:rPr lang="en-US" altLang="ar-SA" sz="2000" dirty="0">
                <a:latin typeface="Times New Roman" panose="02020603050405020304" pitchFamily="18" charset="0"/>
                <a:cs typeface="Times New Roman" panose="02020603050405020304" pitchFamily="18" charset="0"/>
              </a:rPr>
              <a:t> All Linux distributions include: GUI system + GNU utilities (such as </a:t>
            </a:r>
            <a:r>
              <a:rPr lang="en-US" altLang="ar-SA" sz="2000" dirty="0" err="1">
                <a:latin typeface="Times New Roman" panose="02020603050405020304" pitchFamily="18" charset="0"/>
                <a:cs typeface="Times New Roman" panose="02020603050405020304" pitchFamily="18" charset="0"/>
              </a:rPr>
              <a:t>cp</a:t>
            </a:r>
            <a:r>
              <a:rPr lang="en-US" altLang="ar-SA" sz="2000" dirty="0">
                <a:latin typeface="Times New Roman" panose="02020603050405020304" pitchFamily="18" charset="0"/>
                <a:cs typeface="Times New Roman" panose="02020603050405020304" pitchFamily="18" charset="0"/>
              </a:rPr>
              <a:t>, mv, </a:t>
            </a:r>
            <a:r>
              <a:rPr lang="en-US" altLang="ar-SA" sz="2000" dirty="0" err="1">
                <a:latin typeface="Times New Roman" panose="02020603050405020304" pitchFamily="18" charset="0"/>
                <a:cs typeface="Times New Roman" panose="02020603050405020304" pitchFamily="18" charset="0"/>
              </a:rPr>
              <a:t>ls,date</a:t>
            </a:r>
            <a:r>
              <a:rPr lang="en-US" altLang="ar-SA" sz="2000" dirty="0">
                <a:latin typeface="Times New Roman" panose="02020603050405020304" pitchFamily="18" charset="0"/>
                <a:cs typeface="Times New Roman" panose="02020603050405020304" pitchFamily="18" charset="0"/>
              </a:rPr>
              <a:t>, bash </a:t>
            </a:r>
            <a:r>
              <a:rPr lang="en-US" altLang="ar-SA" sz="2000" dirty="0" err="1">
                <a:latin typeface="Times New Roman" panose="02020603050405020304" pitchFamily="18" charset="0"/>
                <a:cs typeface="Times New Roman" panose="02020603050405020304" pitchFamily="18" charset="0"/>
              </a:rPr>
              <a:t>etc</a:t>
            </a:r>
            <a:r>
              <a:rPr lang="en-US" altLang="ar-SA" sz="2000" dirty="0">
                <a:latin typeface="Times New Roman" panose="02020603050405020304" pitchFamily="18" charset="0"/>
                <a:cs typeface="Times New Roman" panose="02020603050405020304" pitchFamily="18" charset="0"/>
              </a:rPr>
              <a:t>) + installation &amp; management tools + GNU c/</a:t>
            </a:r>
            <a:r>
              <a:rPr lang="en-US" altLang="ar-SA" sz="2000" dirty="0" err="1">
                <a:latin typeface="Times New Roman" panose="02020603050405020304" pitchFamily="18" charset="0"/>
                <a:cs typeface="Times New Roman" panose="02020603050405020304" pitchFamily="18" charset="0"/>
              </a:rPr>
              <a:t>c++</a:t>
            </a:r>
            <a:r>
              <a:rPr lang="en-US" altLang="ar-SA" sz="2000" dirty="0">
                <a:latin typeface="Times New Roman" panose="02020603050405020304" pitchFamily="18" charset="0"/>
                <a:cs typeface="Times New Roman" panose="02020603050405020304" pitchFamily="18" charset="0"/>
              </a:rPr>
              <a:t> Compilers + Editors (vi) + and various applications (such as OpenOffice, Firefox). </a:t>
            </a:r>
          </a:p>
          <a:p>
            <a:pPr marL="285750" indent="-285750">
              <a:lnSpc>
                <a:spcPct val="150000"/>
              </a:lnSpc>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rPr>
              <a:t>The most popular Linux distributions are:</a:t>
            </a:r>
          </a:p>
          <a:p>
            <a:pPr marL="800100" lvl="2" indent="-342900">
              <a:lnSpc>
                <a:spcPct val="150000"/>
              </a:lnSpc>
              <a:buFont typeface="Courier New" panose="02070309020205020404" pitchFamily="49" charset="0"/>
              <a:buChar char="o"/>
              <a:defRPr/>
            </a:pPr>
            <a:r>
              <a:rPr lang="en-US" dirty="0">
                <a:latin typeface="Times New Roman" panose="02020603050405020304" pitchFamily="18" charset="0"/>
                <a:cs typeface="Times New Roman" panose="02020603050405020304" pitchFamily="18" charset="0"/>
                <a:hlinkClick r:id="rId2"/>
              </a:rPr>
              <a:t>Ubuntu Linux</a:t>
            </a:r>
            <a:endParaRPr lang="en-US" dirty="0">
              <a:latin typeface="Times New Roman" panose="02020603050405020304" pitchFamily="18" charset="0"/>
              <a:cs typeface="Times New Roman" panose="02020603050405020304" pitchFamily="18" charset="0"/>
            </a:endParaRPr>
          </a:p>
          <a:p>
            <a:pPr marL="800100" lvl="2" indent="-342900">
              <a:lnSpc>
                <a:spcPct val="150000"/>
              </a:lnSpc>
              <a:buFont typeface="Courier New" panose="02070309020205020404" pitchFamily="49" charset="0"/>
              <a:buChar char="o"/>
              <a:defRPr/>
            </a:pPr>
            <a:r>
              <a:rPr lang="en-US" dirty="0">
                <a:latin typeface="Times New Roman" panose="02020603050405020304" pitchFamily="18" charset="0"/>
                <a:cs typeface="Times New Roman" panose="02020603050405020304" pitchFamily="18" charset="0"/>
                <a:hlinkClick r:id="rId3"/>
              </a:rPr>
              <a:t>Linux Mint</a:t>
            </a:r>
            <a:endParaRPr lang="en-US" dirty="0">
              <a:latin typeface="Times New Roman" panose="02020603050405020304" pitchFamily="18" charset="0"/>
              <a:cs typeface="Times New Roman" panose="02020603050405020304" pitchFamily="18" charset="0"/>
            </a:endParaRPr>
          </a:p>
          <a:p>
            <a:pPr marL="800100" lvl="2" indent="-342900">
              <a:lnSpc>
                <a:spcPct val="150000"/>
              </a:lnSpc>
              <a:buFont typeface="Courier New" panose="02070309020205020404" pitchFamily="49" charset="0"/>
              <a:buChar char="o"/>
              <a:defRPr/>
            </a:pPr>
            <a:r>
              <a:rPr lang="en-US" dirty="0">
                <a:latin typeface="Times New Roman" panose="02020603050405020304" pitchFamily="18" charset="0"/>
                <a:cs typeface="Times New Roman" panose="02020603050405020304" pitchFamily="18" charset="0"/>
                <a:hlinkClick r:id="rId4"/>
              </a:rPr>
              <a:t>Debian</a:t>
            </a:r>
            <a:endParaRPr lang="en-US" altLang="ar-SA" dirty="0">
              <a:latin typeface="Times New Roman" panose="02020603050405020304" pitchFamily="18" charset="0"/>
              <a:cs typeface="Times New Roman" panose="02020603050405020304" pitchFamily="18" charset="0"/>
            </a:endParaRPr>
          </a:p>
          <a:p>
            <a:pPr>
              <a:lnSpc>
                <a:spcPct val="150000"/>
              </a:lnSpc>
              <a:defRPr/>
            </a:pPr>
            <a:endParaRPr lang="en-US" altLang="ar-SA" dirty="0"/>
          </a:p>
        </p:txBody>
      </p:sp>
    </p:spTree>
    <p:extLst>
      <p:ext uri="{BB962C8B-B14F-4D97-AF65-F5344CB8AC3E}">
        <p14:creationId xmlns:p14="http://schemas.microsoft.com/office/powerpoint/2010/main" val="4076444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3210</TotalTime>
  <Words>948</Words>
  <Application>Microsoft Office PowerPoint</Application>
  <PresentationFormat>Widescreen</PresentationFormat>
  <Paragraphs>197</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Angsana New</vt:lpstr>
      <vt:lpstr>Arial</vt:lpstr>
      <vt:lpstr>Calibri</vt:lpstr>
      <vt:lpstr>Calibri Light</vt:lpstr>
      <vt:lpstr>Courier New</vt:lpstr>
      <vt:lpstr>Times New Roman</vt:lpstr>
      <vt:lpstr>Office Theme</vt:lpstr>
      <vt:lpstr>Lecture 5: UNIX &amp; LINUX Operating Systems</vt:lpstr>
      <vt:lpstr>OUTLINE:</vt:lpstr>
      <vt:lpstr>What is UNIX ?</vt:lpstr>
      <vt:lpstr>Unix Internals</vt:lpstr>
      <vt:lpstr>Unix Internals</vt:lpstr>
      <vt:lpstr>Unix Filesystem</vt:lpstr>
      <vt:lpstr>Unix Filesystem</vt:lpstr>
      <vt:lpstr>PowerPoint Presentation</vt:lpstr>
      <vt:lpstr>PowerPoint Presentation</vt:lpstr>
      <vt:lpstr>UNIX &amp; LINUX Review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Linux Command</vt:lpstr>
      <vt:lpstr>Basic Linux Shell Commands</vt:lpstr>
      <vt:lpstr>Linux Command</vt:lpstr>
      <vt:lpstr>Linux Command</vt:lpstr>
      <vt:lpstr>Example </vt:lpstr>
      <vt:lpstr>Vim Command</vt:lpstr>
      <vt:lpstr>Vim Command</vt:lpstr>
      <vt:lpstr>Vim Command</vt:lpstr>
      <vt:lpstr>Vim Command</vt:lpstr>
      <vt:lpstr>Vim Command</vt:lpstr>
      <vt:lpstr>Linux File Permissions</vt:lpstr>
      <vt:lpstr>Linux File Permissions</vt:lpstr>
      <vt:lpstr>Linux File Permissions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to Network Operating Systems</dc:title>
  <dc:creator>Ali</dc:creator>
  <cp:lastModifiedBy>Rehab Al-Fallaj</cp:lastModifiedBy>
  <cp:revision>52</cp:revision>
  <dcterms:created xsi:type="dcterms:W3CDTF">2018-01-27T14:58:58Z</dcterms:created>
  <dcterms:modified xsi:type="dcterms:W3CDTF">2019-01-21T07:22:37Z</dcterms:modified>
</cp:coreProperties>
</file>