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8" r:id="rId2"/>
  </p:sldMasterIdLst>
  <p:sldIdLst>
    <p:sldId id="256" r:id="rId3"/>
    <p:sldId id="264" r:id="rId4"/>
    <p:sldId id="265" r:id="rId5"/>
    <p:sldId id="261" r:id="rId6"/>
    <p:sldId id="266" r:id="rId7"/>
    <p:sldId id="267" r:id="rId8"/>
    <p:sldId id="257" r:id="rId9"/>
    <p:sldId id="258" r:id="rId10"/>
    <p:sldId id="268" r:id="rId11"/>
    <p:sldId id="269" r:id="rId12"/>
    <p:sldId id="270" r:id="rId13"/>
    <p:sldId id="271" r:id="rId14"/>
    <p:sldId id="272" r:id="rId15"/>
    <p:sldId id="273" r:id="rId16"/>
    <p:sldId id="259"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EDD6A-9D1B-4DFD-9142-6C0584C98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77572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EDD6A-9D1B-4DFD-9142-6C0584C98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172221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EDD6A-9D1B-4DFD-9142-6C0584C98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13378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181B8F-9CF6-4294-8794-077B0ABE04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66972221"/>
      </p:ext>
    </p:extLst>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C535D6B-C50E-494E-A523-C96607F8B0D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8958015"/>
      </p:ext>
    </p:extLst>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A7D8533-F2F0-482A-ABFE-2A76F340C7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4359931"/>
      </p:ext>
    </p:extLst>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FCADB0D-4932-46E3-A63C-2B3A57786F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2465669"/>
      </p:ext>
    </p:extLst>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0003021-EA6E-4AE6-8CF7-54B6CADFA51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9820069"/>
      </p:ext>
    </p:extLst>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3B97F0E-7222-43E0-913A-8642D587C5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90057806"/>
      </p:ext>
    </p:extLst>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FF4EE1C-AF86-4A39-A397-84B850BB5EC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0541529"/>
      </p:ext>
    </p:extLst>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9060FB0-A2C1-4204-BB54-3C60BCD42B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6947637"/>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EDD6A-9D1B-4DFD-9142-6C0584C98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15290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56A3BF3-DCCD-449E-AFF8-4E0496858A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5136948"/>
      </p:ext>
    </p:extLst>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F103542-333C-4D6D-9CA0-A30DE30349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2010158"/>
      </p:ext>
    </p:extLst>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AAF514-F012-40E8-90D9-7FF214161E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9227540"/>
      </p:ext>
    </p:extLst>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8E2B83E-16FA-43B4-95E3-3203542F8D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4974195"/>
      </p:ext>
    </p:extLst>
  </p:cSld>
  <p:clrMapOvr>
    <a:masterClrMapping/>
  </p:clrMapOvr>
  <p:transition>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4DF35AD-59B6-4BB3-BE5A-1059256317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45550"/>
      </p:ext>
    </p:extLst>
  </p:cSld>
  <p:clrMapOvr>
    <a:masterClrMapping/>
  </p:clrMapOvr>
  <p:transition>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799826-BE5C-4455-851A-8506E60A45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1541089"/>
      </p:ext>
    </p:extLst>
  </p:cSld>
  <p:clrMapOvr>
    <a:masterClrMapping/>
  </p:clrMapOvr>
  <p:transition>
    <p:blind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1B1D766-D891-480C-83E6-2CE04A78C4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729443"/>
      </p:ext>
    </p:extLst>
  </p:cSld>
  <p:clrMapOvr>
    <a:masterClrMapping/>
  </p:clrMapOvr>
  <p:transition>
    <p:blind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B2918B-F2A5-418B-B2BF-663BB3D6A1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52250"/>
      </p:ext>
    </p:extLst>
  </p:cSld>
  <p:clrMapOvr>
    <a:masterClrMapping/>
  </p:clrMapOvr>
  <p:transition>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B2BC594-29F9-49E0-8C88-C2CA16F77ED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8743691"/>
      </p:ext>
    </p:extLst>
  </p:cSld>
  <p:clrMapOvr>
    <a:masterClrMapping/>
  </p:clrMapOvr>
  <p:transition>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9269C38-4DAD-4412-9DE6-7FFC0D61D7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52691899"/>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EDD6A-9D1B-4DFD-9142-6C0584C98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1214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EDD6A-9D1B-4DFD-9142-6C0584C98583}"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18772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EDD6A-9D1B-4DFD-9142-6C0584C98583}"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137356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EDD6A-9D1B-4DFD-9142-6C0584C98583}"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23565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EDD6A-9D1B-4DFD-9142-6C0584C98583}"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265656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EDD6A-9D1B-4DFD-9142-6C0584C98583}"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224603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EDD6A-9D1B-4DFD-9142-6C0584C98583}"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E2E58-2670-4154-8ECB-D68D1F14EE27}" type="slidenum">
              <a:rPr lang="en-US" smtClean="0"/>
              <a:t>‹#›</a:t>
            </a:fld>
            <a:endParaRPr lang="en-US"/>
          </a:p>
        </p:txBody>
      </p:sp>
    </p:spTree>
    <p:extLst>
      <p:ext uri="{BB962C8B-B14F-4D97-AF65-F5344CB8AC3E}">
        <p14:creationId xmlns:p14="http://schemas.microsoft.com/office/powerpoint/2010/main" val="321646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EDD6A-9D1B-4DFD-9142-6C0584C98583}" type="datetimeFigureOut">
              <a:rPr lang="en-US" smtClean="0"/>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E2E58-2670-4154-8ECB-D68D1F14EE27}" type="slidenum">
              <a:rPr lang="en-US" smtClean="0"/>
              <a:t>‹#›</a:t>
            </a:fld>
            <a:endParaRPr lang="en-US"/>
          </a:p>
        </p:txBody>
      </p:sp>
    </p:spTree>
    <p:extLst>
      <p:ext uri="{BB962C8B-B14F-4D97-AF65-F5344CB8AC3E}">
        <p14:creationId xmlns:p14="http://schemas.microsoft.com/office/powerpoint/2010/main" val="38231198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A5C47FDC-F8B4-4841-87D0-89A04B258F04}" type="slidenum">
              <a:rPr lang="en-US">
                <a:solidFill>
                  <a:srgbClr val="FFFFFF"/>
                </a:solidFill>
              </a:rPr>
              <a:pPr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156672267"/>
      </p:ext>
    </p:extLst>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ransition>
    <p:blinds/>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472887"/>
            <a:ext cx="7772400" cy="1470025"/>
          </a:xfrm>
        </p:spPr>
        <p:txBody>
          <a:bodyPr>
            <a:normAutofit fontScale="90000"/>
          </a:bodyPr>
          <a:lstStyle/>
          <a:p>
            <a:r>
              <a:rPr lang="en-GB" dirty="0">
                <a:solidFill>
                  <a:srgbClr val="FF0000"/>
                </a:solidFill>
              </a:rPr>
              <a:t>Cryptosporidium </a:t>
            </a:r>
            <a:r>
              <a:rPr lang="en-GB" dirty="0" smtClean="0">
                <a:solidFill>
                  <a:srgbClr val="FF0000"/>
                </a:solidFill>
              </a:rPr>
              <a:t/>
            </a:r>
            <a:br>
              <a:rPr lang="en-GB" dirty="0" smtClean="0">
                <a:solidFill>
                  <a:srgbClr val="FF0000"/>
                </a:solidFill>
              </a:rPr>
            </a:br>
            <a:r>
              <a:rPr lang="en-GB" dirty="0" smtClean="0">
                <a:solidFill>
                  <a:srgbClr val="FF0000"/>
                </a:solidFill>
              </a:rPr>
              <a:t>&amp;</a:t>
            </a:r>
            <a:r>
              <a:rPr lang="en-GB" dirty="0">
                <a:solidFill>
                  <a:srgbClr val="FF0000"/>
                </a:solidFill>
              </a:rPr>
              <a:t/>
            </a:r>
            <a:br>
              <a:rPr lang="en-GB" dirty="0">
                <a:solidFill>
                  <a:srgbClr val="FF0000"/>
                </a:solidFill>
              </a:rPr>
            </a:br>
            <a:r>
              <a:rPr lang="en-GB" dirty="0">
                <a:solidFill>
                  <a:srgbClr val="FF0000"/>
                </a:solidFill>
              </a:rPr>
              <a:t>Cryptosporidiosis</a:t>
            </a:r>
          </a:p>
        </p:txBody>
      </p:sp>
      <p:pic>
        <p:nvPicPr>
          <p:cNvPr id="1026" name="Picture 2" descr="https://cdn1.medicalnewstoday.com/content/images/articles/312/312661/woman-with-menstrual-cramps-and-stomach-pain-holding-abd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022" y="2286000"/>
            <a:ext cx="6114756" cy="408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84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808038"/>
          </a:xfrm>
        </p:spPr>
        <p:txBody>
          <a:bodyPr>
            <a:normAutofit fontScale="90000"/>
          </a:bodyPr>
          <a:lstStyle/>
          <a:p>
            <a:pPr marL="0" marR="0" algn="just">
              <a:lnSpc>
                <a:spcPct val="150000"/>
              </a:lnSpc>
              <a:spcBef>
                <a:spcPts val="0"/>
              </a:spcBef>
              <a:spcAft>
                <a:spcPts val="0"/>
              </a:spcAft>
            </a:pPr>
            <a:r>
              <a:rPr lang="en-US" sz="4000" b="1" dirty="0" smtClean="0">
                <a:solidFill>
                  <a:schemeClr val="accent2"/>
                </a:solidFill>
                <a:effectLst/>
                <a:latin typeface="Times New Roman"/>
                <a:ea typeface="Times New Roman"/>
                <a:cs typeface="Arial"/>
              </a:rPr>
              <a:t>Transmission</a:t>
            </a:r>
            <a:r>
              <a:rPr lang="en-US" b="1" dirty="0" smtClean="0">
                <a:solidFill>
                  <a:srgbClr val="416BA0"/>
                </a:solidFill>
                <a:effectLst/>
                <a:latin typeface="Times New Roman"/>
                <a:ea typeface="Times New Roman"/>
                <a:cs typeface="Arial"/>
              </a:rPr>
              <a:t>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marR="0" indent="228600" algn="just">
              <a:lnSpc>
                <a:spcPct val="150000"/>
              </a:lnSpc>
              <a:spcBef>
                <a:spcPts val="0"/>
              </a:spcBef>
              <a:spcAft>
                <a:spcPts val="825"/>
              </a:spcAft>
            </a:pPr>
            <a:r>
              <a:rPr lang="en-US" dirty="0" smtClean="0">
                <a:solidFill>
                  <a:srgbClr val="000000"/>
                </a:solidFill>
                <a:effectLst/>
                <a:latin typeface="Times New Roman"/>
                <a:ea typeface="Times New Roman"/>
                <a:cs typeface="Arial"/>
              </a:rPr>
              <a:t>Transmission is usually by the fecal–oral route</a:t>
            </a:r>
            <a:endParaRPr lang="en-US" sz="2400" dirty="0">
              <a:ea typeface="Calibri"/>
              <a:cs typeface="Arial"/>
            </a:endParaRPr>
          </a:p>
          <a:p>
            <a:pPr marL="0" marR="0" indent="228600" algn="just">
              <a:lnSpc>
                <a:spcPct val="150000"/>
              </a:lnSpc>
              <a:spcBef>
                <a:spcPts val="0"/>
              </a:spcBef>
              <a:spcAft>
                <a:spcPts val="825"/>
              </a:spcAft>
            </a:pPr>
            <a:r>
              <a:rPr lang="en-US" dirty="0" smtClean="0">
                <a:solidFill>
                  <a:srgbClr val="000000"/>
                </a:solidFill>
                <a:effectLst/>
                <a:latin typeface="Times New Roman"/>
                <a:ea typeface="Times New Roman"/>
                <a:cs typeface="Arial"/>
              </a:rPr>
              <a:t> </a:t>
            </a:r>
            <a:r>
              <a:rPr lang="en-US" dirty="0" err="1" smtClean="0">
                <a:solidFill>
                  <a:srgbClr val="000000"/>
                </a:solidFill>
                <a:effectLst/>
                <a:latin typeface="Times New Roman"/>
                <a:ea typeface="Times New Roman"/>
                <a:cs typeface="Arial"/>
              </a:rPr>
              <a:t>Sporulated</a:t>
            </a:r>
            <a:r>
              <a:rPr lang="en-US" dirty="0" smtClean="0">
                <a:solidFill>
                  <a:srgbClr val="000000"/>
                </a:solidFill>
                <a:effectLst/>
                <a:latin typeface="Times New Roman"/>
                <a:ea typeface="Times New Roman"/>
                <a:cs typeface="Arial"/>
              </a:rPr>
              <a:t> </a:t>
            </a:r>
            <a:r>
              <a:rPr lang="en-US" dirty="0" err="1" smtClean="0">
                <a:solidFill>
                  <a:srgbClr val="000000"/>
                </a:solidFill>
                <a:effectLst/>
                <a:latin typeface="Times New Roman"/>
                <a:ea typeface="Times New Roman"/>
                <a:cs typeface="Arial"/>
              </a:rPr>
              <a:t>oocysts</a:t>
            </a:r>
            <a:r>
              <a:rPr lang="en-US" dirty="0" smtClean="0">
                <a:solidFill>
                  <a:srgbClr val="000000"/>
                </a:solidFill>
                <a:effectLst/>
                <a:latin typeface="Times New Roman"/>
                <a:ea typeface="Times New Roman"/>
                <a:cs typeface="Arial"/>
              </a:rPr>
              <a:t> are shed in the feces and are immediately infectious; they may survive for 2 to 6 months in a moist environment. Direct transmission between animals or humans is common. An estimated 50% of dairy calves shed </a:t>
            </a:r>
            <a:r>
              <a:rPr lang="en-US" dirty="0" err="1" smtClean="0">
                <a:solidFill>
                  <a:srgbClr val="000000"/>
                </a:solidFill>
                <a:effectLst/>
                <a:latin typeface="Times New Roman"/>
                <a:ea typeface="Times New Roman"/>
                <a:cs typeface="Arial"/>
              </a:rPr>
              <a:t>oocysts</a:t>
            </a:r>
            <a:r>
              <a:rPr lang="en-US" dirty="0" smtClean="0">
                <a:solidFill>
                  <a:srgbClr val="000000"/>
                </a:solidFill>
                <a:effectLst/>
                <a:latin typeface="Times New Roman"/>
                <a:ea typeface="Times New Roman"/>
                <a:cs typeface="Arial"/>
              </a:rPr>
              <a:t>; calves often spread cryptosporidiosis to each other or to humans. Infections have also been documented in 10% of the puppies in at least one shelter; however, transmission from household pets to humans is rare and poorly documented. Transmission also occurs on fomites and contaminated food or water can result in outbreaks </a:t>
            </a:r>
            <a:endParaRPr lang="en-US" sz="2400" dirty="0">
              <a:ea typeface="Calibri"/>
              <a:cs typeface="Arial"/>
            </a:endParaRPr>
          </a:p>
          <a:p>
            <a:endParaRPr lang="en-US" dirty="0"/>
          </a:p>
        </p:txBody>
      </p:sp>
    </p:spTree>
    <p:extLst>
      <p:ext uri="{BB962C8B-B14F-4D97-AF65-F5344CB8AC3E}">
        <p14:creationId xmlns:p14="http://schemas.microsoft.com/office/powerpoint/2010/main" val="206502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effectLst/>
                <a:latin typeface="Times New Roman"/>
                <a:ea typeface="Times New Roman"/>
              </a:rPr>
              <a:t>Disinfection</a:t>
            </a:r>
            <a:endParaRPr lang="en-US" sz="3600" dirty="0">
              <a:solidFill>
                <a:schemeClr val="accent2"/>
              </a:solidFill>
            </a:endParaRPr>
          </a:p>
        </p:txBody>
      </p:sp>
      <p:sp>
        <p:nvSpPr>
          <p:cNvPr id="3" name="Content Placeholder 2"/>
          <p:cNvSpPr>
            <a:spLocks noGrp="1"/>
          </p:cNvSpPr>
          <p:nvPr>
            <p:ph idx="1"/>
          </p:nvPr>
        </p:nvSpPr>
        <p:spPr/>
        <p:txBody>
          <a:bodyPr>
            <a:normAutofit/>
          </a:bodyPr>
          <a:lstStyle/>
          <a:p>
            <a:pPr marL="0" marR="0" indent="228600" algn="just">
              <a:lnSpc>
                <a:spcPct val="150000"/>
              </a:lnSpc>
              <a:spcBef>
                <a:spcPts val="0"/>
              </a:spcBef>
              <a:spcAft>
                <a:spcPts val="1125"/>
              </a:spcAft>
            </a:pPr>
            <a:r>
              <a:rPr lang="en-US" sz="2600" i="1" dirty="0" smtClean="0">
                <a:solidFill>
                  <a:srgbClr val="000000"/>
                </a:solidFill>
                <a:effectLst/>
                <a:latin typeface="Times New Roman" pitchFamily="18" charset="0"/>
                <a:ea typeface="Times New Roman"/>
                <a:cs typeface="Times New Roman" pitchFamily="18" charset="0"/>
              </a:rPr>
              <a:t>C. </a:t>
            </a:r>
            <a:r>
              <a:rPr lang="en-US" sz="2600" i="1" dirty="0" err="1" smtClean="0">
                <a:solidFill>
                  <a:srgbClr val="000000"/>
                </a:solidFill>
                <a:effectLst/>
                <a:latin typeface="Times New Roman" pitchFamily="18" charset="0"/>
                <a:ea typeface="Times New Roman"/>
                <a:cs typeface="Times New Roman" pitchFamily="18" charset="0"/>
              </a:rPr>
              <a:t>parvum</a:t>
            </a:r>
            <a:r>
              <a:rPr lang="en-US" sz="2600" i="1" dirty="0" smtClean="0">
                <a:solidFill>
                  <a:srgbClr val="000000"/>
                </a:solidFill>
                <a:effectLst/>
                <a:latin typeface="Times New Roman" pitchFamily="18" charset="0"/>
                <a:ea typeface="Times New Roman"/>
                <a:cs typeface="Times New Roman" pitchFamily="18" charset="0"/>
              </a:rPr>
              <a:t> </a:t>
            </a:r>
            <a:r>
              <a:rPr lang="en-US" sz="2600" dirty="0" smtClean="0">
                <a:solidFill>
                  <a:srgbClr val="000000"/>
                </a:solidFill>
                <a:effectLst/>
                <a:latin typeface="Times New Roman" pitchFamily="18" charset="0"/>
                <a:ea typeface="Times New Roman"/>
                <a:cs typeface="Times New Roman" pitchFamily="18" charset="0"/>
              </a:rPr>
              <a:t>is resistant to most disinfectants including a 3% hypochlorite solution. Heating to 65°C for 30 minutes, or an 18–hour exposure to 5% ammonia, 10% </a:t>
            </a:r>
            <a:r>
              <a:rPr lang="en-US" sz="2600" dirty="0" err="1" smtClean="0">
                <a:solidFill>
                  <a:srgbClr val="000000"/>
                </a:solidFill>
                <a:effectLst/>
                <a:latin typeface="Times New Roman" pitchFamily="18" charset="0"/>
                <a:ea typeface="Times New Roman"/>
                <a:cs typeface="Times New Roman" pitchFamily="18" charset="0"/>
              </a:rPr>
              <a:t>formol</a:t>
            </a:r>
            <a:r>
              <a:rPr lang="en-US" sz="2600" dirty="0" smtClean="0">
                <a:solidFill>
                  <a:srgbClr val="000000"/>
                </a:solidFill>
                <a:effectLst/>
                <a:latin typeface="Times New Roman" pitchFamily="18" charset="0"/>
                <a:ea typeface="Times New Roman"/>
                <a:cs typeface="Times New Roman" pitchFamily="18" charset="0"/>
              </a:rPr>
              <a:t> saline or 3% hydrogen peroxide can reduce infectivity. In the environment, </a:t>
            </a:r>
            <a:r>
              <a:rPr lang="en-US" sz="2600" dirty="0" err="1" smtClean="0">
                <a:solidFill>
                  <a:srgbClr val="000000"/>
                </a:solidFill>
                <a:effectLst/>
                <a:latin typeface="Times New Roman" pitchFamily="18" charset="0"/>
                <a:ea typeface="Times New Roman"/>
                <a:cs typeface="Times New Roman" pitchFamily="18" charset="0"/>
              </a:rPr>
              <a:t>oocysts</a:t>
            </a:r>
            <a:r>
              <a:rPr lang="en-US" sz="2600" dirty="0" smtClean="0">
                <a:solidFill>
                  <a:srgbClr val="000000"/>
                </a:solidFill>
                <a:effectLst/>
                <a:latin typeface="Times New Roman" pitchFamily="18" charset="0"/>
                <a:ea typeface="Times New Roman"/>
                <a:cs typeface="Times New Roman" pitchFamily="18" charset="0"/>
              </a:rPr>
              <a:t> may be killed with a 5% ammonia solution or by desiccation. </a:t>
            </a:r>
            <a:endParaRPr lang="en-US" sz="26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313748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accent2"/>
                </a:solidFill>
                <a:latin typeface="Times New Roman" pitchFamily="18" charset="0"/>
                <a:cs typeface="Times New Roman" pitchFamily="18" charset="0"/>
              </a:rPr>
              <a:t>Infections in Humans </a:t>
            </a:r>
            <a:r>
              <a:rPr lang="en-US" dirty="0" smtClean="0"/>
              <a:t/>
            </a:r>
            <a:br>
              <a:rPr lang="en-US" dirty="0" smtClean="0"/>
            </a:br>
            <a:endParaRPr lang="en-US" dirty="0"/>
          </a:p>
        </p:txBody>
      </p:sp>
      <p:sp>
        <p:nvSpPr>
          <p:cNvPr id="4" name="Content Placeholder 3"/>
          <p:cNvSpPr>
            <a:spLocks noGrp="1"/>
          </p:cNvSpPr>
          <p:nvPr>
            <p:ph idx="1"/>
          </p:nvPr>
        </p:nvSpPr>
        <p:spPr>
          <a:xfrm>
            <a:off x="457200" y="914400"/>
            <a:ext cx="8077200" cy="5715000"/>
          </a:xfrm>
        </p:spPr>
        <p:txBody>
          <a:bodyPr>
            <a:normAutofit fontScale="92500" lnSpcReduction="20000"/>
          </a:bodyPr>
          <a:lstStyle/>
          <a:p>
            <a:pPr marL="0" marR="0" algn="just">
              <a:spcBef>
                <a:spcPts val="0"/>
              </a:spcBef>
              <a:spcAft>
                <a:spcPts val="0"/>
              </a:spcAft>
            </a:pPr>
            <a:r>
              <a:rPr lang="en-US" sz="2400" b="1" dirty="0" smtClean="0">
                <a:solidFill>
                  <a:srgbClr val="416BA0"/>
                </a:solidFill>
                <a:effectLst/>
                <a:latin typeface="Times New Roman" pitchFamily="18" charset="0"/>
                <a:ea typeface="Times New Roman"/>
                <a:cs typeface="Times New Roman" pitchFamily="18" charset="0"/>
              </a:rPr>
              <a:t>Incubation Period </a:t>
            </a:r>
            <a:r>
              <a:rPr lang="en-US" sz="2400" dirty="0" smtClean="0">
                <a:solidFill>
                  <a:srgbClr val="000000"/>
                </a:solidFill>
                <a:effectLst/>
                <a:latin typeface="Times New Roman" pitchFamily="18" charset="0"/>
                <a:ea typeface="Times New Roman"/>
                <a:cs typeface="Times New Roman" pitchFamily="18" charset="0"/>
              </a:rPr>
              <a:t>Human infections have an incubation period of    1 to 12 days; 7 days is typical.</a:t>
            </a:r>
          </a:p>
          <a:p>
            <a:pPr marL="0" marR="0" indent="0" algn="just">
              <a:spcBef>
                <a:spcPts val="0"/>
              </a:spcBef>
              <a:spcAft>
                <a:spcPts val="0"/>
              </a:spcAft>
              <a:buNone/>
            </a:pPr>
            <a:r>
              <a:rPr lang="en-US" sz="2400" dirty="0" smtClean="0">
                <a:solidFill>
                  <a:srgbClr val="000000"/>
                </a:solidFill>
                <a:effectLst/>
                <a:latin typeface="Times New Roman" pitchFamily="18" charset="0"/>
                <a:ea typeface="Times New Roman"/>
                <a:cs typeface="Times New Roman" pitchFamily="18" charset="0"/>
              </a:rPr>
              <a:t> </a:t>
            </a:r>
            <a:endParaRPr lang="en-US" sz="2400"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2400" b="1" dirty="0" smtClean="0">
                <a:solidFill>
                  <a:srgbClr val="416BA0"/>
                </a:solidFill>
                <a:effectLst/>
                <a:latin typeface="Times New Roman"/>
                <a:ea typeface="Times New Roman"/>
                <a:cs typeface="Arial"/>
              </a:rPr>
              <a:t>Clinical Signs </a:t>
            </a:r>
            <a:endParaRPr lang="en-US" sz="1800" dirty="0">
              <a:ea typeface="Calibri"/>
              <a:cs typeface="Arial"/>
            </a:endParaRPr>
          </a:p>
          <a:p>
            <a:pPr marL="0" marR="0" indent="0" algn="just">
              <a:lnSpc>
                <a:spcPct val="150000"/>
              </a:lnSpc>
              <a:spcBef>
                <a:spcPts val="0"/>
              </a:spcBef>
              <a:spcAft>
                <a:spcPts val="825"/>
              </a:spcAft>
              <a:buNone/>
            </a:pPr>
            <a:r>
              <a:rPr lang="en-US" sz="2400" dirty="0" smtClean="0">
                <a:solidFill>
                  <a:srgbClr val="000000"/>
                </a:solidFill>
                <a:effectLst/>
                <a:latin typeface="Times New Roman"/>
                <a:ea typeface="Times New Roman"/>
                <a:cs typeface="Arial"/>
              </a:rPr>
              <a:t>In humans, cryptosporidiosis is characterized by profuse, watery diarrhea with cramping, abdominal pains, nausea, anorexia, flatulence and malaise. Some individuals may also experience vomiting, weight loss, fever or myalgia. The disease is usually self–limiting in healthy people but may be chronic, debilitating and severe in those who are immunosuppressed (e.g. AIDS patients). Pulmonary or tracheal cryptosporidiosis is characterized by coughing, often accompanied by a low–grade fever and severe intestinal symptoms. Asymptomatic infections are also seen. </a:t>
            </a:r>
            <a:endParaRPr lang="en-US" sz="1800" dirty="0">
              <a:ea typeface="Calibri"/>
              <a:cs typeface="Arial"/>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37579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87963"/>
          </a:xfrm>
        </p:spPr>
        <p:txBody>
          <a:bodyPr>
            <a:normAutofit/>
          </a:bodyPr>
          <a:lstStyle/>
          <a:p>
            <a:pPr marL="0" marR="0" algn="just">
              <a:lnSpc>
                <a:spcPct val="150000"/>
              </a:lnSpc>
              <a:spcBef>
                <a:spcPts val="0"/>
              </a:spcBef>
              <a:spcAft>
                <a:spcPts val="0"/>
              </a:spcAft>
            </a:pPr>
            <a:r>
              <a:rPr lang="en-US" b="1" dirty="0" smtClean="0">
                <a:solidFill>
                  <a:schemeClr val="accent2"/>
                </a:solidFill>
                <a:effectLst/>
                <a:latin typeface="Times New Roman" pitchFamily="18" charset="0"/>
                <a:ea typeface="Times New Roman"/>
                <a:cs typeface="Times New Roman" pitchFamily="18" charset="0"/>
              </a:rPr>
              <a:t>Communicability</a:t>
            </a:r>
          </a:p>
          <a:p>
            <a:pPr marL="0" marR="0" indent="0" algn="just">
              <a:lnSpc>
                <a:spcPct val="150000"/>
              </a:lnSpc>
              <a:spcBef>
                <a:spcPts val="0"/>
              </a:spcBef>
              <a:spcAft>
                <a:spcPts val="0"/>
              </a:spcAft>
              <a:buNone/>
            </a:pPr>
            <a:r>
              <a:rPr lang="en-US" b="1" dirty="0" smtClean="0">
                <a:solidFill>
                  <a:schemeClr val="accent2"/>
                </a:solidFill>
                <a:effectLst/>
                <a:latin typeface="Times New Roman" pitchFamily="18" charset="0"/>
                <a:ea typeface="Times New Roman"/>
                <a:cs typeface="Times New Roman" pitchFamily="18" charset="0"/>
              </a:rPr>
              <a:t> </a:t>
            </a:r>
            <a:r>
              <a:rPr lang="en-US" sz="2400" dirty="0" err="1" smtClean="0">
                <a:solidFill>
                  <a:srgbClr val="000000"/>
                </a:solidFill>
                <a:effectLst/>
                <a:latin typeface="Times New Roman" pitchFamily="18" charset="0"/>
                <a:ea typeface="Times New Roman"/>
                <a:cs typeface="Times New Roman" pitchFamily="18" charset="0"/>
              </a:rPr>
              <a:t>Sporulated</a:t>
            </a:r>
            <a:r>
              <a:rPr lang="en-US" sz="2400" dirty="0" smtClean="0">
                <a:solidFill>
                  <a:srgbClr val="000000"/>
                </a:solidFill>
                <a:effectLst/>
                <a:latin typeface="Times New Roman" pitchFamily="18" charset="0"/>
                <a:ea typeface="Times New Roman"/>
                <a:cs typeface="Times New Roman" pitchFamily="18" charset="0"/>
              </a:rPr>
              <a:t> </a:t>
            </a:r>
            <a:r>
              <a:rPr lang="en-US" sz="2400" dirty="0" err="1" smtClean="0">
                <a:solidFill>
                  <a:srgbClr val="000000"/>
                </a:solidFill>
                <a:effectLst/>
                <a:latin typeface="Times New Roman" pitchFamily="18" charset="0"/>
                <a:ea typeface="Times New Roman"/>
                <a:cs typeface="Times New Roman" pitchFamily="18" charset="0"/>
              </a:rPr>
              <a:t>oocysts</a:t>
            </a:r>
            <a:r>
              <a:rPr lang="en-US" sz="2400" dirty="0" smtClean="0">
                <a:solidFill>
                  <a:srgbClr val="000000"/>
                </a:solidFill>
                <a:effectLst/>
                <a:latin typeface="Times New Roman" pitchFamily="18" charset="0"/>
                <a:ea typeface="Times New Roman"/>
                <a:cs typeface="Times New Roman" pitchFamily="18" charset="0"/>
              </a:rPr>
              <a:t> are shed in the feces throughout the illness and for several weeks afterward. Children wearing diapers often spread the disease in day care centers. Caregivers nursing ill persons are also at an increased risk of infection. </a:t>
            </a:r>
            <a:endParaRPr lang="en-US" sz="24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215001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fontScale="90000"/>
          </a:bodyPr>
          <a:lstStyle/>
          <a:p>
            <a:pPr marL="0" marR="0">
              <a:lnSpc>
                <a:spcPct val="150000"/>
              </a:lnSpc>
              <a:spcBef>
                <a:spcPts val="0"/>
              </a:spcBef>
              <a:spcAft>
                <a:spcPts val="0"/>
              </a:spcAft>
            </a:pPr>
            <a:r>
              <a:rPr lang="en-US" sz="4000" b="1" dirty="0" smtClean="0">
                <a:solidFill>
                  <a:schemeClr val="accent2"/>
                </a:solidFill>
                <a:effectLst/>
                <a:latin typeface="Times New Roman"/>
                <a:ea typeface="Times New Roman"/>
                <a:cs typeface="Arial"/>
              </a:rPr>
              <a:t>Diagnostic Tests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Times New Roman" pitchFamily="18" charset="0"/>
                <a:cs typeface="Times New Roman" pitchFamily="18" charset="0"/>
              </a:rPr>
              <a:t>Cryptosporidiosis can be diagnosed by finding </a:t>
            </a:r>
            <a:r>
              <a:rPr lang="en-US" sz="2400" i="1" dirty="0" smtClean="0">
                <a:latin typeface="Times New Roman" pitchFamily="18" charset="0"/>
                <a:cs typeface="Times New Roman" pitchFamily="18" charset="0"/>
              </a:rPr>
              <a:t>C. </a:t>
            </a:r>
            <a:r>
              <a:rPr lang="en-US" sz="2400" i="1" dirty="0" err="1" smtClean="0">
                <a:latin typeface="Times New Roman" pitchFamily="18" charset="0"/>
                <a:cs typeface="Times New Roman" pitchFamily="18" charset="0"/>
              </a:rPr>
              <a:t>parvum</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after fecal flotation in sucrose or zinc sulfate solutions. Mature </a:t>
            </a:r>
            <a:r>
              <a:rPr lang="en-US" sz="2400" dirty="0" err="1" smtClean="0">
                <a:latin typeface="Times New Roman" pitchFamily="18" charset="0"/>
                <a:cs typeface="Times New Roman" pitchFamily="18" charset="0"/>
              </a:rPr>
              <a:t>oocysts</a:t>
            </a:r>
            <a:r>
              <a:rPr lang="en-US" sz="2400" dirty="0" smtClean="0">
                <a:latin typeface="Times New Roman" pitchFamily="18" charset="0"/>
                <a:cs typeface="Times New Roman" pitchFamily="18" charset="0"/>
              </a:rPr>
              <a:t> are 4–5µm in diameter and contain four thin, flat, motile </a:t>
            </a:r>
            <a:r>
              <a:rPr lang="en-US" sz="2400" dirty="0" err="1" smtClean="0">
                <a:latin typeface="Times New Roman" pitchFamily="18" charset="0"/>
                <a:cs typeface="Times New Roman" pitchFamily="18" charset="0"/>
              </a:rPr>
              <a:t>sporozoites</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oocysts</a:t>
            </a:r>
            <a:r>
              <a:rPr lang="en-US" sz="2400" dirty="0" smtClean="0">
                <a:latin typeface="Times New Roman" pitchFamily="18" charset="0"/>
                <a:cs typeface="Times New Roman" pitchFamily="18" charset="0"/>
              </a:rPr>
              <a:t> appear red after acid–fast staining. Immunofluorescence can also be used to identify </a:t>
            </a:r>
            <a:r>
              <a:rPr lang="en-US" sz="2400" i="1" dirty="0" smtClean="0">
                <a:latin typeface="Times New Roman" pitchFamily="18" charset="0"/>
                <a:cs typeface="Times New Roman" pitchFamily="18" charset="0"/>
              </a:rPr>
              <a:t>Cryptosporidium</a:t>
            </a:r>
            <a:r>
              <a:rPr lang="en-US" sz="2400" dirty="0" smtClean="0">
                <a:latin typeface="Times New Roman" pitchFamily="18" charset="0"/>
                <a:cs typeface="Times New Roman" pitchFamily="18" charset="0"/>
              </a:rPr>
              <a:t> in the feces. Pulmonary or tracheal cryptosporidiosis is diagnosed in stained biopsy specimens.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64746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533400"/>
            <a:ext cx="3962399" cy="584775"/>
          </a:xfrm>
          <a:prstGeom prst="rect">
            <a:avLst/>
          </a:prstGeom>
        </p:spPr>
        <p:txBody>
          <a:bodyPr wrap="square">
            <a:spAutoFit/>
          </a:bodyPr>
          <a:lstStyle/>
          <a:p>
            <a:r>
              <a:rPr lang="en-US" sz="3200" b="1" dirty="0" smtClean="0">
                <a:solidFill>
                  <a:schemeClr val="tx2"/>
                </a:solidFill>
              </a:rPr>
              <a:t>LAB DIAGNOSIS</a:t>
            </a:r>
            <a:endParaRPr lang="en-US" sz="3200" b="1" dirty="0">
              <a:solidFill>
                <a:schemeClr val="tx2"/>
              </a:solidFill>
            </a:endParaRPr>
          </a:p>
        </p:txBody>
      </p:sp>
      <p:sp>
        <p:nvSpPr>
          <p:cNvPr id="5" name="Rectangle 4"/>
          <p:cNvSpPr/>
          <p:nvPr/>
        </p:nvSpPr>
        <p:spPr>
          <a:xfrm>
            <a:off x="1371600" y="1616469"/>
            <a:ext cx="5410200" cy="923330"/>
          </a:xfrm>
          <a:prstGeom prst="rect">
            <a:avLst/>
          </a:prstGeom>
        </p:spPr>
        <p:txBody>
          <a:bodyPr wrap="square">
            <a:spAutoFit/>
          </a:bodyPr>
          <a:lstStyle/>
          <a:p>
            <a:pPr marL="285750" indent="-285750">
              <a:buFont typeface="Wingdings" pitchFamily="2" charset="2"/>
              <a:buChar char="Ø"/>
            </a:pPr>
            <a:r>
              <a:rPr lang="en-US" b="1" dirty="0" smtClean="0"/>
              <a:t>Microscopic exam</a:t>
            </a:r>
          </a:p>
          <a:p>
            <a:r>
              <a:rPr lang="en-US" dirty="0" smtClean="0"/>
              <a:t>Acid fast stain of stool sample will detect</a:t>
            </a:r>
          </a:p>
          <a:p>
            <a:r>
              <a:rPr lang="en-US" dirty="0" smtClean="0"/>
              <a:t>Red colored </a:t>
            </a:r>
            <a:r>
              <a:rPr lang="en-US" dirty="0" err="1" smtClean="0"/>
              <a:t>oocysts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1118175"/>
            <a:ext cx="266382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1600" y="2716826"/>
            <a:ext cx="4648200" cy="923330"/>
          </a:xfrm>
          <a:prstGeom prst="rect">
            <a:avLst/>
          </a:prstGeom>
        </p:spPr>
        <p:txBody>
          <a:bodyPr wrap="square">
            <a:spAutoFit/>
          </a:bodyPr>
          <a:lstStyle/>
          <a:p>
            <a:pPr marL="285750" indent="-285750">
              <a:buFont typeface="Wingdings" pitchFamily="2" charset="2"/>
              <a:buChar char="Ø"/>
            </a:pPr>
            <a:r>
              <a:rPr lang="en-US" b="1" dirty="0" err="1" smtClean="0"/>
              <a:t>Immunodiagnosis</a:t>
            </a:r>
            <a:r>
              <a:rPr lang="en-US" b="1" dirty="0" smtClean="0"/>
              <a:t> by:</a:t>
            </a:r>
          </a:p>
          <a:p>
            <a:r>
              <a:rPr lang="en-US" dirty="0" smtClean="0"/>
              <a:t>       </a:t>
            </a:r>
            <a:r>
              <a:rPr lang="en-US" dirty="0" err="1" smtClean="0"/>
              <a:t>Immunoflourescence</a:t>
            </a:r>
            <a:endParaRPr lang="en-US" dirty="0" smtClean="0"/>
          </a:p>
          <a:p>
            <a:r>
              <a:rPr lang="en-US" dirty="0" smtClean="0"/>
              <a:t>       ELISA</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147" y="2675621"/>
            <a:ext cx="26035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93618" y="3920581"/>
            <a:ext cx="4572000" cy="646331"/>
          </a:xfrm>
          <a:prstGeom prst="rect">
            <a:avLst/>
          </a:prstGeom>
        </p:spPr>
        <p:txBody>
          <a:bodyPr>
            <a:spAutoFit/>
          </a:bodyPr>
          <a:lstStyle/>
          <a:p>
            <a:pPr marL="285750" indent="-285750">
              <a:buFont typeface="Wingdings" pitchFamily="2" charset="2"/>
              <a:buChar char="Ø"/>
            </a:pPr>
            <a:r>
              <a:rPr lang="en-US" b="1" dirty="0" smtClean="0"/>
              <a:t>PCR</a:t>
            </a:r>
          </a:p>
          <a:p>
            <a:r>
              <a:rPr lang="en-US" dirty="0" smtClean="0"/>
              <a:t>     Test of choice</a:t>
            </a:r>
            <a:endParaRPr lang="en-US"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2690" y="4243746"/>
            <a:ext cx="2219325" cy="261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487" y="4343400"/>
            <a:ext cx="2618819" cy="211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52730" t="43128" b="12175"/>
          <a:stretch/>
        </p:blipFill>
        <p:spPr bwMode="auto">
          <a:xfrm>
            <a:off x="893618" y="4726401"/>
            <a:ext cx="1832264" cy="117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90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l">
              <a:spcBef>
                <a:spcPts val="0"/>
              </a:spcBef>
              <a:spcAft>
                <a:spcPts val="0"/>
              </a:spcAft>
            </a:pPr>
            <a:r>
              <a:rPr lang="en-US" sz="3100" b="1" dirty="0" smtClean="0">
                <a:solidFill>
                  <a:schemeClr val="accent2"/>
                </a:solidFill>
                <a:effectLst/>
                <a:latin typeface="Times New Roman" pitchFamily="18" charset="0"/>
                <a:ea typeface="Times New Roman"/>
                <a:cs typeface="Times New Roman" pitchFamily="18" charset="0"/>
              </a:rPr>
              <a:t>Treatment and Vaccination </a:t>
            </a:r>
            <a:r>
              <a:rPr lang="en-US" sz="3100" dirty="0">
                <a:latin typeface="Times New Roman" pitchFamily="18" charset="0"/>
                <a:ea typeface="Calibri"/>
                <a:cs typeface="Times New Roman" pitchFamily="18" charset="0"/>
              </a:rPr>
              <a:t/>
            </a:r>
            <a:br>
              <a:rPr lang="en-US" sz="3100" dirty="0">
                <a:latin typeface="Times New Roman" pitchFamily="18" charset="0"/>
                <a:ea typeface="Calibri"/>
                <a:cs typeface="Times New Roman" pitchFamily="18" charset="0"/>
              </a:rPr>
            </a:br>
            <a:r>
              <a:rPr lang="en-US" sz="2700" dirty="0" smtClean="0">
                <a:solidFill>
                  <a:srgbClr val="000000"/>
                </a:solidFill>
                <a:effectLst/>
                <a:latin typeface="Times New Roman" pitchFamily="18" charset="0"/>
                <a:ea typeface="Times New Roman"/>
                <a:cs typeface="Times New Roman" pitchFamily="18" charset="0"/>
              </a:rPr>
              <a:t>        Other than supportive care, there is no treatment</a:t>
            </a:r>
            <a:r>
              <a:rPr lang="en-US" sz="2700" dirty="0" smtClean="0">
                <a:solidFill>
                  <a:srgbClr val="000000"/>
                </a:solidFill>
                <a:effectLst/>
                <a:latin typeface="Times New Roman"/>
                <a:ea typeface="Times New Roman"/>
              </a:rPr>
              <a:t>. Vaccines   are not available</a:t>
            </a:r>
            <a:endParaRPr lang="en-US" sz="2700" dirty="0"/>
          </a:p>
        </p:txBody>
      </p:sp>
      <p:sp>
        <p:nvSpPr>
          <p:cNvPr id="3" name="Content Placeholder 2"/>
          <p:cNvSpPr>
            <a:spLocks noGrp="1"/>
          </p:cNvSpPr>
          <p:nvPr>
            <p:ph idx="1"/>
          </p:nvPr>
        </p:nvSpPr>
        <p:spPr>
          <a:xfrm>
            <a:off x="381000" y="1600200"/>
            <a:ext cx="8229600" cy="5257800"/>
          </a:xfrm>
        </p:spPr>
        <p:txBody>
          <a:bodyPr>
            <a:normAutofit/>
          </a:bodyPr>
          <a:lstStyle/>
          <a:p>
            <a:pPr marL="0" marR="0" indent="0" algn="just">
              <a:lnSpc>
                <a:spcPct val="150000"/>
              </a:lnSpc>
              <a:spcBef>
                <a:spcPts val="0"/>
              </a:spcBef>
              <a:spcAft>
                <a:spcPts val="0"/>
              </a:spcAft>
              <a:buNone/>
            </a:pPr>
            <a:r>
              <a:rPr lang="en-US" sz="2800" b="1" dirty="0" smtClean="0">
                <a:solidFill>
                  <a:schemeClr val="accent2"/>
                </a:solidFill>
                <a:effectLst/>
                <a:latin typeface="Times New Roman"/>
                <a:ea typeface="Times New Roman"/>
                <a:cs typeface="Arial"/>
              </a:rPr>
              <a:t>Morbidity and Mortality </a:t>
            </a:r>
            <a:endParaRPr lang="en-US" sz="2000" dirty="0">
              <a:solidFill>
                <a:schemeClr val="accent2"/>
              </a:solidFill>
              <a:ea typeface="Calibri"/>
              <a:cs typeface="Arial"/>
            </a:endParaRPr>
          </a:p>
        </p:txBody>
      </p:sp>
      <p:sp>
        <p:nvSpPr>
          <p:cNvPr id="4" name="Rectangle 3"/>
          <p:cNvSpPr/>
          <p:nvPr/>
        </p:nvSpPr>
        <p:spPr>
          <a:xfrm>
            <a:off x="540327" y="2286000"/>
            <a:ext cx="7924800" cy="3416320"/>
          </a:xfrm>
          <a:prstGeom prst="rect">
            <a:avLst/>
          </a:prstGeom>
        </p:spPr>
        <p:txBody>
          <a:bodyPr wrap="square">
            <a:spAutoFit/>
          </a:bodyPr>
          <a:lstStyle/>
          <a:p>
            <a:pPr indent="228600">
              <a:spcAft>
                <a:spcPts val="1125"/>
              </a:spcAft>
            </a:pPr>
            <a:r>
              <a:rPr lang="en-US" sz="2400" dirty="0" smtClean="0">
                <a:solidFill>
                  <a:srgbClr val="000000"/>
                </a:solidFill>
                <a:effectLst/>
                <a:latin typeface="Times New Roman"/>
                <a:ea typeface="Times New Roman"/>
                <a:cs typeface="Arial"/>
              </a:rPr>
              <a:t>Worldwide; the prevalence is 1 to 4.5% in developed countries and 3 to 20% in developing countries. In healthy people the infection is usually self–limiting and resolves after 2 to 4 days; however, episodes of diarrhea lasting 1 to 4 weeks have been seen at some day care centers. Lifelong symptomatic infections may develop in immunosuppressed individuals, particularly AIDS patients; these infections may be debilitating and contribute to death. Estimated infection rates in AIDS patients range from 50 to 60% in Africa and Haiti. </a:t>
            </a:r>
            <a:endParaRPr lang="en-US" dirty="0">
              <a:ea typeface="Calibri"/>
              <a:cs typeface="Arial"/>
            </a:endParaRPr>
          </a:p>
        </p:txBody>
      </p:sp>
    </p:spTree>
    <p:extLst>
      <p:ext uri="{BB962C8B-B14F-4D97-AF65-F5344CB8AC3E}">
        <p14:creationId xmlns:p14="http://schemas.microsoft.com/office/powerpoint/2010/main" val="206839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chemeClr val="accent2"/>
                </a:solidFill>
                <a:latin typeface="Times New Roman"/>
                <a:ea typeface="+mn-ea"/>
                <a:cs typeface="+mn-cs"/>
              </a:rPr>
              <a:t>Cryptosporidium </a:t>
            </a:r>
            <a:r>
              <a:rPr lang="en-US" sz="3200" b="1" dirty="0" smtClean="0">
                <a:solidFill>
                  <a:schemeClr val="accent2"/>
                </a:solidFill>
                <a:latin typeface="Times New Roman"/>
                <a:ea typeface="+mn-ea"/>
                <a:cs typeface="+mn-cs"/>
              </a:rPr>
              <a:t>spp</a:t>
            </a:r>
            <a:r>
              <a:rPr lang="en-US" sz="3200" b="1" i="1" dirty="0" smtClean="0">
                <a:solidFill>
                  <a:schemeClr val="accent2"/>
                </a:solidFill>
                <a:latin typeface="Times New Roman"/>
                <a:ea typeface="+mn-ea"/>
                <a:cs typeface="+mn-cs"/>
              </a:rPr>
              <a:t>.</a:t>
            </a:r>
            <a:endParaRPr lang="en-US" sz="5400" b="1" dirty="0">
              <a:solidFill>
                <a:schemeClr val="accent2"/>
              </a:solidFill>
            </a:endParaRPr>
          </a:p>
        </p:txBody>
      </p:sp>
      <p:sp>
        <p:nvSpPr>
          <p:cNvPr id="3" name="Content Placeholder 2"/>
          <p:cNvSpPr>
            <a:spLocks noGrp="1"/>
          </p:cNvSpPr>
          <p:nvPr>
            <p:ph idx="1"/>
          </p:nvPr>
        </p:nvSpPr>
        <p:spPr>
          <a:xfrm>
            <a:off x="533400" y="1143000"/>
            <a:ext cx="8229600" cy="4525963"/>
          </a:xfrm>
        </p:spPr>
        <p:txBody>
          <a:bodyPr/>
          <a:lstStyle/>
          <a:p>
            <a:pPr marL="0" indent="0">
              <a:buNone/>
            </a:pPr>
            <a:r>
              <a:rPr lang="en-US" b="1" i="0" dirty="0" smtClean="0">
                <a:solidFill>
                  <a:srgbClr val="000000"/>
                </a:solidFill>
                <a:effectLst/>
                <a:latin typeface="Times New Roman"/>
              </a:rPr>
              <a:t>. </a:t>
            </a:r>
            <a:r>
              <a:rPr lang="en-US" sz="2400" i="0" dirty="0" smtClean="0">
                <a:solidFill>
                  <a:srgbClr val="000000"/>
                </a:solidFill>
                <a:effectLst/>
                <a:latin typeface="Times New Roman"/>
              </a:rPr>
              <a:t>Members of the genus </a:t>
            </a:r>
            <a:r>
              <a:rPr lang="en-US" sz="2400" b="1" i="1" dirty="0" smtClean="0">
                <a:solidFill>
                  <a:schemeClr val="accent2"/>
                </a:solidFill>
                <a:effectLst/>
                <a:latin typeface="Times New Roman"/>
              </a:rPr>
              <a:t>Cryptosporidium</a:t>
            </a:r>
            <a:r>
              <a:rPr lang="en-US" sz="2400" i="0" dirty="0" smtClean="0">
                <a:solidFill>
                  <a:srgbClr val="000000"/>
                </a:solidFill>
                <a:effectLst/>
                <a:latin typeface="Times New Roman"/>
              </a:rPr>
              <a:t> infect epithelial surfaces, especially those along the gut, and can be found in a wide range of vertebrates, including humans. </a:t>
            </a:r>
          </a:p>
          <a:p>
            <a:pPr marL="0" indent="0">
              <a:buNone/>
            </a:pPr>
            <a:endParaRPr lang="en-US" sz="2400" i="0" dirty="0" smtClean="0">
              <a:solidFill>
                <a:srgbClr val="000000"/>
              </a:solidFill>
              <a:effectLst/>
              <a:latin typeface="Times New Roman"/>
            </a:endParaRPr>
          </a:p>
          <a:p>
            <a:r>
              <a:rPr lang="en-US" sz="2800" dirty="0">
                <a:solidFill>
                  <a:srgbClr val="C0504D"/>
                </a:solidFill>
              </a:rPr>
              <a:t>Phylum</a:t>
            </a:r>
            <a:r>
              <a:rPr lang="en-US" sz="2800" dirty="0">
                <a:solidFill>
                  <a:schemeClr val="accent2"/>
                </a:solidFill>
              </a:rPr>
              <a:t>:</a:t>
            </a:r>
            <a:r>
              <a:rPr lang="en-US" sz="2800" dirty="0">
                <a:solidFill>
                  <a:prstClr val="black"/>
                </a:solidFill>
              </a:rPr>
              <a:t> </a:t>
            </a:r>
            <a:r>
              <a:rPr lang="en-US" sz="2800" dirty="0" err="1" smtClean="0">
                <a:solidFill>
                  <a:srgbClr val="C0504D"/>
                </a:solidFill>
              </a:rPr>
              <a:t>Apicomplexa</a:t>
            </a:r>
            <a:endParaRPr lang="en-US" sz="2800" dirty="0" smtClean="0">
              <a:solidFill>
                <a:srgbClr val="C0504D"/>
              </a:solidFill>
            </a:endParaRPr>
          </a:p>
          <a:p>
            <a:r>
              <a:rPr lang="en-US" sz="2800" dirty="0">
                <a:solidFill>
                  <a:srgbClr val="C0504D"/>
                </a:solidFill>
              </a:rPr>
              <a:t>Family: </a:t>
            </a:r>
            <a:r>
              <a:rPr lang="en-US" sz="2800" dirty="0" err="1" smtClean="0">
                <a:solidFill>
                  <a:srgbClr val="C0504D"/>
                </a:solidFill>
              </a:rPr>
              <a:t>Cryptosporidiidae</a:t>
            </a:r>
            <a:endParaRPr lang="en-US" sz="2800" dirty="0" smtClean="0">
              <a:solidFill>
                <a:srgbClr val="C0504D"/>
              </a:solidFill>
            </a:endParaRPr>
          </a:p>
          <a:p>
            <a:r>
              <a:rPr lang="en-US" sz="2800" dirty="0">
                <a:solidFill>
                  <a:srgbClr val="C0504D"/>
                </a:solidFill>
              </a:rPr>
              <a:t>Genus: </a:t>
            </a:r>
            <a:r>
              <a:rPr lang="en-US" sz="2800" i="1" dirty="0">
                <a:solidFill>
                  <a:srgbClr val="C0504D"/>
                </a:solidFill>
              </a:rPr>
              <a:t>Cryptosporidium</a:t>
            </a:r>
            <a:endParaRPr lang="en-US" sz="2800" dirty="0"/>
          </a:p>
        </p:txBody>
      </p:sp>
    </p:spTree>
    <p:extLst>
      <p:ext uri="{BB962C8B-B14F-4D97-AF65-F5344CB8AC3E}">
        <p14:creationId xmlns:p14="http://schemas.microsoft.com/office/powerpoint/2010/main" val="147980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44562"/>
          </a:xfrm>
        </p:spPr>
        <p:txBody>
          <a:bodyPr>
            <a:normAutofit fontScale="90000"/>
          </a:bodyPr>
          <a:lstStyle/>
          <a:p>
            <a:r>
              <a:rPr lang="en-US" b="1" i="0" dirty="0" smtClean="0">
                <a:solidFill>
                  <a:schemeClr val="accent2"/>
                </a:solidFill>
                <a:effectLst/>
                <a:latin typeface="Times New Roman"/>
              </a:rPr>
              <a:t>LIFE-CYCLE</a:t>
            </a:r>
            <a:br>
              <a:rPr lang="en-US" b="1" i="0" dirty="0" smtClean="0">
                <a:solidFill>
                  <a:schemeClr val="accent2"/>
                </a:solidFill>
                <a:effectLst/>
                <a:latin typeface="Times New Roman"/>
              </a:rPr>
            </a:br>
            <a:endParaRPr lang="en-US" dirty="0">
              <a:solidFill>
                <a:schemeClr val="accent2"/>
              </a:solidFill>
            </a:endParaRPr>
          </a:p>
        </p:txBody>
      </p:sp>
      <p:sp>
        <p:nvSpPr>
          <p:cNvPr id="3" name="Content Placeholder 2"/>
          <p:cNvSpPr>
            <a:spLocks noGrp="1"/>
          </p:cNvSpPr>
          <p:nvPr>
            <p:ph idx="1"/>
          </p:nvPr>
        </p:nvSpPr>
        <p:spPr>
          <a:xfrm>
            <a:off x="457200" y="1066800"/>
            <a:ext cx="8229600" cy="5059363"/>
          </a:xfrm>
        </p:spPr>
        <p:txBody>
          <a:bodyPr>
            <a:normAutofit fontScale="92500"/>
          </a:bodyPr>
          <a:lstStyle/>
          <a:p>
            <a:pPr>
              <a:lnSpc>
                <a:spcPct val="150000"/>
              </a:lnSpc>
            </a:pPr>
            <a:r>
              <a:rPr lang="en-US" sz="2600" i="0" dirty="0" smtClean="0">
                <a:solidFill>
                  <a:srgbClr val="000000"/>
                </a:solidFill>
                <a:effectLst/>
                <a:latin typeface="Times New Roman"/>
              </a:rPr>
              <a:t>The life cycle of </a:t>
            </a:r>
            <a:r>
              <a:rPr lang="en-US" sz="2600" i="1" dirty="0" smtClean="0">
                <a:solidFill>
                  <a:srgbClr val="000000"/>
                </a:solidFill>
                <a:effectLst/>
                <a:latin typeface="Times New Roman"/>
              </a:rPr>
              <a:t>C. </a:t>
            </a:r>
            <a:r>
              <a:rPr lang="en-US" sz="2600" i="1" dirty="0" err="1" smtClean="0">
                <a:solidFill>
                  <a:srgbClr val="000000"/>
                </a:solidFill>
                <a:effectLst/>
                <a:latin typeface="Times New Roman"/>
              </a:rPr>
              <a:t>parvum</a:t>
            </a:r>
            <a:r>
              <a:rPr lang="en-US" sz="2600" i="0" dirty="0" smtClean="0">
                <a:solidFill>
                  <a:srgbClr val="000000"/>
                </a:solidFill>
                <a:effectLst/>
                <a:latin typeface="Times New Roman"/>
              </a:rPr>
              <a:t> is begins with ingestion of the </a:t>
            </a:r>
            <a:r>
              <a:rPr lang="en-US" sz="2600" i="0" dirty="0" err="1" smtClean="0">
                <a:solidFill>
                  <a:schemeClr val="accent2"/>
                </a:solidFill>
                <a:effectLst/>
                <a:latin typeface="Times New Roman"/>
              </a:rPr>
              <a:t>sporulated</a:t>
            </a:r>
            <a:r>
              <a:rPr lang="en-US" sz="2600" i="0" dirty="0" smtClean="0">
                <a:solidFill>
                  <a:schemeClr val="accent2"/>
                </a:solidFill>
                <a:effectLst/>
                <a:latin typeface="Times New Roman"/>
              </a:rPr>
              <a:t> </a:t>
            </a:r>
            <a:r>
              <a:rPr lang="en-US" sz="2600" i="0" dirty="0" err="1" smtClean="0">
                <a:solidFill>
                  <a:schemeClr val="accent2"/>
                </a:solidFill>
                <a:effectLst/>
                <a:latin typeface="Times New Roman"/>
              </a:rPr>
              <a:t>oocyst</a:t>
            </a:r>
            <a:r>
              <a:rPr lang="en-US" sz="2600" i="0" dirty="0" smtClean="0">
                <a:solidFill>
                  <a:srgbClr val="000000"/>
                </a:solidFill>
                <a:effectLst/>
                <a:latin typeface="Times New Roman"/>
              </a:rPr>
              <a:t>, the resistant stage found in the environment. Each </a:t>
            </a:r>
            <a:r>
              <a:rPr lang="en-US" sz="2600" i="0" dirty="0" err="1" smtClean="0">
                <a:solidFill>
                  <a:srgbClr val="000000"/>
                </a:solidFill>
                <a:effectLst/>
                <a:latin typeface="Times New Roman"/>
              </a:rPr>
              <a:t>oocyst</a:t>
            </a:r>
            <a:r>
              <a:rPr lang="en-US" sz="2600" i="0" dirty="0" smtClean="0">
                <a:solidFill>
                  <a:srgbClr val="000000"/>
                </a:solidFill>
                <a:effectLst/>
                <a:latin typeface="Times New Roman"/>
              </a:rPr>
              <a:t> contains 4 infective stages termed </a:t>
            </a:r>
            <a:r>
              <a:rPr lang="en-US" sz="2600" i="0" dirty="0" err="1" smtClean="0">
                <a:solidFill>
                  <a:srgbClr val="000000"/>
                </a:solidFill>
                <a:effectLst/>
                <a:latin typeface="Times New Roman"/>
              </a:rPr>
              <a:t>sporozoites</a:t>
            </a:r>
            <a:r>
              <a:rPr lang="en-US" sz="2600" i="0" dirty="0" smtClean="0">
                <a:solidFill>
                  <a:srgbClr val="000000"/>
                </a:solidFill>
                <a:effectLst/>
                <a:latin typeface="Times New Roman"/>
              </a:rPr>
              <a:t>. The preferred site of infection is the ileum, and </a:t>
            </a:r>
            <a:r>
              <a:rPr lang="en-US" sz="2600" i="0" dirty="0" err="1" smtClean="0">
                <a:solidFill>
                  <a:srgbClr val="000000"/>
                </a:solidFill>
                <a:effectLst/>
                <a:latin typeface="Times New Roman"/>
              </a:rPr>
              <a:t>sporozoites</a:t>
            </a:r>
            <a:r>
              <a:rPr lang="en-US" sz="2600" i="0" dirty="0" smtClean="0">
                <a:solidFill>
                  <a:srgbClr val="000000"/>
                </a:solidFill>
                <a:effectLst/>
                <a:latin typeface="Times New Roman"/>
              </a:rPr>
              <a:t> penetrate individual epithelial cells in this region. Parasites reside on the </a:t>
            </a:r>
            <a:r>
              <a:rPr lang="en-US" sz="2600" i="0" dirty="0" err="1" smtClean="0">
                <a:solidFill>
                  <a:srgbClr val="000000"/>
                </a:solidFill>
                <a:effectLst/>
                <a:latin typeface="Times New Roman"/>
              </a:rPr>
              <a:t>lumenal</a:t>
            </a:r>
            <a:r>
              <a:rPr lang="en-US" sz="2600" i="0" dirty="0" smtClean="0">
                <a:solidFill>
                  <a:srgbClr val="000000"/>
                </a:solidFill>
                <a:effectLst/>
                <a:latin typeface="Times New Roman"/>
              </a:rPr>
              <a:t> surface of the cells, and they were once thought to occur </a:t>
            </a:r>
            <a:r>
              <a:rPr lang="en-US" sz="2600" i="0" dirty="0" err="1" smtClean="0">
                <a:solidFill>
                  <a:srgbClr val="000000"/>
                </a:solidFill>
                <a:effectLst/>
                <a:latin typeface="Times New Roman"/>
              </a:rPr>
              <a:t>extracellularly</a:t>
            </a:r>
            <a:r>
              <a:rPr lang="en-US" sz="2600" i="0" dirty="0" smtClean="0">
                <a:solidFill>
                  <a:srgbClr val="000000"/>
                </a:solidFill>
                <a:effectLst/>
                <a:latin typeface="Times New Roman"/>
              </a:rPr>
              <a:t>. However, </a:t>
            </a:r>
            <a:r>
              <a:rPr lang="en-US" sz="2600" i="0" dirty="0" err="1" smtClean="0">
                <a:solidFill>
                  <a:srgbClr val="000000"/>
                </a:solidFill>
                <a:effectLst/>
                <a:latin typeface="Times New Roman"/>
              </a:rPr>
              <a:t>ultrastructural</a:t>
            </a:r>
            <a:r>
              <a:rPr lang="en-US" sz="2600" i="0" dirty="0" smtClean="0">
                <a:solidFill>
                  <a:srgbClr val="000000"/>
                </a:solidFill>
                <a:effectLst/>
                <a:latin typeface="Times New Roman"/>
              </a:rPr>
              <a:t> observations have clearly shown these parasites to be intracellular </a:t>
            </a:r>
            <a:r>
              <a:rPr lang="en-US" sz="2600" i="0" dirty="0" err="1" smtClean="0">
                <a:solidFill>
                  <a:srgbClr val="000000"/>
                </a:solidFill>
                <a:effectLst/>
                <a:latin typeface="Times New Roman"/>
              </a:rPr>
              <a:t>extracytoplasmic</a:t>
            </a:r>
            <a:r>
              <a:rPr lang="en-US" sz="2600" i="0" dirty="0" smtClean="0">
                <a:solidFill>
                  <a:srgbClr val="000000"/>
                </a:solidFill>
                <a:effectLst/>
                <a:latin typeface="Times New Roman"/>
              </a:rPr>
              <a:t>.</a:t>
            </a:r>
          </a:p>
          <a:p>
            <a:endParaRPr lang="en-US" dirty="0"/>
          </a:p>
        </p:txBody>
      </p:sp>
    </p:spTree>
    <p:extLst>
      <p:ext uri="{BB962C8B-B14F-4D97-AF65-F5344CB8AC3E}">
        <p14:creationId xmlns:p14="http://schemas.microsoft.com/office/powerpoint/2010/main" val="118652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04" y="712582"/>
            <a:ext cx="8429096" cy="568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3"/>
          <p:cNvSpPr>
            <a:spLocks noGrp="1" noChangeArrowheads="1"/>
          </p:cNvSpPr>
          <p:nvPr>
            <p:ph type="title" idx="4294967295"/>
          </p:nvPr>
        </p:nvSpPr>
        <p:spPr>
          <a:xfrm>
            <a:off x="609600" y="0"/>
            <a:ext cx="7772400" cy="990600"/>
          </a:xfrm>
        </p:spPr>
        <p:txBody>
          <a:bodyPr/>
          <a:lstStyle/>
          <a:p>
            <a:r>
              <a:rPr lang="en-US" sz="4000" b="1" i="1" dirty="0">
                <a:effectLst>
                  <a:outerShdw blurRad="38100" dist="38100" dir="2700000" algn="tl">
                    <a:srgbClr val="C0C0C0"/>
                  </a:outerShdw>
                </a:effectLst>
                <a:latin typeface="Times New Roman" pitchFamily="18" charset="0"/>
                <a:cs typeface="Times New Roman" pitchFamily="18" charset="0"/>
              </a:rPr>
              <a:t>LIFE CYCLE</a:t>
            </a:r>
          </a:p>
        </p:txBody>
      </p:sp>
    </p:spTree>
    <p:extLst>
      <p:ext uri="{BB962C8B-B14F-4D97-AF65-F5344CB8AC3E}">
        <p14:creationId xmlns:p14="http://schemas.microsoft.com/office/powerpoint/2010/main" val="1275897167"/>
      </p:ext>
    </p:extLst>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85799"/>
            <a:ext cx="8153400" cy="5298886"/>
          </a:xfrm>
          <a:prstGeom prst="rect">
            <a:avLst/>
          </a:prstGeom>
        </p:spPr>
        <p:txBody>
          <a:bodyPr wrap="square">
            <a:spAutoFit/>
          </a:bodyPr>
          <a:lstStyle/>
          <a:p>
            <a:pPr marL="342900" indent="-342900" algn="justLow">
              <a:lnSpc>
                <a:spcPct val="150000"/>
              </a:lnSpc>
              <a:buFont typeface="Arial" pitchFamily="34" charset="0"/>
              <a:buChar char="•"/>
            </a:pPr>
            <a:r>
              <a:rPr lang="en-US" sz="2000" dirty="0" smtClean="0">
                <a:latin typeface="Times New Roman" pitchFamily="18" charset="0"/>
                <a:cs typeface="Times New Roman" pitchFamily="18" charset="0"/>
              </a:rPr>
              <a:t>Development of </a:t>
            </a:r>
            <a:r>
              <a:rPr lang="en-US" sz="2000" i="1" dirty="0" smtClean="0">
                <a:latin typeface="Times New Roman" pitchFamily="18" charset="0"/>
                <a:cs typeface="Times New Roman" pitchFamily="18" charset="0"/>
              </a:rPr>
              <a:t>Cryptosporidium</a:t>
            </a:r>
            <a:r>
              <a:rPr lang="en-US" sz="2000" dirty="0" smtClean="0">
                <a:latin typeface="Times New Roman" pitchFamily="18" charset="0"/>
                <a:cs typeface="Times New Roman" pitchFamily="18" charset="0"/>
              </a:rPr>
              <a:t> occurs more rapidly, and each generation can develop and mature in as little as 12-14 hours. Due to the rapidity of the life cycle, plus the </a:t>
            </a:r>
            <a:r>
              <a:rPr lang="en-US" sz="2000" dirty="0" err="1" smtClean="0">
                <a:latin typeface="Times New Roman" pitchFamily="18" charset="0"/>
                <a:cs typeface="Times New Roman" pitchFamily="18" charset="0"/>
              </a:rPr>
              <a:t>autoinfective</a:t>
            </a:r>
            <a:r>
              <a:rPr lang="en-US" sz="2000" dirty="0" smtClean="0">
                <a:latin typeface="Times New Roman" pitchFamily="18" charset="0"/>
                <a:cs typeface="Times New Roman" pitchFamily="18" charset="0"/>
              </a:rPr>
              <a:t> cycles, huge numbers of organisms can colonize the intestinal tract in several days.</a:t>
            </a:r>
            <a:endParaRPr lang="en-US" sz="2000" dirty="0">
              <a:latin typeface="Times New Roman" pitchFamily="18" charset="0"/>
              <a:cs typeface="Times New Roman" pitchFamily="18" charset="0"/>
            </a:endParaRPr>
          </a:p>
          <a:p>
            <a:pPr marL="342900" indent="-342900" algn="justLow">
              <a:lnSpc>
                <a:spcPct val="150000"/>
              </a:lnSpc>
              <a:spcAft>
                <a:spcPts val="1000"/>
              </a:spcAft>
              <a:buFont typeface="Arial" pitchFamily="34" charset="0"/>
              <a:buChar char="•"/>
            </a:pPr>
            <a:r>
              <a:rPr lang="en-US" sz="2000" dirty="0" smtClean="0">
                <a:latin typeface="Times New Roman" pitchFamily="18" charset="0"/>
                <a:cs typeface="Times New Roman" pitchFamily="18" charset="0"/>
              </a:rPr>
              <a:t> </a:t>
            </a:r>
            <a:r>
              <a:rPr lang="en-US" sz="2000" dirty="0" smtClean="0">
                <a:effectLst/>
                <a:latin typeface="Times New Roman"/>
                <a:ea typeface="Calibri"/>
                <a:cs typeface="Arial"/>
              </a:rPr>
              <a:t>The ileum soon becomes crowded and secondary sites are often infected, such as the duodenum and large intestine. In immunosuppressed individuals, parasites can sometimes be found in the stomach, biliary and pancreatic ducts, and respiratory tract. Diarrhea, weight loss, and abdominal cramping are clinical signs of the disease and in immunosuppressed individuals electrolyte imbalance may occur.</a:t>
            </a:r>
          </a:p>
          <a:p>
            <a:pPr marL="342900" indent="-342900" algn="justLow">
              <a:lnSpc>
                <a:spcPct val="150000"/>
              </a:lnSpc>
              <a:spcAft>
                <a:spcPts val="1000"/>
              </a:spcAft>
              <a:buFont typeface="Arial" pitchFamily="34" charset="0"/>
              <a:buChar char="•"/>
            </a:pPr>
            <a:endParaRPr lang="en-US" sz="2000" dirty="0">
              <a:ea typeface="Calibri"/>
              <a:cs typeface="Arial"/>
            </a:endParaRPr>
          </a:p>
        </p:txBody>
      </p:sp>
    </p:spTree>
    <p:extLst>
      <p:ext uri="{BB962C8B-B14F-4D97-AF65-F5344CB8AC3E}">
        <p14:creationId xmlns:p14="http://schemas.microsoft.com/office/powerpoint/2010/main" val="331484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Hopke's C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4343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7800" y="4114800"/>
            <a:ext cx="6705600" cy="923330"/>
          </a:xfrm>
          <a:prstGeom prst="rect">
            <a:avLst/>
          </a:prstGeom>
        </p:spPr>
        <p:txBody>
          <a:bodyPr wrap="square">
            <a:spAutoFit/>
          </a:bodyPr>
          <a:lstStyle/>
          <a:p>
            <a:r>
              <a:rPr lang="en-US" b="1" i="0" dirty="0" smtClean="0">
                <a:solidFill>
                  <a:srgbClr val="000000"/>
                </a:solidFill>
                <a:effectLst/>
                <a:latin typeface="Times New Roman"/>
              </a:rPr>
              <a:t> </a:t>
            </a:r>
            <a:r>
              <a:rPr lang="en-US" b="1" i="1" dirty="0" smtClean="0">
                <a:solidFill>
                  <a:srgbClr val="000000"/>
                </a:solidFill>
                <a:effectLst/>
                <a:latin typeface="Times New Roman"/>
              </a:rPr>
              <a:t>C. </a:t>
            </a:r>
            <a:r>
              <a:rPr lang="en-US" b="1" i="1" dirty="0" err="1" smtClean="0">
                <a:solidFill>
                  <a:srgbClr val="000000"/>
                </a:solidFill>
                <a:effectLst/>
                <a:latin typeface="Times New Roman"/>
              </a:rPr>
              <a:t>parvum</a:t>
            </a:r>
            <a:r>
              <a:rPr lang="en-US" b="1" i="0" dirty="0" smtClean="0">
                <a:solidFill>
                  <a:srgbClr val="000000"/>
                </a:solidFill>
                <a:effectLst/>
                <a:latin typeface="Times New Roman"/>
              </a:rPr>
              <a:t> infects the small intestine of an unusually wide range of mammals, including humans, and is the zoonotic species responsible for approximately one-half of human cryptosporidiosis</a:t>
            </a:r>
            <a:endParaRPr lang="en-US" b="1" i="0" dirty="0">
              <a:solidFill>
                <a:srgbClr val="000000"/>
              </a:solidFill>
              <a:effectLst/>
              <a:latin typeface="Times New Roman"/>
            </a:endParaRPr>
          </a:p>
        </p:txBody>
      </p:sp>
      <p:sp>
        <p:nvSpPr>
          <p:cNvPr id="6" name="Rectangle 5"/>
          <p:cNvSpPr/>
          <p:nvPr/>
        </p:nvSpPr>
        <p:spPr>
          <a:xfrm>
            <a:off x="1447800" y="5082110"/>
            <a:ext cx="6858000" cy="646331"/>
          </a:xfrm>
          <a:prstGeom prst="rect">
            <a:avLst/>
          </a:prstGeom>
        </p:spPr>
        <p:txBody>
          <a:bodyPr wrap="square">
            <a:spAutoFit/>
          </a:bodyPr>
          <a:lstStyle/>
          <a:p>
            <a:r>
              <a:rPr lang="en-US" b="1" dirty="0" smtClean="0">
                <a:latin typeface="Times New Roman" pitchFamily="18" charset="0"/>
                <a:cs typeface="Times New Roman" pitchFamily="18" charset="0"/>
              </a:rPr>
              <a:t>A single calf can easily produce 50 billion </a:t>
            </a:r>
            <a:r>
              <a:rPr lang="en-US" b="1" dirty="0" err="1" smtClean="0">
                <a:latin typeface="Times New Roman" pitchFamily="18" charset="0"/>
                <a:cs typeface="Times New Roman" pitchFamily="18" charset="0"/>
              </a:rPr>
              <a:t>oocysts</a:t>
            </a:r>
            <a:r>
              <a:rPr lang="en-US" b="1" dirty="0" smtClean="0">
                <a:latin typeface="Times New Roman" pitchFamily="18" charset="0"/>
                <a:cs typeface="Times New Roman" pitchFamily="18" charset="0"/>
              </a:rPr>
              <a:t> within a period of one week.</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00638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rypto\crypto 01.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57200" y="1249932"/>
            <a:ext cx="5943600" cy="4170336"/>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61571" y="2199778"/>
            <a:ext cx="4170337" cy="227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68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48487"/>
            <a:ext cx="33591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052" y="1548487"/>
            <a:ext cx="2481672"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My Pictures\C. parvum trop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3726873"/>
            <a:ext cx="4267200" cy="251777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58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Bef>
                <a:spcPts val="0"/>
              </a:spcBef>
              <a:spcAft>
                <a:spcPts val="1000"/>
              </a:spcAft>
            </a:pPr>
            <a:r>
              <a:rPr lang="en-US" sz="3200" b="1" dirty="0" smtClean="0">
                <a:solidFill>
                  <a:schemeClr val="accent2"/>
                </a:solidFill>
                <a:effectLst/>
                <a:latin typeface="Times New Roman" pitchFamily="18" charset="0"/>
                <a:ea typeface="Calibri"/>
                <a:cs typeface="Times New Roman" pitchFamily="18" charset="0"/>
              </a:rPr>
              <a:t>Cryptosporidiosis</a:t>
            </a:r>
            <a:r>
              <a:rPr lang="en-US" sz="3200" dirty="0">
                <a:solidFill>
                  <a:schemeClr val="accent2"/>
                </a:solidFill>
                <a:latin typeface="Times New Roman" pitchFamily="18" charset="0"/>
                <a:ea typeface="Calibri"/>
                <a:cs typeface="Times New Roman" pitchFamily="18" charset="0"/>
              </a:rPr>
              <a:t/>
            </a:r>
            <a:br>
              <a:rPr lang="en-US" sz="3200" dirty="0">
                <a:solidFill>
                  <a:schemeClr val="accent2"/>
                </a:solidFill>
                <a:latin typeface="Times New Roman" pitchFamily="18" charset="0"/>
                <a:ea typeface="Calibri"/>
                <a:cs typeface="Times New Roman" pitchFamily="18" charset="0"/>
              </a:rPr>
            </a:br>
            <a:endParaRPr lang="en-US" sz="3200"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525963"/>
          </a:xfrm>
        </p:spPr>
        <p:txBody>
          <a:bodyPr>
            <a:normAutofit/>
          </a:bodyPr>
          <a:lstStyle/>
          <a:p>
            <a:pPr marL="0" marR="0" algn="just">
              <a:lnSpc>
                <a:spcPct val="150000"/>
              </a:lnSpc>
              <a:spcBef>
                <a:spcPts val="0"/>
              </a:spcBef>
              <a:spcAft>
                <a:spcPts val="0"/>
              </a:spcAft>
            </a:pPr>
            <a:r>
              <a:rPr lang="en-US" sz="2600" b="1" dirty="0" smtClean="0">
                <a:solidFill>
                  <a:srgbClr val="416BA0"/>
                </a:solidFill>
                <a:effectLst/>
                <a:latin typeface="Times New Roman" pitchFamily="18" charset="0"/>
                <a:ea typeface="Times New Roman"/>
                <a:cs typeface="Times New Roman" pitchFamily="18" charset="0"/>
              </a:rPr>
              <a:t>Etiology </a:t>
            </a:r>
            <a:endParaRPr lang="en-US" sz="2600" dirty="0">
              <a:latin typeface="Times New Roman" pitchFamily="18" charset="0"/>
              <a:ea typeface="Calibri"/>
              <a:cs typeface="Times New Roman" pitchFamily="18" charset="0"/>
            </a:endParaRPr>
          </a:p>
          <a:p>
            <a:pPr marL="0" marR="0" indent="0" algn="just">
              <a:lnSpc>
                <a:spcPct val="150000"/>
              </a:lnSpc>
              <a:spcBef>
                <a:spcPts val="0"/>
              </a:spcBef>
              <a:spcAft>
                <a:spcPts val="825"/>
              </a:spcAft>
              <a:buNone/>
            </a:pPr>
            <a:r>
              <a:rPr lang="en-US" sz="2600" dirty="0" smtClean="0">
                <a:solidFill>
                  <a:srgbClr val="000000"/>
                </a:solidFill>
                <a:effectLst/>
                <a:latin typeface="Times New Roman" pitchFamily="18" charset="0"/>
                <a:ea typeface="Times New Roman"/>
                <a:cs typeface="Times New Roman" pitchFamily="18" charset="0"/>
              </a:rPr>
              <a:t>Cryptosporidiosis results from infection by </a:t>
            </a:r>
            <a:r>
              <a:rPr lang="en-US" sz="2600" i="1" dirty="0" smtClean="0">
                <a:solidFill>
                  <a:srgbClr val="000000"/>
                </a:solidFill>
                <a:effectLst/>
                <a:latin typeface="Times New Roman" pitchFamily="18" charset="0"/>
                <a:ea typeface="Times New Roman"/>
                <a:cs typeface="Times New Roman" pitchFamily="18" charset="0"/>
              </a:rPr>
              <a:t>Cryptosporidium </a:t>
            </a:r>
            <a:r>
              <a:rPr lang="en-US" sz="2600" i="1" dirty="0" err="1" smtClean="0">
                <a:solidFill>
                  <a:srgbClr val="000000"/>
                </a:solidFill>
                <a:effectLst/>
                <a:latin typeface="Times New Roman" pitchFamily="18" charset="0"/>
                <a:ea typeface="Times New Roman"/>
                <a:cs typeface="Times New Roman" pitchFamily="18" charset="0"/>
              </a:rPr>
              <a:t>parvum</a:t>
            </a:r>
            <a:r>
              <a:rPr lang="en-US" sz="2600" dirty="0" smtClean="0">
                <a:solidFill>
                  <a:srgbClr val="000000"/>
                </a:solidFill>
                <a:effectLst/>
                <a:latin typeface="Times New Roman" pitchFamily="18" charset="0"/>
                <a:ea typeface="Times New Roman"/>
                <a:cs typeface="Times New Roman" pitchFamily="18" charset="0"/>
              </a:rPr>
              <a:t>, a coccidian parasite. This organism is an obligate intracellular pathogen. </a:t>
            </a:r>
            <a:endParaRPr lang="en-US" sz="2600"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2600" b="1" dirty="0" smtClean="0">
                <a:solidFill>
                  <a:srgbClr val="416BA0"/>
                </a:solidFill>
                <a:effectLst/>
                <a:latin typeface="Times New Roman" pitchFamily="18" charset="0"/>
                <a:ea typeface="Times New Roman"/>
                <a:cs typeface="Times New Roman" pitchFamily="18" charset="0"/>
              </a:rPr>
              <a:t>Geographic Distribution </a:t>
            </a:r>
            <a:endParaRPr lang="en-US" sz="2600" dirty="0">
              <a:latin typeface="Times New Roman" pitchFamily="18" charset="0"/>
              <a:ea typeface="Calibri"/>
              <a:cs typeface="Times New Roman" pitchFamily="18" charset="0"/>
            </a:endParaRPr>
          </a:p>
          <a:p>
            <a:pPr marL="0" marR="0" indent="0" algn="just">
              <a:lnSpc>
                <a:spcPct val="150000"/>
              </a:lnSpc>
              <a:spcBef>
                <a:spcPts val="0"/>
              </a:spcBef>
              <a:spcAft>
                <a:spcPts val="825"/>
              </a:spcAft>
              <a:buNone/>
            </a:pPr>
            <a:r>
              <a:rPr lang="en-US" sz="2600" dirty="0" smtClean="0">
                <a:solidFill>
                  <a:srgbClr val="000000"/>
                </a:solidFill>
                <a:effectLst/>
                <a:latin typeface="Times New Roman" pitchFamily="18" charset="0"/>
                <a:ea typeface="Times New Roman"/>
                <a:cs typeface="Times New Roman" pitchFamily="18" charset="0"/>
              </a:rPr>
              <a:t>Cryptosporidiosis occurs worldwide. </a:t>
            </a:r>
            <a:endParaRPr lang="en-US" sz="26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2730168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emplate/>
  <TotalTime>298</TotalTime>
  <Words>703</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Times</vt:lpstr>
      <vt:lpstr>Times New Roman</vt:lpstr>
      <vt:lpstr>Wingdings</vt:lpstr>
      <vt:lpstr>Office Theme</vt:lpstr>
      <vt:lpstr>Blank</vt:lpstr>
      <vt:lpstr>Cryptosporidium  &amp; Cryptosporidiosis</vt:lpstr>
      <vt:lpstr>Cryptosporidium spp.</vt:lpstr>
      <vt:lpstr>LIFE-CYCLE </vt:lpstr>
      <vt:lpstr>LIFE CYCLE</vt:lpstr>
      <vt:lpstr>PowerPoint Presentation</vt:lpstr>
      <vt:lpstr>PowerPoint Presentation</vt:lpstr>
      <vt:lpstr>PowerPoint Presentation</vt:lpstr>
      <vt:lpstr>PowerPoint Presentation</vt:lpstr>
      <vt:lpstr>Cryptosporidiosis </vt:lpstr>
      <vt:lpstr>Transmission  </vt:lpstr>
      <vt:lpstr>Disinfection</vt:lpstr>
      <vt:lpstr>Infections in Humans  </vt:lpstr>
      <vt:lpstr>PowerPoint Presentation</vt:lpstr>
      <vt:lpstr>Diagnostic Tests  </vt:lpstr>
      <vt:lpstr>PowerPoint Presentation</vt:lpstr>
      <vt:lpstr>Treatment and Vaccination          Other than supportive care, there is no treatment. Vaccines   are not available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Cryptosporidium  &amp; Cryptosporidiosis</dc:title>
  <dc:creator>Dr Magda Sanad</dc:creator>
  <cp:lastModifiedBy>Dina Hasanin</cp:lastModifiedBy>
  <cp:revision>22</cp:revision>
  <dcterms:created xsi:type="dcterms:W3CDTF">2013-04-06T00:28:16Z</dcterms:created>
  <dcterms:modified xsi:type="dcterms:W3CDTF">2019-11-04T06:53:12Z</dcterms:modified>
</cp:coreProperties>
</file>