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1"/>
  </p:notesMasterIdLst>
  <p:handoutMasterIdLst>
    <p:handoutMasterId r:id="rId52"/>
  </p:handout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9" r:id="rId10"/>
    <p:sldId id="342" r:id="rId11"/>
    <p:sldId id="343" r:id="rId12"/>
    <p:sldId id="344" r:id="rId13"/>
    <p:sldId id="328" r:id="rId14"/>
    <p:sldId id="330" r:id="rId15"/>
    <p:sldId id="331" r:id="rId16"/>
    <p:sldId id="336" r:id="rId17"/>
    <p:sldId id="337" r:id="rId18"/>
    <p:sldId id="332" r:id="rId19"/>
    <p:sldId id="335" r:id="rId20"/>
    <p:sldId id="334" r:id="rId21"/>
    <p:sldId id="345" r:id="rId22"/>
    <p:sldId id="316" r:id="rId23"/>
    <p:sldId id="347" r:id="rId24"/>
    <p:sldId id="348" r:id="rId25"/>
    <p:sldId id="333" r:id="rId26"/>
    <p:sldId id="346" r:id="rId27"/>
    <p:sldId id="317" r:id="rId28"/>
    <p:sldId id="338" r:id="rId29"/>
    <p:sldId id="339" r:id="rId30"/>
    <p:sldId id="340" r:id="rId31"/>
    <p:sldId id="341" r:id="rId32"/>
    <p:sldId id="361" r:id="rId33"/>
    <p:sldId id="362" r:id="rId34"/>
    <p:sldId id="363" r:id="rId35"/>
    <p:sldId id="359" r:id="rId36"/>
    <p:sldId id="360" r:id="rId37"/>
    <p:sldId id="364" r:id="rId38"/>
    <p:sldId id="365" r:id="rId39"/>
    <p:sldId id="366" r:id="rId40"/>
    <p:sldId id="349" r:id="rId41"/>
    <p:sldId id="350" r:id="rId42"/>
    <p:sldId id="351" r:id="rId43"/>
    <p:sldId id="318" r:id="rId44"/>
    <p:sldId id="352" r:id="rId45"/>
    <p:sldId id="353" r:id="rId46"/>
    <p:sldId id="354" r:id="rId47"/>
    <p:sldId id="355" r:id="rId48"/>
    <p:sldId id="319" r:id="rId49"/>
    <p:sldId id="320" r:id="rId50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8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r>
              <a:rPr lang="en-US"/>
              <a:t>Sequences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4298B72-5F56-425A-848F-ADF3B49206DF}" type="datetime8">
              <a:rPr lang="en-US"/>
              <a:pPr/>
              <a:t>10/8/2018 2:42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CB41327-C225-4E5C-9FB6-A7ACE9076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37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r>
              <a:rPr lang="en-US"/>
              <a:t>Sequences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A9D5AB6-49CA-4513-8B27-9119ECA8AB63}" type="datetime8">
              <a:rPr lang="en-US"/>
              <a:pPr/>
              <a:t>10/8/2018 2:41 PM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A50565CE-87E4-4B80-A906-7618B4579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0145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Sequences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F79BB4C-8A42-44C8-9DD0-8D914816F977}" type="datetime8">
              <a:rPr lang="en-US"/>
              <a:pPr/>
              <a:t>10/8/2018 2:41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32E1E-D28D-4A59-AD4A-A9C7B6CC0943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2A4B-C99D-49FB-BF56-88991C0D291F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ED0D-7CF8-4751-A1A7-6413793A8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72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  <p:extLst>
      <p:ext uri="{BB962C8B-B14F-4D97-AF65-F5344CB8AC3E}">
        <p14:creationId xmlns:p14="http://schemas.microsoft.com/office/powerpoint/2010/main" val="399010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AACC-B9BF-4880-AD91-DC8978C0B03B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390B-1EFC-41BA-82B3-F6F0F7CC9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2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69F3-1E64-4FE4-B034-41D31EF48DEC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F5C3-3849-497C-89AA-6C15D919B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46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49767D-E98A-45CC-8090-C799E01E4B44}" type="datetime8">
              <a:rPr lang="en-US"/>
              <a:pPr/>
              <a:t>10/8/2018 2:41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93BCBB-4292-4BC5-8284-460D17693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5395-D31B-49AC-A3B8-D54F71537AB5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A220-6B80-4B82-9ED2-B264B2B207D2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788F-40DA-481A-8F03-716D950AB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634A-B998-4DF0-BD30-64A08DD13CA9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F802-8CA0-48AB-A2F7-997A3032D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6A57-43B8-4977-BD14-4F908666CF1A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BEE0-4948-4020-8872-B51FC32AD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779F-6FAE-427B-8E65-63453FE8C431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37F4-526C-494D-A474-F2A3B9395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F8F4-58AF-4B0E-B32C-A4CF5D3022F0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7457-BEC4-4329-9E53-DDF01F8F366C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7AC6-43A8-49F0-812B-E80E260DD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064C-3BDA-4A64-8296-0713CCBB2881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A45E-EF14-450A-A685-F8E4351B0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C4A8-78C0-4B8D-BB8B-2FFB6A9198CF}" type="datetime8">
              <a:rPr lang="en-US" smtClean="0"/>
              <a:pPr/>
              <a:t>10/8/2018 2:41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FB6B-93D2-4768-A106-3136B6EBF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68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  <p:extLst>
      <p:ext uri="{BB962C8B-B14F-4D97-AF65-F5344CB8AC3E}">
        <p14:creationId xmlns:p14="http://schemas.microsoft.com/office/powerpoint/2010/main" val="355660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StackLL.html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02A667B-EA6A-4EFD-AB88-27602FF9ABBD}" type="slidenum">
              <a:rPr lang="en-US"/>
              <a:pPr/>
              <a:t>1</a:t>
            </a:fld>
            <a:endParaRPr lang="en-US"/>
          </a:p>
        </p:txBody>
      </p:sp>
      <p:sp>
        <p:nvSpPr>
          <p:cNvPr id="3322" name="Line 250"/>
          <p:cNvSpPr>
            <a:spLocks noChangeShapeType="1"/>
          </p:cNvSpPr>
          <p:nvPr/>
        </p:nvSpPr>
        <p:spPr bwMode="auto">
          <a:xfrm>
            <a:off x="2709863" y="4264025"/>
            <a:ext cx="4419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pic>
        <p:nvPicPr>
          <p:cNvPr id="3316" name="Picture 2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733800"/>
            <a:ext cx="871538" cy="106045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317" name="Picture 2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9188" y="3752850"/>
            <a:ext cx="871537" cy="10207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318" name="Picture 2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3538" y="3873500"/>
            <a:ext cx="873125" cy="7794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319" name="Picture 24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6363" y="3841750"/>
            <a:ext cx="871537" cy="8429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They are a dynamic in nature which allocates the memory when required.</a:t>
            </a:r>
          </a:p>
          <a:p>
            <a:r>
              <a:rPr lang="en-GB" dirty="0"/>
              <a:t>Insertion and deletion operations can be easily implemented.</a:t>
            </a:r>
          </a:p>
          <a:p>
            <a:r>
              <a:rPr lang="en-GB" dirty="0"/>
              <a:t>Stacks and queues can be easily executed.</a:t>
            </a:r>
          </a:p>
          <a:p>
            <a:r>
              <a:rPr lang="en-GB" dirty="0"/>
              <a:t>Linked List reduces the access time.</a:t>
            </a:r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9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r>
              <a:rPr lang="en-GB" b="1" dirty="0"/>
              <a:t>Disadvantages of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The memory is wasted as pointers require extra memory for storage.</a:t>
            </a:r>
          </a:p>
          <a:p>
            <a:r>
              <a:rPr lang="en-GB" dirty="0"/>
              <a:t>No element can be accessed randomly; it has to access each node sequentially.</a:t>
            </a:r>
          </a:p>
          <a:p>
            <a:r>
              <a:rPr lang="en-GB" dirty="0"/>
              <a:t>Reverse Traversing is difficult in linked list.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r>
              <a:rPr lang="en-GB" b="1" dirty="0"/>
              <a:t>Applications of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Linked lists are used to implement stacks, queues, graphs, etc.</a:t>
            </a:r>
          </a:p>
          <a:p>
            <a:r>
              <a:rPr lang="en-GB" dirty="0"/>
              <a:t>Linked lists let you insert elements at the beginning and end of the list.</a:t>
            </a:r>
          </a:p>
          <a:p>
            <a:r>
              <a:rPr lang="en-GB" dirty="0"/>
              <a:t>In Linked Lists we don’t need to know the size in advance.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6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Operations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Following are the basic operations supported by a list.</a:t>
            </a:r>
          </a:p>
          <a:p>
            <a:r>
              <a:rPr lang="en-GB" b="1" dirty="0"/>
              <a:t>Insertion</a:t>
            </a:r>
            <a:r>
              <a:rPr lang="en-GB" dirty="0"/>
              <a:t> − add an element at the beginning of the list.</a:t>
            </a:r>
          </a:p>
          <a:p>
            <a:r>
              <a:rPr lang="en-GB" b="1" dirty="0"/>
              <a:t>Deletion</a:t>
            </a:r>
            <a:r>
              <a:rPr lang="en-GB" dirty="0"/>
              <a:t> − delete an element at the beginning of the list.</a:t>
            </a:r>
          </a:p>
          <a:p>
            <a:r>
              <a:rPr lang="en-GB" b="1" dirty="0"/>
              <a:t>Display</a:t>
            </a:r>
            <a:r>
              <a:rPr lang="en-GB" dirty="0"/>
              <a:t> − displaying complete list.</a:t>
            </a:r>
          </a:p>
          <a:p>
            <a:r>
              <a:rPr lang="en-GB" b="1" dirty="0"/>
              <a:t>Search</a:t>
            </a:r>
            <a:r>
              <a:rPr lang="en-GB" dirty="0"/>
              <a:t> − search an element using given key.</a:t>
            </a:r>
          </a:p>
          <a:p>
            <a:r>
              <a:rPr lang="en-GB" b="1" dirty="0"/>
              <a:t>Delete</a:t>
            </a:r>
            <a:r>
              <a:rPr lang="en-GB" dirty="0"/>
              <a:t> − delete an element using given key.</a:t>
            </a:r>
          </a:p>
          <a:p>
            <a:pPr marL="0" indent="0">
              <a:buNone/>
            </a:pP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9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Operations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In a single linked list we perform the following operations...</a:t>
            </a:r>
          </a:p>
          <a:p>
            <a:r>
              <a:rPr lang="en-GB" dirty="0"/>
              <a:t>Insertion</a:t>
            </a:r>
          </a:p>
          <a:p>
            <a:r>
              <a:rPr lang="en-GB" dirty="0"/>
              <a:t>Deletion</a:t>
            </a:r>
          </a:p>
          <a:p>
            <a:r>
              <a:rPr lang="en-GB" dirty="0"/>
              <a:t>Display</a:t>
            </a:r>
          </a:p>
          <a:p>
            <a:pPr marL="0" indent="0">
              <a:buNone/>
            </a:pP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60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In a single linked list, the insertion operation can be performed in three ways. They are as follows...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Inserting At </a:t>
            </a:r>
            <a:r>
              <a:rPr lang="en-GB" b="1" u="sng" dirty="0"/>
              <a:t>Beginning</a:t>
            </a:r>
            <a:r>
              <a:rPr lang="en-GB" dirty="0"/>
              <a:t> of the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Inserting At</a:t>
            </a:r>
            <a:r>
              <a:rPr lang="en-GB" b="1" u="sng" dirty="0"/>
              <a:t> End </a:t>
            </a:r>
            <a:r>
              <a:rPr lang="en-GB" dirty="0"/>
              <a:t>of the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Inserting At </a:t>
            </a:r>
            <a:r>
              <a:rPr lang="en-GB" b="1" u="sng" dirty="0"/>
              <a:t>Specific location </a:t>
            </a:r>
            <a:r>
              <a:rPr lang="en-GB" dirty="0"/>
              <a:t>in the list</a:t>
            </a:r>
          </a:p>
          <a:p>
            <a:pPr marL="0" indent="0">
              <a:buNone/>
            </a:pP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3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0" y="762000"/>
            <a:ext cx="9026770" cy="716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3"/>
                </a:solidFill>
              </a:rPr>
              <a:t>/** Node of a singly linked list of strings. */</a:t>
            </a:r>
            <a:br>
              <a:rPr lang="en-GB" sz="2400" dirty="0"/>
            </a:br>
            <a:r>
              <a:rPr lang="en-GB" sz="2400" dirty="0"/>
              <a:t>public class </a:t>
            </a:r>
            <a:r>
              <a:rPr lang="en-GB" sz="2400" b="1" dirty="0">
                <a:solidFill>
                  <a:srgbClr val="FF0000"/>
                </a:solidFill>
              </a:rPr>
              <a:t>Node</a:t>
            </a:r>
            <a:r>
              <a:rPr lang="en-GB" sz="2400" dirty="0"/>
              <a:t> {</a:t>
            </a:r>
            <a:br>
              <a:rPr lang="en-GB" sz="2400" dirty="0"/>
            </a:br>
            <a:r>
              <a:rPr lang="en-GB" sz="2400" dirty="0"/>
              <a:t>  private String </a:t>
            </a:r>
            <a:r>
              <a:rPr lang="en-GB" sz="2400" b="1" dirty="0">
                <a:solidFill>
                  <a:srgbClr val="FF0000"/>
                </a:solidFill>
              </a:rPr>
              <a:t>element</a:t>
            </a:r>
            <a:r>
              <a:rPr lang="en-GB" sz="2400" dirty="0"/>
              <a:t>; </a:t>
            </a:r>
            <a:r>
              <a:rPr lang="en-GB" sz="2400" dirty="0">
                <a:solidFill>
                  <a:schemeClr val="accent3"/>
                </a:solidFill>
              </a:rPr>
              <a:t>// we assume elements are character strings</a:t>
            </a:r>
            <a:br>
              <a:rPr lang="en-GB" sz="2400" dirty="0"/>
            </a:br>
            <a:r>
              <a:rPr lang="en-GB" sz="2400" dirty="0"/>
              <a:t>  private Node </a:t>
            </a:r>
            <a:r>
              <a:rPr lang="en-GB" sz="2400" b="1" dirty="0">
                <a:solidFill>
                  <a:srgbClr val="FF0000"/>
                </a:solidFill>
              </a:rPr>
              <a:t>next</a:t>
            </a:r>
            <a:r>
              <a:rPr lang="en-GB" sz="2400" dirty="0"/>
              <a:t>;</a:t>
            </a:r>
            <a:br>
              <a:rPr lang="en-GB" sz="2400" dirty="0"/>
            </a:br>
            <a:r>
              <a:rPr lang="en-GB" sz="2400" dirty="0"/>
              <a:t>  </a:t>
            </a:r>
            <a:r>
              <a:rPr lang="en-GB" sz="2400" dirty="0">
                <a:solidFill>
                  <a:schemeClr val="accent3"/>
                </a:solidFill>
              </a:rPr>
              <a:t>/** Creates a node with the given element and next node. */</a:t>
            </a:r>
            <a:br>
              <a:rPr lang="en-GB" sz="2400" dirty="0">
                <a:solidFill>
                  <a:schemeClr val="accent3"/>
                </a:solidFill>
              </a:rPr>
            </a:br>
            <a:r>
              <a:rPr lang="en-GB" sz="2400" dirty="0"/>
              <a:t>  public Node(</a:t>
            </a:r>
            <a:r>
              <a:rPr lang="en-GB" sz="2400" b="1" dirty="0">
                <a:solidFill>
                  <a:srgbClr val="FF0000"/>
                </a:solidFill>
              </a:rPr>
              <a:t>String s, Node n</a:t>
            </a:r>
            <a:r>
              <a:rPr lang="en-GB" sz="2400" dirty="0"/>
              <a:t>) { // constructor </a:t>
            </a:r>
            <a:br>
              <a:rPr lang="en-GB" sz="2400" dirty="0"/>
            </a:br>
            <a:r>
              <a:rPr lang="en-GB" sz="2400" dirty="0"/>
              <a:t>   </a:t>
            </a:r>
            <a:r>
              <a:rPr lang="en-GB" sz="2400" b="1" dirty="0">
                <a:solidFill>
                  <a:srgbClr val="FF0000"/>
                </a:solidFill>
              </a:rPr>
              <a:t> element = s;</a:t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b="1" dirty="0">
                <a:solidFill>
                  <a:srgbClr val="FF0000"/>
                </a:solidFill>
              </a:rPr>
              <a:t>    next = n;</a:t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dirty="0"/>
              <a:t>  }</a:t>
            </a:r>
            <a:br>
              <a:rPr lang="en-GB" sz="2400" dirty="0"/>
            </a:br>
            <a:r>
              <a:rPr lang="en-GB" sz="2400" dirty="0"/>
              <a:t>  public String </a:t>
            </a:r>
            <a:r>
              <a:rPr lang="en-GB" sz="2400" b="1" dirty="0" err="1">
                <a:solidFill>
                  <a:srgbClr val="FF0000"/>
                </a:solidFill>
              </a:rPr>
              <a:t>getElement</a:t>
            </a:r>
            <a:r>
              <a:rPr lang="en-GB" sz="2400" b="1" dirty="0">
                <a:solidFill>
                  <a:srgbClr val="FF0000"/>
                </a:solidFill>
              </a:rPr>
              <a:t>() </a:t>
            </a:r>
            <a:r>
              <a:rPr lang="en-GB" sz="2400" dirty="0"/>
              <a:t>{ return element; } </a:t>
            </a:r>
            <a:r>
              <a:rPr lang="en-GB" sz="1400" dirty="0">
                <a:solidFill>
                  <a:schemeClr val="accent3"/>
                </a:solidFill>
              </a:rPr>
              <a:t>/*Returns the element of this node. */</a:t>
            </a:r>
            <a:br>
              <a:rPr lang="en-GB" sz="2400" dirty="0"/>
            </a:br>
            <a:r>
              <a:rPr lang="en-GB" sz="2400" dirty="0"/>
              <a:t>  public Node </a:t>
            </a:r>
            <a:r>
              <a:rPr lang="en-GB" sz="2400" b="1" dirty="0" err="1">
                <a:solidFill>
                  <a:srgbClr val="FF0000"/>
                </a:solidFill>
              </a:rPr>
              <a:t>getNext</a:t>
            </a:r>
            <a:r>
              <a:rPr lang="en-GB" sz="2400" dirty="0"/>
              <a:t>() { return next; } </a:t>
            </a:r>
            <a:r>
              <a:rPr lang="en-GB" sz="1400" b="1" dirty="0">
                <a:solidFill>
                  <a:schemeClr val="accent3"/>
                </a:solidFill>
              </a:rPr>
              <a:t>/** Returns the next node of this node. */</a:t>
            </a:r>
            <a:br>
              <a:rPr lang="en-GB" sz="2400" dirty="0"/>
            </a:br>
            <a:r>
              <a:rPr lang="en-GB" sz="2400" dirty="0"/>
              <a:t>    </a:t>
            </a:r>
            <a:r>
              <a:rPr lang="en-GB" sz="2400" b="1" dirty="0">
                <a:solidFill>
                  <a:schemeClr val="accent3"/>
                </a:solidFill>
              </a:rPr>
              <a:t>/** Sets the element of this node. */</a:t>
            </a:r>
            <a:br>
              <a:rPr lang="en-GB" sz="2400" dirty="0"/>
            </a:br>
            <a:r>
              <a:rPr lang="en-GB" sz="2400" dirty="0"/>
              <a:t>  public void </a:t>
            </a:r>
            <a:r>
              <a:rPr lang="en-GB" sz="2400" b="1" dirty="0" err="1">
                <a:solidFill>
                  <a:srgbClr val="FF0000"/>
                </a:solidFill>
              </a:rPr>
              <a:t>setElement</a:t>
            </a:r>
            <a:r>
              <a:rPr lang="en-GB" sz="2400" dirty="0"/>
              <a:t>(String </a:t>
            </a:r>
            <a:r>
              <a:rPr lang="en-GB" sz="2400" dirty="0" err="1"/>
              <a:t>newElem</a:t>
            </a:r>
            <a:r>
              <a:rPr lang="en-GB" sz="2400" dirty="0"/>
              <a:t>) { element = </a:t>
            </a:r>
            <a:r>
              <a:rPr lang="en-GB" sz="2400" dirty="0" err="1"/>
              <a:t>newElem</a:t>
            </a:r>
            <a:r>
              <a:rPr lang="en-GB" sz="2400" dirty="0"/>
              <a:t>; }</a:t>
            </a:r>
            <a:br>
              <a:rPr lang="en-GB" sz="2400" dirty="0"/>
            </a:br>
            <a:r>
              <a:rPr lang="en-GB" sz="2400" dirty="0"/>
              <a:t>  </a:t>
            </a:r>
            <a:r>
              <a:rPr lang="en-GB" sz="2400" b="1" dirty="0">
                <a:solidFill>
                  <a:schemeClr val="accent3"/>
                </a:solidFill>
              </a:rPr>
              <a:t>/** Sets the next node of this node. */</a:t>
            </a:r>
            <a:br>
              <a:rPr lang="en-GB" sz="2400" dirty="0"/>
            </a:br>
            <a:r>
              <a:rPr lang="en-GB" sz="2400" dirty="0"/>
              <a:t>  public void </a:t>
            </a:r>
            <a:r>
              <a:rPr lang="en-GB" sz="2400" b="1" dirty="0" err="1">
                <a:solidFill>
                  <a:srgbClr val="FF0000"/>
                </a:solidFill>
              </a:rPr>
              <a:t>setNext</a:t>
            </a:r>
            <a:r>
              <a:rPr lang="en-GB" sz="2400" dirty="0"/>
              <a:t>(Node </a:t>
            </a:r>
            <a:r>
              <a:rPr lang="en-GB" sz="2400" dirty="0" err="1"/>
              <a:t>newNext</a:t>
            </a:r>
            <a:r>
              <a:rPr lang="en-GB" sz="2400" dirty="0"/>
              <a:t>) { next = </a:t>
            </a:r>
            <a:r>
              <a:rPr lang="en-GB" sz="2400" dirty="0" err="1"/>
              <a:t>newNext</a:t>
            </a:r>
            <a:r>
              <a:rPr lang="en-GB" sz="2400" dirty="0"/>
              <a:t>; }</a:t>
            </a:r>
            <a:br>
              <a:rPr lang="en-GB" sz="2400" dirty="0"/>
            </a:br>
            <a:r>
              <a:rPr lang="en-GB" sz="2400" dirty="0"/>
              <a:t>}</a:t>
            </a:r>
            <a:endParaRPr lang="en-GB" sz="2400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1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</a:t>
            </a:r>
            <a:r>
              <a:rPr lang="en-GB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SLinkedList</a:t>
            </a: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0" y="762000"/>
            <a:ext cx="9026770" cy="716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/** Singly linked list .*/</a:t>
            </a:r>
            <a:br>
              <a:rPr lang="en-GB" sz="2400" dirty="0"/>
            </a:br>
            <a:r>
              <a:rPr lang="en-GB" dirty="0"/>
              <a:t>public class</a:t>
            </a:r>
            <a:r>
              <a:rPr lang="en-GB" b="1" dirty="0">
                <a:solidFill>
                  <a:srgbClr val="FF0000"/>
                </a:solidFill>
              </a:rPr>
              <a:t> </a:t>
            </a:r>
            <a:r>
              <a:rPr lang="en-GB" b="1" dirty="0" err="1">
                <a:solidFill>
                  <a:srgbClr val="FF0000"/>
                </a:solidFill>
              </a:rPr>
              <a:t>SLinkedList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{</a:t>
            </a:r>
            <a:br>
              <a:rPr lang="en-GB" sz="2400" dirty="0"/>
            </a:br>
            <a:r>
              <a:rPr lang="en-GB" dirty="0"/>
              <a:t>  protected Node </a:t>
            </a:r>
            <a:r>
              <a:rPr lang="en-GB" b="1" dirty="0">
                <a:solidFill>
                  <a:srgbClr val="FF0000"/>
                </a:solidFill>
              </a:rPr>
              <a:t>head</a:t>
            </a:r>
            <a:r>
              <a:rPr lang="en-GB" dirty="0"/>
              <a:t>; // head node of the list</a:t>
            </a:r>
            <a:br>
              <a:rPr lang="en-GB" sz="2400" dirty="0"/>
            </a:br>
            <a:r>
              <a:rPr lang="en-GB" dirty="0"/>
              <a:t>  protected </a:t>
            </a: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size</a:t>
            </a:r>
            <a:r>
              <a:rPr lang="en-GB" dirty="0"/>
              <a:t>; // number of nodes in the list</a:t>
            </a:r>
            <a:br>
              <a:rPr lang="en-GB" sz="2400" dirty="0"/>
            </a:br>
            <a:r>
              <a:rPr lang="en-GB" dirty="0"/>
              <a:t>  /** Default </a:t>
            </a:r>
            <a:r>
              <a:rPr lang="en-GB" b="1" dirty="0">
                <a:solidFill>
                  <a:srgbClr val="FF0000"/>
                </a:solidFill>
              </a:rPr>
              <a:t>constructor</a:t>
            </a:r>
            <a:r>
              <a:rPr lang="en-GB" dirty="0"/>
              <a:t> that creates an empty list */</a:t>
            </a:r>
            <a:br>
              <a:rPr lang="en-GB" sz="2400" dirty="0"/>
            </a:br>
            <a:r>
              <a:rPr lang="en-GB" dirty="0"/>
              <a:t>  public </a:t>
            </a:r>
            <a:r>
              <a:rPr lang="en-GB" b="1" dirty="0" err="1">
                <a:solidFill>
                  <a:srgbClr val="FF0000"/>
                </a:solidFill>
              </a:rPr>
              <a:t>SLinkedList</a:t>
            </a:r>
            <a:r>
              <a:rPr lang="en-GB" dirty="0"/>
              <a:t>() {</a:t>
            </a:r>
            <a:br>
              <a:rPr lang="en-GB" sz="2400" dirty="0"/>
            </a:br>
            <a:r>
              <a:rPr lang="en-GB" dirty="0"/>
              <a:t>    head = null;</a:t>
            </a:r>
            <a:br>
              <a:rPr lang="en-GB" sz="2400" dirty="0"/>
            </a:br>
            <a:r>
              <a:rPr lang="en-GB" dirty="0"/>
              <a:t>    size = 0;</a:t>
            </a:r>
            <a:br>
              <a:rPr lang="en-GB" sz="2400" dirty="0"/>
            </a:br>
            <a:r>
              <a:rPr lang="en-GB" dirty="0"/>
              <a:t>  }</a:t>
            </a:r>
            <a:br>
              <a:rPr lang="en-GB" sz="2400" dirty="0"/>
            </a:br>
            <a:r>
              <a:rPr lang="en-GB" dirty="0"/>
              <a:t>  // ... update and search methods would go here ...</a:t>
            </a:r>
            <a:br>
              <a:rPr lang="en-GB" sz="2400" dirty="0"/>
            </a:br>
            <a:r>
              <a:rPr lang="en-GB" dirty="0"/>
              <a:t>}</a:t>
            </a:r>
            <a:endParaRPr lang="en-GB" sz="2400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54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680939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Insertion is a three step process −</a:t>
            </a:r>
          </a:p>
          <a:p>
            <a:r>
              <a:rPr lang="en-GB" sz="2800" dirty="0"/>
              <a:t>Create a new Link with provided data.</a:t>
            </a:r>
          </a:p>
          <a:p>
            <a:r>
              <a:rPr lang="en-GB" sz="2800" dirty="0"/>
              <a:t>Point New Link to old First Link.</a:t>
            </a:r>
          </a:p>
          <a:p>
            <a:r>
              <a:rPr lang="en-GB" sz="2800" dirty="0"/>
              <a:t>Point First Link to this New Link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42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97" y="683158"/>
            <a:ext cx="6462405" cy="56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7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5016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Structure - Linked List</a:t>
            </a:r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8" y="1828800"/>
            <a:ext cx="8956432" cy="3505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A linked-list is a sequence of data structures which are connected together via links.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Linked list the second most used data structure after array.</a:t>
            </a:r>
            <a:endParaRPr lang="en-GB" sz="4000" u="sng" dirty="0">
              <a:solidFill>
                <a:srgbClr val="FF0000"/>
              </a:solidFill>
            </a:endParaRPr>
          </a:p>
          <a:p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94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9" y="227691"/>
            <a:ext cx="8001000" cy="305709"/>
          </a:xfrm>
        </p:spPr>
        <p:txBody>
          <a:bodyPr>
            <a:noAutofit/>
          </a:bodyPr>
          <a:lstStyle/>
          <a:p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8" y="380545"/>
            <a:ext cx="8680939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We can use the following steps to insert a new node at beginning of the single linked list...</a:t>
            </a:r>
          </a:p>
          <a:p>
            <a:r>
              <a:rPr lang="en-GB" sz="2400" b="1" dirty="0"/>
              <a:t>Step 1:</a:t>
            </a:r>
            <a:r>
              <a:rPr lang="en-GB" sz="2400" dirty="0"/>
              <a:t> Create a </a:t>
            </a:r>
            <a:r>
              <a:rPr lang="en-GB" sz="2400" b="1" dirty="0" err="1">
                <a:solidFill>
                  <a:srgbClr val="FF0000"/>
                </a:solidFill>
              </a:rPr>
              <a:t>newNode</a:t>
            </a:r>
            <a:r>
              <a:rPr lang="en-GB" sz="2400" dirty="0"/>
              <a:t> with given value.</a:t>
            </a:r>
          </a:p>
          <a:p>
            <a:r>
              <a:rPr lang="en-GB" sz="2400" b="1" dirty="0"/>
              <a:t>Step 4:</a:t>
            </a:r>
            <a:r>
              <a:rPr lang="en-GB" sz="2400" dirty="0"/>
              <a:t> If it is </a:t>
            </a:r>
            <a:r>
              <a:rPr lang="en-GB" sz="2400" b="1" dirty="0"/>
              <a:t>Not Empty</a:t>
            </a:r>
            <a:r>
              <a:rPr lang="en-GB" sz="2400" dirty="0"/>
              <a:t> then, set </a:t>
            </a:r>
            <a:r>
              <a:rPr lang="en-GB" sz="2400" b="1" dirty="0" err="1"/>
              <a:t>newNode→</a:t>
            </a:r>
            <a:r>
              <a:rPr lang="en-GB" sz="2400" b="1" u="sng" dirty="0" err="1">
                <a:solidFill>
                  <a:srgbClr val="FF0000"/>
                </a:solidFill>
              </a:rPr>
              <a:t>next</a:t>
            </a:r>
            <a:r>
              <a:rPr lang="en-GB" sz="2400" b="1" u="sng" dirty="0">
                <a:solidFill>
                  <a:srgbClr val="FF0000"/>
                </a:solidFill>
              </a:rPr>
              <a:t> = head</a:t>
            </a:r>
            <a:r>
              <a:rPr lang="en-GB" sz="2400" dirty="0"/>
              <a:t> and </a:t>
            </a:r>
            <a:r>
              <a:rPr lang="en-GB" sz="2400" b="1" u="sng" dirty="0">
                <a:solidFill>
                  <a:srgbClr val="FF0000"/>
                </a:solidFill>
              </a:rPr>
              <a:t>head = </a:t>
            </a:r>
            <a:r>
              <a:rPr lang="en-GB" sz="2400" b="1" u="sng" dirty="0" err="1">
                <a:solidFill>
                  <a:srgbClr val="FF0000"/>
                </a:solidFill>
              </a:rPr>
              <a:t>newNode</a:t>
            </a:r>
            <a:r>
              <a:rPr lang="en-GB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2660929"/>
            <a:ext cx="5867400" cy="19389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addFirst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):</a:t>
            </a:r>
          </a:p>
          <a:p>
            <a:b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  </a:t>
            </a:r>
            <a:r>
              <a:rPr lang="en-GB" sz="2000" i="1" dirty="0" err="1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(head)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head = </a:t>
            </a: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517" y="4782483"/>
            <a:ext cx="4318811" cy="19389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 code: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public void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addFirst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(String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head = new Node(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, head);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size++;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52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9" y="227691"/>
            <a:ext cx="8001000" cy="305709"/>
          </a:xfrm>
        </p:spPr>
        <p:txBody>
          <a:bodyPr>
            <a:noAutofit/>
          </a:bodyPr>
          <a:lstStyle/>
          <a:p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604013"/>
            <a:ext cx="5867400" cy="19389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addFirst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):</a:t>
            </a:r>
          </a:p>
          <a:p>
            <a:b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  </a:t>
            </a:r>
            <a:r>
              <a:rPr lang="en-GB" sz="2000" i="1" dirty="0" err="1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(head)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head = </a:t>
            </a: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4123" y="2613618"/>
            <a:ext cx="4318811" cy="19389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 code: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public void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addFirst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(String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head = new Node(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, head);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size++;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https://www.cs.cmu.edu/~adamchik/15-121/lectures/Linked%20Lists/pix/prepen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4623223"/>
            <a:ext cx="7477125" cy="208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644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86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Head</a:t>
            </a:r>
          </a:p>
        </p:txBody>
      </p:sp>
      <p:pic>
        <p:nvPicPr>
          <p:cNvPr id="8089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700764"/>
            <a:ext cx="5661327" cy="6372460"/>
          </a:xfrm>
        </p:spPr>
      </p:pic>
      <p:sp>
        <p:nvSpPr>
          <p:cNvPr id="8090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0" y="1829594"/>
            <a:ext cx="3505200" cy="4114800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Allocate a new node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Insert new element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Have new node point to old head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Update head to point to new node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068B-7153-4187-8EB8-C588E896FA5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86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Head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068B-7153-4187-8EB8-C588E896FA5E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9686" y="9144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>
                <a:solidFill>
                  <a:srgbClr val="000000"/>
                </a:solidFill>
                <a:latin typeface="Open Sans"/>
              </a:rPr>
              <a:t>Inserting node at start in the SLL (Steps):</a:t>
            </a:r>
          </a:p>
          <a:p>
            <a:pPr algn="just"/>
            <a:endParaRPr lang="en-GB">
              <a:solidFill>
                <a:srgbClr val="000000"/>
              </a:solidFill>
              <a:latin typeface="Open Sans"/>
            </a:endParaRPr>
          </a:p>
          <a:p>
            <a:pPr algn="just">
              <a:buFont typeface="+mj-lt"/>
              <a:buAutoNum type="arabicPeriod"/>
            </a:pPr>
            <a:r>
              <a:rPr lang="en-GB" b="1">
                <a:solidFill>
                  <a:srgbClr val="000000"/>
                </a:solidFill>
                <a:latin typeface="Open Sans"/>
              </a:rPr>
              <a:t>Create</a:t>
            </a:r>
            <a:r>
              <a:rPr lang="en-GB">
                <a:solidFill>
                  <a:srgbClr val="000000"/>
                </a:solidFill>
                <a:latin typeface="Open Sans"/>
              </a:rPr>
              <a:t> New Node</a:t>
            </a: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Fill Data into “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Data Field</a:t>
            </a:r>
            <a:r>
              <a:rPr lang="en-GB">
                <a:solidFill>
                  <a:srgbClr val="000000"/>
                </a:solidFill>
                <a:latin typeface="Open Sans"/>
              </a:rPr>
              <a:t>“</a:t>
            </a: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Make it’s “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Pointer</a:t>
            </a:r>
            <a:r>
              <a:rPr lang="en-GB">
                <a:solidFill>
                  <a:srgbClr val="000000"/>
                </a:solidFill>
                <a:latin typeface="Open Sans"/>
              </a:rPr>
              <a:t>” or “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Next Field</a:t>
            </a:r>
            <a:r>
              <a:rPr lang="en-GB">
                <a:solidFill>
                  <a:srgbClr val="000000"/>
                </a:solidFill>
                <a:latin typeface="Open Sans"/>
              </a:rPr>
              <a:t>” as 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NULL</a:t>
            </a:r>
            <a:endParaRPr lang="en-GB">
              <a:solidFill>
                <a:srgbClr val="000000"/>
              </a:solidFill>
              <a:latin typeface="Open Sans"/>
            </a:endParaRP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Attach This newly 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Created node to Start</a:t>
            </a:r>
            <a:endParaRPr lang="en-GB">
              <a:solidFill>
                <a:srgbClr val="000000"/>
              </a:solidFill>
              <a:latin typeface="Open Sans"/>
            </a:endParaRP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Make newnode as 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Starting node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7172" name="Picture 4" descr="insert_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21862"/>
            <a:ext cx="7124114" cy="30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89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86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Head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068B-7153-4187-8EB8-C588E896FA5E}" type="slidenum">
              <a:rPr lang="en-US"/>
              <a:pPr/>
              <a:t>24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947225"/>
            <a:ext cx="8351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Open Sans"/>
              </a:rPr>
              <a:t>If starting node is not available then </a:t>
            </a:r>
            <a:r>
              <a:rPr lang="en-GB" b="1" dirty="0">
                <a:solidFill>
                  <a:srgbClr val="000000"/>
                </a:solidFill>
                <a:latin typeface="Open Sans"/>
              </a:rPr>
              <a:t>“Start = NULL”</a:t>
            </a:r>
            <a:r>
              <a:rPr lang="en-GB" dirty="0">
                <a:solidFill>
                  <a:srgbClr val="000000"/>
                </a:solidFill>
                <a:latin typeface="Open Sans"/>
              </a:rPr>
              <a:t> then following part is executed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1195" y="1827459"/>
            <a:ext cx="2811282" cy="156706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if(start==NULL)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{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start=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current=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308" y="3443763"/>
            <a:ext cx="8962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2"/>
            </a:pPr>
            <a:r>
              <a:rPr lang="en-GB" dirty="0">
                <a:solidFill>
                  <a:srgbClr val="000000"/>
                </a:solidFill>
                <a:latin typeface="Open Sans"/>
              </a:rPr>
              <a:t>If we have previously created First or starting node then </a:t>
            </a:r>
            <a:r>
              <a:rPr lang="en-GB" b="1" u="sng" dirty="0">
                <a:solidFill>
                  <a:srgbClr val="000000"/>
                </a:solidFill>
                <a:latin typeface="Open Sans"/>
              </a:rPr>
              <a:t>“else part”</a:t>
            </a:r>
            <a:r>
              <a:rPr lang="en-GB" dirty="0">
                <a:solidFill>
                  <a:srgbClr val="000000"/>
                </a:solidFill>
                <a:latin typeface="Open Sans"/>
              </a:rPr>
              <a:t> will be executed to insert node at start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195" y="4692582"/>
            <a:ext cx="3001143" cy="156706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Else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{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-&gt;next=start;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start=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9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914400"/>
            <a:ext cx="8680939" cy="2743200"/>
          </a:xfrm>
        </p:spPr>
        <p:txBody>
          <a:bodyPr>
            <a:noAutofit/>
          </a:bodyPr>
          <a:lstStyle/>
          <a:p>
            <a:r>
              <a:rPr lang="en-GB" sz="2000" b="1" dirty="0"/>
              <a:t>Step 1:</a:t>
            </a:r>
            <a:r>
              <a:rPr lang="en-GB" sz="2000" dirty="0"/>
              <a:t> Create a </a:t>
            </a:r>
            <a:r>
              <a:rPr lang="en-GB" sz="2000" b="1" u="sng" dirty="0" err="1">
                <a:solidFill>
                  <a:srgbClr val="FF0000"/>
                </a:solidFill>
              </a:rPr>
              <a:t>newNode</a:t>
            </a:r>
            <a:r>
              <a:rPr lang="en-GB" sz="2000" b="1" u="sng" dirty="0">
                <a:solidFill>
                  <a:srgbClr val="FF0000"/>
                </a:solidFill>
              </a:rPr>
              <a:t> </a:t>
            </a:r>
            <a:r>
              <a:rPr lang="en-GB" sz="2000" dirty="0"/>
              <a:t>with given value and </a:t>
            </a:r>
            <a:r>
              <a:rPr lang="en-GB" sz="2000" b="1" dirty="0" err="1"/>
              <a:t>newNode</a:t>
            </a:r>
            <a:r>
              <a:rPr lang="en-GB" sz="2000" b="1" dirty="0"/>
              <a:t> →</a:t>
            </a:r>
            <a:r>
              <a:rPr lang="en-GB" sz="2000" b="1" u="sng" dirty="0">
                <a:solidFill>
                  <a:srgbClr val="FF0000"/>
                </a:solidFill>
              </a:rPr>
              <a:t> next as NULL</a:t>
            </a:r>
            <a:r>
              <a:rPr lang="en-GB" sz="2000" dirty="0"/>
              <a:t>.</a:t>
            </a:r>
          </a:p>
          <a:p>
            <a:r>
              <a:rPr lang="en-GB" sz="2000" b="1" dirty="0"/>
              <a:t>Step 2:</a:t>
            </a:r>
            <a:r>
              <a:rPr lang="en-GB" sz="2000" dirty="0"/>
              <a:t> Check whether list is </a:t>
            </a:r>
            <a:r>
              <a:rPr lang="en-GB" sz="2000" b="1" u="sng" dirty="0">
                <a:solidFill>
                  <a:srgbClr val="FF0000"/>
                </a:solidFill>
              </a:rPr>
              <a:t>Empty (head == NULL).</a:t>
            </a:r>
          </a:p>
          <a:p>
            <a:r>
              <a:rPr lang="en-GB" sz="2000" b="1" dirty="0"/>
              <a:t>Step 4:</a:t>
            </a:r>
            <a:r>
              <a:rPr lang="en-GB" sz="2000" dirty="0"/>
              <a:t> If it is </a:t>
            </a:r>
            <a:r>
              <a:rPr lang="en-GB" sz="2000" b="1" u="sng" dirty="0">
                <a:solidFill>
                  <a:srgbClr val="FF0000"/>
                </a:solidFill>
              </a:rPr>
              <a:t>Not Empty</a:t>
            </a:r>
            <a:r>
              <a:rPr lang="en-GB" sz="2000" dirty="0"/>
              <a:t> then, define a node pointer</a:t>
            </a:r>
            <a:r>
              <a:rPr lang="en-GB" sz="2000" u="sng" dirty="0">
                <a:solidFill>
                  <a:srgbClr val="FF0000"/>
                </a:solidFill>
              </a:rPr>
              <a:t> </a:t>
            </a:r>
            <a:r>
              <a:rPr lang="en-GB" sz="2000" b="1" u="sng" dirty="0">
                <a:solidFill>
                  <a:srgbClr val="FF0000"/>
                </a:solidFill>
              </a:rPr>
              <a:t>temp</a:t>
            </a:r>
            <a:r>
              <a:rPr lang="en-GB" sz="2000" dirty="0"/>
              <a:t> and initialize with </a:t>
            </a:r>
            <a:r>
              <a:rPr lang="en-GB" sz="2000" b="1" u="sng" dirty="0">
                <a:solidFill>
                  <a:srgbClr val="FF0000"/>
                </a:solidFill>
              </a:rPr>
              <a:t>head</a:t>
            </a:r>
            <a:r>
              <a:rPr lang="en-GB" sz="2000" dirty="0"/>
              <a:t>.</a:t>
            </a:r>
          </a:p>
          <a:p>
            <a:r>
              <a:rPr lang="en-GB" sz="2000" b="1" dirty="0"/>
              <a:t>Step 5:</a:t>
            </a:r>
            <a:r>
              <a:rPr lang="en-GB" sz="2000" dirty="0"/>
              <a:t> Keep moving the </a:t>
            </a:r>
            <a:r>
              <a:rPr lang="en-GB" sz="2000" b="1" dirty="0"/>
              <a:t>temp</a:t>
            </a:r>
            <a:r>
              <a:rPr lang="en-GB" sz="2000" dirty="0"/>
              <a:t> to its next node until it reaches to the last node in the list (</a:t>
            </a:r>
            <a:r>
              <a:rPr lang="en-GB" sz="2000" u="sng" dirty="0">
                <a:solidFill>
                  <a:srgbClr val="FF0000"/>
                </a:solidFill>
              </a:rPr>
              <a:t>until </a:t>
            </a:r>
            <a:r>
              <a:rPr lang="en-GB" sz="2000" b="1" u="sng" dirty="0">
                <a:solidFill>
                  <a:srgbClr val="FF0000"/>
                </a:solidFill>
              </a:rPr>
              <a:t>temp → next</a:t>
            </a:r>
            <a:r>
              <a:rPr lang="en-GB" sz="2000" u="sng" dirty="0">
                <a:solidFill>
                  <a:srgbClr val="FF0000"/>
                </a:solidFill>
              </a:rPr>
              <a:t> is equal to </a:t>
            </a:r>
            <a:r>
              <a:rPr lang="en-GB" sz="2000" b="1" u="sng" dirty="0">
                <a:solidFill>
                  <a:srgbClr val="FF0000"/>
                </a:solidFill>
              </a:rPr>
              <a:t>NULL</a:t>
            </a:r>
            <a:r>
              <a:rPr lang="en-GB" sz="2000" dirty="0"/>
              <a:t>).</a:t>
            </a:r>
          </a:p>
          <a:p>
            <a:r>
              <a:rPr lang="en-GB" sz="2000" b="1" dirty="0"/>
              <a:t>Step 6:</a:t>
            </a:r>
            <a:r>
              <a:rPr lang="en-GB" sz="2000" dirty="0"/>
              <a:t> Set </a:t>
            </a:r>
            <a:r>
              <a:rPr lang="en-GB" sz="2000" b="1" dirty="0">
                <a:solidFill>
                  <a:srgbClr val="FF0000"/>
                </a:solidFill>
              </a:rPr>
              <a:t>temp → next</a:t>
            </a:r>
            <a:r>
              <a:rPr lang="en-GB" sz="2000" dirty="0">
                <a:solidFill>
                  <a:srgbClr val="FF0000"/>
                </a:solidFill>
              </a:rPr>
              <a:t> = </a:t>
            </a:r>
            <a:r>
              <a:rPr lang="en-GB" sz="2000" b="1" dirty="0" err="1">
                <a:solidFill>
                  <a:srgbClr val="FF0000"/>
                </a:solidFill>
              </a:rPr>
              <a:t>newNode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368813"/>
            <a:ext cx="7315200" cy="317009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addLast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):</a:t>
            </a:r>
            <a:b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</a:t>
            </a:r>
            <a:r>
              <a:rPr lang="en-GB" sz="2000" i="1" dirty="0" err="1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(null)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if (head == null) { // list is empty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head = 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 else { // list is not empty   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tail.setNext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tail = 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</p:spTree>
    <p:extLst>
      <p:ext uri="{BB962C8B-B14F-4D97-AF65-F5344CB8AC3E}">
        <p14:creationId xmlns:p14="http://schemas.microsoft.com/office/powerpoint/2010/main" val="1892645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6860" y="1066800"/>
            <a:ext cx="7315200" cy="317009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addLast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):</a:t>
            </a:r>
            <a:b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</a:t>
            </a:r>
            <a:r>
              <a:rPr lang="en-GB" sz="2000" i="1" dirty="0" err="1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(null)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if (head == null) { // list is empty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head = 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 else { // list is not empty   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tail.setNext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tail = 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  <p:pic>
        <p:nvPicPr>
          <p:cNvPr id="5122" name="Picture 2" descr="https://www.cs.cmu.edu/~adamchik/15-121/lectures/Linked%20Lists/pix/appen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3" y="4684477"/>
            <a:ext cx="7643813" cy="204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212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44769" y="0"/>
            <a:ext cx="7772400" cy="1143000"/>
          </a:xfrm>
        </p:spPr>
        <p:txBody>
          <a:bodyPr/>
          <a:lstStyle/>
          <a:p>
            <a:r>
              <a:rPr lang="en-US" dirty="0"/>
              <a:t>Inserting at the Tail</a:t>
            </a:r>
          </a:p>
        </p:txBody>
      </p:sp>
      <p:pic>
        <p:nvPicPr>
          <p:cNvPr id="8397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4094" y="1028700"/>
            <a:ext cx="5256389" cy="5676900"/>
          </a:xfrm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BD13-7362-4DEA-9720-431CA09E297D}" type="slidenum">
              <a:rPr lang="en-US"/>
              <a:pPr/>
              <a:t>27</a:t>
            </a:fld>
            <a:endParaRPr lang="en-US"/>
          </a:p>
        </p:txBody>
      </p:sp>
      <p:sp>
        <p:nvSpPr>
          <p:cNvPr id="8397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28600" y="1600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Allocate a new node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Insert new element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Have new node point to null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Have old last node point to new node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Update tail to point to new node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914400"/>
            <a:ext cx="8680939" cy="2743200"/>
          </a:xfrm>
        </p:spPr>
        <p:txBody>
          <a:bodyPr>
            <a:noAutofit/>
          </a:bodyPr>
          <a:lstStyle/>
          <a:p>
            <a:r>
              <a:rPr lang="en-GB" b="1" dirty="0"/>
              <a:t>Inserting node at start in the SLL (Steps):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Create</a:t>
            </a:r>
            <a:r>
              <a:rPr lang="en-GB" dirty="0"/>
              <a:t> New Node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Fill Data into “</a:t>
            </a:r>
            <a:r>
              <a:rPr lang="en-GB" b="1" dirty="0"/>
              <a:t>Data Field</a:t>
            </a:r>
            <a:r>
              <a:rPr lang="en-GB" dirty="0"/>
              <a:t>“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Make it’s “</a:t>
            </a:r>
            <a:r>
              <a:rPr lang="en-GB" b="1" dirty="0"/>
              <a:t>Pointer</a:t>
            </a:r>
            <a:r>
              <a:rPr lang="en-GB" dirty="0"/>
              <a:t>” or “</a:t>
            </a:r>
            <a:r>
              <a:rPr lang="en-GB" b="1" dirty="0"/>
              <a:t>Next Field</a:t>
            </a:r>
            <a:r>
              <a:rPr lang="en-GB" dirty="0"/>
              <a:t>” as </a:t>
            </a:r>
            <a:r>
              <a:rPr lang="en-GB" b="1" dirty="0"/>
              <a:t>NULL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Node is to be inserted at Last Position so we need to navigate </a:t>
            </a:r>
            <a:r>
              <a:rPr lang="en-GB" b="1" dirty="0"/>
              <a:t>SLL </a:t>
            </a:r>
            <a:r>
              <a:rPr lang="en-GB" b="1" dirty="0" err="1"/>
              <a:t>upto</a:t>
            </a:r>
            <a:r>
              <a:rPr lang="en-GB" b="1" dirty="0"/>
              <a:t> Last Node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Make link between </a:t>
            </a:r>
            <a:r>
              <a:rPr lang="en-GB" b="1" dirty="0"/>
              <a:t>last node and </a:t>
            </a:r>
            <a:r>
              <a:rPr lang="en-GB" b="1" dirty="0" err="1"/>
              <a:t>newnode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03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94" y="0"/>
            <a:ext cx="8001000" cy="944562"/>
          </a:xfrm>
        </p:spPr>
        <p:txBody>
          <a:bodyPr>
            <a:noAutofit/>
          </a:bodyPr>
          <a:lstStyle/>
          <a:p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3604453"/>
            <a:ext cx="8680939" cy="1248437"/>
          </a:xfrm>
        </p:spPr>
        <p:txBody>
          <a:bodyPr>
            <a:no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5782" y="2226696"/>
            <a:ext cx="3944204" cy="1197736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if(start==NULL)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{ start=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current=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2194" y="846346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Open Sans"/>
              </a:rPr>
              <a:t>If starting node is not available then </a:t>
            </a:r>
            <a:r>
              <a:rPr lang="en-GB" b="1" dirty="0">
                <a:solidFill>
                  <a:srgbClr val="000000"/>
                </a:solidFill>
                <a:latin typeface="Open Sans"/>
              </a:rPr>
              <a:t>“Start = NULL”</a:t>
            </a:r>
            <a:r>
              <a:rPr lang="en-GB" dirty="0">
                <a:solidFill>
                  <a:srgbClr val="000000"/>
                </a:solidFill>
                <a:latin typeface="Open Sans"/>
              </a:rPr>
              <a:t> then following part is executed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372" y="3604453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2"/>
            </a:pPr>
            <a:r>
              <a:rPr lang="en-GB" sz="2000" dirty="0">
                <a:solidFill>
                  <a:srgbClr val="000000"/>
                </a:solidFill>
                <a:latin typeface="Open Sans"/>
              </a:rPr>
              <a:t>If we have previously created First or starting node then </a:t>
            </a:r>
            <a:r>
              <a:rPr lang="en-GB" sz="2000" b="1" u="sng" dirty="0">
                <a:solidFill>
                  <a:srgbClr val="000000"/>
                </a:solidFill>
                <a:latin typeface="Open Sans"/>
              </a:rPr>
              <a:t>“else part”</a:t>
            </a:r>
            <a:r>
              <a:rPr lang="en-GB" sz="2000" dirty="0">
                <a:solidFill>
                  <a:srgbClr val="000000"/>
                </a:solidFill>
                <a:latin typeface="Open Sans"/>
              </a:rPr>
              <a:t> will be executed to insert node at start</a:t>
            </a:r>
          </a:p>
          <a:p>
            <a:pPr algn="just">
              <a:buFont typeface="+mj-lt"/>
              <a:buAutoNum type="arabicPeriod" startAt="2"/>
            </a:pPr>
            <a:r>
              <a:rPr lang="en-GB" sz="2000" dirty="0">
                <a:solidFill>
                  <a:srgbClr val="000000"/>
                </a:solidFill>
                <a:latin typeface="Open Sans"/>
              </a:rPr>
              <a:t>Traverse </a:t>
            </a:r>
            <a:r>
              <a:rPr lang="en-GB" sz="2000" dirty="0" err="1">
                <a:solidFill>
                  <a:srgbClr val="000000"/>
                </a:solidFill>
                <a:latin typeface="Open Sans"/>
              </a:rPr>
              <a:t>Upto</a:t>
            </a:r>
            <a:r>
              <a:rPr lang="en-GB" sz="2000" dirty="0">
                <a:solidFill>
                  <a:srgbClr val="000000"/>
                </a:solidFill>
                <a:latin typeface="Open Sans"/>
              </a:rPr>
              <a:t> Last Node., So that </a:t>
            </a:r>
            <a:r>
              <a:rPr lang="en-GB" sz="2000" b="1" u="sng" dirty="0">
                <a:solidFill>
                  <a:srgbClr val="000000"/>
                </a:solidFill>
                <a:latin typeface="Open Sans"/>
              </a:rPr>
              <a:t>temp</a:t>
            </a:r>
            <a:r>
              <a:rPr lang="en-GB" sz="2000" dirty="0">
                <a:solidFill>
                  <a:srgbClr val="000000"/>
                </a:solidFill>
                <a:latin typeface="Open Sans"/>
              </a:rPr>
              <a:t> can keep track of Last node</a:t>
            </a:r>
            <a:endParaRPr lang="en-GB" sz="2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5089" y="4673922"/>
            <a:ext cx="6173394" cy="19363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else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{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temp = start;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while(temp-&gt;next!=NULL) {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temp = temp-&gt;next;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4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5016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Structure - Linked List</a:t>
            </a:r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9" y="1627163"/>
            <a:ext cx="8334231" cy="1704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27137"/>
            <a:ext cx="5982535" cy="26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50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94" y="0"/>
            <a:ext cx="8001000" cy="944562"/>
          </a:xfrm>
        </p:spPr>
        <p:txBody>
          <a:bodyPr>
            <a:noAutofit/>
          </a:bodyPr>
          <a:lstStyle/>
          <a:p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3604453"/>
            <a:ext cx="8680939" cy="1248437"/>
          </a:xfrm>
        </p:spPr>
        <p:txBody>
          <a:bodyPr>
            <a:no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7985" y="1500828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4. Make </a:t>
            </a:r>
            <a:r>
              <a:rPr lang="en-GB" b="1" dirty="0"/>
              <a:t>Link between Newly Created node and Last node</a:t>
            </a:r>
            <a:r>
              <a:rPr lang="en-GB" dirty="0"/>
              <a:t> ( temp )</a:t>
            </a:r>
          </a:p>
          <a:p>
            <a:pPr algn="just"/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7985" y="2647328"/>
            <a:ext cx="5029200" cy="52062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temp-&gt;next =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984" y="3813172"/>
            <a:ext cx="827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Open Sans"/>
              </a:rPr>
              <a:t>To pass Node Variable to Function Write it as –</a:t>
            </a:r>
            <a:endParaRPr lang="en-GB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82194" y="4733592"/>
            <a:ext cx="6602416" cy="52062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void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insert_at_end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(struct node *temp)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237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 descr="insert_l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" y="1295400"/>
            <a:ext cx="8945777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49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0" y="762000"/>
            <a:ext cx="9026770" cy="716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The following pseudocode is to create an empty </a:t>
            </a:r>
            <a:r>
              <a:rPr lang="en-GB" sz="2400" dirty="0" err="1"/>
              <a:t>linkedlist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endParaRPr lang="en-GB" sz="2400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6861" y="1426637"/>
            <a:ext cx="4835877" cy="1864190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CLASS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DECLARE STRING name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DECLARE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443227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6161D"/>
                </a:solidFill>
                <a:latin typeface="PT Sans"/>
              </a:rPr>
              <a:t>The singly linked list does not exist, </a:t>
            </a:r>
            <a:r>
              <a:rPr lang="en-GB" sz="2000" dirty="0"/>
              <a:t>The following pseudocode is to create first node</a:t>
            </a:r>
            <a:r>
              <a:rPr lang="en-GB" sz="2000" b="1" dirty="0">
                <a:solidFill>
                  <a:srgbClr val="16161D"/>
                </a:solidFill>
                <a:latin typeface="PT Sans"/>
              </a:rPr>
              <a:t> :</a:t>
            </a:r>
            <a:endParaRPr lang="en-GB" sz="2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22030" y="4289543"/>
            <a:ext cx="4550542" cy="1617969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388" name="Picture 4" descr="http://images.techhive.com/images/idge/imported/article/jvw/2003/06/jw-0613-java1013-100156735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41" y="4690664"/>
            <a:ext cx="3929184" cy="11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18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06326" y="956647"/>
            <a:ext cx="8458200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The node must be inserted before the first node:.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Create a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Node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initialize its </a:t>
            </a:r>
            <a:r>
              <a:rPr kumimoji="0" lang="en-GB" altLang="en-US" sz="24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nonlink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field, assign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top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's reference to the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next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link field, </a:t>
            </a:r>
            <a:r>
              <a:rPr kumimoji="0" lang="en-GB" altLang="en-US" sz="24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and assign the newly created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Node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's reference to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top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  <a:r>
              <a:rPr kumimoji="0" lang="en-GB" altLang="en-US" sz="24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The following pseudocode (which assumes that the previous pseudocode has executed)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performs those tasks: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32702" y="3264971"/>
            <a:ext cx="4534512" cy="2171966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http://images.techhive.com/images/idge/imported/article/jvw/2003/06/jw-0613-java1014-100156736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840698"/>
            <a:ext cx="5539590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2432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" y="778729"/>
            <a:ext cx="8991600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node must be inserted after the last node. </a:t>
            </a:r>
            <a:endParaRPr kumimoji="0" lang="en-GB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initialize its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nonlink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field,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NULL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link field, traverse the</a:t>
            </a:r>
            <a:r>
              <a:rPr lang="en-GB" altLang="en-US" sz="2000" dirty="0">
                <a:solidFill>
                  <a:srgbClr val="16161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singly linked list to find the last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assign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 reference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last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field. The following pseudocode performs those tasks: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0607" y="2533925"/>
            <a:ext cx="8522783" cy="3095296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NULL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We assume top (and temp2) are not NULL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because of the previous pseudocode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IS NOT NULL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temp2 now references the last 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http://images.techhive.com/images/idge/imported/article/jvw/2003/06/jw-0613-java1015-100156737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39" y="5827590"/>
            <a:ext cx="6876521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6662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0909" y="928429"/>
            <a:ext cx="8662182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node must be inserted between two nodes: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most complex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case.Create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initialize its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nonlink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field,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traverse the list to find the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appears before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 inserted,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 the link in that</a:t>
            </a:r>
            <a:r>
              <a:rPr lang="en-GB" altLang="en-US" sz="2000" dirty="0">
                <a:solidFill>
                  <a:srgbClr val="16161D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 </a:t>
            </a:r>
            <a:r>
              <a:rPr lang="en-GB" altLang="en-US" sz="2000" dirty="0">
                <a:solidFill>
                  <a:srgbClr val="16161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field, and </a:t>
            </a:r>
            <a:r>
              <a:rPr lang="en-GB" altLang="en-US" sz="2000" dirty="0">
                <a:solidFill>
                  <a:srgbClr val="16161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 reference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field. The following pseudocode performs those tasks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41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934"/>
            <a:ext cx="8089973" cy="4172514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We assume that the newly created Node is inserted after Node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 and that Node A exists. In the real world, there is no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guarantee that any Node exists, so we would need to check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for temp2 containing NULL in both the WHILE loop's header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and after the WHILE loop completes.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IS NOT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temp2 now references Node 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http://images.techhive.com/images/idge/imported/article/jvw/2003/06/jw-0613-java1016-thumb-100156738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32" y="4800600"/>
            <a:ext cx="6633482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670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143000"/>
            <a:ext cx="8141269" cy="4018626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SLLInsDemo.java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SLLInsDemo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1. The singly linked list does not exist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1"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24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381000"/>
            <a:ext cx="8839200" cy="5218954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2. The singly linked list exists, and the node must be inserted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before the first node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2"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3. The singly linked list exists, and the node must be inserted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after the last node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3"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01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824" y="32825"/>
            <a:ext cx="9111176" cy="623461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4. The singly linked list exists, and the node must be inserted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between two nodes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equals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4"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4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List</a:t>
            </a:r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When we want to work with </a:t>
            </a:r>
            <a:r>
              <a:rPr lang="en-GB" u="sng" dirty="0">
                <a:solidFill>
                  <a:srgbClr val="FF0000"/>
                </a:solidFill>
              </a:rPr>
              <a:t>unknown number of data values</a:t>
            </a:r>
            <a:r>
              <a:rPr lang="en-GB" dirty="0"/>
              <a:t>, we use a linked list data structure to organize that data. Linked list is a linear data structure that contains sequence of elements such that each element links to its next element in the sequence. Each element in a linked list is called as </a:t>
            </a:r>
            <a:r>
              <a:rPr lang="en-GB" b="1" u="sng" dirty="0">
                <a:solidFill>
                  <a:srgbClr val="FF0000"/>
                </a:solidFill>
              </a:rPr>
              <a:t>"Node"</a:t>
            </a:r>
            <a:r>
              <a:rPr lang="en-GB" u="sng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01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0" y="1371600"/>
            <a:ext cx="8680939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Find a node containing "key" and delete it. In the picture below we delete a node containing "A"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0" y="2956035"/>
            <a:ext cx="8898170" cy="205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29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59" y="-4689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45" y="923461"/>
            <a:ext cx="8680939" cy="152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Deletion for first item is a two step process −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Get the Link pointed by First node as Temp node.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Point First Link to Temp Link's Next Link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57400"/>
            <a:ext cx="5943600" cy="46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94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59" y="-4689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800" y="937737"/>
            <a:ext cx="7160570" cy="452172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//delete first item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struct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node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*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deleteFirst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(){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//save reference to first link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struct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node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*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tempLink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=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head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//mark next to first link as first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head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=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head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-&gt;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next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//return the deleted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return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tempLink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}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155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86027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-2527" y="2710363"/>
            <a:ext cx="8175509" cy="565476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800" dirty="0"/>
              <a:t>Update head to point to next node in the list</a:t>
            </a:r>
          </a:p>
        </p:txBody>
      </p:sp>
      <p:pic>
        <p:nvPicPr>
          <p:cNvPr id="8602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85172" y="4814032"/>
            <a:ext cx="5573656" cy="1516264"/>
          </a:xfrm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43</a:t>
            </a:fld>
            <a:endParaRPr lang="en-US"/>
          </a:p>
        </p:txBody>
      </p:sp>
      <p:pic>
        <p:nvPicPr>
          <p:cNvPr id="86024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4615" y="3226817"/>
            <a:ext cx="4439170" cy="1309316"/>
          </a:xfrm>
          <a:ln/>
        </p:spPr>
      </p:pic>
      <p:pic>
        <p:nvPicPr>
          <p:cNvPr id="86025" name="Picture 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4221" y="808216"/>
            <a:ext cx="5467350" cy="1892830"/>
          </a:xfrm>
          <a:noFill/>
          <a:ln/>
        </p:spPr>
      </p:pic>
      <p:sp>
        <p:nvSpPr>
          <p:cNvPr id="2" name="Rectangle 1"/>
          <p:cNvSpPr/>
          <p:nvPr/>
        </p:nvSpPr>
        <p:spPr>
          <a:xfrm>
            <a:off x="326571" y="4521619"/>
            <a:ext cx="833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Allow garbage collector to reclaim the former first node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44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26773" y="1600200"/>
            <a:ext cx="6938053" cy="26750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del_beg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() {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struct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node *temp;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temp = start;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start = start-&gt;next;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free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(temp);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printf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A00FF"/>
                </a:solidFill>
                <a:effectLst/>
                <a:latin typeface="Menlo"/>
              </a:rPr>
              <a:t>"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A00FF"/>
                </a:solidFill>
                <a:effectLst/>
                <a:latin typeface="Menlo"/>
              </a:rPr>
              <a:t>nThe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A00FF"/>
                </a:solidFill>
                <a:effectLst/>
                <a:latin typeface="Menlo"/>
              </a:rPr>
              <a:t> Element deleted Successfully 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); 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726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723" y="1600200"/>
            <a:ext cx="922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Open Sans"/>
              </a:rPr>
              <a:t>Step 1 : Store Current Start in Another Temporary Pointer</a:t>
            </a:r>
            <a:endParaRPr lang="en-GB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2743200"/>
            <a:ext cx="3048000" cy="643738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temp = start;</a:t>
            </a: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" y="4114800"/>
            <a:ext cx="89587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527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723" y="1600200"/>
            <a:ext cx="922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Step 2 : </a:t>
            </a:r>
            <a:r>
              <a:rPr lang="en-GB" dirty="0"/>
              <a:t>Move Start Pointer </a:t>
            </a:r>
            <a:r>
              <a:rPr lang="en-GB" b="1" dirty="0"/>
              <a:t>One position Ahead</a:t>
            </a:r>
            <a:endParaRPr lang="en-GB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3738" y="2582661"/>
            <a:ext cx="3663462" cy="643738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start = start-&gt;next;</a:t>
            </a: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2309"/>
            <a:ext cx="8686800" cy="204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571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723" y="1600200"/>
            <a:ext cx="922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Step 3 : </a:t>
            </a:r>
            <a:r>
              <a:rPr lang="en-GB" dirty="0"/>
              <a:t>Delete temp </a:t>
            </a:r>
            <a:r>
              <a:rPr lang="en-GB" dirty="0" err="1"/>
              <a:t>i.e</a:t>
            </a:r>
            <a:r>
              <a:rPr lang="en-GB" dirty="0"/>
              <a:t> Previous Starting Node as we have Updated Version of Start Pointer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106" y="2894106"/>
            <a:ext cx="2549352" cy="705293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free(temp);</a:t>
            </a: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5" y="3968262"/>
            <a:ext cx="7315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91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at the Tail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Removing at the tail of a singly linked list is not efficient!</a:t>
            </a:r>
          </a:p>
          <a:p>
            <a:r>
              <a:rPr lang="en-US" sz="2800" dirty="0"/>
              <a:t>There is no constant-time way to update the tail to point to the previous node</a:t>
            </a:r>
          </a:p>
        </p:txBody>
      </p:sp>
      <p:pic>
        <p:nvPicPr>
          <p:cNvPr id="9114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3071813"/>
            <a:ext cx="3581400" cy="1576387"/>
          </a:xfrm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BBA4-9984-4EED-886F-00D06F965D8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better understanding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391400" cy="41148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http://www.cs.usfca.edu/~galles/visualization/StackLL.html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BCBB-4292-4BC5-8284-460D176933E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8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8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List Basics</a:t>
            </a:r>
            <a:br>
              <a:rPr lang="en-GB" sz="6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8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8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985740" cy="42521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Linked List is a sequence of </a:t>
            </a:r>
            <a:r>
              <a:rPr lang="en-GB" b="1" u="sng" dirty="0">
                <a:solidFill>
                  <a:srgbClr val="FF0000"/>
                </a:solidFill>
              </a:rPr>
              <a:t>nodes</a:t>
            </a:r>
            <a:r>
              <a:rPr lang="en-GB" dirty="0"/>
              <a:t> which contains items.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Each </a:t>
            </a:r>
            <a:r>
              <a:rPr lang="en-GB" b="1" u="sng" dirty="0">
                <a:solidFill>
                  <a:srgbClr val="FF0000"/>
                </a:solidFill>
              </a:rPr>
              <a:t>nodes</a:t>
            </a:r>
            <a:r>
              <a:rPr lang="en-GB" dirty="0"/>
              <a:t> contains two fields, </a:t>
            </a:r>
            <a:r>
              <a:rPr lang="en-GB" b="1" u="sng" dirty="0">
                <a:solidFill>
                  <a:srgbClr val="FF0000"/>
                </a:solidFill>
              </a:rPr>
              <a:t>data</a:t>
            </a:r>
            <a:r>
              <a:rPr lang="en-GB" dirty="0"/>
              <a:t> and </a:t>
            </a:r>
            <a:r>
              <a:rPr lang="en-GB" b="1" u="sng" dirty="0">
                <a:solidFill>
                  <a:srgbClr val="FF0000"/>
                </a:solidFill>
              </a:rPr>
              <a:t>next</a:t>
            </a:r>
            <a:r>
              <a:rPr lang="en-GB" dirty="0"/>
              <a:t> 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0" y="3665139"/>
            <a:ext cx="8985740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6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Fist Node called </a:t>
            </a:r>
            <a:r>
              <a:rPr lang="en-GB" b="1" u="sng" dirty="0">
                <a:solidFill>
                  <a:srgbClr val="FF0000"/>
                </a:solidFill>
              </a:rPr>
              <a:t>HEAD</a:t>
            </a:r>
          </a:p>
          <a:p>
            <a:r>
              <a:rPr lang="en-GB" dirty="0"/>
              <a:t>Last Node called </a:t>
            </a:r>
            <a:r>
              <a:rPr lang="en-GB" b="1" u="sng" dirty="0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819400"/>
            <a:ext cx="7162800" cy="315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9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680939" cy="4252119"/>
          </a:xfrm>
        </p:spPr>
        <p:txBody>
          <a:bodyPr>
            <a:noAutofit/>
          </a:bodyPr>
          <a:lstStyle/>
          <a:p>
            <a:r>
              <a:rPr lang="en-GB" b="1" dirty="0"/>
              <a:t>Simple Linked List</a:t>
            </a:r>
            <a:r>
              <a:rPr lang="en-GB" dirty="0"/>
              <a:t> − Item Navigation is forward only.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2" y="3048000"/>
            <a:ext cx="8720876" cy="234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5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b="1" dirty="0"/>
              <a:t>Doubly Linked List</a:t>
            </a:r>
            <a:r>
              <a:rPr lang="en-GB" dirty="0"/>
              <a:t> − Items can be navigated forward and backward way.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64" y="2589473"/>
            <a:ext cx="7078394" cy="412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8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b="1" dirty="0"/>
              <a:t>What is the type of the following linked list ?</a:t>
            </a:r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" y="2667000"/>
            <a:ext cx="8702410" cy="17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6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4224</TotalTime>
  <Words>1735</Words>
  <Application>Microsoft Office PowerPoint</Application>
  <PresentationFormat>On-screen Show (4:3)</PresentationFormat>
  <Paragraphs>378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3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Menlo</vt:lpstr>
      <vt:lpstr>Open Sans</vt:lpstr>
      <vt:lpstr>PT Sans</vt:lpstr>
      <vt:lpstr>Tahoma</vt:lpstr>
      <vt:lpstr>Times New Roman</vt:lpstr>
      <vt:lpstr>Wingdings</vt:lpstr>
      <vt:lpstr>Office Theme</vt:lpstr>
      <vt:lpstr>Linked Lists</vt:lpstr>
      <vt:lpstr> Data Structure - Linked List </vt:lpstr>
      <vt:lpstr> Data Structure - Linked List </vt:lpstr>
      <vt:lpstr> Linked List </vt:lpstr>
      <vt:lpstr>  Linked List Basics  </vt:lpstr>
      <vt:lpstr>  Linked List  </vt:lpstr>
      <vt:lpstr>  Types of Linked List  </vt:lpstr>
      <vt:lpstr>  Types of Linked List  </vt:lpstr>
      <vt:lpstr>  Types of Linked List  </vt:lpstr>
      <vt:lpstr>Advantages of Linked Lists</vt:lpstr>
      <vt:lpstr>Disadvantages of Linked Lists</vt:lpstr>
      <vt:lpstr>Applications of Linked Lists</vt:lpstr>
      <vt:lpstr>  Basic Operations of Linked List  </vt:lpstr>
      <vt:lpstr>  Basic Operations of Linked List  </vt:lpstr>
      <vt:lpstr>   Insertion   </vt:lpstr>
      <vt:lpstr>Class Node</vt:lpstr>
      <vt:lpstr>Class SLinkedList</vt:lpstr>
      <vt:lpstr>   Inserting At Beginning of the list    </vt:lpstr>
      <vt:lpstr>   Inserting At Beginning of the list    </vt:lpstr>
      <vt:lpstr>   Inserting At Beginning of the list    </vt:lpstr>
      <vt:lpstr>   Inserting At Beginning of the list    </vt:lpstr>
      <vt:lpstr>Inserting at the Head</vt:lpstr>
      <vt:lpstr>Inserting at the Head</vt:lpstr>
      <vt:lpstr>Inserting at the Head</vt:lpstr>
      <vt:lpstr>   Inserting At the End of the list    </vt:lpstr>
      <vt:lpstr>   Inserting At the End of the list    </vt:lpstr>
      <vt:lpstr>Inserting at the Tail</vt:lpstr>
      <vt:lpstr>   Inserting At the End of the list    </vt:lpstr>
      <vt:lpstr>   Inserting At the End of the list   </vt:lpstr>
      <vt:lpstr>   Inserting At the End of the list   </vt:lpstr>
      <vt:lpstr>PowerPoint Presentation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Deletion </vt:lpstr>
      <vt:lpstr>Deletion </vt:lpstr>
      <vt:lpstr>Deletion </vt:lpstr>
      <vt:lpstr>Removing at the Head</vt:lpstr>
      <vt:lpstr>Removing at the Head</vt:lpstr>
      <vt:lpstr>Removing at the Head</vt:lpstr>
      <vt:lpstr>Removing at the Head</vt:lpstr>
      <vt:lpstr>Removing at the Head</vt:lpstr>
      <vt:lpstr>Removing at the Tail</vt:lpstr>
      <vt:lpstr>For better understanding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Sara Almudauh</cp:lastModifiedBy>
  <cp:revision>451</cp:revision>
  <dcterms:created xsi:type="dcterms:W3CDTF">2002-01-21T02:22:10Z</dcterms:created>
  <dcterms:modified xsi:type="dcterms:W3CDTF">2018-10-08T11:43:25Z</dcterms:modified>
</cp:coreProperties>
</file>