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62" r:id="rId6"/>
    <p:sldId id="263" r:id="rId7"/>
    <p:sldId id="264" r:id="rId8"/>
    <p:sldId id="265" r:id="rId9"/>
    <p:sldId id="266" r:id="rId10"/>
    <p:sldId id="267" r:id="rId11"/>
    <p:sldId id="268"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58D1-4D4A-4770-8491-901A12B23543}" type="datetimeFigureOut">
              <a:rPr lang="en-GB" smtClean="0"/>
              <a:t>17/10/2019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0F6C82-ED3C-4216-91F7-05D222F4743B}" type="slidenum">
              <a:rPr lang="en-GB" smtClean="0"/>
              <a:t>‹#›</a:t>
            </a:fld>
            <a:endParaRPr lang="en-GB"/>
          </a:p>
        </p:txBody>
      </p:sp>
    </p:spTree>
    <p:extLst>
      <p:ext uri="{BB962C8B-B14F-4D97-AF65-F5344CB8AC3E}">
        <p14:creationId xmlns:p14="http://schemas.microsoft.com/office/powerpoint/2010/main" val="260818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64A68D7-349E-4CC7-B2B2-84AF27743C22}" type="slidenum">
              <a:rPr lang="en-IN" altLang="en-US"/>
              <a:pPr>
                <a:spcBef>
                  <a:spcPct val="0"/>
                </a:spcBef>
              </a:pPr>
              <a:t>12</a:t>
            </a:fld>
            <a:endParaRPr lang="en-IN" altLang="en-US"/>
          </a:p>
        </p:txBody>
      </p:sp>
      <p:sp>
        <p:nvSpPr>
          <p:cNvPr id="4096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EBF08CEA-91B4-48D1-A897-5D31FC80DCF7}" type="slidenum">
              <a:rPr lang="en-US" altLang="en-US">
                <a:latin typeface="Times" panose="02020603050405020304" pitchFamily="18" charset="0"/>
                <a:ea typeface="MS PGothic" panose="020B0600070205080204" pitchFamily="34" charset="-128"/>
              </a:rPr>
              <a:pPr algn="r">
                <a:spcBef>
                  <a:spcPct val="0"/>
                </a:spcBef>
              </a:pPr>
              <a:t>12</a:t>
            </a:fld>
            <a:endParaRPr lang="en-US" altLang="en-US">
              <a:latin typeface="Times" panose="02020603050405020304" pitchFamily="18" charset="0"/>
              <a:ea typeface="MS PGothic" panose="020B0600070205080204" pitchFamily="34" charset="-128"/>
            </a:endParaRPr>
          </a:p>
        </p:txBody>
      </p:sp>
      <p:sp>
        <p:nvSpPr>
          <p:cNvPr id="40964" name="Rectangle 2"/>
          <p:cNvSpPr>
            <a:spLocks noChangeArrowheads="1" noTextEdit="1"/>
          </p:cNvSpPr>
          <p:nvPr>
            <p:ph type="sldImg"/>
          </p:nvPr>
        </p:nvSpPr>
        <p:spPr>
          <a:ln/>
        </p:spPr>
      </p:sp>
      <p:sp>
        <p:nvSpPr>
          <p:cNvPr id="4096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en-US" smtClean="0"/>
          </a:p>
        </p:txBody>
      </p:sp>
    </p:spTree>
    <p:extLst>
      <p:ext uri="{BB962C8B-B14F-4D97-AF65-F5344CB8AC3E}">
        <p14:creationId xmlns:p14="http://schemas.microsoft.com/office/powerpoint/2010/main" val="2182726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160F07-BDCA-4462-9924-DB6448EE35D6}" type="datetimeFigureOut">
              <a:rPr lang="en-GB" smtClean="0"/>
              <a:t>17/10/2019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89489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160F07-BDCA-4462-9924-DB6448EE35D6}" type="datetimeFigureOut">
              <a:rPr lang="en-GB" smtClean="0"/>
              <a:t>17/10/2019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114604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160F07-BDCA-4462-9924-DB6448EE35D6}" type="datetimeFigureOut">
              <a:rPr lang="en-GB" smtClean="0"/>
              <a:t>17/10/2019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182392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160F07-BDCA-4462-9924-DB6448EE35D6}" type="datetimeFigureOut">
              <a:rPr lang="en-GB" smtClean="0"/>
              <a:t>17/10/2019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67950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160F07-BDCA-4462-9924-DB6448EE35D6}" type="datetimeFigureOut">
              <a:rPr lang="en-GB" smtClean="0"/>
              <a:t>17/10/2019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65079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160F07-BDCA-4462-9924-DB6448EE35D6}" type="datetimeFigureOut">
              <a:rPr lang="en-GB" smtClean="0"/>
              <a:t>17/10/2019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95608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160F07-BDCA-4462-9924-DB6448EE35D6}" type="datetimeFigureOut">
              <a:rPr lang="en-GB" smtClean="0"/>
              <a:t>17/10/2019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109760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160F07-BDCA-4462-9924-DB6448EE35D6}" type="datetimeFigureOut">
              <a:rPr lang="en-GB" smtClean="0"/>
              <a:t>17/10/2019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101917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60F07-BDCA-4462-9924-DB6448EE35D6}" type="datetimeFigureOut">
              <a:rPr lang="en-GB" smtClean="0"/>
              <a:t>17/10/2019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274210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160F07-BDCA-4462-9924-DB6448EE35D6}" type="datetimeFigureOut">
              <a:rPr lang="en-GB" smtClean="0"/>
              <a:t>17/10/2019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294537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160F07-BDCA-4462-9924-DB6448EE35D6}" type="datetimeFigureOut">
              <a:rPr lang="en-GB" smtClean="0"/>
              <a:t>17/10/2019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12C790-FE98-4692-97B7-ACF86E02EC13}" type="slidenum">
              <a:rPr lang="en-GB" smtClean="0"/>
              <a:t>‹#›</a:t>
            </a:fld>
            <a:endParaRPr lang="en-GB"/>
          </a:p>
        </p:txBody>
      </p:sp>
    </p:spTree>
    <p:extLst>
      <p:ext uri="{BB962C8B-B14F-4D97-AF65-F5344CB8AC3E}">
        <p14:creationId xmlns:p14="http://schemas.microsoft.com/office/powerpoint/2010/main" val="277053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60F07-BDCA-4462-9924-DB6448EE35D6}" type="datetimeFigureOut">
              <a:rPr lang="en-GB" smtClean="0"/>
              <a:t>17/10/2019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2C790-FE98-4692-97B7-ACF86E02EC13}" type="slidenum">
              <a:rPr lang="en-GB" smtClean="0"/>
              <a:t>‹#›</a:t>
            </a:fld>
            <a:endParaRPr lang="en-GB"/>
          </a:p>
        </p:txBody>
      </p:sp>
    </p:spTree>
    <p:extLst>
      <p:ext uri="{BB962C8B-B14F-4D97-AF65-F5344CB8AC3E}">
        <p14:creationId xmlns:p14="http://schemas.microsoft.com/office/powerpoint/2010/main" val="2511361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Immunity in Malaria</a:t>
            </a:r>
            <a:r>
              <a:rPr lang="en-GB" sz="5400" dirty="0" smtClean="0">
                <a:effectLst/>
                <a:latin typeface="Times New Roman" panose="02020603050405020304" pitchFamily="18" charset="0"/>
                <a:ea typeface="Times New Roman" panose="02020603050405020304" pitchFamily="18" charset="0"/>
                <a:cs typeface="Arial" panose="020B0604020202020204" pitchFamily="34" charset="0"/>
              </a:rPr>
              <a:t/>
            </a:r>
            <a:br>
              <a:rPr lang="en-GB" sz="5400" dirty="0" smtClean="0">
                <a:effectLst/>
                <a:latin typeface="Times New Roman" panose="02020603050405020304" pitchFamily="18" charset="0"/>
                <a:ea typeface="Times New Roman" panose="02020603050405020304" pitchFamily="18" charset="0"/>
                <a:cs typeface="Arial" panose="020B0604020202020204" pitchFamily="34" charset="0"/>
              </a:rPr>
            </a:b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57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Three main types of vaccine are currently under development</a:t>
            </a:r>
            <a:endParaRPr lang="en-GB" dirty="0"/>
          </a:p>
        </p:txBody>
      </p:sp>
      <p:sp>
        <p:nvSpPr>
          <p:cNvPr id="3" name="Content Placeholder 2"/>
          <p:cNvSpPr>
            <a:spLocks noGrp="1"/>
          </p:cNvSpPr>
          <p:nvPr>
            <p:ph idx="1"/>
          </p:nvPr>
        </p:nvSpPr>
        <p:spPr/>
        <p:txBody>
          <a:bodyPr/>
          <a:lstStyle/>
          <a:p>
            <a:pPr lvl="0"/>
            <a:r>
              <a:rPr lang="en-US" dirty="0"/>
              <a:t>"</a:t>
            </a:r>
            <a:r>
              <a:rPr lang="en-US" b="1" dirty="0"/>
              <a:t>Anti-</a:t>
            </a:r>
            <a:r>
              <a:rPr lang="en-US" b="1" dirty="0" err="1"/>
              <a:t>sporozoite</a:t>
            </a:r>
            <a:r>
              <a:rPr lang="en-US" b="1" dirty="0"/>
              <a:t>" vaccines</a:t>
            </a:r>
            <a:r>
              <a:rPr lang="en-US" dirty="0"/>
              <a:t>, designed to prevent infection. Since infection with a single </a:t>
            </a:r>
            <a:r>
              <a:rPr lang="en-US" dirty="0" err="1"/>
              <a:t>sporozoite</a:t>
            </a:r>
            <a:r>
              <a:rPr lang="en-US" dirty="0"/>
              <a:t> can lead to the development of a severe blood stage infection an anti </a:t>
            </a:r>
            <a:r>
              <a:rPr lang="en-US" dirty="0" err="1"/>
              <a:t>sporozoite</a:t>
            </a:r>
            <a:r>
              <a:rPr lang="en-US" dirty="0"/>
              <a:t> vaccine must be 100% effective </a:t>
            </a:r>
            <a:endParaRPr lang="en-GB" dirty="0"/>
          </a:p>
          <a:p>
            <a:pPr lvl="0"/>
            <a:r>
              <a:rPr lang="en-US" dirty="0"/>
              <a:t>"</a:t>
            </a:r>
            <a:r>
              <a:rPr lang="en-US" b="1" dirty="0"/>
              <a:t>Transmission-blocking" vaccines</a:t>
            </a:r>
            <a:r>
              <a:rPr lang="en-US" dirty="0"/>
              <a:t>, designed to arrest the development of the parasite in the mosquito, thereby reducing or eliminating transmission of the disease. </a:t>
            </a:r>
            <a:endParaRPr lang="en-GB" dirty="0"/>
          </a:p>
          <a:p>
            <a:pPr lvl="0"/>
            <a:r>
              <a:rPr lang="en-US" dirty="0"/>
              <a:t>"</a:t>
            </a:r>
            <a:r>
              <a:rPr lang="en-US" b="1" dirty="0"/>
              <a:t>Anti-asexual blood stage" vaccines</a:t>
            </a:r>
            <a:r>
              <a:rPr lang="en-US" dirty="0"/>
              <a:t>, designed to reduce severe and complicated manifestations of the disease. </a:t>
            </a:r>
            <a:endParaRPr lang="en-GB" dirty="0"/>
          </a:p>
          <a:p>
            <a:endParaRPr lang="en-GB" dirty="0"/>
          </a:p>
        </p:txBody>
      </p:sp>
    </p:spTree>
    <p:extLst>
      <p:ext uri="{BB962C8B-B14F-4D97-AF65-F5344CB8AC3E}">
        <p14:creationId xmlns:p14="http://schemas.microsoft.com/office/powerpoint/2010/main" val="102076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Such vaccines could lower morbidity and mortality among children under 5 years of age in Africa, the main risk group, and their development is given priority by WHO. Several such vaccine candidates are currently undergoing clinical and field testing.</a:t>
            </a:r>
            <a:endParaRPr lang="en-GB" dirty="0"/>
          </a:p>
          <a:p>
            <a:endParaRPr lang="en-GB" dirty="0"/>
          </a:p>
        </p:txBody>
      </p:sp>
    </p:spTree>
    <p:extLst>
      <p:ext uri="{BB962C8B-B14F-4D97-AF65-F5344CB8AC3E}">
        <p14:creationId xmlns:p14="http://schemas.microsoft.com/office/powerpoint/2010/main" val="1376473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idx="4294967295"/>
          </p:nvPr>
        </p:nvSpPr>
        <p:spPr>
          <a:xfrm>
            <a:off x="1524000" y="274638"/>
            <a:ext cx="8229600" cy="1143000"/>
          </a:xfrm>
        </p:spPr>
        <p:txBody>
          <a:bodyPr rtlCol="0" anchor="b">
            <a:noAutofit/>
          </a:bodyPr>
          <a:lstStyle/>
          <a:p>
            <a:pPr defTabSz="457207">
              <a:defRPr/>
            </a:pPr>
            <a:r>
              <a:rPr lang="en-US" sz="4800" b="1" dirty="0">
                <a:solidFill>
                  <a:srgbClr val="66FFFF"/>
                </a:solidFill>
              </a:rPr>
              <a:t>  </a:t>
            </a:r>
            <a:r>
              <a:rPr lang="en-US" sz="4000" b="1" dirty="0">
                <a:latin typeface="Comic Sans MS" panose="030F0702030302020204" pitchFamily="66" charset="0"/>
                <a:ea typeface="+mn-ea"/>
                <a:cs typeface="Arial" panose="020B0604020202020204" pitchFamily="34" charset="0"/>
              </a:rPr>
              <a:t>Cytokines &amp; toxins</a:t>
            </a:r>
          </a:p>
        </p:txBody>
      </p:sp>
      <p:sp>
        <p:nvSpPr>
          <p:cNvPr id="39939" name="Rectangle 5"/>
          <p:cNvSpPr>
            <a:spLocks noChangeArrowheads="1"/>
          </p:cNvSpPr>
          <p:nvPr/>
        </p:nvSpPr>
        <p:spPr bwMode="auto">
          <a:xfrm>
            <a:off x="2279650" y="1773238"/>
            <a:ext cx="7850188"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nSpc>
                <a:spcPct val="90000"/>
              </a:lnSpc>
              <a:spcBef>
                <a:spcPct val="20000"/>
              </a:spcBef>
              <a:buClr>
                <a:schemeClr val="accent2"/>
              </a:buClr>
              <a:buFont typeface="Monotype Sorts" pitchFamily="2" charset="2"/>
              <a:buChar char="z"/>
            </a:pPr>
            <a:r>
              <a:rPr kumimoji="1" lang="en-US" altLang="en-US" sz="2800">
                <a:latin typeface="Arial" panose="020B0604020202020204" pitchFamily="34" charset="0"/>
                <a:ea typeface="MS PGothic" panose="020B0600070205080204" pitchFamily="34" charset="-128"/>
              </a:rPr>
              <a:t>Malaria produces a strong Th-1 type response</a:t>
            </a:r>
          </a:p>
          <a:p>
            <a:pPr>
              <a:lnSpc>
                <a:spcPct val="90000"/>
              </a:lnSpc>
              <a:spcBef>
                <a:spcPct val="20000"/>
              </a:spcBef>
              <a:buClr>
                <a:schemeClr val="accent2"/>
              </a:buClr>
              <a:buFont typeface="Monotype Sorts" pitchFamily="2" charset="2"/>
              <a:buChar char="z"/>
            </a:pPr>
            <a:endParaRPr kumimoji="1" lang="en-US" altLang="en-US" sz="2800">
              <a:latin typeface="Arial" panose="020B0604020202020204" pitchFamily="34" charset="0"/>
              <a:ea typeface="MS PGothic" panose="020B0600070205080204" pitchFamily="34" charset="-128"/>
            </a:endParaRPr>
          </a:p>
          <a:p>
            <a:pPr>
              <a:lnSpc>
                <a:spcPct val="90000"/>
              </a:lnSpc>
              <a:spcBef>
                <a:spcPct val="20000"/>
              </a:spcBef>
              <a:buClr>
                <a:schemeClr val="accent2"/>
              </a:buClr>
              <a:buFont typeface="Monotype Sorts" pitchFamily="2" charset="2"/>
              <a:buChar char="z"/>
            </a:pPr>
            <a:r>
              <a:rPr kumimoji="1" lang="en-US" altLang="en-US" sz="2800">
                <a:latin typeface="Arial" panose="020B0604020202020204" pitchFamily="34" charset="0"/>
                <a:ea typeface="MS PGothic" panose="020B0600070205080204" pitchFamily="34" charset="-128"/>
              </a:rPr>
              <a:t>Elevated serum levels of IFN</a:t>
            </a:r>
            <a:r>
              <a:rPr kumimoji="1" lang="en-US" altLang="en-US" sz="2800">
                <a:latin typeface="Symbol" panose="05050102010706020507" pitchFamily="18" charset="2"/>
                <a:ea typeface="MS PGothic" panose="020B0600070205080204" pitchFamily="34" charset="-128"/>
              </a:rPr>
              <a:t>g </a:t>
            </a:r>
            <a:r>
              <a:rPr kumimoji="1" lang="en-US" altLang="en-US" sz="2800">
                <a:latin typeface="Arial" panose="020B0604020202020204" pitchFamily="34" charset="0"/>
                <a:ea typeface="MS PGothic" panose="020B0600070205080204" pitchFamily="34" charset="-128"/>
              </a:rPr>
              <a:t>and TNF</a:t>
            </a:r>
            <a:r>
              <a:rPr kumimoji="1" lang="en-US" altLang="en-US" sz="2800">
                <a:latin typeface="Symbol" panose="05050102010706020507" pitchFamily="18" charset="2"/>
                <a:ea typeface="MS PGothic" panose="020B0600070205080204" pitchFamily="34" charset="-128"/>
              </a:rPr>
              <a:t>a</a:t>
            </a:r>
          </a:p>
          <a:p>
            <a:pPr>
              <a:lnSpc>
                <a:spcPct val="90000"/>
              </a:lnSpc>
              <a:spcBef>
                <a:spcPct val="20000"/>
              </a:spcBef>
              <a:buClr>
                <a:schemeClr val="accent2"/>
              </a:buClr>
              <a:buFont typeface="Monotype Sorts" pitchFamily="2" charset="2"/>
              <a:buChar char="z"/>
            </a:pPr>
            <a:endParaRPr kumimoji="1" lang="en-US" altLang="en-US" sz="2800">
              <a:latin typeface="Symbol" panose="05050102010706020507" pitchFamily="18" charset="2"/>
              <a:ea typeface="MS PGothic" panose="020B0600070205080204" pitchFamily="34" charset="-128"/>
            </a:endParaRPr>
          </a:p>
          <a:p>
            <a:pPr>
              <a:lnSpc>
                <a:spcPct val="90000"/>
              </a:lnSpc>
              <a:spcBef>
                <a:spcPct val="20000"/>
              </a:spcBef>
              <a:buClr>
                <a:schemeClr val="accent2"/>
              </a:buClr>
              <a:buFont typeface="Monotype Sorts" pitchFamily="2" charset="2"/>
              <a:buChar char="z"/>
            </a:pPr>
            <a:r>
              <a:rPr kumimoji="1" lang="en-US" altLang="en-US" sz="2800">
                <a:latin typeface="Arial" panose="020B0604020202020204" pitchFamily="34" charset="0"/>
                <a:ea typeface="MS PGothic" panose="020B0600070205080204" pitchFamily="34" charset="-128"/>
              </a:rPr>
              <a:t>Cytokines can induce (mimic) many of the symptoms and signs of malaria (shivering, headache, chills, spiking fever, sweating, vasodilation, hypoglycemia)</a:t>
            </a:r>
          </a:p>
          <a:p>
            <a:pPr>
              <a:lnSpc>
                <a:spcPct val="90000"/>
              </a:lnSpc>
              <a:spcBef>
                <a:spcPct val="20000"/>
              </a:spcBef>
              <a:buClr>
                <a:schemeClr val="accent2"/>
              </a:buClr>
              <a:buFont typeface="Monotype Sorts" pitchFamily="2" charset="2"/>
              <a:buNone/>
            </a:pPr>
            <a:endParaRPr kumimoji="1" lang="en-US" altLang="en-US" sz="240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4128375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solidFill>
                  <a:srgbClr val="FF0000"/>
                </a:solidFill>
              </a:rPr>
              <a:t>Acquired immunity </a:t>
            </a:r>
            <a:r>
              <a:rPr lang="en-US" dirty="0"/>
              <a:t>plays an important role in malaria. This is based on the following observations:</a:t>
            </a:r>
            <a:endParaRPr lang="en-GB" dirty="0"/>
          </a:p>
          <a:p>
            <a:pPr lvl="0"/>
            <a:r>
              <a:rPr lang="en-US" dirty="0"/>
              <a:t>People that become infected get cured, but remain </a:t>
            </a:r>
            <a:r>
              <a:rPr lang="en-US" dirty="0" err="1"/>
              <a:t>suceptible</a:t>
            </a:r>
            <a:r>
              <a:rPr lang="en-US" dirty="0"/>
              <a:t> to new infections </a:t>
            </a:r>
            <a:endParaRPr lang="en-GB" dirty="0"/>
          </a:p>
          <a:p>
            <a:pPr lvl="0"/>
            <a:r>
              <a:rPr lang="en-US" dirty="0"/>
              <a:t>Young children and foreigners become more ill than indigenous people </a:t>
            </a:r>
            <a:endParaRPr lang="en-GB" dirty="0"/>
          </a:p>
          <a:p>
            <a:pPr lvl="0"/>
            <a:r>
              <a:rPr lang="en-US" dirty="0"/>
              <a:t>People leaving a malaria area become susceptible to the disease again </a:t>
            </a:r>
            <a:endParaRPr lang="en-GB" dirty="0"/>
          </a:p>
          <a:p>
            <a:endParaRPr lang="en-GB" dirty="0"/>
          </a:p>
        </p:txBody>
      </p:sp>
    </p:spTree>
    <p:extLst>
      <p:ext uri="{BB962C8B-B14F-4D97-AF65-F5344CB8AC3E}">
        <p14:creationId xmlns:p14="http://schemas.microsoft.com/office/powerpoint/2010/main" val="397267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Both </a:t>
            </a:r>
            <a:r>
              <a:rPr lang="en-US" u="sng" dirty="0" err="1">
                <a:solidFill>
                  <a:srgbClr val="FF0000"/>
                </a:solidFill>
              </a:rPr>
              <a:t>humural</a:t>
            </a:r>
            <a:r>
              <a:rPr lang="en-US" dirty="0"/>
              <a:t> and </a:t>
            </a:r>
            <a:r>
              <a:rPr lang="en-US" u="sng" dirty="0">
                <a:solidFill>
                  <a:srgbClr val="FF0000"/>
                </a:solidFill>
              </a:rPr>
              <a:t>cellular immunity </a:t>
            </a:r>
            <a:r>
              <a:rPr lang="en-US" dirty="0"/>
              <a:t>is involved in the process of acquired immunity</a:t>
            </a:r>
            <a:endParaRPr lang="en-GB" sz="2400" dirty="0"/>
          </a:p>
          <a:p>
            <a:pPr lvl="0"/>
            <a:r>
              <a:rPr lang="en-US" dirty="0" err="1"/>
              <a:t>Humural</a:t>
            </a:r>
            <a:r>
              <a:rPr lang="en-US" dirty="0"/>
              <a:t> response </a:t>
            </a:r>
            <a:endParaRPr lang="en-GB" sz="2400" dirty="0"/>
          </a:p>
          <a:p>
            <a:pPr lvl="1"/>
            <a:r>
              <a:rPr lang="en-US" dirty="0"/>
              <a:t>gamma </a:t>
            </a:r>
            <a:r>
              <a:rPr lang="en-US" dirty="0" err="1"/>
              <a:t>globulines</a:t>
            </a:r>
            <a:r>
              <a:rPr lang="en-US" dirty="0"/>
              <a:t> from immune Africans protect non-immune individuals </a:t>
            </a:r>
            <a:endParaRPr lang="en-GB" sz="2000" dirty="0"/>
          </a:p>
          <a:p>
            <a:pPr lvl="1"/>
            <a:r>
              <a:rPr lang="en-US" dirty="0"/>
              <a:t>antibodies protect against sporozoites before they enter the hepatocytes </a:t>
            </a:r>
            <a:endParaRPr lang="en-GB" sz="2000" dirty="0"/>
          </a:p>
          <a:p>
            <a:pPr lvl="0"/>
            <a:r>
              <a:rPr lang="en-US" dirty="0"/>
              <a:t>Cellular response </a:t>
            </a:r>
            <a:endParaRPr lang="en-GB" sz="2400" dirty="0"/>
          </a:p>
          <a:p>
            <a:pPr lvl="1"/>
            <a:r>
              <a:rPr lang="en-US" dirty="0"/>
              <a:t>macrophages in liver and spleen are highly activated </a:t>
            </a:r>
            <a:endParaRPr lang="en-GB" sz="2000" dirty="0"/>
          </a:p>
          <a:p>
            <a:pPr lvl="1"/>
            <a:r>
              <a:rPr lang="en-US" dirty="0"/>
              <a:t>T-cells have been shown to be important</a:t>
            </a:r>
            <a:endParaRPr lang="en-GB" sz="2000" dirty="0"/>
          </a:p>
          <a:p>
            <a:endParaRPr lang="en-GB" dirty="0"/>
          </a:p>
        </p:txBody>
      </p:sp>
    </p:spTree>
    <p:extLst>
      <p:ext uri="{BB962C8B-B14F-4D97-AF65-F5344CB8AC3E}">
        <p14:creationId xmlns:p14="http://schemas.microsoft.com/office/powerpoint/2010/main" val="916139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Led by these observations the scientific community as well as pharmaceutical industry has decided to develop a vaccine as protection against malaria. </a:t>
            </a:r>
            <a:endParaRPr lang="en-US" dirty="0" smtClean="0"/>
          </a:p>
          <a:p>
            <a:r>
              <a:rPr lang="en-US" dirty="0" smtClean="0"/>
              <a:t>A </a:t>
            </a:r>
            <a:r>
              <a:rPr lang="en-US" dirty="0"/>
              <a:t>complete protection can probably not, or not easily, be obtained in view of the observations described above. However, a vaccine may significantly reduce morbidity caused by the disease amongst young children and travelers.</a:t>
            </a:r>
            <a:endParaRPr lang="en-GB" dirty="0"/>
          </a:p>
          <a:p>
            <a:endParaRPr lang="en-GB" dirty="0"/>
          </a:p>
        </p:txBody>
      </p:sp>
    </p:spTree>
    <p:extLst>
      <p:ext uri="{BB962C8B-B14F-4D97-AF65-F5344CB8AC3E}">
        <p14:creationId xmlns:p14="http://schemas.microsoft.com/office/powerpoint/2010/main" val="33516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a:t>
            </a:r>
            <a:r>
              <a:rPr lang="en-US" b="1" dirty="0" err="1"/>
              <a:t>sporozoite</a:t>
            </a:r>
            <a:r>
              <a:rPr lang="en-US" b="1" dirty="0"/>
              <a:t> vaccines</a:t>
            </a:r>
            <a:endParaRPr lang="en-GB" dirty="0"/>
          </a:p>
        </p:txBody>
      </p:sp>
      <p:sp>
        <p:nvSpPr>
          <p:cNvPr id="3" name="Content Placeholder 2"/>
          <p:cNvSpPr>
            <a:spLocks noGrp="1"/>
          </p:cNvSpPr>
          <p:nvPr>
            <p:ph idx="1"/>
          </p:nvPr>
        </p:nvSpPr>
        <p:spPr/>
        <p:txBody>
          <a:bodyPr/>
          <a:lstStyle/>
          <a:p>
            <a:r>
              <a:rPr lang="en-US" dirty="0"/>
              <a:t>Several experimental malaria vaccines have been developed over the last 10 years. They were all so-called "subunit vaccines" based on a single or several </a:t>
            </a:r>
            <a:r>
              <a:rPr lang="en-US" i="1" dirty="0"/>
              <a:t>Plasmodium</a:t>
            </a:r>
            <a:r>
              <a:rPr lang="en-US" dirty="0"/>
              <a:t> surface antigens present on either the </a:t>
            </a:r>
            <a:r>
              <a:rPr lang="en-US" dirty="0" err="1"/>
              <a:t>sporozoite</a:t>
            </a:r>
            <a:r>
              <a:rPr lang="en-US" dirty="0"/>
              <a:t> or </a:t>
            </a:r>
            <a:r>
              <a:rPr lang="en-US" dirty="0" err="1"/>
              <a:t>merozoite</a:t>
            </a:r>
            <a:r>
              <a:rPr lang="en-US" dirty="0"/>
              <a:t> stage of the parasite.</a:t>
            </a:r>
            <a:endParaRPr lang="en-GB" dirty="0"/>
          </a:p>
          <a:p>
            <a:r>
              <a:rPr lang="en-US" dirty="0"/>
              <a:t>The first vaccination trials were carried out with the so-called CSP- or </a:t>
            </a:r>
            <a:r>
              <a:rPr lang="en-US" dirty="0" err="1"/>
              <a:t>circumsporozoite</a:t>
            </a:r>
            <a:r>
              <a:rPr lang="en-US" dirty="0"/>
              <a:t> protein-based vaccine.</a:t>
            </a:r>
            <a:endParaRPr lang="en-GB" dirty="0"/>
          </a:p>
          <a:p>
            <a:endParaRPr lang="en-GB" dirty="0"/>
          </a:p>
        </p:txBody>
      </p:sp>
    </p:spTree>
    <p:extLst>
      <p:ext uri="{BB962C8B-B14F-4D97-AF65-F5344CB8AC3E}">
        <p14:creationId xmlns:p14="http://schemas.microsoft.com/office/powerpoint/2010/main" val="361622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a:t>The </a:t>
            </a:r>
            <a:r>
              <a:rPr lang="en-US" smtClean="0"/>
              <a:t>basis </a:t>
            </a:r>
            <a:r>
              <a:rPr lang="en-US" dirty="0"/>
              <a:t>for the choice of the CSP protein as a candidate vaccine was the following:</a:t>
            </a:r>
            <a:endParaRPr lang="en-GB" dirty="0"/>
          </a:p>
          <a:p>
            <a:pPr lvl="0"/>
            <a:r>
              <a:rPr lang="en-US" dirty="0"/>
              <a:t>Sporozoites are the first stage that come into contact with the human being upon infection. Inactivation of this stage circulating in the blood before it is able to hide away inside the liver hepatocytes </a:t>
            </a:r>
            <a:r>
              <a:rPr lang="en-US" dirty="0" err="1"/>
              <a:t>wowuld</a:t>
            </a:r>
            <a:r>
              <a:rPr lang="en-US" dirty="0"/>
              <a:t> prevent infection. </a:t>
            </a:r>
            <a:endParaRPr lang="en-GB" dirty="0"/>
          </a:p>
          <a:p>
            <a:pPr lvl="0"/>
            <a:r>
              <a:rPr lang="en-US" dirty="0"/>
              <a:t>The </a:t>
            </a:r>
            <a:r>
              <a:rPr lang="en-US" dirty="0" err="1"/>
              <a:t>circumsporozoite</a:t>
            </a:r>
            <a:r>
              <a:rPr lang="en-US" dirty="0"/>
              <a:t> protein CSP is highly antigenic. Antisera against sporozoites that </a:t>
            </a:r>
            <a:r>
              <a:rPr lang="en-US" dirty="0" err="1"/>
              <a:t>recognise</a:t>
            </a:r>
            <a:r>
              <a:rPr lang="en-US" dirty="0"/>
              <a:t> mainly CSP have been shown to provide protection to infection by mosquito bites. </a:t>
            </a:r>
            <a:endParaRPr lang="en-GB" dirty="0"/>
          </a:p>
          <a:p>
            <a:endParaRPr lang="en-GB" dirty="0"/>
          </a:p>
        </p:txBody>
      </p:sp>
    </p:spTree>
    <p:extLst>
      <p:ext uri="{BB962C8B-B14F-4D97-AF65-F5344CB8AC3E}">
        <p14:creationId xmlns:p14="http://schemas.microsoft.com/office/powerpoint/2010/main" val="96128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CSP vaccine production</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r>
              <a:rPr lang="en-US" b="1" dirty="0" smtClean="0"/>
              <a:t>Production </a:t>
            </a:r>
            <a:r>
              <a:rPr lang="en-US" b="1" dirty="0"/>
              <a:t>of CSP antibodies.</a:t>
            </a:r>
            <a:r>
              <a:rPr lang="en-US" dirty="0"/>
              <a:t> Antibodies were prepared from the serum of animals </a:t>
            </a:r>
            <a:r>
              <a:rPr lang="en-US" dirty="0" err="1"/>
              <a:t>immunised</a:t>
            </a:r>
            <a:r>
              <a:rPr lang="en-US" dirty="0"/>
              <a:t> against </a:t>
            </a:r>
            <a:r>
              <a:rPr lang="en-US" i="1" dirty="0"/>
              <a:t>P. falciparum</a:t>
            </a:r>
            <a:r>
              <a:rPr lang="en-US" dirty="0"/>
              <a:t> sporozoites </a:t>
            </a:r>
            <a:endParaRPr lang="en-GB" dirty="0"/>
          </a:p>
          <a:p>
            <a:pPr lvl="0"/>
            <a:r>
              <a:rPr lang="en-US" b="1" dirty="0"/>
              <a:t>Total </a:t>
            </a:r>
            <a:r>
              <a:rPr lang="en-US" b="1" dirty="0" err="1"/>
              <a:t>anopheline</a:t>
            </a:r>
            <a:r>
              <a:rPr lang="en-US" b="1" dirty="0"/>
              <a:t> mRNA</a:t>
            </a:r>
            <a:r>
              <a:rPr lang="en-US" dirty="0"/>
              <a:t> was prepared from infected mosquitoes. This mRNA preparation should contain small amounts of </a:t>
            </a:r>
            <a:r>
              <a:rPr lang="en-US" dirty="0" err="1"/>
              <a:t>sporozoite</a:t>
            </a:r>
            <a:r>
              <a:rPr lang="en-US" dirty="0"/>
              <a:t> mRNA as well. </a:t>
            </a:r>
            <a:endParaRPr lang="en-GB" dirty="0"/>
          </a:p>
          <a:p>
            <a:pPr lvl="0"/>
            <a:r>
              <a:rPr lang="en-US" b="1" dirty="0"/>
              <a:t>Selection of mRNA.</a:t>
            </a:r>
            <a:r>
              <a:rPr lang="en-US" dirty="0"/>
              <a:t> Total mRNA was used for the in vitro translation into protein. </a:t>
            </a:r>
            <a:r>
              <a:rPr lang="en-US" dirty="0" err="1"/>
              <a:t>Polysomes</a:t>
            </a:r>
            <a:r>
              <a:rPr lang="en-US" dirty="0"/>
              <a:t> that were </a:t>
            </a:r>
            <a:r>
              <a:rPr lang="en-US" dirty="0" err="1"/>
              <a:t>syntesising</a:t>
            </a:r>
            <a:r>
              <a:rPr lang="en-US" dirty="0"/>
              <a:t> </a:t>
            </a:r>
            <a:r>
              <a:rPr lang="en-US" dirty="0" err="1"/>
              <a:t>sporozoite</a:t>
            </a:r>
            <a:r>
              <a:rPr lang="en-US" dirty="0"/>
              <a:t> CSP then were precipitated </a:t>
            </a:r>
            <a:r>
              <a:rPr lang="en-US" dirty="0" err="1"/>
              <a:t>bij</a:t>
            </a:r>
            <a:r>
              <a:rPr lang="en-US" dirty="0"/>
              <a:t> the anti-CSP </a:t>
            </a:r>
            <a:r>
              <a:rPr lang="en-US" dirty="0" err="1"/>
              <a:t>antobodies</a:t>
            </a:r>
            <a:r>
              <a:rPr lang="en-US" dirty="0"/>
              <a:t>. </a:t>
            </a:r>
            <a:endParaRPr lang="en-GB" dirty="0"/>
          </a:p>
          <a:p>
            <a:endParaRPr lang="en-GB" dirty="0"/>
          </a:p>
        </p:txBody>
      </p:sp>
    </p:spTree>
    <p:extLst>
      <p:ext uri="{BB962C8B-B14F-4D97-AF65-F5344CB8AC3E}">
        <p14:creationId xmlns:p14="http://schemas.microsoft.com/office/powerpoint/2010/main" val="3331990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CSP vaccine production</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pPr lvl="0"/>
            <a:r>
              <a:rPr lang="en-US" b="1" dirty="0"/>
              <a:t>Transcription into cDNA.</a:t>
            </a:r>
            <a:r>
              <a:rPr lang="en-US" dirty="0"/>
              <a:t> The enriched </a:t>
            </a:r>
            <a:r>
              <a:rPr lang="en-US" dirty="0" err="1"/>
              <a:t>sporozoite</a:t>
            </a:r>
            <a:r>
              <a:rPr lang="en-US" dirty="0"/>
              <a:t> CSP mRNA was then transcribed into cDNA and inserted into a plasmid and cloned in </a:t>
            </a:r>
            <a:r>
              <a:rPr lang="en-US" i="1" dirty="0"/>
              <a:t>E. coli.</a:t>
            </a:r>
            <a:r>
              <a:rPr lang="en-US" dirty="0"/>
              <a:t> </a:t>
            </a:r>
            <a:endParaRPr lang="en-GB" sz="2400" dirty="0"/>
          </a:p>
          <a:p>
            <a:pPr lvl="0"/>
            <a:r>
              <a:rPr lang="en-US" b="1" dirty="0"/>
              <a:t>Sequencing of the cDNA.</a:t>
            </a:r>
            <a:r>
              <a:rPr lang="en-US" dirty="0"/>
              <a:t> The cloned cDNA was then produced in large quantities and sequenced. </a:t>
            </a:r>
            <a:endParaRPr lang="en-GB" sz="2400" dirty="0"/>
          </a:p>
          <a:p>
            <a:pPr lvl="0"/>
            <a:r>
              <a:rPr lang="en-US" b="1" dirty="0"/>
              <a:t>Production of CSP peptide(s). </a:t>
            </a:r>
            <a:r>
              <a:rPr lang="en-US" dirty="0"/>
              <a:t>CSP peptides were produced by two different techniques: </a:t>
            </a:r>
            <a:endParaRPr lang="en-GB" sz="2400" dirty="0"/>
          </a:p>
          <a:p>
            <a:pPr lvl="1"/>
            <a:r>
              <a:rPr lang="en-US" dirty="0"/>
              <a:t>The cDNA was used for overexpression of the corresponding protein in </a:t>
            </a:r>
            <a:r>
              <a:rPr lang="en-US" i="1" dirty="0"/>
              <a:t>E. coli </a:t>
            </a:r>
            <a:r>
              <a:rPr lang="en-US" dirty="0"/>
              <a:t>and the protein then purified from the bacterium. </a:t>
            </a:r>
            <a:endParaRPr lang="en-GB" sz="2000" dirty="0"/>
          </a:p>
          <a:p>
            <a:pPr lvl="1"/>
            <a:r>
              <a:rPr lang="en-US" dirty="0"/>
              <a:t>The sequence information was used for the chemical synthesis of peptides containing repetitive sequences. </a:t>
            </a:r>
            <a:endParaRPr lang="en-GB" sz="2000" dirty="0"/>
          </a:p>
          <a:p>
            <a:endParaRPr lang="en-GB" dirty="0"/>
          </a:p>
        </p:txBody>
      </p:sp>
    </p:spTree>
    <p:extLst>
      <p:ext uri="{BB962C8B-B14F-4D97-AF65-F5344CB8AC3E}">
        <p14:creationId xmlns:p14="http://schemas.microsoft.com/office/powerpoint/2010/main" val="1560172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CSP </a:t>
            </a:r>
            <a:r>
              <a:rPr lang="en-US" dirty="0" err="1" smtClean="0"/>
              <a:t>vaccineproduction</a:t>
            </a:r>
            <a:endParaRPr lang="en-GB" dirty="0"/>
          </a:p>
        </p:txBody>
      </p:sp>
      <p:sp>
        <p:nvSpPr>
          <p:cNvPr id="3" name="Content Placeholder 2"/>
          <p:cNvSpPr>
            <a:spLocks noGrp="1"/>
          </p:cNvSpPr>
          <p:nvPr>
            <p:ph idx="1"/>
          </p:nvPr>
        </p:nvSpPr>
        <p:spPr/>
        <p:txBody>
          <a:bodyPr/>
          <a:lstStyle/>
          <a:p>
            <a:pPr lvl="0"/>
            <a:r>
              <a:rPr lang="en-US" b="1" dirty="0"/>
              <a:t>Vaccination</a:t>
            </a:r>
            <a:r>
              <a:rPr lang="en-US" dirty="0"/>
              <a:t>. Both the recombinant and the synthetic-peptide preparation were then used in parallel vaccination trials in humans. </a:t>
            </a:r>
            <a:endParaRPr lang="en-GB" dirty="0"/>
          </a:p>
          <a:p>
            <a:pPr lvl="0"/>
            <a:r>
              <a:rPr lang="en-US" b="1" dirty="0"/>
              <a:t>The result was disappointing.</a:t>
            </a:r>
            <a:r>
              <a:rPr lang="en-US" dirty="0"/>
              <a:t> Only one out of five volunteers turned out to be protected against a challenge with 5000 </a:t>
            </a:r>
            <a:r>
              <a:rPr lang="en-US" i="1" dirty="0"/>
              <a:t>P. falciparum </a:t>
            </a:r>
            <a:r>
              <a:rPr lang="en-US" dirty="0"/>
              <a:t>sporozoites. This was the case for both the synthetic as well as the recombinant vaccine. </a:t>
            </a:r>
            <a:endParaRPr lang="en-GB" dirty="0"/>
          </a:p>
          <a:p>
            <a:endParaRPr lang="en-GB" dirty="0"/>
          </a:p>
        </p:txBody>
      </p:sp>
    </p:spTree>
    <p:extLst>
      <p:ext uri="{BB962C8B-B14F-4D97-AF65-F5344CB8AC3E}">
        <p14:creationId xmlns:p14="http://schemas.microsoft.com/office/powerpoint/2010/main" val="4060632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730</Words>
  <Application>Microsoft Office PowerPoint</Application>
  <PresentationFormat>Widescreen</PresentationFormat>
  <Paragraphs>46</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MS PGothic</vt:lpstr>
      <vt:lpstr>Arial</vt:lpstr>
      <vt:lpstr>Calibri</vt:lpstr>
      <vt:lpstr>Calibri Light</vt:lpstr>
      <vt:lpstr>Comic Sans MS</vt:lpstr>
      <vt:lpstr>Monotype Sorts</vt:lpstr>
      <vt:lpstr>Symbol</vt:lpstr>
      <vt:lpstr>Times</vt:lpstr>
      <vt:lpstr>Times New Roman</vt:lpstr>
      <vt:lpstr>Office Theme</vt:lpstr>
      <vt:lpstr>Immunity in Malaria </vt:lpstr>
      <vt:lpstr>PowerPoint Presentation</vt:lpstr>
      <vt:lpstr>PowerPoint Presentation</vt:lpstr>
      <vt:lpstr>PowerPoint Presentation</vt:lpstr>
      <vt:lpstr>Anti-sporozoite vaccines</vt:lpstr>
      <vt:lpstr>PowerPoint Presentation</vt:lpstr>
      <vt:lpstr>Steps of CSP vaccine production </vt:lpstr>
      <vt:lpstr>Steps of CSP vaccine production </vt:lpstr>
      <vt:lpstr>Steps of CSP vaccineproduction</vt:lpstr>
      <vt:lpstr>Three main types of vaccine are currently under development</vt:lpstr>
      <vt:lpstr>PowerPoint Presentation</vt:lpstr>
      <vt:lpstr>  Cytokines &amp; toxins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Immunity in Malaria</dc:title>
  <dc:creator>Dina Hasanin</dc:creator>
  <cp:lastModifiedBy>Dina Hasanin</cp:lastModifiedBy>
  <cp:revision>4</cp:revision>
  <dcterms:created xsi:type="dcterms:W3CDTF">2019-10-17T05:43:41Z</dcterms:created>
  <dcterms:modified xsi:type="dcterms:W3CDTF">2019-10-17T05:59:29Z</dcterms:modified>
</cp:coreProperties>
</file>