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3" r:id="rId1"/>
  </p:sldMasterIdLst>
  <p:notesMasterIdLst>
    <p:notesMasterId r:id="rId54"/>
  </p:notesMasterIdLst>
  <p:sldIdLst>
    <p:sldId id="256" r:id="rId2"/>
    <p:sldId id="373" r:id="rId3"/>
    <p:sldId id="375" r:id="rId4"/>
    <p:sldId id="374" r:id="rId5"/>
    <p:sldId id="257" r:id="rId6"/>
    <p:sldId id="265" r:id="rId7"/>
    <p:sldId id="273" r:id="rId8"/>
    <p:sldId id="267" r:id="rId9"/>
    <p:sldId id="350" r:id="rId10"/>
    <p:sldId id="315" r:id="rId11"/>
    <p:sldId id="347" r:id="rId12"/>
    <p:sldId id="316" r:id="rId13"/>
    <p:sldId id="321" r:id="rId14"/>
    <p:sldId id="322" r:id="rId15"/>
    <p:sldId id="318" r:id="rId16"/>
    <p:sldId id="378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8" r:id="rId25"/>
    <p:sldId id="339" r:id="rId26"/>
    <p:sldId id="345" r:id="rId27"/>
    <p:sldId id="289" r:id="rId28"/>
    <p:sldId id="290" r:id="rId29"/>
    <p:sldId id="291" r:id="rId30"/>
    <p:sldId id="292" r:id="rId31"/>
    <p:sldId id="296" r:id="rId32"/>
    <p:sldId id="299" r:id="rId33"/>
    <p:sldId id="340" r:id="rId34"/>
    <p:sldId id="300" r:id="rId35"/>
    <p:sldId id="341" r:id="rId36"/>
    <p:sldId id="355" r:id="rId37"/>
    <p:sldId id="356" r:id="rId38"/>
    <p:sldId id="358" r:id="rId39"/>
    <p:sldId id="359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69" r:id="rId50"/>
    <p:sldId id="370" r:id="rId51"/>
    <p:sldId id="371" r:id="rId52"/>
    <p:sldId id="303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3606" autoAdjust="0"/>
  </p:normalViewPr>
  <p:slideViewPr>
    <p:cSldViewPr>
      <p:cViewPr>
        <p:scale>
          <a:sx n="76" d="100"/>
          <a:sy n="76" d="100"/>
        </p:scale>
        <p:origin x="-30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B9884-B604-4EA1-8D0A-2F7E67354E63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5E89E-14D9-4A6D-93A3-6A4B163F6A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4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F3FAE1A1-DDA1-4777-A281-D65BDA51E8EA}" type="slidenum">
              <a:rPr lang="ar-SA" sz="1200">
                <a:latin typeface="Times" pitchFamily="18" charset="0"/>
                <a:cs typeface="Arial" pitchFamily="34" charset="0"/>
              </a:rPr>
              <a:pPr/>
              <a:t>24</a:t>
            </a:fld>
            <a:endParaRPr lang="en-US" sz="1200">
              <a:latin typeface="Times" pitchFamily="18" charset="0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290329EF-DB0E-40AB-85D8-A72C0F9EFE5F}" type="slidenum">
              <a:rPr lang="ar-SA" sz="1200">
                <a:latin typeface="Times" pitchFamily="18" charset="0"/>
                <a:cs typeface="Arial" pitchFamily="34" charset="0"/>
              </a:rPr>
              <a:pPr/>
              <a:t>25</a:t>
            </a:fld>
            <a:endParaRPr lang="en-US" sz="1200">
              <a:latin typeface="Times" pitchFamily="18" charset="0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77976C-B148-4445-A732-C3B3FE1AE842}" type="datetimeFigureOut">
              <a:rPr lang="en-US" smtClean="0"/>
              <a:pPr/>
              <a:t>12/4/2016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81FB61-B506-42C3-A89E-9E90B5954E5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images.google.com/imgres?imgurl=http://www.aperfectworld.org/clipart/communications/transmitter.gif&amp;imgrefurl=http://www.aperfectworld.org/communications.htm&amp;h=184&amp;w=158&amp;sz=10&amp;tbnid=0fM59eH1DFUJ:&amp;tbnh=96&amp;tbnw=82&amp;hl=en&amp;start=8&amp;prev=/images?q=transmitter&amp;hl=en&amp;lr=&amp;sa=N" TargetMode="External"/><Relationship Id="rId4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tools.com/pages/article/newCS_99.ht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google.com/imgres?imgurl=http://esl.vcc.ca/eslvoc/ESLWEB/Smell.gif&amp;imgrefurl=http://esl.vcc.ca/eslvoc/ESLWEB/body.htm&amp;h=709&amp;w=1142&amp;sz=8&amp;hl=en&amp;start=3&amp;um=1&amp;usg=__B9us9RPHOp5eYMlFO2uYvG0qKoM=&amp;tbnid=TngkWnmEUH9C2M:&amp;tbnh=93&amp;tbnw=150&amp;prev=/images?q=smell&amp;um=1&amp;hl=en&amp;rls=GGLR,GGLR:2006-34,GGLR:en&amp;sa=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15616" y="1340768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8229600" cy="182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Basic Skills of Human Communication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323528" y="260648"/>
            <a:ext cx="820891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Hearing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Vs.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Listening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7544" y="1628800"/>
            <a:ext cx="5400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</a:pPr>
            <a:r>
              <a:rPr lang="en-US" sz="2800" b="1" dirty="0">
                <a:latin typeface="Arial" pitchFamily="34" charset="0"/>
              </a:rPr>
              <a:t>Hearing</a:t>
            </a:r>
            <a:r>
              <a:rPr lang="en-US" sz="2800" dirty="0">
                <a:latin typeface="Arial" pitchFamily="34" charset="0"/>
              </a:rPr>
              <a:t> – Physical process, natural, passive</a:t>
            </a:r>
          </a:p>
          <a:p>
            <a:pPr marL="342900" indent="-342900">
              <a:spcBef>
                <a:spcPct val="20000"/>
              </a:spcBef>
              <a:buSzPct val="100000"/>
            </a:pPr>
            <a:endParaRPr lang="en-US" sz="2800" dirty="0">
              <a:latin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</a:pPr>
            <a:r>
              <a:rPr lang="en-US" sz="2800" b="1" dirty="0">
                <a:latin typeface="Arial" pitchFamily="34" charset="0"/>
              </a:rPr>
              <a:t>Listening</a:t>
            </a:r>
            <a:r>
              <a:rPr lang="en-US" sz="2800" dirty="0">
                <a:latin typeface="Arial" pitchFamily="34" charset="0"/>
              </a:rPr>
              <a:t> – Physical as well</a:t>
            </a:r>
          </a:p>
          <a:p>
            <a:pPr marL="342900" indent="-342900">
              <a:spcBef>
                <a:spcPct val="20000"/>
              </a:spcBef>
              <a:buSzPct val="100000"/>
            </a:pPr>
            <a:r>
              <a:rPr lang="en-US" sz="2800" dirty="0">
                <a:latin typeface="Arial" pitchFamily="34" charset="0"/>
              </a:rPr>
              <a:t>as mental process, active,</a:t>
            </a:r>
          </a:p>
          <a:p>
            <a:pPr marL="342900" indent="-342900">
              <a:spcBef>
                <a:spcPct val="20000"/>
              </a:spcBef>
              <a:buSzPct val="100000"/>
            </a:pPr>
            <a:r>
              <a:rPr lang="en-US" sz="2800" dirty="0">
                <a:latin typeface="Arial" pitchFamily="34" charset="0"/>
              </a:rPr>
              <a:t>learned process, a skill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51520" y="4941168"/>
            <a:ext cx="856895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z="2800" dirty="0">
                <a:solidFill>
                  <a:srgbClr val="FF0000"/>
                </a:solidFill>
                <a:latin typeface="Arial" pitchFamily="34" charset="0"/>
              </a:rPr>
              <a:t>Listening is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hard !!</a:t>
            </a:r>
            <a:endParaRPr lang="en-US" sz="2800" dirty="0">
              <a:solidFill>
                <a:srgbClr val="FF0000"/>
              </a:solidFill>
              <a:latin typeface="Arial" pitchFamily="34" charset="0"/>
            </a:endParaRP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Arial" pitchFamily="34" charset="0"/>
              </a:rPr>
              <a:t>You must choose to participate in the process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of listening</a:t>
            </a:r>
            <a:r>
              <a:rPr lang="en-US" sz="2800" dirty="0">
                <a:solidFill>
                  <a:schemeClr val="tx2"/>
                </a:solidFill>
                <a:latin typeface="Arial" pitchFamily="34" charset="0"/>
              </a:rPr>
              <a:t>.</a:t>
            </a:r>
          </a:p>
        </p:txBody>
      </p:sp>
      <p:pic>
        <p:nvPicPr>
          <p:cNvPr id="24581" name="Picture 7" descr="HM0005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5733" y="1219200"/>
            <a:ext cx="1964267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8" descr="j035540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96952"/>
            <a:ext cx="2099733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2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utoUpdateAnimBg="0"/>
      <p:bldP spid="163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Active Listening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584" y="2420888"/>
            <a:ext cx="7729537" cy="4191000"/>
          </a:xfrm>
        </p:spPr>
        <p:txBody>
          <a:bodyPr>
            <a:normAutofit/>
          </a:bodyPr>
          <a:lstStyle/>
          <a:p>
            <a:pPr>
              <a:buSzPct val="140000"/>
              <a:buFont typeface="Wingdings" pitchFamily="2" charset="2"/>
              <a:buChar char="§"/>
            </a:pPr>
            <a:r>
              <a:rPr lang="en-US" sz="3200" dirty="0"/>
              <a:t>The process of hearing spoken words and noting nonverbal behavior.</a:t>
            </a:r>
          </a:p>
          <a:p>
            <a:endParaRPr lang="en-US" sz="3200" dirty="0"/>
          </a:p>
          <a:p>
            <a:pPr>
              <a:buSzPct val="140000"/>
              <a:buFont typeface="Wingdings" pitchFamily="2" charset="2"/>
              <a:buChar char="§"/>
            </a:pPr>
            <a:r>
              <a:rPr lang="en-US" sz="3200" dirty="0"/>
              <a:t>Active listening takes energy and concentration.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55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524000" y="533400"/>
            <a:ext cx="73829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3600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524000" y="2133601"/>
            <a:ext cx="4402667" cy="1800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endParaRPr lang="en-US" sz="280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1475656" y="260648"/>
            <a:ext cx="62792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LISTENING</a:t>
            </a:r>
          </a:p>
        </p:txBody>
      </p:sp>
      <p:sp>
        <p:nvSpPr>
          <p:cNvPr id="25605" name="Rectangle 11"/>
          <p:cNvSpPr>
            <a:spLocks noChangeArrowheads="1"/>
          </p:cNvSpPr>
          <p:nvPr/>
        </p:nvSpPr>
        <p:spPr bwMode="auto">
          <a:xfrm>
            <a:off x="270933" y="1447801"/>
            <a:ext cx="887306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 Listening to others is an elegant art.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 Good listening reflects </a:t>
            </a:r>
            <a:r>
              <a:rPr lang="en-US" sz="2800" dirty="0" smtClean="0"/>
              <a:t>good </a:t>
            </a:r>
            <a:r>
              <a:rPr lang="en-US" sz="2800" dirty="0"/>
              <a:t>manners.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 Listening carefully to the instructions of superiors improve competence and </a:t>
            </a:r>
            <a:r>
              <a:rPr lang="en-US" sz="2800" dirty="0" smtClean="0"/>
              <a:t>performance</a:t>
            </a:r>
            <a:r>
              <a:rPr lang="en-US" sz="2800" dirty="0"/>
              <a:t>. 		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 The result of poor listening skill could be disastrous in business, </a:t>
            </a:r>
            <a:r>
              <a:rPr lang="en-US" sz="2800" dirty="0" smtClean="0"/>
              <a:t>employment </a:t>
            </a:r>
            <a:r>
              <a:rPr lang="en-US" sz="2800" dirty="0"/>
              <a:t>and social relations</a:t>
            </a:r>
            <a:r>
              <a:rPr lang="en-US" sz="2800" dirty="0" smtClean="0"/>
              <a:t>.</a:t>
            </a:r>
            <a:endParaRPr lang="en-US" sz="2800" dirty="0"/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Good listening skill can improve social relations and </a:t>
            </a:r>
            <a:r>
              <a:rPr lang="en-US" sz="2800" dirty="0" smtClean="0"/>
              <a:t>conversation.</a:t>
            </a:r>
          </a:p>
        </p:txBody>
      </p:sp>
    </p:spTree>
    <p:extLst>
      <p:ext uri="{BB962C8B-B14F-4D97-AF65-F5344CB8AC3E}">
        <p14:creationId xmlns:p14="http://schemas.microsoft.com/office/powerpoint/2010/main" val="224541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43408"/>
            <a:ext cx="8229600" cy="125571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Georgia" pitchFamily="18" charset="0"/>
              </a:rPr>
              <a:t>Stages of the Listening </a:t>
            </a:r>
            <a:r>
              <a:rPr lang="en-US" sz="3600" b="1" dirty="0" smtClean="0">
                <a:solidFill>
                  <a:srgbClr val="FF0000"/>
                </a:solidFill>
                <a:latin typeface="Georgia" pitchFamily="18" charset="0"/>
              </a:rPr>
              <a:t>Process:</a:t>
            </a:r>
            <a:endParaRPr lang="en-US" sz="36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772816"/>
            <a:ext cx="8229600" cy="47091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Hearing</a:t>
            </a:r>
            <a:endParaRPr lang="en-US" sz="3200" dirty="0"/>
          </a:p>
          <a:p>
            <a:r>
              <a:rPr lang="en-US" sz="3200" dirty="0"/>
              <a:t>Focusing on the message</a:t>
            </a:r>
          </a:p>
          <a:p>
            <a:r>
              <a:rPr lang="en-US" sz="3200" dirty="0"/>
              <a:t>Comprehending and interpreting</a:t>
            </a:r>
          </a:p>
          <a:p>
            <a:r>
              <a:rPr lang="en-US" sz="3200" dirty="0"/>
              <a:t>Analyzing and Evaluating</a:t>
            </a:r>
          </a:p>
          <a:p>
            <a:r>
              <a:rPr lang="en-US" sz="3200" dirty="0"/>
              <a:t>Responding </a:t>
            </a:r>
          </a:p>
          <a:p>
            <a:r>
              <a:rPr lang="en-US" sz="3200" dirty="0"/>
              <a:t>Remembering</a:t>
            </a:r>
          </a:p>
        </p:txBody>
      </p:sp>
    </p:spTree>
    <p:extLst>
      <p:ext uri="{BB962C8B-B14F-4D97-AF65-F5344CB8AC3E}">
        <p14:creationId xmlns:p14="http://schemas.microsoft.com/office/powerpoint/2010/main" val="363142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400" b="1" dirty="0">
                <a:solidFill>
                  <a:srgbClr val="FF0000"/>
                </a:solidFill>
              </a:rPr>
              <a:t>Barriers to Active </a:t>
            </a:r>
            <a:r>
              <a:rPr lang="en-US" sz="4400" b="1" dirty="0" smtClean="0">
                <a:solidFill>
                  <a:srgbClr val="FF0000"/>
                </a:solidFill>
              </a:rPr>
              <a:t>Listening: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200" dirty="0"/>
              <a:t>Environmental barriers</a:t>
            </a:r>
          </a:p>
          <a:p>
            <a:r>
              <a:rPr lang="en-US" sz="3200" dirty="0"/>
              <a:t> Physiological barriers</a:t>
            </a:r>
          </a:p>
          <a:p>
            <a:r>
              <a:rPr lang="en-US" sz="3200" dirty="0"/>
              <a:t> Psychological barriers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Selective </a:t>
            </a:r>
            <a:r>
              <a:rPr lang="en-US" sz="3200" dirty="0" smtClean="0"/>
              <a:t>listening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Negative </a:t>
            </a:r>
            <a:r>
              <a:rPr lang="en-US" sz="3200" dirty="0" smtClean="0"/>
              <a:t>listening </a:t>
            </a:r>
            <a:r>
              <a:rPr lang="en-US" sz="3200" dirty="0"/>
              <a:t>a</a:t>
            </a:r>
            <a:r>
              <a:rPr lang="en-US" sz="3200" dirty="0" smtClean="0"/>
              <a:t>ttitudes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Personal </a:t>
            </a:r>
            <a:r>
              <a:rPr lang="en-US" sz="3200" dirty="0" smtClean="0"/>
              <a:t>reactions</a:t>
            </a:r>
            <a:endParaRPr lang="en-US" sz="3200" dirty="0"/>
          </a:p>
          <a:p>
            <a:pPr>
              <a:buFont typeface="Wingdings" pitchFamily="2" charset="2"/>
              <a:buChar char="v"/>
            </a:pPr>
            <a:r>
              <a:rPr lang="en-US" sz="3200" dirty="0"/>
              <a:t> Poor </a:t>
            </a:r>
            <a:r>
              <a:rPr lang="en-US" sz="3200" dirty="0" smtClean="0"/>
              <a:t>motivation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1515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162925" cy="762000"/>
          </a:xfrm>
        </p:spPr>
        <p:txBody>
          <a:bodyPr>
            <a:normAutofit/>
          </a:bodyPr>
          <a:lstStyle/>
          <a:p>
            <a:r>
              <a:rPr lang="en-US" sz="4400" dirty="0"/>
              <a:t>Improving Listening Skills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By not being Preoccupied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Being Open Minded &amp; Non Defensive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Minimizing Interruptions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Effective Listening is: Hearing, interpreting when necessary, understanding the message and relating to it.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By Asking Questions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6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Communication Process </a:t>
            </a:r>
            <a:endParaRPr lang="en-US" dirty="0"/>
          </a:p>
        </p:txBody>
      </p:sp>
      <p:pic>
        <p:nvPicPr>
          <p:cNvPr id="3" name="Content Placeholder 3" descr="CommunicationsProcess.gif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t="8894"/>
          <a:stretch/>
        </p:blipFill>
        <p:spPr>
          <a:xfrm>
            <a:off x="179512" y="1898073"/>
            <a:ext cx="8784976" cy="42332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91424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7" name="Text Box 13"/>
          <p:cNvSpPr txBox="1">
            <a:spLocks noChangeArrowheads="1"/>
          </p:cNvSpPr>
          <p:nvPr/>
        </p:nvSpPr>
        <p:spPr bwMode="auto">
          <a:xfrm>
            <a:off x="1066800" y="2995563"/>
            <a:ext cx="1981200" cy="2308324"/>
          </a:xfrm>
          <a:prstGeom prst="rect">
            <a:avLst/>
          </a:prstGeom>
          <a:solidFill>
            <a:srgbClr val="FFE6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SENDER</a:t>
            </a:r>
            <a:r>
              <a:rPr lang="en-US" dirty="0">
                <a:latin typeface="Arial" pitchFamily="34" charset="0"/>
              </a:rPr>
              <a:t/>
            </a:r>
            <a:br>
              <a:rPr lang="en-US" dirty="0">
                <a:latin typeface="Arial" pitchFamily="34" charset="0"/>
              </a:rPr>
            </a:br>
            <a:endParaRPr lang="en-US" dirty="0"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089" y="1340768"/>
            <a:ext cx="8318973" cy="1066800"/>
          </a:xfrm>
        </p:spPr>
        <p:txBody>
          <a:bodyPr>
            <a:noAutofit/>
          </a:bodyPr>
          <a:lstStyle/>
          <a:p>
            <a:pPr algn="l"/>
            <a:r>
              <a:rPr lang="en-US" sz="3600" b="0" dirty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en-US" sz="3600" b="0" dirty="0">
                <a:solidFill>
                  <a:schemeClr val="tx1"/>
                </a:solidFill>
                <a:effectLst/>
                <a:latin typeface="+mn-lt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+mn-lt"/>
              </a:rPr>
              <a:t>An individual has an idea to communicate</a:t>
            </a:r>
          </a:p>
        </p:txBody>
      </p:sp>
      <p:pic>
        <p:nvPicPr>
          <p:cNvPr id="180236" name="Picture 12" descr="MCj0295071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82061" y="3501008"/>
            <a:ext cx="935038" cy="842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0230" name="AutoShape 6"/>
          <p:cNvSpPr>
            <a:spLocks noChangeArrowheads="1"/>
          </p:cNvSpPr>
          <p:nvPr/>
        </p:nvSpPr>
        <p:spPr bwMode="auto">
          <a:xfrm>
            <a:off x="2745437" y="3249612"/>
            <a:ext cx="2808287" cy="1800225"/>
          </a:xfrm>
          <a:prstGeom prst="cloudCallout">
            <a:avLst>
              <a:gd name="adj1" fmla="val -63000"/>
              <a:gd name="adj2" fmla="val -34921"/>
            </a:avLst>
          </a:prstGeom>
          <a:solidFill>
            <a:schemeClr val="folHlink">
              <a:alpha val="48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AU" dirty="0">
              <a:latin typeface="Times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55576" y="0"/>
            <a:ext cx="7620000" cy="10668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FF0000"/>
                </a:solidFill>
                <a:effectLst/>
              </a:rPr>
              <a:t/>
            </a:r>
            <a:br>
              <a:rPr lang="en-US" sz="2800" dirty="0" smtClean="0">
                <a:solidFill>
                  <a:srgbClr val="FF0000"/>
                </a:solidFill>
                <a:effectLst/>
              </a:rPr>
            </a:br>
            <a:r>
              <a:rPr lang="en-US" sz="2800" dirty="0" smtClean="0">
                <a:solidFill>
                  <a:srgbClr val="FF0000"/>
                </a:solidFill>
                <a:effectLst/>
              </a:rPr>
              <a:t>Elements of the Communication Process </a:t>
            </a:r>
            <a:endParaRPr lang="en-US" sz="28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03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1066800" y="1981200"/>
            <a:ext cx="1981200" cy="2308324"/>
          </a:xfrm>
          <a:prstGeom prst="rect">
            <a:avLst/>
          </a:prstGeom>
          <a:solidFill>
            <a:srgbClr val="FFE6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SENDER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endParaRPr lang="en-US" dirty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dirty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76200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The idea is </a:t>
            </a:r>
            <a:r>
              <a:rPr lang="en-US" dirty="0" smtClean="0">
                <a:solidFill>
                  <a:srgbClr val="FF0000"/>
                </a:solidFill>
              </a:rPr>
              <a:t>encoded…….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96620" name="Picture 12" descr="MCj0295071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981" y="2636912"/>
            <a:ext cx="935038" cy="842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6616" name="Text Box 8"/>
          <p:cNvSpPr txBox="1">
            <a:spLocks noChangeArrowheads="1"/>
          </p:cNvSpPr>
          <p:nvPr/>
        </p:nvSpPr>
        <p:spPr bwMode="auto">
          <a:xfrm>
            <a:off x="251520" y="5589240"/>
            <a:ext cx="87129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Individuals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ENCODE ideas 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according to their own unique perceptions</a:t>
            </a:r>
          </a:p>
        </p:txBody>
      </p:sp>
      <p:sp>
        <p:nvSpPr>
          <p:cNvPr id="196619" name="AutoShape 11"/>
          <p:cNvSpPr>
            <a:spLocks noChangeArrowheads="1"/>
          </p:cNvSpPr>
          <p:nvPr/>
        </p:nvSpPr>
        <p:spPr bwMode="auto">
          <a:xfrm>
            <a:off x="2700338" y="2349500"/>
            <a:ext cx="2808287" cy="1800225"/>
          </a:xfrm>
          <a:prstGeom prst="cloudCallout">
            <a:avLst>
              <a:gd name="adj1" fmla="val -63000"/>
              <a:gd name="adj2" fmla="val -34921"/>
            </a:avLst>
          </a:prstGeom>
          <a:solidFill>
            <a:schemeClr val="folHlink">
              <a:alpha val="48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AU" dirty="0">
              <a:latin typeface="Times" pitchFamily="18" charset="0"/>
            </a:endParaRP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2916238" y="1773238"/>
            <a:ext cx="3622675" cy="3600450"/>
          </a:xfrm>
          <a:prstGeom prst="rect">
            <a:avLst/>
          </a:prstGeom>
          <a:solidFill>
            <a:schemeClr val="bg1">
              <a:alpha val="57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eaLnBrk="0" hangingPunct="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SzPct val="90000"/>
              <a:buFont typeface="Monotype Sorts" pitchFamily="2" charset="2"/>
              <a:buNone/>
            </a:pPr>
            <a:r>
              <a:rPr lang="en-US" sz="2800" b="1" dirty="0">
                <a:solidFill>
                  <a:srgbClr val="000000"/>
                </a:solidFill>
                <a:latin typeface="Arial" pitchFamily="34" charset="0"/>
              </a:rPr>
              <a:t>Perception</a:t>
            </a:r>
            <a:endParaRPr lang="en-US" b="1" dirty="0">
              <a:solidFill>
                <a:srgbClr val="000000"/>
              </a:solidFill>
              <a:latin typeface="Arial" pitchFamily="34" charset="0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90000"/>
              <a:buFont typeface="Monotype Sorts" pitchFamily="2" charset="2"/>
              <a:buChar char="l"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Self-concept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90000"/>
              <a:buFont typeface="Monotype Sorts" pitchFamily="2" charset="2"/>
              <a:buChar char="l"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Family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90000"/>
              <a:buFont typeface="Monotype Sorts" pitchFamily="2" charset="2"/>
              <a:buChar char="l"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Culture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90000"/>
              <a:buFont typeface="Monotype Sorts" pitchFamily="2" charset="2"/>
              <a:buChar char="l"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Skills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90000"/>
              <a:buFont typeface="Monotype Sorts" pitchFamily="2" charset="2"/>
              <a:buChar char="l"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Feelings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90000"/>
              <a:buFont typeface="Monotype Sorts" pitchFamily="2" charset="2"/>
              <a:buChar char="l"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Attitudes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90000"/>
              <a:buFont typeface="Monotype Sorts" pitchFamily="2" charset="2"/>
              <a:buChar char="l"/>
            </a:pPr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rPr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27214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6" grpId="0"/>
      <p:bldP spid="1966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1981200" cy="2308324"/>
          </a:xfrm>
          <a:prstGeom prst="rect">
            <a:avLst/>
          </a:prstGeom>
          <a:solidFill>
            <a:srgbClr val="FFE6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SENDER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6227763" y="2060575"/>
            <a:ext cx="1981200" cy="2308324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RECEIVER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772400" cy="1143000"/>
          </a:xfrm>
          <a:noFill/>
          <a:ln/>
        </p:spPr>
        <p:txBody>
          <a:bodyPr lIns="91440" tIns="45720" rIns="91440" bIns="45720" anchor="ctr">
            <a:normAutofit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The encoded idea is sent in a </a:t>
            </a:r>
            <a:r>
              <a:rPr lang="en-US" dirty="0" smtClean="0">
                <a:solidFill>
                  <a:srgbClr val="FF0000"/>
                </a:solidFill>
              </a:rPr>
              <a:t>message…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107504" y="5257800"/>
            <a:ext cx="842689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82279" name="AutoShape 7"/>
          <p:cNvSpPr>
            <a:spLocks noChangeArrowheads="1"/>
          </p:cNvSpPr>
          <p:nvPr/>
        </p:nvSpPr>
        <p:spPr bwMode="auto">
          <a:xfrm>
            <a:off x="2971800" y="2209800"/>
            <a:ext cx="3352800" cy="990600"/>
          </a:xfrm>
          <a:prstGeom prst="rightArrow">
            <a:avLst>
              <a:gd name="adj1" fmla="val 60259"/>
              <a:gd name="adj2" fmla="val 7209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MESSAGE</a:t>
            </a:r>
          </a:p>
        </p:txBody>
      </p:sp>
      <p:sp>
        <p:nvSpPr>
          <p:cNvPr id="182280" name="AutoShape 8"/>
          <p:cNvSpPr>
            <a:spLocks noChangeArrowheads="1"/>
          </p:cNvSpPr>
          <p:nvPr/>
        </p:nvSpPr>
        <p:spPr bwMode="auto">
          <a:xfrm>
            <a:off x="2590800" y="2349549"/>
            <a:ext cx="3200400" cy="1571625"/>
          </a:xfrm>
          <a:prstGeom prst="cloudCallout">
            <a:avLst>
              <a:gd name="adj1" fmla="val -37352"/>
              <a:gd name="adj2" fmla="val -55454"/>
            </a:avLst>
          </a:prstGeom>
          <a:solidFill>
            <a:schemeClr val="folHlink">
              <a:alpha val="2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AU" sz="2800" dirty="0">
              <a:solidFill>
                <a:schemeClr val="bg1"/>
              </a:solidFill>
              <a:latin typeface="Arial" pitchFamily="34" charset="0"/>
            </a:endParaRPr>
          </a:p>
          <a:p>
            <a:pPr algn="ctr" eaLnBrk="0" hangingPunct="0"/>
            <a:endParaRPr lang="en-AU" sz="2800" dirty="0">
              <a:solidFill>
                <a:srgbClr val="DDDDDD"/>
              </a:solidFill>
              <a:latin typeface="Arial" pitchFamily="34" charset="0"/>
            </a:endParaRPr>
          </a:p>
        </p:txBody>
      </p:sp>
      <p:sp>
        <p:nvSpPr>
          <p:cNvPr id="182281" name="AutoShape 9"/>
          <p:cNvSpPr>
            <a:spLocks noChangeArrowheads="1"/>
          </p:cNvSpPr>
          <p:nvPr/>
        </p:nvSpPr>
        <p:spPr bwMode="auto">
          <a:xfrm>
            <a:off x="3132138" y="4149725"/>
            <a:ext cx="3200400" cy="1143000"/>
          </a:xfrm>
          <a:prstGeom prst="cloudCallout">
            <a:avLst>
              <a:gd name="adj1" fmla="val 45583"/>
              <a:gd name="adj2" fmla="val -76528"/>
            </a:avLst>
          </a:prstGeom>
          <a:solidFill>
            <a:schemeClr val="folHlink">
              <a:alpha val="2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AU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558924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Individuals DECODE ideas according to their own unique perceptions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6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animBg="1" autoUpdateAnimBg="0"/>
      <p:bldP spid="182277" grpId="0" autoUpdateAnimBg="0"/>
      <p:bldP spid="182279" grpId="0" animBg="1" autoUpdateAnimBg="0"/>
      <p:bldP spid="1822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  <a:cs typeface="+mn-cs"/>
              </a:rPr>
              <a:t> CHS 382 Objectives:</a:t>
            </a:r>
            <a:endParaRPr lang="ar-SA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208912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/>
              <a:t>Recognize the basic knowledge regarding the fundamentals of health education/health promotion</a:t>
            </a:r>
          </a:p>
          <a:p>
            <a:pPr marL="342900" indent="-342900" algn="l" rtl="0">
              <a:buFont typeface="Arial" pitchFamily="34" charset="0"/>
              <a:buChar char="•"/>
            </a:pPr>
            <a:endParaRPr lang="en-CA" sz="2400" dirty="0" smtClean="0"/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CA" sz="2400" dirty="0" smtClean="0"/>
              <a:t>Identify different approaches and strategies of health promotion.</a:t>
            </a:r>
          </a:p>
          <a:p>
            <a:pPr marL="342900" indent="-342900" algn="l" rtl="0">
              <a:buFont typeface="Arial" pitchFamily="34" charset="0"/>
              <a:buChar char="•"/>
            </a:pPr>
            <a:endParaRPr lang="en-CA" sz="24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b="1" u="sng" dirty="0" smtClean="0"/>
              <a:t>Illustrate communication skills utilized in various health settings.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CA" sz="2400" dirty="0" smtClean="0"/>
              <a:t>Relate basic communication skills to health education/health promotion profession </a:t>
            </a:r>
            <a:endParaRPr lang="ar-SA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1066800" y="1981200"/>
            <a:ext cx="1981200" cy="2308324"/>
          </a:xfrm>
          <a:prstGeom prst="rect">
            <a:avLst/>
          </a:prstGeom>
          <a:solidFill>
            <a:srgbClr val="FFE6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SENDER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6227763" y="2060575"/>
            <a:ext cx="1981200" cy="2308324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RECEIVER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494587" cy="1143000"/>
          </a:xfrm>
          <a:noFill/>
          <a:ln/>
        </p:spPr>
        <p:txBody>
          <a:bodyPr lIns="91440" tIns="45720" rIns="91440" bIns="45720"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receiver responds with feedback</a:t>
            </a:r>
          </a:p>
        </p:txBody>
      </p:sp>
      <p:sp>
        <p:nvSpPr>
          <p:cNvPr id="199686" name="AutoShape 6"/>
          <p:cNvSpPr>
            <a:spLocks noChangeArrowheads="1"/>
          </p:cNvSpPr>
          <p:nvPr/>
        </p:nvSpPr>
        <p:spPr bwMode="auto">
          <a:xfrm>
            <a:off x="2971800" y="2209800"/>
            <a:ext cx="3352800" cy="990600"/>
          </a:xfrm>
          <a:prstGeom prst="rightArrow">
            <a:avLst>
              <a:gd name="adj1" fmla="val 60259"/>
              <a:gd name="adj2" fmla="val 7209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MESSAGE</a:t>
            </a:r>
          </a:p>
        </p:txBody>
      </p:sp>
      <p:sp>
        <p:nvSpPr>
          <p:cNvPr id="199687" name="AutoShape 7"/>
          <p:cNvSpPr>
            <a:spLocks noChangeArrowheads="1"/>
          </p:cNvSpPr>
          <p:nvPr/>
        </p:nvSpPr>
        <p:spPr bwMode="auto">
          <a:xfrm>
            <a:off x="2960503" y="2349549"/>
            <a:ext cx="3200400" cy="1571625"/>
          </a:xfrm>
          <a:prstGeom prst="cloudCallout">
            <a:avLst>
              <a:gd name="adj1" fmla="val -37352"/>
              <a:gd name="adj2" fmla="val -55454"/>
            </a:avLst>
          </a:prstGeom>
          <a:solidFill>
            <a:schemeClr val="folHlink">
              <a:alpha val="2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AU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9688" name="AutoShape 8"/>
          <p:cNvSpPr>
            <a:spLocks noChangeArrowheads="1"/>
          </p:cNvSpPr>
          <p:nvPr/>
        </p:nvSpPr>
        <p:spPr bwMode="auto">
          <a:xfrm>
            <a:off x="3105150" y="4149725"/>
            <a:ext cx="3200400" cy="1143000"/>
          </a:xfrm>
          <a:prstGeom prst="cloudCallout">
            <a:avLst>
              <a:gd name="adj1" fmla="val 45583"/>
              <a:gd name="adj2" fmla="val -76528"/>
            </a:avLst>
          </a:prstGeom>
          <a:solidFill>
            <a:schemeClr val="folHlink">
              <a:alpha val="22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AU" sz="2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9689" name="AutoShape 9"/>
          <p:cNvSpPr>
            <a:spLocks noChangeArrowheads="1"/>
          </p:cNvSpPr>
          <p:nvPr/>
        </p:nvSpPr>
        <p:spPr bwMode="auto">
          <a:xfrm flipH="1">
            <a:off x="2268538" y="4221163"/>
            <a:ext cx="3962400" cy="990600"/>
          </a:xfrm>
          <a:prstGeom prst="rightArrow">
            <a:avLst>
              <a:gd name="adj1" fmla="val 60259"/>
              <a:gd name="adj2" fmla="val 8520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FEEDBACK</a:t>
            </a:r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323528" y="5575765"/>
            <a:ext cx="88204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  <a:t>Feedback helps to ensure that the message</a:t>
            </a:r>
            <a:b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  <a:t>received has been decoded correctly</a:t>
            </a:r>
          </a:p>
        </p:txBody>
      </p:sp>
    </p:spTree>
    <p:extLst>
      <p:ext uri="{BB962C8B-B14F-4D97-AF65-F5344CB8AC3E}">
        <p14:creationId xmlns:p14="http://schemas.microsoft.com/office/powerpoint/2010/main" val="374975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7" grpId="0" animBg="1"/>
      <p:bldP spid="199688" grpId="0" animBg="1"/>
      <p:bldP spid="199689" grpId="0" animBg="1" autoUpdateAnimBg="0"/>
      <p:bldP spid="19969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1066800" y="1981200"/>
            <a:ext cx="1981200" cy="2308324"/>
          </a:xfrm>
          <a:prstGeom prst="rect">
            <a:avLst/>
          </a:prstGeom>
          <a:solidFill>
            <a:srgbClr val="FFE6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SENDER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- the means of conveying the message</a:t>
            </a:r>
          </a:p>
        </p:txBody>
      </p:sp>
      <p:sp>
        <p:nvSpPr>
          <p:cNvPr id="184324" name="AutoShape 4"/>
          <p:cNvSpPr>
            <a:spLocks noChangeArrowheads="1"/>
          </p:cNvSpPr>
          <p:nvPr/>
        </p:nvSpPr>
        <p:spPr bwMode="auto">
          <a:xfrm flipH="1">
            <a:off x="2514600" y="3581400"/>
            <a:ext cx="3581400" cy="990600"/>
          </a:xfrm>
          <a:prstGeom prst="rightArrow">
            <a:avLst>
              <a:gd name="adj1" fmla="val 60259"/>
              <a:gd name="adj2" fmla="val 7701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FEEDBACK</a:t>
            </a:r>
          </a:p>
        </p:txBody>
      </p:sp>
      <p:sp>
        <p:nvSpPr>
          <p:cNvPr id="184326" name="AutoShape 6"/>
          <p:cNvSpPr>
            <a:spLocks noChangeArrowheads="1"/>
          </p:cNvSpPr>
          <p:nvPr/>
        </p:nvSpPr>
        <p:spPr bwMode="auto">
          <a:xfrm>
            <a:off x="3048000" y="2209800"/>
            <a:ext cx="3124200" cy="990600"/>
          </a:xfrm>
          <a:prstGeom prst="rightArrow">
            <a:avLst>
              <a:gd name="adj1" fmla="val 60259"/>
              <a:gd name="adj2" fmla="val 6718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MESSAGE</a:t>
            </a:r>
          </a:p>
        </p:txBody>
      </p:sp>
      <p:grpSp>
        <p:nvGrpSpPr>
          <p:cNvPr id="184327" name="Group 7"/>
          <p:cNvGrpSpPr>
            <a:grpSpLocks/>
          </p:cNvGrpSpPr>
          <p:nvPr/>
        </p:nvGrpSpPr>
        <p:grpSpPr bwMode="auto">
          <a:xfrm>
            <a:off x="3132138" y="4365625"/>
            <a:ext cx="3124200" cy="1066800"/>
            <a:chOff x="2256" y="3360"/>
            <a:chExt cx="1536" cy="672"/>
          </a:xfrm>
        </p:grpSpPr>
        <p:pic>
          <p:nvPicPr>
            <p:cNvPr id="184328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0"/>
              <a:ext cx="1536" cy="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9000"/>
                    </a:srgbClr>
                  </a:solidFill>
                </a14:hiddenFill>
              </a:ext>
            </a:extLst>
          </p:spPr>
        </p:pic>
        <p:sp>
          <p:nvSpPr>
            <p:cNvPr id="184329" name="Text Box 9"/>
            <p:cNvSpPr txBox="1">
              <a:spLocks noChangeArrowheads="1"/>
            </p:cNvSpPr>
            <p:nvPr/>
          </p:nvSpPr>
          <p:spPr bwMode="auto">
            <a:xfrm>
              <a:off x="2496" y="3456"/>
              <a:ext cx="1104" cy="288"/>
            </a:xfrm>
            <a:prstGeom prst="rect">
              <a:avLst/>
            </a:prstGeom>
            <a:solidFill>
              <a:schemeClr val="folHlink">
                <a:alpha val="66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</a:rPr>
                <a:t>CONTEXT</a:t>
              </a:r>
            </a:p>
          </p:txBody>
        </p:sp>
      </p:grpSp>
      <p:grpSp>
        <p:nvGrpSpPr>
          <p:cNvPr id="184330" name="Group 10"/>
          <p:cNvGrpSpPr>
            <a:grpSpLocks/>
          </p:cNvGrpSpPr>
          <p:nvPr/>
        </p:nvGrpSpPr>
        <p:grpSpPr bwMode="auto">
          <a:xfrm>
            <a:off x="3124200" y="1676400"/>
            <a:ext cx="3032125" cy="722313"/>
            <a:chOff x="2112" y="816"/>
            <a:chExt cx="1536" cy="455"/>
          </a:xfrm>
        </p:grpSpPr>
        <p:pic>
          <p:nvPicPr>
            <p:cNvPr id="184331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536" cy="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9001"/>
                    </a:srgbClr>
                  </a:solidFill>
                </a14:hiddenFill>
              </a:ext>
            </a:extLst>
          </p:spPr>
        </p:pic>
        <p:sp>
          <p:nvSpPr>
            <p:cNvPr id="184332" name="Text Box 12"/>
            <p:cNvSpPr txBox="1">
              <a:spLocks noChangeArrowheads="1"/>
            </p:cNvSpPr>
            <p:nvPr/>
          </p:nvSpPr>
          <p:spPr bwMode="auto">
            <a:xfrm>
              <a:off x="2400" y="864"/>
              <a:ext cx="1056" cy="288"/>
            </a:xfrm>
            <a:prstGeom prst="rect">
              <a:avLst/>
            </a:prstGeom>
            <a:solidFill>
              <a:schemeClr val="folHlink">
                <a:alpha val="48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</a:rPr>
                <a:t>CHANNEL</a:t>
              </a:r>
            </a:p>
          </p:txBody>
        </p:sp>
      </p:grp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229208" y="5486400"/>
            <a:ext cx="891479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Context</a:t>
            </a:r>
            <a:r>
              <a:rPr lang="en-US" sz="1400" dirty="0">
                <a:solidFill>
                  <a:srgbClr val="FF0000"/>
                </a:solidFill>
                <a:latin typeface="Arial Black" pitchFamily="34" charset="0"/>
              </a:rPr>
              <a:t> - </a:t>
            </a:r>
            <a:r>
              <a:rPr lang="en-US" sz="2400" dirty="0">
                <a:latin typeface="Arial Black" pitchFamily="34" charset="0"/>
              </a:rPr>
              <a:t>the situation, environment or circumstances of the communication</a:t>
            </a:r>
            <a:endParaRPr lang="en-US" sz="4000" dirty="0">
              <a:latin typeface="Times" pitchFamily="18" charset="0"/>
            </a:endParaRPr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6227763" y="2060575"/>
            <a:ext cx="1981200" cy="2308324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RECEIVER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85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25" name="Text Box 21"/>
          <p:cNvSpPr txBox="1">
            <a:spLocks noChangeArrowheads="1"/>
          </p:cNvSpPr>
          <p:nvPr/>
        </p:nvSpPr>
        <p:spPr bwMode="auto">
          <a:xfrm>
            <a:off x="1066800" y="1981200"/>
            <a:ext cx="1981200" cy="2308324"/>
          </a:xfrm>
          <a:prstGeom prst="rect">
            <a:avLst/>
          </a:prstGeom>
          <a:solidFill>
            <a:srgbClr val="FFE6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SENDER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-243408"/>
            <a:ext cx="7799387" cy="11430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/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dirty="0">
                <a:solidFill>
                  <a:srgbClr val="FF0000"/>
                </a:solidFill>
              </a:rPr>
              <a:t>Interference</a:t>
            </a:r>
          </a:p>
        </p:txBody>
      </p:sp>
      <p:sp>
        <p:nvSpPr>
          <p:cNvPr id="200708" name="AutoShape 4"/>
          <p:cNvSpPr>
            <a:spLocks noChangeArrowheads="1"/>
          </p:cNvSpPr>
          <p:nvPr/>
        </p:nvSpPr>
        <p:spPr bwMode="auto">
          <a:xfrm flipH="1">
            <a:off x="2514600" y="3581400"/>
            <a:ext cx="3581400" cy="990600"/>
          </a:xfrm>
          <a:prstGeom prst="rightArrow">
            <a:avLst>
              <a:gd name="adj1" fmla="val 60259"/>
              <a:gd name="adj2" fmla="val 7701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FEEDBACK</a:t>
            </a:r>
          </a:p>
        </p:txBody>
      </p:sp>
      <p:sp>
        <p:nvSpPr>
          <p:cNvPr id="200710" name="AutoShape 6"/>
          <p:cNvSpPr>
            <a:spLocks noChangeArrowheads="1"/>
          </p:cNvSpPr>
          <p:nvPr/>
        </p:nvSpPr>
        <p:spPr bwMode="auto">
          <a:xfrm>
            <a:off x="3048000" y="2209800"/>
            <a:ext cx="3124200" cy="990600"/>
          </a:xfrm>
          <a:prstGeom prst="rightArrow">
            <a:avLst>
              <a:gd name="adj1" fmla="val 60259"/>
              <a:gd name="adj2" fmla="val 6718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MESSAGE</a:t>
            </a:r>
          </a:p>
        </p:txBody>
      </p:sp>
      <p:grpSp>
        <p:nvGrpSpPr>
          <p:cNvPr id="200711" name="Group 7"/>
          <p:cNvGrpSpPr>
            <a:grpSpLocks/>
          </p:cNvGrpSpPr>
          <p:nvPr/>
        </p:nvGrpSpPr>
        <p:grpSpPr bwMode="auto">
          <a:xfrm>
            <a:off x="3132138" y="4365625"/>
            <a:ext cx="3124200" cy="1066800"/>
            <a:chOff x="2256" y="3360"/>
            <a:chExt cx="1536" cy="672"/>
          </a:xfrm>
        </p:grpSpPr>
        <p:pic>
          <p:nvPicPr>
            <p:cNvPr id="200712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0"/>
              <a:ext cx="1536" cy="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9000"/>
                    </a:srgbClr>
                  </a:solidFill>
                </a14:hiddenFill>
              </a:ext>
            </a:extLst>
          </p:spPr>
        </p:pic>
        <p:sp>
          <p:nvSpPr>
            <p:cNvPr id="200713" name="Text Box 9"/>
            <p:cNvSpPr txBox="1">
              <a:spLocks noChangeArrowheads="1"/>
            </p:cNvSpPr>
            <p:nvPr/>
          </p:nvSpPr>
          <p:spPr bwMode="auto">
            <a:xfrm>
              <a:off x="2496" y="3456"/>
              <a:ext cx="1104" cy="288"/>
            </a:xfrm>
            <a:prstGeom prst="rect">
              <a:avLst/>
            </a:prstGeom>
            <a:solidFill>
              <a:schemeClr val="folHlink">
                <a:alpha val="66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</a:rPr>
                <a:t>CONTEXT</a:t>
              </a:r>
            </a:p>
          </p:txBody>
        </p:sp>
      </p:grpSp>
      <p:grpSp>
        <p:nvGrpSpPr>
          <p:cNvPr id="200714" name="Group 10"/>
          <p:cNvGrpSpPr>
            <a:grpSpLocks/>
          </p:cNvGrpSpPr>
          <p:nvPr/>
        </p:nvGrpSpPr>
        <p:grpSpPr bwMode="auto">
          <a:xfrm>
            <a:off x="3124200" y="1676400"/>
            <a:ext cx="3032125" cy="722313"/>
            <a:chOff x="2112" y="816"/>
            <a:chExt cx="1536" cy="455"/>
          </a:xfrm>
        </p:grpSpPr>
        <p:pic>
          <p:nvPicPr>
            <p:cNvPr id="20071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536" cy="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9001"/>
                    </a:srgbClr>
                  </a:solidFill>
                </a14:hiddenFill>
              </a:ext>
            </a:extLst>
          </p:spPr>
        </p:pic>
        <p:sp>
          <p:nvSpPr>
            <p:cNvPr id="200716" name="Text Box 12"/>
            <p:cNvSpPr txBox="1">
              <a:spLocks noChangeArrowheads="1"/>
            </p:cNvSpPr>
            <p:nvPr/>
          </p:nvSpPr>
          <p:spPr bwMode="auto">
            <a:xfrm>
              <a:off x="2400" y="864"/>
              <a:ext cx="1056" cy="288"/>
            </a:xfrm>
            <a:prstGeom prst="rect">
              <a:avLst/>
            </a:prstGeom>
            <a:solidFill>
              <a:schemeClr val="folHlink">
                <a:alpha val="48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</a:rPr>
                <a:t>CHANNEL</a:t>
              </a:r>
            </a:p>
          </p:txBody>
        </p:sp>
      </p:grp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0" y="5661248"/>
            <a:ext cx="90501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  <a:latin typeface="+mj-lt"/>
              </a:rPr>
              <a:t>Interference changes or distorts the message</a:t>
            </a:r>
          </a:p>
        </p:txBody>
      </p:sp>
      <p:grpSp>
        <p:nvGrpSpPr>
          <p:cNvPr id="200721" name="Group 17"/>
          <p:cNvGrpSpPr>
            <a:grpSpLocks/>
          </p:cNvGrpSpPr>
          <p:nvPr/>
        </p:nvGrpSpPr>
        <p:grpSpPr bwMode="auto">
          <a:xfrm>
            <a:off x="3203575" y="1268413"/>
            <a:ext cx="2590800" cy="4724400"/>
            <a:chOff x="1968" y="1104"/>
            <a:chExt cx="1632" cy="2976"/>
          </a:xfrm>
        </p:grpSpPr>
        <p:sp>
          <p:nvSpPr>
            <p:cNvPr id="200722" name="AutoShape 18"/>
            <p:cNvSpPr>
              <a:spLocks noChangeArrowheads="1"/>
            </p:cNvSpPr>
            <p:nvPr/>
          </p:nvSpPr>
          <p:spPr bwMode="auto">
            <a:xfrm rot="1373672">
              <a:off x="2448" y="1104"/>
              <a:ext cx="768" cy="2976"/>
            </a:xfrm>
            <a:prstGeom prst="lightningBolt">
              <a:avLst/>
            </a:prstGeom>
            <a:gradFill rotWithShape="0">
              <a:gsLst>
                <a:gs pos="0">
                  <a:schemeClr val="bg2"/>
                </a:gs>
                <a:gs pos="38000">
                  <a:srgbClr val="FFFFFF">
                    <a:alpha val="40000"/>
                  </a:srgbClr>
                </a:gs>
                <a:gs pos="100000">
                  <a:schemeClr val="bg2"/>
                </a:gs>
              </a:gsLst>
              <a:lin ang="5400000" scaled="1"/>
            </a:gra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0723" name="Text Box 19"/>
            <p:cNvSpPr txBox="1">
              <a:spLocks noChangeArrowheads="1"/>
            </p:cNvSpPr>
            <p:nvPr/>
          </p:nvSpPr>
          <p:spPr bwMode="auto">
            <a:xfrm>
              <a:off x="1968" y="2256"/>
              <a:ext cx="163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</a:rPr>
                <a:t>INTERFERENCE</a:t>
              </a:r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</a:endParaRPr>
            </a:p>
          </p:txBody>
        </p:sp>
      </p:grpSp>
      <p:sp>
        <p:nvSpPr>
          <p:cNvPr id="200724" name="Text Box 20"/>
          <p:cNvSpPr txBox="1">
            <a:spLocks noChangeArrowheads="1"/>
          </p:cNvSpPr>
          <p:nvPr/>
        </p:nvSpPr>
        <p:spPr bwMode="auto">
          <a:xfrm>
            <a:off x="6227763" y="2060575"/>
            <a:ext cx="1981200" cy="2308324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RECEIVER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0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470" name="Group 30"/>
          <p:cNvGrpSpPr>
            <a:grpSpLocks/>
          </p:cNvGrpSpPr>
          <p:nvPr/>
        </p:nvGrpSpPr>
        <p:grpSpPr bwMode="auto">
          <a:xfrm>
            <a:off x="3124200" y="1606550"/>
            <a:ext cx="3032125" cy="722313"/>
            <a:chOff x="2112" y="816"/>
            <a:chExt cx="1536" cy="455"/>
          </a:xfrm>
        </p:grpSpPr>
        <p:pic>
          <p:nvPicPr>
            <p:cNvPr id="189471" name="Picture 3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816"/>
              <a:ext cx="1536" cy="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49001"/>
                    </a:srgbClr>
                  </a:solidFill>
                </a14:hiddenFill>
              </a:ext>
            </a:extLst>
          </p:spPr>
        </p:pic>
        <p:sp>
          <p:nvSpPr>
            <p:cNvPr id="189472" name="Text Box 32"/>
            <p:cNvSpPr txBox="1">
              <a:spLocks noChangeArrowheads="1"/>
            </p:cNvSpPr>
            <p:nvPr/>
          </p:nvSpPr>
          <p:spPr bwMode="auto">
            <a:xfrm>
              <a:off x="2400" y="864"/>
              <a:ext cx="1056" cy="288"/>
            </a:xfrm>
            <a:prstGeom prst="rect">
              <a:avLst/>
            </a:prstGeom>
            <a:solidFill>
              <a:schemeClr val="folHlink">
                <a:alpha val="48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</a:rPr>
                <a:t>CHANNEL</a:t>
              </a:r>
            </a:p>
          </p:txBody>
        </p:sp>
      </p:grpSp>
      <p:sp>
        <p:nvSpPr>
          <p:cNvPr id="189469" name="Text Box 29"/>
          <p:cNvSpPr txBox="1">
            <a:spLocks noChangeArrowheads="1"/>
          </p:cNvSpPr>
          <p:nvPr/>
        </p:nvSpPr>
        <p:spPr bwMode="auto">
          <a:xfrm>
            <a:off x="1066800" y="1981200"/>
            <a:ext cx="1981200" cy="2308324"/>
          </a:xfrm>
          <a:prstGeom prst="rect">
            <a:avLst/>
          </a:prstGeom>
          <a:solidFill>
            <a:srgbClr val="FFE6C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SENDER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</a:p>
        </p:txBody>
      </p:sp>
      <p:sp>
        <p:nvSpPr>
          <p:cNvPr id="189468" name="Text Box 28"/>
          <p:cNvSpPr txBox="1">
            <a:spLocks noChangeArrowheads="1"/>
          </p:cNvSpPr>
          <p:nvPr/>
        </p:nvSpPr>
        <p:spPr bwMode="auto">
          <a:xfrm>
            <a:off x="6227763" y="2060575"/>
            <a:ext cx="1981200" cy="2308324"/>
          </a:xfrm>
          <a:prstGeom prst="rect">
            <a:avLst/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RECEIVER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Self-concept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Family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Culture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Skills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Feelings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Attitudes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Values</a:t>
            </a:r>
            <a:endParaRPr lang="en-US" dirty="0">
              <a:solidFill>
                <a:schemeClr val="tx2">
                  <a:lumMod val="50000"/>
                </a:schemeClr>
              </a:solidFill>
              <a:latin typeface="Times" pitchFamily="18" charset="0"/>
            </a:endParaRPr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The communication process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is continuous…</a:t>
            </a:r>
          </a:p>
        </p:txBody>
      </p:sp>
      <p:sp>
        <p:nvSpPr>
          <p:cNvPr id="189444" name="AutoShape 4"/>
          <p:cNvSpPr>
            <a:spLocks noChangeArrowheads="1"/>
          </p:cNvSpPr>
          <p:nvPr/>
        </p:nvSpPr>
        <p:spPr bwMode="auto">
          <a:xfrm flipH="1">
            <a:off x="2971800" y="4495800"/>
            <a:ext cx="3048000" cy="990600"/>
          </a:xfrm>
          <a:prstGeom prst="rightArrow">
            <a:avLst>
              <a:gd name="adj1" fmla="val 60259"/>
              <a:gd name="adj2" fmla="val 655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Arial" pitchFamily="34" charset="0"/>
              </a:rPr>
              <a:t>FEEDBACK</a:t>
            </a:r>
          </a:p>
        </p:txBody>
      </p:sp>
      <p:sp>
        <p:nvSpPr>
          <p:cNvPr id="189446" name="AutoShape 6"/>
          <p:cNvSpPr>
            <a:spLocks noChangeArrowheads="1"/>
          </p:cNvSpPr>
          <p:nvPr/>
        </p:nvSpPr>
        <p:spPr bwMode="auto">
          <a:xfrm>
            <a:off x="3048000" y="2209800"/>
            <a:ext cx="3048000" cy="990600"/>
          </a:xfrm>
          <a:prstGeom prst="rightArrow">
            <a:avLst>
              <a:gd name="adj1" fmla="val 60259"/>
              <a:gd name="adj2" fmla="val 655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Arial" pitchFamily="34" charset="0"/>
              </a:rPr>
              <a:t>MESSAGE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3348038" y="3573463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83201F"/>
                </a:solidFill>
                <a:latin typeface="Arial" pitchFamily="34" charset="0"/>
              </a:rPr>
              <a:t>INTERFERENCE</a:t>
            </a:r>
          </a:p>
        </p:txBody>
      </p:sp>
      <p:sp>
        <p:nvSpPr>
          <p:cNvPr id="189454" name="AutoShape 14"/>
          <p:cNvSpPr>
            <a:spLocks noChangeArrowheads="1"/>
          </p:cNvSpPr>
          <p:nvPr/>
        </p:nvSpPr>
        <p:spPr bwMode="auto">
          <a:xfrm>
            <a:off x="3200400" y="2362200"/>
            <a:ext cx="3048000" cy="990600"/>
          </a:xfrm>
          <a:prstGeom prst="rightArrow">
            <a:avLst>
              <a:gd name="adj1" fmla="val 60259"/>
              <a:gd name="adj2" fmla="val 655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Arial" pitchFamily="34" charset="0"/>
              </a:rPr>
              <a:t>MESSAGE</a:t>
            </a:r>
          </a:p>
        </p:txBody>
      </p:sp>
      <p:sp>
        <p:nvSpPr>
          <p:cNvPr id="189455" name="AutoShape 15"/>
          <p:cNvSpPr>
            <a:spLocks noChangeArrowheads="1"/>
          </p:cNvSpPr>
          <p:nvPr/>
        </p:nvSpPr>
        <p:spPr bwMode="auto">
          <a:xfrm>
            <a:off x="3352800" y="2514600"/>
            <a:ext cx="3048000" cy="990600"/>
          </a:xfrm>
          <a:prstGeom prst="rightArrow">
            <a:avLst>
              <a:gd name="adj1" fmla="val 60259"/>
              <a:gd name="adj2" fmla="val 655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MESSAG</a:t>
            </a:r>
            <a:r>
              <a:rPr lang="en-US" dirty="0">
                <a:latin typeface="Arial" pitchFamily="34" charset="0"/>
              </a:rPr>
              <a:t>E</a:t>
            </a:r>
          </a:p>
        </p:txBody>
      </p:sp>
      <p:sp>
        <p:nvSpPr>
          <p:cNvPr id="189456" name="AutoShape 16"/>
          <p:cNvSpPr>
            <a:spLocks noChangeArrowheads="1"/>
          </p:cNvSpPr>
          <p:nvPr/>
        </p:nvSpPr>
        <p:spPr bwMode="auto">
          <a:xfrm flipH="1">
            <a:off x="3048000" y="4343400"/>
            <a:ext cx="3048000" cy="990600"/>
          </a:xfrm>
          <a:prstGeom prst="rightArrow">
            <a:avLst>
              <a:gd name="adj1" fmla="val 60259"/>
              <a:gd name="adj2" fmla="val 655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Arial" pitchFamily="34" charset="0"/>
              </a:rPr>
              <a:t>FEEDBACK</a:t>
            </a:r>
          </a:p>
        </p:txBody>
      </p:sp>
      <p:sp>
        <p:nvSpPr>
          <p:cNvPr id="189457" name="AutoShape 17"/>
          <p:cNvSpPr>
            <a:spLocks noChangeArrowheads="1"/>
          </p:cNvSpPr>
          <p:nvPr/>
        </p:nvSpPr>
        <p:spPr bwMode="auto">
          <a:xfrm flipH="1">
            <a:off x="3200400" y="4114800"/>
            <a:ext cx="3048000" cy="990600"/>
          </a:xfrm>
          <a:prstGeom prst="rightArrow">
            <a:avLst>
              <a:gd name="adj1" fmla="val 60259"/>
              <a:gd name="adj2" fmla="val 655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FEEDBACK</a:t>
            </a:r>
          </a:p>
        </p:txBody>
      </p:sp>
      <p:sp>
        <p:nvSpPr>
          <p:cNvPr id="189458" name="AutoShape 18"/>
          <p:cNvSpPr>
            <a:spLocks noChangeArrowheads="1"/>
          </p:cNvSpPr>
          <p:nvPr/>
        </p:nvSpPr>
        <p:spPr bwMode="auto">
          <a:xfrm flipV="1">
            <a:off x="2438400" y="2971800"/>
            <a:ext cx="381000" cy="1752600"/>
          </a:xfrm>
          <a:prstGeom prst="curvedRightArrow">
            <a:avLst>
              <a:gd name="adj1" fmla="val 92000"/>
              <a:gd name="adj2" fmla="val 18400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9459" name="AutoShape 19"/>
          <p:cNvSpPr>
            <a:spLocks noChangeArrowheads="1"/>
          </p:cNvSpPr>
          <p:nvPr/>
        </p:nvSpPr>
        <p:spPr bwMode="auto">
          <a:xfrm flipV="1">
            <a:off x="2819400" y="2895600"/>
            <a:ext cx="381000" cy="1676400"/>
          </a:xfrm>
          <a:prstGeom prst="curvedRightArrow">
            <a:avLst>
              <a:gd name="adj1" fmla="val 88000"/>
              <a:gd name="adj2" fmla="val 17600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9460" name="AutoShape 20"/>
          <p:cNvSpPr>
            <a:spLocks noChangeArrowheads="1"/>
          </p:cNvSpPr>
          <p:nvPr/>
        </p:nvSpPr>
        <p:spPr bwMode="auto">
          <a:xfrm flipV="1">
            <a:off x="2895600" y="3124200"/>
            <a:ext cx="457200" cy="12192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9461" name="AutoShape 21"/>
          <p:cNvSpPr>
            <a:spLocks noChangeArrowheads="1"/>
          </p:cNvSpPr>
          <p:nvPr/>
        </p:nvSpPr>
        <p:spPr bwMode="auto">
          <a:xfrm>
            <a:off x="6248400" y="3124200"/>
            <a:ext cx="381000" cy="1219200"/>
          </a:xfrm>
          <a:prstGeom prst="curvedLeftArrow">
            <a:avLst>
              <a:gd name="adj1" fmla="val 64000"/>
              <a:gd name="adj2" fmla="val 12800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9462" name="AutoShape 22"/>
          <p:cNvSpPr>
            <a:spLocks noChangeArrowheads="1"/>
          </p:cNvSpPr>
          <p:nvPr/>
        </p:nvSpPr>
        <p:spPr bwMode="auto">
          <a:xfrm>
            <a:off x="5867400" y="3352800"/>
            <a:ext cx="304800" cy="990600"/>
          </a:xfrm>
          <a:prstGeom prst="curvedLeftArrow">
            <a:avLst>
              <a:gd name="adj1" fmla="val 65000"/>
              <a:gd name="adj2" fmla="val 13000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9463" name="AutoShape 23"/>
          <p:cNvSpPr>
            <a:spLocks noChangeArrowheads="1"/>
          </p:cNvSpPr>
          <p:nvPr/>
        </p:nvSpPr>
        <p:spPr bwMode="auto">
          <a:xfrm>
            <a:off x="6172200" y="3276600"/>
            <a:ext cx="152400" cy="1066800"/>
          </a:xfrm>
          <a:prstGeom prst="curvedLeftArrow">
            <a:avLst>
              <a:gd name="adj1" fmla="val 140000"/>
              <a:gd name="adj2" fmla="val 280000"/>
              <a:gd name="adj3" fmla="val 33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9467" name="AutoShape 27"/>
          <p:cNvSpPr>
            <a:spLocks noChangeArrowheads="1"/>
          </p:cNvSpPr>
          <p:nvPr/>
        </p:nvSpPr>
        <p:spPr bwMode="auto">
          <a:xfrm flipH="1">
            <a:off x="3851275" y="1628775"/>
            <a:ext cx="1295400" cy="4752975"/>
          </a:xfrm>
          <a:prstGeom prst="lightningBol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67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89464" name="Group 24"/>
          <p:cNvGrpSpPr>
            <a:grpSpLocks/>
          </p:cNvGrpSpPr>
          <p:nvPr/>
        </p:nvGrpSpPr>
        <p:grpSpPr bwMode="auto">
          <a:xfrm>
            <a:off x="3203575" y="5373688"/>
            <a:ext cx="3124200" cy="1066800"/>
            <a:chOff x="2256" y="3360"/>
            <a:chExt cx="1536" cy="672"/>
          </a:xfrm>
        </p:grpSpPr>
        <p:pic>
          <p:nvPicPr>
            <p:cNvPr id="189465" name="Picture 2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0"/>
              <a:ext cx="1536" cy="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39000"/>
                    </a:srgbClr>
                  </a:solidFill>
                </a14:hiddenFill>
              </a:ext>
            </a:extLst>
          </p:spPr>
        </p:pic>
        <p:sp>
          <p:nvSpPr>
            <p:cNvPr id="189466" name="Text Box 26"/>
            <p:cNvSpPr txBox="1">
              <a:spLocks noChangeArrowheads="1"/>
            </p:cNvSpPr>
            <p:nvPr/>
          </p:nvSpPr>
          <p:spPr bwMode="auto">
            <a:xfrm>
              <a:off x="2496" y="3456"/>
              <a:ext cx="1104" cy="288"/>
            </a:xfrm>
            <a:prstGeom prst="rect">
              <a:avLst/>
            </a:prstGeom>
            <a:solidFill>
              <a:schemeClr val="folHlink">
                <a:alpha val="66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Arial" pitchFamily="34" charset="0"/>
                </a:rPr>
                <a:t>CONTEXT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041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animBg="1" autoUpdateAnimBg="0"/>
      <p:bldP spid="189446" grpId="0" animBg="1" autoUpdateAnimBg="0"/>
      <p:bldP spid="189454" grpId="0" animBg="1" autoUpdateAnimBg="0"/>
      <p:bldP spid="189455" grpId="0" animBg="1" autoUpdateAnimBg="0"/>
      <p:bldP spid="189456" grpId="0" animBg="1" autoUpdateAnimBg="0"/>
      <p:bldP spid="189457" grpId="0" animBg="1" autoUpdateAnimBg="0"/>
      <p:bldP spid="189458" grpId="0" animBg="1"/>
      <p:bldP spid="189459" grpId="0" animBg="1"/>
      <p:bldP spid="189460" grpId="0" animBg="1"/>
      <p:bldP spid="189461" grpId="0" animBg="1"/>
      <p:bldP spid="189462" grpId="0" animBg="1"/>
      <p:bldP spid="1894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>
                <a:solidFill>
                  <a:srgbClr val="FF0000"/>
                </a:solidFill>
              </a:rPr>
              <a:t>To sum up, there are essential aspects of the communication process as the following: ….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1988840"/>
            <a:ext cx="7729538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Sender - the one who conveys the message to another person.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Message - the thought, idea, or emotion conveyed.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Channel - how the message is sent.</a:t>
            </a:r>
          </a:p>
        </p:txBody>
      </p:sp>
    </p:spTree>
    <p:extLst>
      <p:ext uri="{BB962C8B-B14F-4D97-AF65-F5344CB8AC3E}">
        <p14:creationId xmlns:p14="http://schemas.microsoft.com/office/powerpoint/2010/main" val="24025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Aspects of Communication </a:t>
            </a:r>
            <a:r>
              <a:rPr lang="en-US" sz="3100" dirty="0" smtClean="0"/>
              <a:t>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2133600"/>
            <a:ext cx="8306123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Receiver - physiological/ psychological components.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Feedback - the receiver’s response to the sender.</a:t>
            </a:r>
          </a:p>
          <a:p>
            <a:pPr eaLnBrk="1" hangingPunct="1">
              <a:lnSpc>
                <a:spcPct val="90000"/>
              </a:lnSpc>
            </a:pPr>
            <a:endParaRPr lang="en-US" sz="3200" dirty="0" smtClean="0"/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Influences - Culture, education, emotions and other factors involved.</a:t>
            </a:r>
          </a:p>
        </p:txBody>
      </p:sp>
    </p:spTree>
    <p:extLst>
      <p:ext uri="{BB962C8B-B14F-4D97-AF65-F5344CB8AC3E}">
        <p14:creationId xmlns:p14="http://schemas.microsoft.com/office/powerpoint/2010/main" val="33367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FF0000"/>
                </a:solidFill>
              </a:rPr>
              <a:t>Developing Effective Feedback </a:t>
            </a:r>
            <a:r>
              <a:rPr lang="en-US" sz="3600" dirty="0" smtClean="0">
                <a:solidFill>
                  <a:srgbClr val="FF0000"/>
                </a:solidFill>
              </a:rPr>
              <a:t>Skills: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196752"/>
            <a:ext cx="8503920" cy="4572000"/>
          </a:xfrm>
        </p:spPr>
        <p:txBody>
          <a:bodyPr/>
          <a:lstStyle/>
          <a:p>
            <a:endParaRPr lang="en-US" sz="2800" dirty="0"/>
          </a:p>
          <a:p>
            <a:r>
              <a:rPr lang="en-US" sz="3200" dirty="0"/>
              <a:t>Focus on </a:t>
            </a:r>
            <a:r>
              <a:rPr lang="en-US" sz="3200" dirty="0" smtClean="0"/>
              <a:t>the specific topic</a:t>
            </a:r>
          </a:p>
          <a:p>
            <a:r>
              <a:rPr lang="en-US" sz="3200" dirty="0" smtClean="0"/>
              <a:t>Keep </a:t>
            </a:r>
            <a:r>
              <a:rPr lang="en-US" sz="3200" dirty="0"/>
              <a:t>feedback impersonal</a:t>
            </a:r>
          </a:p>
          <a:p>
            <a:r>
              <a:rPr lang="en-US" sz="3200" dirty="0"/>
              <a:t>Keep feedback goal oriented</a:t>
            </a:r>
          </a:p>
          <a:p>
            <a:r>
              <a:rPr lang="en-US" sz="3200" dirty="0"/>
              <a:t>Make feedback well timed</a:t>
            </a:r>
          </a:p>
          <a:p>
            <a:r>
              <a:rPr lang="en-US" sz="3200" dirty="0"/>
              <a:t>Ensure understanding</a:t>
            </a:r>
          </a:p>
          <a:p>
            <a:r>
              <a:rPr lang="en-US" sz="3200" dirty="0"/>
              <a:t>Direct feedback toward </a:t>
            </a:r>
            <a:r>
              <a:rPr lang="en-US" sz="3200" dirty="0" smtClean="0"/>
              <a:t>a subject </a:t>
            </a:r>
            <a:r>
              <a:rPr lang="en-US" sz="3200" dirty="0"/>
              <a:t>that is controllable by the recipient</a:t>
            </a:r>
          </a:p>
        </p:txBody>
      </p:sp>
    </p:spTree>
    <p:extLst>
      <p:ext uri="{BB962C8B-B14F-4D97-AF65-F5344CB8AC3E}">
        <p14:creationId xmlns:p14="http://schemas.microsoft.com/office/powerpoint/2010/main" val="19162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-171400"/>
            <a:ext cx="9396536" cy="1249362"/>
          </a:xfrm>
        </p:spPr>
        <p:txBody>
          <a:bodyPr>
            <a:normAutofit/>
          </a:bodyPr>
          <a:lstStyle/>
          <a:p>
            <a:r>
              <a:rPr lang="en-US" sz="3200" dirty="0"/>
              <a:t>Barriers in Communication</a:t>
            </a:r>
            <a:br>
              <a:rPr lang="en-US" sz="3200" dirty="0"/>
            </a:br>
            <a:r>
              <a:rPr lang="en-US" sz="2400" dirty="0"/>
              <a:t>(</a:t>
            </a:r>
            <a:r>
              <a:rPr lang="en-US" sz="2000" dirty="0"/>
              <a:t>that have to do with the </a:t>
            </a:r>
            <a:r>
              <a:rPr lang="en-US" sz="1800" b="1" u="sng" dirty="0" smtClean="0">
                <a:solidFill>
                  <a:srgbClr val="FF0000"/>
                </a:solidFill>
              </a:rPr>
              <a:t>SENDER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700808"/>
            <a:ext cx="8229600" cy="4709160"/>
          </a:xfrm>
        </p:spPr>
        <p:txBody>
          <a:bodyPr>
            <a:normAutofit/>
          </a:bodyPr>
          <a:lstStyle/>
          <a:p>
            <a:r>
              <a:rPr lang="en-US" sz="2800" dirty="0"/>
              <a:t>Unwillingness to say things differently</a:t>
            </a:r>
          </a:p>
          <a:p>
            <a:r>
              <a:rPr lang="en-US" sz="2800" dirty="0"/>
              <a:t>Unwillingness to relate to others differently</a:t>
            </a:r>
          </a:p>
          <a:p>
            <a:r>
              <a:rPr lang="en-US" sz="2800" dirty="0"/>
              <a:t>Unwillingness to learn new approaches</a:t>
            </a:r>
          </a:p>
          <a:p>
            <a:r>
              <a:rPr lang="en-US" sz="2800" dirty="0"/>
              <a:t>Lack of </a:t>
            </a:r>
            <a:r>
              <a:rPr lang="en-US" sz="2800" dirty="0" smtClean="0"/>
              <a:t>self-confidence</a:t>
            </a:r>
            <a:endParaRPr lang="en-US" sz="2800" dirty="0"/>
          </a:p>
          <a:p>
            <a:r>
              <a:rPr lang="en-US" sz="2800" dirty="0"/>
              <a:t>Lack of </a:t>
            </a:r>
            <a:r>
              <a:rPr lang="en-US" sz="2800" dirty="0" smtClean="0"/>
              <a:t>enthusiasm</a:t>
            </a:r>
            <a:endParaRPr lang="en-US" sz="2800" dirty="0"/>
          </a:p>
          <a:p>
            <a:r>
              <a:rPr lang="en-US" sz="2800" dirty="0"/>
              <a:t>Prejudice</a:t>
            </a:r>
          </a:p>
        </p:txBody>
      </p:sp>
    </p:spTree>
    <p:extLst>
      <p:ext uri="{BB962C8B-B14F-4D97-AF65-F5344CB8AC3E}">
        <p14:creationId xmlns:p14="http://schemas.microsoft.com/office/powerpoint/2010/main" val="347838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171400"/>
            <a:ext cx="8153400" cy="11287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Barriers in Communication</a:t>
            </a:r>
            <a:br>
              <a:rPr lang="en-US" sz="2800" dirty="0" smtClean="0"/>
            </a:br>
            <a:r>
              <a:rPr lang="en-US" sz="2000" dirty="0" smtClean="0"/>
              <a:t>(</a:t>
            </a:r>
            <a:r>
              <a:rPr lang="en-US" sz="1800" dirty="0" smtClean="0"/>
              <a:t>that have to do with the </a:t>
            </a:r>
            <a:r>
              <a:rPr lang="en-US" sz="1600" b="1" u="sng" dirty="0" smtClean="0">
                <a:solidFill>
                  <a:srgbClr val="FF0000"/>
                </a:solidFill>
              </a:rPr>
              <a:t>SENDER</a:t>
            </a:r>
            <a:r>
              <a:rPr lang="en-US" sz="2000" dirty="0" smtClean="0"/>
              <a:t>)</a:t>
            </a:r>
            <a:endParaRPr lang="en-US" sz="28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Disagreement between verbal and non-verbal </a:t>
            </a:r>
            <a:r>
              <a:rPr lang="en-US" sz="2800" dirty="0" smtClean="0"/>
              <a:t>messages </a:t>
            </a:r>
            <a:endParaRPr lang="en-US" sz="2800" dirty="0"/>
          </a:p>
          <a:p>
            <a:r>
              <a:rPr lang="en-US" sz="2800" dirty="0"/>
              <a:t>Negative </a:t>
            </a:r>
            <a:r>
              <a:rPr lang="en-US" sz="2800" dirty="0" smtClean="0"/>
              <a:t>self </a:t>
            </a:r>
            <a:r>
              <a:rPr lang="en-US" sz="2800" dirty="0"/>
              <a:t>i</a:t>
            </a:r>
            <a:r>
              <a:rPr lang="en-US" sz="2800" dirty="0" smtClean="0"/>
              <a:t>mage</a:t>
            </a:r>
            <a:endParaRPr lang="en-US" sz="2800" dirty="0"/>
          </a:p>
          <a:p>
            <a:r>
              <a:rPr lang="en-US" sz="2800" dirty="0"/>
              <a:t>Lack of </a:t>
            </a:r>
            <a:r>
              <a:rPr lang="en-US" sz="2800" dirty="0" smtClean="0"/>
              <a:t>feedback</a:t>
            </a:r>
            <a:endParaRPr lang="en-US" sz="2800" dirty="0"/>
          </a:p>
          <a:p>
            <a:r>
              <a:rPr lang="en-US" sz="2800" dirty="0"/>
              <a:t>Lack of </a:t>
            </a:r>
            <a:r>
              <a:rPr lang="en-US" sz="2800" dirty="0" smtClean="0"/>
              <a:t>motivation </a:t>
            </a:r>
            <a:r>
              <a:rPr lang="en-US" sz="2800" dirty="0"/>
              <a:t>and </a:t>
            </a:r>
            <a:r>
              <a:rPr lang="en-US" sz="2800" dirty="0" smtClean="0"/>
              <a:t>training</a:t>
            </a:r>
            <a:endParaRPr lang="en-US" sz="2800" dirty="0"/>
          </a:p>
          <a:p>
            <a:r>
              <a:rPr lang="en-US" sz="2800" dirty="0"/>
              <a:t>Language and </a:t>
            </a:r>
            <a:r>
              <a:rPr lang="en-US" sz="2800" dirty="0" smtClean="0"/>
              <a:t>vocabulary </a:t>
            </a:r>
            <a:r>
              <a:rPr lang="en-US" sz="2800" dirty="0"/>
              <a:t>l</a:t>
            </a:r>
            <a:r>
              <a:rPr lang="en-US" sz="2800" dirty="0" smtClean="0"/>
              <a:t>evel</a:t>
            </a:r>
            <a:endParaRPr lang="en-US" sz="2800" dirty="0"/>
          </a:p>
          <a:p>
            <a:r>
              <a:rPr lang="en-US" sz="2800" dirty="0"/>
              <a:t>Lack of </a:t>
            </a:r>
            <a:r>
              <a:rPr lang="en-US" sz="2800" dirty="0" smtClean="0"/>
              <a:t>self </a:t>
            </a:r>
            <a:r>
              <a:rPr lang="en-US" sz="2800" dirty="0"/>
              <a:t>a</a:t>
            </a:r>
            <a:r>
              <a:rPr lang="en-US" sz="2800" dirty="0" smtClean="0"/>
              <a:t>wareness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427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1400"/>
            <a:ext cx="8568952" cy="1249363"/>
          </a:xfrm>
        </p:spPr>
        <p:txBody>
          <a:bodyPr/>
          <a:lstStyle/>
          <a:p>
            <a:r>
              <a:rPr lang="en-US" sz="2800" dirty="0" smtClean="0"/>
              <a:t>Barriers in Communication</a:t>
            </a:r>
            <a:br>
              <a:rPr lang="en-US" sz="2800" dirty="0" smtClean="0"/>
            </a:br>
            <a:r>
              <a:rPr lang="en-US" sz="2000" dirty="0" smtClean="0"/>
              <a:t>(</a:t>
            </a:r>
            <a:r>
              <a:rPr lang="en-US" sz="1800" dirty="0" smtClean="0"/>
              <a:t>that have to do with the </a:t>
            </a:r>
            <a:r>
              <a:rPr lang="en-US" sz="1600" b="1" u="sng" dirty="0" smtClean="0">
                <a:solidFill>
                  <a:srgbClr val="FF0000"/>
                </a:solidFill>
              </a:rPr>
              <a:t>RECEVER</a:t>
            </a:r>
            <a:r>
              <a:rPr lang="en-US" sz="2000" dirty="0" smtClean="0"/>
              <a:t>)</a:t>
            </a:r>
            <a:endParaRPr lang="en-US" sz="2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Selective </a:t>
            </a:r>
            <a:r>
              <a:rPr lang="en-US" sz="2800" dirty="0" smtClean="0"/>
              <a:t>Perception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Unwillingness to </a:t>
            </a:r>
            <a:r>
              <a:rPr lang="en-US" sz="2800" dirty="0" smtClean="0"/>
              <a:t>change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Lack of </a:t>
            </a:r>
            <a:r>
              <a:rPr lang="en-US" sz="2800" dirty="0" smtClean="0"/>
              <a:t>interest </a:t>
            </a:r>
            <a:r>
              <a:rPr lang="en-US" sz="2800" dirty="0"/>
              <a:t>in the </a:t>
            </a:r>
            <a:r>
              <a:rPr lang="en-US" sz="2800" dirty="0" smtClean="0"/>
              <a:t>topic/subject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Prejudice &amp; </a:t>
            </a:r>
            <a:r>
              <a:rPr lang="en-US" sz="2800" dirty="0" smtClean="0"/>
              <a:t>belief system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Personal </a:t>
            </a:r>
            <a:r>
              <a:rPr lang="en-US" sz="2800" dirty="0" smtClean="0"/>
              <a:t>value </a:t>
            </a:r>
            <a:r>
              <a:rPr lang="en-US" sz="2800" dirty="0"/>
              <a:t>s</a:t>
            </a:r>
            <a:r>
              <a:rPr lang="en-US" sz="2800" dirty="0" smtClean="0"/>
              <a:t>ystem</a:t>
            </a: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702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Outline: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628800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The concept of communication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Basic communication skills profile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Hearing Vs Listening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Overview of the communication process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Aspects of communication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Barriers in communication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Essentials of successful communication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NVC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43408"/>
            <a:ext cx="8820472" cy="13112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General Barriers </a:t>
            </a:r>
            <a:r>
              <a:rPr lang="en-US" sz="4000" dirty="0">
                <a:solidFill>
                  <a:srgbClr val="FF0000"/>
                </a:solidFill>
              </a:rPr>
              <a:t>in Communication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/>
              <a:t>Environment 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The venue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The effect of noise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/>
              <a:t>Temperature in the </a:t>
            </a:r>
            <a:r>
              <a:rPr lang="en-US" sz="3200" dirty="0" smtClean="0"/>
              <a:t>room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dirty="0" smtClean="0"/>
              <a:t>Mood</a:t>
            </a:r>
            <a:endParaRPr lang="en-US" sz="3200" dirty="0"/>
          </a:p>
          <a:p>
            <a:pPr>
              <a:buFont typeface="Wingdings" pitchFamily="2" charset="2"/>
              <a:buChar char="q"/>
            </a:pPr>
            <a:r>
              <a:rPr lang="en-US" sz="3200" dirty="0"/>
              <a:t>Other</a:t>
            </a:r>
            <a:r>
              <a:rPr lang="en-US" sz="3600" dirty="0"/>
              <a:t> </a:t>
            </a:r>
            <a:r>
              <a:rPr lang="en-US" sz="3200" dirty="0"/>
              <a:t>People</a:t>
            </a:r>
            <a:r>
              <a:rPr lang="en-US" sz="3600" dirty="0"/>
              <a:t> – </a:t>
            </a:r>
            <a:r>
              <a:rPr lang="en-US" sz="3200" dirty="0"/>
              <a:t>Status, </a:t>
            </a:r>
            <a:r>
              <a:rPr lang="en-US" sz="3200" dirty="0" smtClean="0"/>
              <a:t>Education</a:t>
            </a:r>
            <a:r>
              <a:rPr lang="en-US" sz="3600" dirty="0" smtClean="0"/>
              <a:t>, </a:t>
            </a:r>
            <a:r>
              <a:rPr lang="en-US" sz="3200" dirty="0" smtClean="0"/>
              <a:t>competition</a:t>
            </a:r>
            <a:endParaRPr lang="en-US" sz="3200" dirty="0"/>
          </a:p>
          <a:p>
            <a:pPr>
              <a:buFont typeface="Wingdings" pitchFamily="2" charset="2"/>
              <a:buChar char="q"/>
            </a:pPr>
            <a:r>
              <a:rPr lang="en-US" sz="32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01290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40137" y="2060848"/>
            <a:ext cx="602826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en-US" sz="3200" dirty="0" smtClean="0"/>
              <a:t>Inappropriate </a:t>
            </a:r>
            <a:r>
              <a:rPr lang="en-US" sz="3200" dirty="0"/>
              <a:t>medium</a:t>
            </a:r>
          </a:p>
          <a:p>
            <a:pPr marL="457200" indent="-457200"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en-US" sz="3200" dirty="0" smtClean="0"/>
              <a:t>Assumptions/Misconception</a:t>
            </a:r>
            <a:endParaRPr lang="en-US" sz="3200" dirty="0"/>
          </a:p>
          <a:p>
            <a:pPr marL="457200" indent="-457200"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en-US" sz="3200" dirty="0"/>
              <a:t>Emotions</a:t>
            </a:r>
          </a:p>
          <a:p>
            <a:pPr marL="457200" indent="-457200"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en-US" sz="3200" dirty="0"/>
              <a:t>Language differences</a:t>
            </a:r>
          </a:p>
          <a:p>
            <a:pPr marL="457200" indent="-457200"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en-US" sz="3200" dirty="0"/>
              <a:t>Poor listening skills</a:t>
            </a:r>
          </a:p>
          <a:p>
            <a:pPr marL="457200" indent="-457200">
              <a:spcBef>
                <a:spcPct val="20000"/>
              </a:spcBef>
              <a:buSzPct val="100000"/>
              <a:buFont typeface="Wingdings" pitchFamily="2" charset="2"/>
              <a:buChar char="§"/>
            </a:pPr>
            <a:r>
              <a:rPr lang="en-US" sz="3200" dirty="0" smtClean="0"/>
              <a:t>Distractions</a:t>
            </a:r>
          </a:p>
          <a:p>
            <a:pPr marL="457200" indent="-457200">
              <a:spcBef>
                <a:spcPct val="20000"/>
              </a:spcBef>
              <a:buSzPct val="100000"/>
              <a:buFont typeface="Wingdings" pitchFamily="2" charset="2"/>
              <a:buChar char="q"/>
            </a:pPr>
            <a:endParaRPr lang="en-US" sz="3200" dirty="0"/>
          </a:p>
        </p:txBody>
      </p:sp>
      <p:pic>
        <p:nvPicPr>
          <p:cNvPr id="23556" name="Picture 6" descr="image,7451,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1676401"/>
            <a:ext cx="1656644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 descr="PE07006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34" y="3124200"/>
            <a:ext cx="13970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8" descr="index04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1" y="4876800"/>
            <a:ext cx="2103967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9" descr="transmitter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667" y="2362200"/>
            <a:ext cx="92286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-387424"/>
            <a:ext cx="9396536" cy="1311275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General Barriers in Communication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0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323528" y="1676400"/>
            <a:ext cx="8208912" cy="491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Always think ahead about what you are going to say.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Use simple words and phrases that are understood by every body.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Increase your knowledge on all subjects you are required to speak.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Speak clearly and audibly.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Check twice with the listener whether you have been understood accurately or not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endParaRPr lang="en-US" sz="2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85700" y="620688"/>
            <a:ext cx="9515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ESSENTIALS OF COMMUNICATION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3600" b="1" dirty="0" smtClean="0">
                <a:solidFill>
                  <a:srgbClr val="FF0000"/>
                </a:solidFill>
              </a:rPr>
              <a:t>Dos”</a:t>
            </a: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548680"/>
            <a:ext cx="95154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ESSENTIALS OF COMMUNICATION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“Dos” </a:t>
            </a:r>
            <a: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68952" cy="470916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400" dirty="0"/>
              <a:t>In case of an interruption, always do a little recap of what has been already said.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400" dirty="0"/>
              <a:t>Always pay undivided attention to the speaker while listening.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400" dirty="0"/>
              <a:t>While listening, always make notes of important points.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400" dirty="0"/>
              <a:t>Always ask for clarification if you have failed to grasp other’s point of view.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400" dirty="0"/>
              <a:t>Repeat what the speaker has said to check whether you have understood accurately.</a:t>
            </a:r>
          </a:p>
        </p:txBody>
      </p:sp>
    </p:spTree>
    <p:extLst>
      <p:ext uri="{BB962C8B-B14F-4D97-AF65-F5344CB8AC3E}">
        <p14:creationId xmlns:p14="http://schemas.microsoft.com/office/powerpoint/2010/main" val="10382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189343" y="1772816"/>
            <a:ext cx="8604448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Do not instantly react and mutter something in anger.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Do not use technical terms &amp; terminologies not understood by majority of people.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Do not speak too fast or too slow.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Do not speak in inaudible surroundings, as you won’t be heard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60648"/>
            <a:ext cx="79208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ESSENTIALS OF COMMUNICATION</a:t>
            </a:r>
            <a:br>
              <a:rPr lang="en-US" sz="2800" b="1" dirty="0">
                <a:solidFill>
                  <a:srgbClr val="FF0000"/>
                </a:solidFill>
                <a:latin typeface="+mj-lt"/>
              </a:rPr>
            </a:br>
            <a:r>
              <a:rPr lang="en-US" sz="2800" b="1" u="sng" dirty="0">
                <a:solidFill>
                  <a:srgbClr val="FF0000"/>
                </a:solidFill>
                <a:latin typeface="+mj-lt"/>
              </a:rPr>
              <a:t>DON’Ts</a:t>
            </a:r>
          </a:p>
        </p:txBody>
      </p:sp>
    </p:spTree>
    <p:extLst>
      <p:ext uri="{BB962C8B-B14F-4D97-AF65-F5344CB8AC3E}">
        <p14:creationId xmlns:p14="http://schemas.microsoft.com/office/powerpoint/2010/main" val="25569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188640"/>
            <a:ext cx="72728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+mj-lt"/>
              </a:rPr>
              <a:t>ESSENTIALS OF COMMUNICATION</a:t>
            </a:r>
            <a:br>
              <a:rPr lang="en-US" sz="2400" b="1" dirty="0">
                <a:solidFill>
                  <a:srgbClr val="FF0000"/>
                </a:solidFill>
                <a:latin typeface="+mj-lt"/>
              </a:rPr>
            </a:br>
            <a:r>
              <a:rPr lang="en-US" sz="2400" b="1" u="sng" dirty="0">
                <a:solidFill>
                  <a:srgbClr val="FF0000"/>
                </a:solidFill>
                <a:latin typeface="+mj-lt"/>
              </a:rPr>
              <a:t>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8424936" cy="4781128"/>
          </a:xfrm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Do not assume that every body understands you.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While listening do not glance here and there as it might distract the speaker.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Do not interrupt the speaker.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</a:pPr>
            <a:r>
              <a:rPr lang="en-US" sz="2800" dirty="0"/>
              <a:t>Do not jump to the conclusion that you have understood every thing.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/>
          <a:lstStyle/>
          <a:p>
            <a:r>
              <a:rPr lang="en-US" dirty="0" smtClean="0"/>
              <a:t>https://www.youtube.com/watch?v=csaYYpXBCZg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Non-Verbal Communication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9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rgbClr val="FF0000"/>
                </a:solidFill>
              </a:rPr>
              <a:t>Definition of NVC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988840"/>
            <a:ext cx="850392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 dirty="0" smtClean="0"/>
              <a:t>“</a:t>
            </a:r>
            <a:r>
              <a:rPr lang="en-GB" sz="2800" dirty="0"/>
              <a:t>All communication other than that involving words and language”</a:t>
            </a:r>
          </a:p>
          <a:p>
            <a:pPr>
              <a:lnSpc>
                <a:spcPct val="90000"/>
              </a:lnSpc>
              <a:buNone/>
            </a:pPr>
            <a:endParaRPr lang="en-GB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/>
              <a:t>“Bodily communication, other than words and language”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dirty="0">
              <a:solidFill>
                <a:srgbClr val="FB3B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892480" cy="75895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Categorisation of NVC – Paralanguage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 smtClean="0">
                <a:solidFill>
                  <a:srgbClr val="0B0B0F"/>
                </a:solidFill>
              </a:rPr>
              <a:t>Paralanguage consists of the non-verbal elements that accompany speech. It includes:</a:t>
            </a:r>
            <a:endParaRPr lang="en-GB" sz="2400" dirty="0">
              <a:solidFill>
                <a:srgbClr val="0B0B0F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The way we speak (also known as prosodic features)</a:t>
            </a:r>
          </a:p>
          <a:p>
            <a:r>
              <a:rPr lang="en-GB" sz="2400" dirty="0">
                <a:solidFill>
                  <a:schemeClr val="tx2"/>
                </a:solidFill>
              </a:rPr>
              <a:t>Volume, pitch, intonation, speed of delivery, articulation, rhythm</a:t>
            </a:r>
          </a:p>
          <a:p>
            <a:r>
              <a:rPr lang="en-GB" sz="2400" dirty="0">
                <a:solidFill>
                  <a:schemeClr val="tx2"/>
                </a:solidFill>
              </a:rPr>
              <a:t>The sounds we make other than language</a:t>
            </a:r>
          </a:p>
          <a:p>
            <a:r>
              <a:rPr lang="en-GB" sz="2400" dirty="0">
                <a:solidFill>
                  <a:schemeClr val="tx2"/>
                </a:solidFill>
              </a:rPr>
              <a:t>Laughter, crying, yawning, </a:t>
            </a:r>
            <a:r>
              <a:rPr lang="en-GB" sz="2400" dirty="0" smtClean="0">
                <a:solidFill>
                  <a:schemeClr val="tx2"/>
                </a:solidFill>
              </a:rPr>
              <a:t>sighing, </a:t>
            </a:r>
            <a:r>
              <a:rPr lang="en-GB" sz="2400" dirty="0">
                <a:solidFill>
                  <a:schemeClr val="tx2"/>
                </a:solidFill>
              </a:rPr>
              <a:t>screeching, coughing</a:t>
            </a:r>
          </a:p>
          <a:p>
            <a:r>
              <a:rPr lang="en-GB" sz="2400" dirty="0">
                <a:solidFill>
                  <a:schemeClr val="tx2"/>
                </a:solidFill>
              </a:rPr>
              <a:t>Filled pauses such as ‘</a:t>
            </a:r>
            <a:r>
              <a:rPr lang="en-GB" sz="2400" dirty="0" err="1">
                <a:solidFill>
                  <a:schemeClr val="tx2"/>
                </a:solidFill>
              </a:rPr>
              <a:t>Mmmm</a:t>
            </a:r>
            <a:r>
              <a:rPr lang="en-GB" sz="2400" dirty="0">
                <a:solidFill>
                  <a:schemeClr val="tx2"/>
                </a:solidFill>
              </a:rPr>
              <a:t>’, ‘</a:t>
            </a:r>
            <a:r>
              <a:rPr lang="en-GB" sz="2400" dirty="0" err="1">
                <a:solidFill>
                  <a:schemeClr val="tx2"/>
                </a:solidFill>
              </a:rPr>
              <a:t>Ahhh</a:t>
            </a:r>
            <a:r>
              <a:rPr lang="en-GB" sz="2400" dirty="0">
                <a:solidFill>
                  <a:schemeClr val="tx2"/>
                </a:solidFill>
              </a:rPr>
              <a:t>’, ‘</a:t>
            </a:r>
            <a:r>
              <a:rPr lang="en-GB" sz="2400" dirty="0" err="1">
                <a:solidFill>
                  <a:schemeClr val="tx2"/>
                </a:solidFill>
              </a:rPr>
              <a:t>Ummm</a:t>
            </a:r>
            <a:r>
              <a:rPr lang="en-GB" sz="2400" dirty="0">
                <a:solidFill>
                  <a:schemeClr val="tx2"/>
                </a:solidFill>
              </a:rPr>
              <a:t>’</a:t>
            </a:r>
          </a:p>
          <a:p>
            <a:r>
              <a:rPr lang="en-GB" sz="2400" dirty="0">
                <a:solidFill>
                  <a:schemeClr val="tx2"/>
                </a:solidFill>
              </a:rPr>
              <a:t>Unfilled pauses</a:t>
            </a:r>
          </a:p>
        </p:txBody>
      </p:sp>
    </p:spTree>
    <p:extLst>
      <p:ext uri="{BB962C8B-B14F-4D97-AF65-F5344CB8AC3E}">
        <p14:creationId xmlns:p14="http://schemas.microsoft.com/office/powerpoint/2010/main" val="302320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Categorisation of NVC – Physical Appearance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844824"/>
            <a:ext cx="8503920" cy="4572000"/>
          </a:xfrm>
        </p:spPr>
        <p:txBody>
          <a:bodyPr>
            <a:normAutofit/>
          </a:bodyPr>
          <a:lstStyle/>
          <a:p>
            <a:r>
              <a:rPr lang="en-GB" sz="2400" dirty="0"/>
              <a:t>Clothing, hairstyle, </a:t>
            </a:r>
            <a:r>
              <a:rPr lang="en-GB" sz="2400" dirty="0" smtClean="0"/>
              <a:t>make-up, </a:t>
            </a:r>
            <a:r>
              <a:rPr lang="en-GB" sz="2400" dirty="0"/>
              <a:t>jewellery, tattoos, piercings, glasses, </a:t>
            </a:r>
            <a:r>
              <a:rPr lang="en-GB" sz="2400" dirty="0" smtClean="0"/>
              <a:t> </a:t>
            </a:r>
            <a:r>
              <a:rPr lang="en-GB" sz="2400" dirty="0"/>
              <a:t>accessories such as bags</a:t>
            </a:r>
          </a:p>
          <a:p>
            <a:endParaRPr lang="en-GB" sz="2400" dirty="0"/>
          </a:p>
          <a:p>
            <a:r>
              <a:rPr lang="en-GB" sz="2400" dirty="0"/>
              <a:t>You only have to think of the huge industries associated with the above examples to recognise the cultural significance of physical appearance</a:t>
            </a:r>
          </a:p>
        </p:txBody>
      </p:sp>
    </p:spTree>
    <p:extLst>
      <p:ext uri="{BB962C8B-B14F-4D97-AF65-F5344CB8AC3E}">
        <p14:creationId xmlns:p14="http://schemas.microsoft.com/office/powerpoint/2010/main" val="26029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9001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How good are your communication skills?</a:t>
            </a:r>
            <a:r>
              <a:rPr lang="ar-SA" b="1" dirty="0" smtClean="0">
                <a:solidFill>
                  <a:srgbClr val="FF0000"/>
                </a:solidFill>
              </a:rPr>
              <a:t/>
            </a:r>
            <a:br>
              <a:rPr lang="ar-SA" b="1" dirty="0" smtClean="0">
                <a:solidFill>
                  <a:srgbClr val="FF0000"/>
                </a:solidFill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2148840"/>
            <a:ext cx="8229600" cy="4709160"/>
          </a:xfrm>
        </p:spPr>
        <p:txBody>
          <a:bodyPr/>
          <a:lstStyle/>
          <a:p>
            <a:pPr algn="ctr">
              <a:buNone/>
            </a:pPr>
            <a:endParaRPr lang="ar-SA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3105835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https://www.mindtools.com/pages/article/newCS_99.htm</a:t>
            </a:r>
            <a:endParaRPr lang="en-US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Categorisation of NVC – Physical Appearance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Many societies had (and some still do have) highly regulated codes of dress, often linked to rank and </a:t>
            </a:r>
            <a:r>
              <a:rPr lang="en-GB" sz="2400" dirty="0" smtClean="0"/>
              <a:t>status</a:t>
            </a:r>
          </a:p>
          <a:p>
            <a:endParaRPr lang="en-GB" sz="2400" dirty="0"/>
          </a:p>
          <a:p>
            <a:r>
              <a:rPr lang="en-GB" sz="2400" dirty="0" smtClean="0"/>
              <a:t>It </a:t>
            </a:r>
            <a:r>
              <a:rPr lang="en-GB" sz="2400" dirty="0"/>
              <a:t>is the body’s capacity to communicate aspects of an individual’s identity which makes us so aware of our physical appearance</a:t>
            </a:r>
          </a:p>
        </p:txBody>
      </p:sp>
    </p:spTree>
    <p:extLst>
      <p:ext uri="{BB962C8B-B14F-4D97-AF65-F5344CB8AC3E}">
        <p14:creationId xmlns:p14="http://schemas.microsoft.com/office/powerpoint/2010/main" val="15166225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Categorisation of NVC – Physical Appearance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Self expression in contemporary culture is also </a:t>
            </a:r>
            <a:r>
              <a:rPr lang="en-GB" sz="2400" b="1" dirty="0"/>
              <a:t>limited</a:t>
            </a:r>
            <a:r>
              <a:rPr lang="en-GB" sz="2400" dirty="0"/>
              <a:t> by requirements to wear uniforms or to observe </a:t>
            </a:r>
            <a:r>
              <a:rPr lang="en-GB" sz="2400" b="1" dirty="0"/>
              <a:t>dress codes</a:t>
            </a:r>
          </a:p>
          <a:p>
            <a:r>
              <a:rPr lang="en-GB" sz="2400" dirty="0"/>
              <a:t>Not necessarily restricted to schools and public services</a:t>
            </a:r>
          </a:p>
          <a:p>
            <a:r>
              <a:rPr lang="en-GB" sz="2400" dirty="0"/>
              <a:t>Many corporations and organisations expect employees to communicate a </a:t>
            </a:r>
            <a:r>
              <a:rPr lang="en-GB" sz="2400" b="1" dirty="0"/>
              <a:t>corporate rather than an individual identity</a:t>
            </a:r>
          </a:p>
        </p:txBody>
      </p:sp>
    </p:spTree>
    <p:extLst>
      <p:ext uri="{BB962C8B-B14F-4D97-AF65-F5344CB8AC3E}">
        <p14:creationId xmlns:p14="http://schemas.microsoft.com/office/powerpoint/2010/main" val="15162229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196975"/>
            <a:ext cx="3810000" cy="5051425"/>
          </a:xfrm>
        </p:spPr>
        <p:txBody>
          <a:bodyPr/>
          <a:lstStyle/>
          <a:p>
            <a:endParaRPr lang="ar-SA"/>
          </a:p>
        </p:txBody>
      </p:sp>
      <p:sp>
        <p:nvSpPr>
          <p:cNvPr id="2970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196975"/>
            <a:ext cx="3810000" cy="5051425"/>
          </a:xfrm>
        </p:spPr>
        <p:txBody>
          <a:bodyPr/>
          <a:lstStyle/>
          <a:p>
            <a:endParaRPr lang="ar-SA"/>
          </a:p>
        </p:txBody>
      </p:sp>
      <p:pic>
        <p:nvPicPr>
          <p:cNvPr id="29704" name="Picture 8" descr="mcdsuni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925" y="836613"/>
            <a:ext cx="4262438" cy="5329237"/>
          </a:xfrm>
          <a:prstGeom prst="rect">
            <a:avLst/>
          </a:prstGeom>
          <a:noFill/>
        </p:spPr>
      </p:pic>
      <p:pic>
        <p:nvPicPr>
          <p:cNvPr id="29706" name="Picture 10" descr="BA-julienMcdonald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981075"/>
            <a:ext cx="3455987" cy="5111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66368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534400" cy="75895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Further Categories of NVC - Activity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GB" sz="2800" dirty="0" smtClean="0"/>
              <a:t> Body movement (kinesics)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Closeness (</a:t>
            </a:r>
            <a:r>
              <a:rPr lang="en-GB" sz="2800" dirty="0" err="1" smtClean="0"/>
              <a:t>proxemics</a:t>
            </a:r>
            <a:r>
              <a:rPr lang="en-GB" sz="28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Touching (</a:t>
            </a:r>
            <a:r>
              <a:rPr lang="en-GB" sz="2800" dirty="0" err="1" smtClean="0"/>
              <a:t>haptics</a:t>
            </a:r>
            <a:r>
              <a:rPr lang="en-GB" sz="28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Eye movement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Smells</a:t>
            </a:r>
          </a:p>
          <a:p>
            <a:pPr marL="0" indent="0">
              <a:lnSpc>
                <a:spcPct val="90000"/>
              </a:lnSpc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813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-171400"/>
            <a:ext cx="8001000" cy="1216025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FF0000"/>
                </a:solidFill>
              </a:rPr>
              <a:t>Body Movement – Kinesics: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988840"/>
            <a:ext cx="8229600" cy="47091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Gesture, facial expression, posture, head nodding, orientation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Emblems – gestures with specific cultural meanings attached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Illustrators reinforce words of </a:t>
            </a:r>
            <a:r>
              <a:rPr lang="en-GB" sz="2800" dirty="0" smtClean="0"/>
              <a:t>speakers</a:t>
            </a:r>
            <a:endParaRPr lang="en-GB" sz="2800" dirty="0"/>
          </a:p>
        </p:txBody>
      </p:sp>
      <p:pic>
        <p:nvPicPr>
          <p:cNvPr id="32773" name="Picture 5" descr="high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772816"/>
            <a:ext cx="1428750" cy="2936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552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l"/>
            <a:r>
              <a:rPr lang="en-GB" sz="4000" b="1" dirty="0">
                <a:solidFill>
                  <a:srgbClr val="FF0000"/>
                </a:solidFill>
              </a:rPr>
              <a:t>Closeness </a:t>
            </a:r>
            <a:r>
              <a:rPr lang="en-GB" sz="4000" b="1" dirty="0" smtClean="0">
                <a:solidFill>
                  <a:srgbClr val="FF0000"/>
                </a:solidFill>
              </a:rPr>
              <a:t>– </a:t>
            </a:r>
            <a:r>
              <a:rPr lang="en-GB" sz="4000" b="1" dirty="0" err="1" smtClean="0">
                <a:solidFill>
                  <a:srgbClr val="FF0000"/>
                </a:solidFill>
              </a:rPr>
              <a:t>Proxemics</a:t>
            </a:r>
            <a:r>
              <a:rPr lang="en-GB" sz="4000" b="1" dirty="0" smtClean="0">
                <a:solidFill>
                  <a:srgbClr val="FF0000"/>
                </a:solidFill>
              </a:rPr>
              <a:t>: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2348880"/>
            <a:ext cx="8229600" cy="47091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Study of how we use space and distance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Ideas </a:t>
            </a:r>
            <a:r>
              <a:rPr lang="en-GB" dirty="0"/>
              <a:t>of ‘personal space’, ‘invasion of personal space’ and ‘comfort zones’</a:t>
            </a:r>
          </a:p>
          <a:p>
            <a:pPr>
              <a:lnSpc>
                <a:spcPct val="90000"/>
              </a:lnSpc>
            </a:pPr>
            <a:r>
              <a:rPr lang="en-GB" dirty="0"/>
              <a:t>Use of objects as ‘markers’ to indicate ownership of space</a:t>
            </a:r>
          </a:p>
        </p:txBody>
      </p:sp>
    </p:spTree>
    <p:extLst>
      <p:ext uri="{BB962C8B-B14F-4D97-AF65-F5344CB8AC3E}">
        <p14:creationId xmlns:p14="http://schemas.microsoft.com/office/powerpoint/2010/main" val="299298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Proxemics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00808"/>
            <a:ext cx="5230091" cy="4054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0986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b="1" dirty="0">
                <a:solidFill>
                  <a:srgbClr val="FF0000"/>
                </a:solidFill>
              </a:rPr>
              <a:t>Touching - </a:t>
            </a:r>
            <a:r>
              <a:rPr lang="en-GB" sz="4000" b="1" dirty="0" err="1">
                <a:solidFill>
                  <a:srgbClr val="FF0000"/>
                </a:solidFill>
              </a:rPr>
              <a:t>Haptics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772816"/>
            <a:ext cx="850392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Physical contact such as </a:t>
            </a:r>
            <a:r>
              <a:rPr lang="en-GB" dirty="0" smtClean="0"/>
              <a:t>holding, </a:t>
            </a:r>
            <a:r>
              <a:rPr lang="en-GB" dirty="0"/>
              <a:t>stroking, shaking hands, guiding</a:t>
            </a:r>
          </a:p>
          <a:p>
            <a:pPr>
              <a:lnSpc>
                <a:spcPct val="90000"/>
              </a:lnSpc>
            </a:pPr>
            <a:r>
              <a:rPr lang="en-GB" dirty="0"/>
              <a:t>Linked to proxemics</a:t>
            </a:r>
          </a:p>
          <a:p>
            <a:pPr>
              <a:lnSpc>
                <a:spcPct val="90000"/>
              </a:lnSpc>
            </a:pPr>
            <a:r>
              <a:rPr lang="en-GB" dirty="0"/>
              <a:t>Touch is very important in our early development</a:t>
            </a:r>
          </a:p>
          <a:p>
            <a:pPr>
              <a:lnSpc>
                <a:spcPct val="90000"/>
              </a:lnSpc>
            </a:pPr>
            <a:r>
              <a:rPr lang="en-GB" dirty="0"/>
              <a:t>Many rules and taboos regulating physical contact</a:t>
            </a:r>
          </a:p>
        </p:txBody>
      </p:sp>
    </p:spTree>
    <p:extLst>
      <p:ext uri="{BB962C8B-B14F-4D97-AF65-F5344CB8AC3E}">
        <p14:creationId xmlns:p14="http://schemas.microsoft.com/office/powerpoint/2010/main" val="30829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243408"/>
            <a:ext cx="8001000" cy="1216025"/>
          </a:xfrm>
        </p:spPr>
        <p:txBody>
          <a:bodyPr/>
          <a:lstStyle/>
          <a:p>
            <a:pPr algn="l"/>
            <a:r>
              <a:rPr lang="en-GB" sz="4000" b="1" dirty="0">
                <a:solidFill>
                  <a:srgbClr val="FF0000"/>
                </a:solidFill>
              </a:rPr>
              <a:t>Eye </a:t>
            </a:r>
            <a:r>
              <a:rPr lang="en-GB" sz="4000" b="1" dirty="0" smtClean="0">
                <a:solidFill>
                  <a:srgbClr val="FF0000"/>
                </a:solidFill>
              </a:rPr>
              <a:t>Movement: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503920" cy="4572000"/>
          </a:xfrm>
        </p:spPr>
        <p:txBody>
          <a:bodyPr/>
          <a:lstStyle/>
          <a:p>
            <a:r>
              <a:rPr lang="en-GB" dirty="0"/>
              <a:t>Eye movement, length and direction of gaze, changes in pupil size</a:t>
            </a:r>
          </a:p>
          <a:p>
            <a:r>
              <a:rPr lang="en-GB" dirty="0"/>
              <a:t>We are hypersensitive to information imparted by eyes</a:t>
            </a:r>
          </a:p>
          <a:p>
            <a:r>
              <a:rPr lang="en-GB" dirty="0"/>
              <a:t>Can be argued eyes reveal the truthfulness of what is being said</a:t>
            </a:r>
          </a:p>
        </p:txBody>
      </p:sp>
    </p:spTree>
    <p:extLst>
      <p:ext uri="{BB962C8B-B14F-4D97-AF65-F5344CB8AC3E}">
        <p14:creationId xmlns:p14="http://schemas.microsoft.com/office/powerpoint/2010/main" val="66240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4400" b="1" dirty="0" smtClean="0">
                <a:solidFill>
                  <a:srgbClr val="FF0000"/>
                </a:solidFill>
              </a:rPr>
              <a:t>Smell: 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700808"/>
            <a:ext cx="850392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Humans do not have a particularly well-developed sense of smell compared with other species</a:t>
            </a:r>
          </a:p>
          <a:p>
            <a:pPr>
              <a:lnSpc>
                <a:spcPct val="90000"/>
              </a:lnSpc>
            </a:pPr>
            <a:r>
              <a:rPr lang="en-GB" dirty="0"/>
              <a:t>Perfumes and deodorants send powerful </a:t>
            </a:r>
            <a:r>
              <a:rPr lang="en-GB" dirty="0" smtClean="0"/>
              <a:t>messages.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A rapidly growing industry has developed around the use of smells</a:t>
            </a:r>
          </a:p>
        </p:txBody>
      </p:sp>
      <p:pic>
        <p:nvPicPr>
          <p:cNvPr id="36869" name="Picture 5" descr="Smel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142081"/>
            <a:ext cx="2665413" cy="1246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77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820472" cy="75895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What does communication mean?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892480" cy="478112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Communication is the art of transmitting information, ideas and attitudes from one person to another.</a:t>
            </a:r>
          </a:p>
          <a:p>
            <a:r>
              <a:rPr lang="en-US" sz="2800" dirty="0" smtClean="0"/>
              <a:t>Communication is the process of meaningful interaction among human beings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65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b="1" dirty="0">
                <a:solidFill>
                  <a:srgbClr val="FF0000"/>
                </a:solidFill>
              </a:rPr>
              <a:t>Complex </a:t>
            </a:r>
            <a:r>
              <a:rPr lang="en-GB" sz="4000" b="1" dirty="0" smtClean="0">
                <a:solidFill>
                  <a:srgbClr val="FF0000"/>
                </a:solidFill>
              </a:rPr>
              <a:t>Messages: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700808"/>
            <a:ext cx="8503920" cy="4572000"/>
          </a:xfrm>
        </p:spPr>
        <p:txBody>
          <a:bodyPr/>
          <a:lstStyle/>
          <a:p>
            <a:r>
              <a:rPr lang="en-GB" sz="2800" dirty="0"/>
              <a:t>Rare for these non-verbal codes to operate in isolation from one another, or separately from language</a:t>
            </a:r>
          </a:p>
          <a:p>
            <a:r>
              <a:rPr lang="en-GB" sz="2800" dirty="0"/>
              <a:t>We create and perceive messages using signs from a range of verbal and non-verbal codes</a:t>
            </a:r>
          </a:p>
          <a:p>
            <a:r>
              <a:rPr lang="en-GB" sz="2800" dirty="0"/>
              <a:t>To make this even more complex, these signs and codes to not always pull in the same direction</a:t>
            </a:r>
          </a:p>
        </p:txBody>
      </p:sp>
    </p:spTree>
    <p:extLst>
      <p:ext uri="{BB962C8B-B14F-4D97-AF65-F5344CB8AC3E}">
        <p14:creationId xmlns:p14="http://schemas.microsoft.com/office/powerpoint/2010/main" val="36479448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Communicative Competence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2060848"/>
            <a:ext cx="8763000" cy="4343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2800" i="1" u="sng" dirty="0" smtClean="0">
                <a:solidFill>
                  <a:srgbClr val="FF0000"/>
                </a:solidFill>
              </a:rPr>
              <a:t>A </a:t>
            </a:r>
            <a:r>
              <a:rPr lang="en-GB" sz="2800" i="1" u="sng" dirty="0">
                <a:solidFill>
                  <a:srgbClr val="FF0000"/>
                </a:solidFill>
              </a:rPr>
              <a:t>competent communicator will</a:t>
            </a:r>
            <a:r>
              <a:rPr lang="en-GB" sz="2800" i="1" u="sng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buFontTx/>
              <a:buNone/>
            </a:pPr>
            <a:endParaRPr lang="en-GB" sz="2800" i="1" u="sng" dirty="0">
              <a:solidFill>
                <a:srgbClr val="FF0000"/>
              </a:solidFill>
            </a:endParaRPr>
          </a:p>
          <a:p>
            <a:r>
              <a:rPr lang="en-GB" sz="2800" dirty="0">
                <a:solidFill>
                  <a:srgbClr val="0B0B0F"/>
                </a:solidFill>
              </a:rPr>
              <a:t>Recognise and use different verbal and non-verbal styles as they are suited to different social situations</a:t>
            </a:r>
          </a:p>
          <a:p>
            <a:r>
              <a:rPr lang="en-GB" sz="2800" dirty="0">
                <a:solidFill>
                  <a:srgbClr val="0B0B0F"/>
                </a:solidFill>
              </a:rPr>
              <a:t>Recognise the </a:t>
            </a:r>
            <a:r>
              <a:rPr lang="en-GB" sz="2800" dirty="0" smtClean="0">
                <a:solidFill>
                  <a:srgbClr val="0B0B0F"/>
                </a:solidFill>
              </a:rPr>
              <a:t>relation between verbal </a:t>
            </a:r>
            <a:r>
              <a:rPr lang="en-GB" sz="2800" dirty="0">
                <a:solidFill>
                  <a:srgbClr val="0B0B0F"/>
                </a:solidFill>
              </a:rPr>
              <a:t>and non-verbal elements in </a:t>
            </a:r>
            <a:r>
              <a:rPr lang="en-GB" sz="2800" dirty="0" smtClean="0">
                <a:solidFill>
                  <a:srgbClr val="0B0B0F"/>
                </a:solidFill>
              </a:rPr>
              <a:t>communication</a:t>
            </a:r>
            <a:endParaRPr lang="en-GB" sz="2800" dirty="0">
              <a:solidFill>
                <a:srgbClr val="0B0B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3381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5536" y="1676400"/>
            <a:ext cx="8352928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</a:rPr>
              <a:t>…In 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</a:rPr>
              <a:t>the new global and diverse workplace requires</a:t>
            </a:r>
            <a:br>
              <a:rPr lang="en-US" sz="3600" b="1" dirty="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3600" b="1" dirty="0">
                <a:solidFill>
                  <a:schemeClr val="tx2"/>
                </a:solidFill>
                <a:latin typeface="Arial" pitchFamily="34" charset="0"/>
              </a:rPr>
              <a:t>excellent communication skills!</a:t>
            </a:r>
            <a:r>
              <a:rPr lang="en-US" sz="4000" dirty="0">
                <a:solidFill>
                  <a:schemeClr val="tx2"/>
                </a:solidFill>
                <a:latin typeface="Arial" pitchFamily="34" charset="0"/>
              </a:rPr>
              <a:t> </a:t>
            </a:r>
          </a:p>
        </p:txBody>
      </p:sp>
      <p:pic>
        <p:nvPicPr>
          <p:cNvPr id="30723" name="Picture 5" descr="Ch01divers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133" y="4191001"/>
            <a:ext cx="3251200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6"/>
          <p:cNvSpPr>
            <a:spLocks noChangeArrowheads="1"/>
          </p:cNvSpPr>
          <p:nvPr/>
        </p:nvSpPr>
        <p:spPr bwMode="auto">
          <a:xfrm>
            <a:off x="539552" y="332656"/>
            <a:ext cx="4363156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</a:rPr>
              <a:t>In conclusion:</a:t>
            </a:r>
            <a:endParaRPr lang="en-US" sz="36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1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Communication -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Communication is a dynamic process…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hrough </a:t>
            </a:r>
            <a:r>
              <a:rPr lang="en-US" sz="2800" dirty="0"/>
              <a:t>this process we convey a thought or feeling to someone else.</a:t>
            </a:r>
          </a:p>
          <a:p>
            <a:r>
              <a:rPr lang="en-US" sz="2800" dirty="0"/>
              <a:t>H</a:t>
            </a:r>
            <a:r>
              <a:rPr lang="en-US" sz="2800" dirty="0" smtClean="0"/>
              <a:t>ow </a:t>
            </a:r>
            <a:r>
              <a:rPr lang="en-US" sz="2800" dirty="0"/>
              <a:t>it is received depends on a set of events, stimuli, that person is exposed to.</a:t>
            </a:r>
          </a:p>
          <a:p>
            <a:r>
              <a:rPr lang="en-US" sz="2800" dirty="0" smtClean="0"/>
              <a:t>‘how you say</a:t>
            </a:r>
            <a:r>
              <a:rPr lang="en-US" sz="2800" dirty="0"/>
              <a:t>’  ‘what you say’ plays an important role in communication.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395536" y="1484784"/>
            <a:ext cx="2803525" cy="1447800"/>
            <a:chOff x="240" y="1104"/>
            <a:chExt cx="1766" cy="912"/>
          </a:xfrm>
        </p:grpSpPr>
        <p:grpSp>
          <p:nvGrpSpPr>
            <p:cNvPr id="7172" name="Group 4"/>
            <p:cNvGrpSpPr>
              <a:grpSpLocks/>
            </p:cNvGrpSpPr>
            <p:nvPr/>
          </p:nvGrpSpPr>
          <p:grpSpPr bwMode="auto">
            <a:xfrm>
              <a:off x="806" y="1104"/>
              <a:ext cx="1200" cy="912"/>
              <a:chOff x="3948" y="1395"/>
              <a:chExt cx="1135" cy="1029"/>
            </a:xfrm>
          </p:grpSpPr>
          <p:grpSp>
            <p:nvGrpSpPr>
              <p:cNvPr id="7173" name="Group 5"/>
              <p:cNvGrpSpPr>
                <a:grpSpLocks/>
              </p:cNvGrpSpPr>
              <p:nvPr/>
            </p:nvGrpSpPr>
            <p:grpSpPr bwMode="auto">
              <a:xfrm>
                <a:off x="4497" y="1395"/>
                <a:ext cx="586" cy="658"/>
                <a:chOff x="4497" y="1395"/>
                <a:chExt cx="586" cy="658"/>
              </a:xfrm>
            </p:grpSpPr>
            <p:grpSp>
              <p:nvGrpSpPr>
                <p:cNvPr id="7174" name="Group 6"/>
                <p:cNvGrpSpPr>
                  <a:grpSpLocks/>
                </p:cNvGrpSpPr>
                <p:nvPr/>
              </p:nvGrpSpPr>
              <p:grpSpPr bwMode="auto">
                <a:xfrm>
                  <a:off x="4497" y="1395"/>
                  <a:ext cx="586" cy="658"/>
                  <a:chOff x="4497" y="1395"/>
                  <a:chExt cx="586" cy="658"/>
                </a:xfrm>
              </p:grpSpPr>
              <p:grpSp>
                <p:nvGrpSpPr>
                  <p:cNvPr id="7175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4497" y="1395"/>
                    <a:ext cx="577" cy="658"/>
                    <a:chOff x="4497" y="1395"/>
                    <a:chExt cx="577" cy="658"/>
                  </a:xfrm>
                </p:grpSpPr>
                <p:grpSp>
                  <p:nvGrpSpPr>
                    <p:cNvPr id="7176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97" y="1395"/>
                      <a:ext cx="577" cy="658"/>
                      <a:chOff x="4497" y="1395"/>
                      <a:chExt cx="577" cy="658"/>
                    </a:xfrm>
                  </p:grpSpPr>
                  <p:sp>
                    <p:nvSpPr>
                      <p:cNvPr id="7177" name="Freeform 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7" y="1395"/>
                        <a:ext cx="577" cy="658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1649"/>
                          </a:cxn>
                          <a:cxn ang="0">
                            <a:pos x="168" y="1435"/>
                          </a:cxn>
                          <a:cxn ang="0">
                            <a:pos x="285" y="1306"/>
                          </a:cxn>
                          <a:cxn ang="0">
                            <a:pos x="360" y="1213"/>
                          </a:cxn>
                          <a:cxn ang="0">
                            <a:pos x="366" y="1101"/>
                          </a:cxn>
                          <a:cxn ang="0">
                            <a:pos x="330" y="1008"/>
                          </a:cxn>
                          <a:cxn ang="0">
                            <a:pos x="279" y="927"/>
                          </a:cxn>
                          <a:cxn ang="0">
                            <a:pos x="255" y="852"/>
                          </a:cxn>
                          <a:cxn ang="0">
                            <a:pos x="228" y="796"/>
                          </a:cxn>
                          <a:cxn ang="0">
                            <a:pos x="203" y="664"/>
                          </a:cxn>
                          <a:cxn ang="0">
                            <a:pos x="206" y="582"/>
                          </a:cxn>
                          <a:cxn ang="0">
                            <a:pos x="218" y="465"/>
                          </a:cxn>
                          <a:cxn ang="0">
                            <a:pos x="252" y="365"/>
                          </a:cxn>
                          <a:cxn ang="0">
                            <a:pos x="308" y="260"/>
                          </a:cxn>
                          <a:cxn ang="0">
                            <a:pos x="366" y="198"/>
                          </a:cxn>
                          <a:cxn ang="0">
                            <a:pos x="454" y="117"/>
                          </a:cxn>
                          <a:cxn ang="0">
                            <a:pos x="580" y="58"/>
                          </a:cxn>
                          <a:cxn ang="0">
                            <a:pos x="692" y="27"/>
                          </a:cxn>
                          <a:cxn ang="0">
                            <a:pos x="826" y="2"/>
                          </a:cxn>
                          <a:cxn ang="0">
                            <a:pos x="960" y="0"/>
                          </a:cxn>
                          <a:cxn ang="0">
                            <a:pos x="1068" y="11"/>
                          </a:cxn>
                          <a:cxn ang="0">
                            <a:pos x="1202" y="42"/>
                          </a:cxn>
                          <a:cxn ang="0">
                            <a:pos x="1328" y="86"/>
                          </a:cxn>
                          <a:cxn ang="0">
                            <a:pos x="1418" y="135"/>
                          </a:cxn>
                          <a:cxn ang="0">
                            <a:pos x="1524" y="219"/>
                          </a:cxn>
                          <a:cxn ang="0">
                            <a:pos x="1611" y="328"/>
                          </a:cxn>
                          <a:cxn ang="0">
                            <a:pos x="1670" y="440"/>
                          </a:cxn>
                          <a:cxn ang="0">
                            <a:pos x="1709" y="520"/>
                          </a:cxn>
                          <a:cxn ang="0">
                            <a:pos x="1729" y="661"/>
                          </a:cxn>
                          <a:cxn ang="0">
                            <a:pos x="1723" y="809"/>
                          </a:cxn>
                          <a:cxn ang="0">
                            <a:pos x="1710" y="921"/>
                          </a:cxn>
                          <a:cxn ang="0">
                            <a:pos x="1670" y="1069"/>
                          </a:cxn>
                          <a:cxn ang="0">
                            <a:pos x="1619" y="1218"/>
                          </a:cxn>
                          <a:cxn ang="0">
                            <a:pos x="1555" y="1330"/>
                          </a:cxn>
                          <a:cxn ang="0">
                            <a:pos x="1469" y="1451"/>
                          </a:cxn>
                          <a:cxn ang="0">
                            <a:pos x="1368" y="1526"/>
                          </a:cxn>
                          <a:cxn ang="0">
                            <a:pos x="1266" y="1565"/>
                          </a:cxn>
                          <a:cxn ang="0">
                            <a:pos x="1154" y="1588"/>
                          </a:cxn>
                          <a:cxn ang="0">
                            <a:pos x="1053" y="1587"/>
                          </a:cxn>
                          <a:cxn ang="0">
                            <a:pos x="972" y="1557"/>
                          </a:cxn>
                          <a:cxn ang="0">
                            <a:pos x="901" y="1517"/>
                          </a:cxn>
                          <a:cxn ang="0">
                            <a:pos x="867" y="1504"/>
                          </a:cxn>
                          <a:cxn ang="0">
                            <a:pos x="897" y="1582"/>
                          </a:cxn>
                          <a:cxn ang="0">
                            <a:pos x="949" y="1656"/>
                          </a:cxn>
                          <a:cxn ang="0">
                            <a:pos x="972" y="1762"/>
                          </a:cxn>
                          <a:cxn ang="0">
                            <a:pos x="972" y="1973"/>
                          </a:cxn>
                          <a:cxn ang="0">
                            <a:pos x="749" y="1956"/>
                          </a:cxn>
                          <a:cxn ang="0">
                            <a:pos x="528" y="1867"/>
                          </a:cxn>
                          <a:cxn ang="0">
                            <a:pos x="366" y="1768"/>
                          </a:cxn>
                          <a:cxn ang="0">
                            <a:pos x="0" y="1649"/>
                          </a:cxn>
                        </a:cxnLst>
                        <a:rect l="0" t="0" r="r" b="b"/>
                        <a:pathLst>
                          <a:path w="1729" h="1973">
                            <a:moveTo>
                              <a:pt x="0" y="1649"/>
                            </a:moveTo>
                            <a:lnTo>
                              <a:pt x="168" y="1435"/>
                            </a:lnTo>
                            <a:lnTo>
                              <a:pt x="285" y="1306"/>
                            </a:lnTo>
                            <a:lnTo>
                              <a:pt x="360" y="1213"/>
                            </a:lnTo>
                            <a:lnTo>
                              <a:pt x="366" y="1101"/>
                            </a:lnTo>
                            <a:lnTo>
                              <a:pt x="330" y="1008"/>
                            </a:lnTo>
                            <a:lnTo>
                              <a:pt x="279" y="927"/>
                            </a:lnTo>
                            <a:lnTo>
                              <a:pt x="255" y="852"/>
                            </a:lnTo>
                            <a:lnTo>
                              <a:pt x="228" y="796"/>
                            </a:lnTo>
                            <a:lnTo>
                              <a:pt x="203" y="664"/>
                            </a:lnTo>
                            <a:lnTo>
                              <a:pt x="206" y="582"/>
                            </a:lnTo>
                            <a:lnTo>
                              <a:pt x="218" y="465"/>
                            </a:lnTo>
                            <a:lnTo>
                              <a:pt x="252" y="365"/>
                            </a:lnTo>
                            <a:lnTo>
                              <a:pt x="308" y="260"/>
                            </a:lnTo>
                            <a:lnTo>
                              <a:pt x="366" y="198"/>
                            </a:lnTo>
                            <a:lnTo>
                              <a:pt x="454" y="117"/>
                            </a:lnTo>
                            <a:lnTo>
                              <a:pt x="580" y="58"/>
                            </a:lnTo>
                            <a:lnTo>
                              <a:pt x="692" y="27"/>
                            </a:lnTo>
                            <a:lnTo>
                              <a:pt x="826" y="2"/>
                            </a:lnTo>
                            <a:lnTo>
                              <a:pt x="960" y="0"/>
                            </a:lnTo>
                            <a:lnTo>
                              <a:pt x="1068" y="11"/>
                            </a:lnTo>
                            <a:lnTo>
                              <a:pt x="1202" y="42"/>
                            </a:lnTo>
                            <a:lnTo>
                              <a:pt x="1328" y="86"/>
                            </a:lnTo>
                            <a:lnTo>
                              <a:pt x="1418" y="135"/>
                            </a:lnTo>
                            <a:lnTo>
                              <a:pt x="1524" y="219"/>
                            </a:lnTo>
                            <a:lnTo>
                              <a:pt x="1611" y="328"/>
                            </a:lnTo>
                            <a:lnTo>
                              <a:pt x="1670" y="440"/>
                            </a:lnTo>
                            <a:lnTo>
                              <a:pt x="1709" y="520"/>
                            </a:lnTo>
                            <a:lnTo>
                              <a:pt x="1729" y="661"/>
                            </a:lnTo>
                            <a:lnTo>
                              <a:pt x="1723" y="809"/>
                            </a:lnTo>
                            <a:lnTo>
                              <a:pt x="1710" y="921"/>
                            </a:lnTo>
                            <a:lnTo>
                              <a:pt x="1670" y="1069"/>
                            </a:lnTo>
                            <a:lnTo>
                              <a:pt x="1619" y="1218"/>
                            </a:lnTo>
                            <a:lnTo>
                              <a:pt x="1555" y="1330"/>
                            </a:lnTo>
                            <a:lnTo>
                              <a:pt x="1469" y="1451"/>
                            </a:lnTo>
                            <a:lnTo>
                              <a:pt x="1368" y="1526"/>
                            </a:lnTo>
                            <a:lnTo>
                              <a:pt x="1266" y="1565"/>
                            </a:lnTo>
                            <a:lnTo>
                              <a:pt x="1154" y="1588"/>
                            </a:lnTo>
                            <a:lnTo>
                              <a:pt x="1053" y="1587"/>
                            </a:lnTo>
                            <a:lnTo>
                              <a:pt x="972" y="1557"/>
                            </a:lnTo>
                            <a:lnTo>
                              <a:pt x="901" y="1517"/>
                            </a:lnTo>
                            <a:lnTo>
                              <a:pt x="867" y="1504"/>
                            </a:lnTo>
                            <a:lnTo>
                              <a:pt x="897" y="1582"/>
                            </a:lnTo>
                            <a:lnTo>
                              <a:pt x="949" y="1656"/>
                            </a:lnTo>
                            <a:lnTo>
                              <a:pt x="972" y="1762"/>
                            </a:lnTo>
                            <a:lnTo>
                              <a:pt x="972" y="1973"/>
                            </a:lnTo>
                            <a:lnTo>
                              <a:pt x="749" y="1956"/>
                            </a:lnTo>
                            <a:lnTo>
                              <a:pt x="528" y="1867"/>
                            </a:lnTo>
                            <a:lnTo>
                              <a:pt x="366" y="1768"/>
                            </a:lnTo>
                            <a:lnTo>
                              <a:pt x="0" y="1649"/>
                            </a:lnTo>
                            <a:close/>
                          </a:path>
                        </a:pathLst>
                      </a:custGeom>
                      <a:solidFill>
                        <a:srgbClr val="E0A080"/>
                      </a:solidFill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78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16" y="1639"/>
                        <a:ext cx="35" cy="11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04" y="332"/>
                          </a:cxn>
                          <a:cxn ang="0">
                            <a:pos x="57" y="318"/>
                          </a:cxn>
                          <a:cxn ang="0">
                            <a:pos x="30" y="290"/>
                          </a:cxn>
                          <a:cxn ang="0">
                            <a:pos x="9" y="242"/>
                          </a:cxn>
                          <a:cxn ang="0">
                            <a:pos x="0" y="183"/>
                          </a:cxn>
                          <a:cxn ang="0">
                            <a:pos x="5" y="115"/>
                          </a:cxn>
                          <a:cxn ang="0">
                            <a:pos x="20" y="73"/>
                          </a:cxn>
                          <a:cxn ang="0">
                            <a:pos x="48" y="28"/>
                          </a:cxn>
                          <a:cxn ang="0">
                            <a:pos x="79" y="0"/>
                          </a:cxn>
                        </a:cxnLst>
                        <a:rect l="0" t="0" r="r" b="b"/>
                        <a:pathLst>
                          <a:path w="104" h="332">
                            <a:moveTo>
                              <a:pt x="104" y="332"/>
                            </a:moveTo>
                            <a:lnTo>
                              <a:pt x="57" y="318"/>
                            </a:lnTo>
                            <a:lnTo>
                              <a:pt x="30" y="290"/>
                            </a:lnTo>
                            <a:lnTo>
                              <a:pt x="9" y="242"/>
                            </a:lnTo>
                            <a:lnTo>
                              <a:pt x="0" y="183"/>
                            </a:lnTo>
                            <a:lnTo>
                              <a:pt x="5" y="115"/>
                            </a:lnTo>
                            <a:lnTo>
                              <a:pt x="20" y="73"/>
                            </a:lnTo>
                            <a:lnTo>
                              <a:pt x="48" y="28"/>
                            </a:lnTo>
                            <a:lnTo>
                              <a:pt x="79" y="0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179" name="Group 1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517" y="1397"/>
                      <a:ext cx="504" cy="421"/>
                      <a:chOff x="4517" y="1397"/>
                      <a:chExt cx="504" cy="421"/>
                    </a:xfrm>
                  </p:grpSpPr>
                  <p:grpSp>
                    <p:nvGrpSpPr>
                      <p:cNvPr id="7180" name="Group 1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641" y="1397"/>
                        <a:ext cx="331" cy="121"/>
                        <a:chOff x="4641" y="1397"/>
                        <a:chExt cx="331" cy="121"/>
                      </a:xfrm>
                    </p:grpSpPr>
                    <p:sp>
                      <p:nvSpPr>
                        <p:cNvPr id="7181" name="Freeform 1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65" y="1415"/>
                          <a:ext cx="307" cy="103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311"/>
                            </a:cxn>
                            <a:cxn ang="0">
                              <a:pos x="77" y="211"/>
                            </a:cxn>
                            <a:cxn ang="0">
                              <a:pos x="168" y="139"/>
                            </a:cxn>
                            <a:cxn ang="0">
                              <a:pos x="274" y="77"/>
                            </a:cxn>
                            <a:cxn ang="0">
                              <a:pos x="385" y="35"/>
                            </a:cxn>
                            <a:cxn ang="0">
                              <a:pos x="512" y="13"/>
                            </a:cxn>
                            <a:cxn ang="0">
                              <a:pos x="667" y="0"/>
                            </a:cxn>
                            <a:cxn ang="0">
                              <a:pos x="779" y="19"/>
                            </a:cxn>
                            <a:cxn ang="0">
                              <a:pos x="921" y="68"/>
                            </a:cxn>
                          </a:cxnLst>
                          <a:rect l="0" t="0" r="r" b="b"/>
                          <a:pathLst>
                            <a:path w="921" h="311">
                              <a:moveTo>
                                <a:pt x="0" y="311"/>
                              </a:moveTo>
                              <a:lnTo>
                                <a:pt x="77" y="211"/>
                              </a:lnTo>
                              <a:lnTo>
                                <a:pt x="168" y="139"/>
                              </a:lnTo>
                              <a:lnTo>
                                <a:pt x="274" y="77"/>
                              </a:lnTo>
                              <a:lnTo>
                                <a:pt x="385" y="35"/>
                              </a:lnTo>
                              <a:lnTo>
                                <a:pt x="512" y="13"/>
                              </a:lnTo>
                              <a:lnTo>
                                <a:pt x="667" y="0"/>
                              </a:lnTo>
                              <a:lnTo>
                                <a:pt x="779" y="19"/>
                              </a:lnTo>
                              <a:lnTo>
                                <a:pt x="921" y="68"/>
                              </a:lnTo>
                            </a:path>
                          </a:pathLst>
                        </a:custGeom>
                        <a:noFill/>
                        <a:ln w="4763">
                          <a:solidFill>
                            <a:srgbClr val="804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7182" name="Freeform 1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4641" y="1397"/>
                          <a:ext cx="311" cy="114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0" y="341"/>
                            </a:cxn>
                            <a:cxn ang="0">
                              <a:pos x="49" y="245"/>
                            </a:cxn>
                            <a:cxn ang="0">
                              <a:pos x="106" y="168"/>
                            </a:cxn>
                            <a:cxn ang="0">
                              <a:pos x="177" y="100"/>
                            </a:cxn>
                            <a:cxn ang="0">
                              <a:pos x="273" y="41"/>
                            </a:cxn>
                            <a:cxn ang="0">
                              <a:pos x="409" y="6"/>
                            </a:cxn>
                            <a:cxn ang="0">
                              <a:pos x="540" y="0"/>
                            </a:cxn>
                            <a:cxn ang="0">
                              <a:pos x="682" y="16"/>
                            </a:cxn>
                            <a:cxn ang="0">
                              <a:pos x="801" y="45"/>
                            </a:cxn>
                            <a:cxn ang="0">
                              <a:pos x="871" y="73"/>
                            </a:cxn>
                            <a:cxn ang="0">
                              <a:pos x="931" y="103"/>
                            </a:cxn>
                          </a:cxnLst>
                          <a:rect l="0" t="0" r="r" b="b"/>
                          <a:pathLst>
                            <a:path w="931" h="341">
                              <a:moveTo>
                                <a:pt x="0" y="341"/>
                              </a:moveTo>
                              <a:lnTo>
                                <a:pt x="49" y="245"/>
                              </a:lnTo>
                              <a:lnTo>
                                <a:pt x="106" y="168"/>
                              </a:lnTo>
                              <a:lnTo>
                                <a:pt x="177" y="100"/>
                              </a:lnTo>
                              <a:lnTo>
                                <a:pt x="273" y="41"/>
                              </a:lnTo>
                              <a:lnTo>
                                <a:pt x="409" y="6"/>
                              </a:lnTo>
                              <a:lnTo>
                                <a:pt x="540" y="0"/>
                              </a:lnTo>
                              <a:lnTo>
                                <a:pt x="682" y="16"/>
                              </a:lnTo>
                              <a:lnTo>
                                <a:pt x="801" y="45"/>
                              </a:lnTo>
                              <a:lnTo>
                                <a:pt x="871" y="73"/>
                              </a:lnTo>
                              <a:lnTo>
                                <a:pt x="931" y="103"/>
                              </a:lnTo>
                            </a:path>
                          </a:pathLst>
                        </a:custGeom>
                        <a:noFill/>
                        <a:ln w="4763">
                          <a:solidFill>
                            <a:srgbClr val="804000"/>
                          </a:solidFill>
                          <a:prstDash val="solid"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grpSp>
                    <p:nvGrpSpPr>
                      <p:cNvPr id="7183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517" y="1472"/>
                        <a:ext cx="504" cy="346"/>
                        <a:chOff x="4517" y="1472"/>
                        <a:chExt cx="504" cy="346"/>
                      </a:xfrm>
                    </p:grpSpPr>
                    <p:grpSp>
                      <p:nvGrpSpPr>
                        <p:cNvPr id="7184" name="Group 1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517" y="1472"/>
                          <a:ext cx="180" cy="199"/>
                          <a:chOff x="4517" y="1472"/>
                          <a:chExt cx="180" cy="199"/>
                        </a:xfrm>
                      </p:grpSpPr>
                      <p:sp>
                        <p:nvSpPr>
                          <p:cNvPr id="7185" name="Freeform 17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517" y="1472"/>
                            <a:ext cx="180" cy="199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30" y="490"/>
                              </a:cxn>
                              <a:cxn ang="0">
                                <a:pos x="19" y="259"/>
                              </a:cxn>
                              <a:cxn ang="0">
                                <a:pos x="90" y="113"/>
                              </a:cxn>
                              <a:cxn ang="0">
                                <a:pos x="143" y="29"/>
                              </a:cxn>
                              <a:cxn ang="0">
                                <a:pos x="195" y="0"/>
                              </a:cxn>
                              <a:cxn ang="0">
                                <a:pos x="223" y="54"/>
                              </a:cxn>
                              <a:cxn ang="0">
                                <a:pos x="264" y="31"/>
                              </a:cxn>
                              <a:cxn ang="0">
                                <a:pos x="291" y="85"/>
                              </a:cxn>
                              <a:cxn ang="0">
                                <a:pos x="319" y="120"/>
                              </a:cxn>
                              <a:cxn ang="0">
                                <a:pos x="350" y="152"/>
                              </a:cxn>
                              <a:cxn ang="0">
                                <a:pos x="344" y="203"/>
                              </a:cxn>
                              <a:cxn ang="0">
                                <a:pos x="384" y="172"/>
                              </a:cxn>
                              <a:cxn ang="0">
                                <a:pos x="422" y="200"/>
                              </a:cxn>
                              <a:cxn ang="0">
                                <a:pos x="425" y="241"/>
                              </a:cxn>
                              <a:cxn ang="0">
                                <a:pos x="469" y="247"/>
                              </a:cxn>
                              <a:cxn ang="0">
                                <a:pos x="486" y="294"/>
                              </a:cxn>
                              <a:cxn ang="0">
                                <a:pos x="520" y="340"/>
                              </a:cxn>
                              <a:cxn ang="0">
                                <a:pos x="508" y="440"/>
                              </a:cxn>
                              <a:cxn ang="0">
                                <a:pos x="526" y="507"/>
                              </a:cxn>
                              <a:cxn ang="0">
                                <a:pos x="536" y="566"/>
                              </a:cxn>
                              <a:cxn ang="0">
                                <a:pos x="500" y="598"/>
                              </a:cxn>
                              <a:cxn ang="0">
                                <a:pos x="458" y="591"/>
                              </a:cxn>
                              <a:cxn ang="0">
                                <a:pos x="422" y="547"/>
                              </a:cxn>
                              <a:cxn ang="0">
                                <a:pos x="394" y="541"/>
                              </a:cxn>
                              <a:cxn ang="0">
                                <a:pos x="348" y="529"/>
                              </a:cxn>
                              <a:cxn ang="0">
                                <a:pos x="319" y="520"/>
                              </a:cxn>
                              <a:cxn ang="0">
                                <a:pos x="298" y="508"/>
                              </a:cxn>
                              <a:cxn ang="0">
                                <a:pos x="264" y="501"/>
                              </a:cxn>
                              <a:cxn ang="0">
                                <a:pos x="241" y="462"/>
                              </a:cxn>
                              <a:cxn ang="0">
                                <a:pos x="225" y="502"/>
                              </a:cxn>
                              <a:cxn ang="0">
                                <a:pos x="191" y="516"/>
                              </a:cxn>
                              <a:cxn ang="0">
                                <a:pos x="173" y="529"/>
                              </a:cxn>
                              <a:cxn ang="0">
                                <a:pos x="143" y="567"/>
                              </a:cxn>
                            </a:cxnLst>
                            <a:rect l="0" t="0" r="r" b="b"/>
                            <a:pathLst>
                              <a:path w="539" h="598">
                                <a:moveTo>
                                  <a:pt x="101" y="567"/>
                                </a:moveTo>
                                <a:lnTo>
                                  <a:pt x="30" y="490"/>
                                </a:lnTo>
                                <a:lnTo>
                                  <a:pt x="0" y="389"/>
                                </a:lnTo>
                                <a:lnTo>
                                  <a:pt x="19" y="259"/>
                                </a:lnTo>
                                <a:lnTo>
                                  <a:pt x="59" y="161"/>
                                </a:lnTo>
                                <a:lnTo>
                                  <a:pt x="90" y="113"/>
                                </a:lnTo>
                                <a:lnTo>
                                  <a:pt x="126" y="49"/>
                                </a:lnTo>
                                <a:lnTo>
                                  <a:pt x="143" y="29"/>
                                </a:lnTo>
                                <a:lnTo>
                                  <a:pt x="168" y="2"/>
                                </a:lnTo>
                                <a:lnTo>
                                  <a:pt x="195" y="0"/>
                                </a:lnTo>
                                <a:lnTo>
                                  <a:pt x="210" y="24"/>
                                </a:lnTo>
                                <a:lnTo>
                                  <a:pt x="223" y="54"/>
                                </a:lnTo>
                                <a:lnTo>
                                  <a:pt x="235" y="34"/>
                                </a:lnTo>
                                <a:lnTo>
                                  <a:pt x="264" y="31"/>
                                </a:lnTo>
                                <a:lnTo>
                                  <a:pt x="282" y="54"/>
                                </a:lnTo>
                                <a:lnTo>
                                  <a:pt x="291" y="85"/>
                                </a:lnTo>
                                <a:lnTo>
                                  <a:pt x="298" y="133"/>
                                </a:lnTo>
                                <a:lnTo>
                                  <a:pt x="319" y="120"/>
                                </a:lnTo>
                                <a:lnTo>
                                  <a:pt x="344" y="136"/>
                                </a:lnTo>
                                <a:lnTo>
                                  <a:pt x="350" y="152"/>
                                </a:lnTo>
                                <a:lnTo>
                                  <a:pt x="348" y="179"/>
                                </a:lnTo>
                                <a:lnTo>
                                  <a:pt x="344" y="203"/>
                                </a:lnTo>
                                <a:lnTo>
                                  <a:pt x="360" y="183"/>
                                </a:lnTo>
                                <a:lnTo>
                                  <a:pt x="384" y="172"/>
                                </a:lnTo>
                                <a:lnTo>
                                  <a:pt x="418" y="179"/>
                                </a:lnTo>
                                <a:lnTo>
                                  <a:pt x="422" y="200"/>
                                </a:lnTo>
                                <a:lnTo>
                                  <a:pt x="425" y="217"/>
                                </a:lnTo>
                                <a:lnTo>
                                  <a:pt x="425" y="241"/>
                                </a:lnTo>
                                <a:lnTo>
                                  <a:pt x="446" y="234"/>
                                </a:lnTo>
                                <a:lnTo>
                                  <a:pt x="469" y="247"/>
                                </a:lnTo>
                                <a:lnTo>
                                  <a:pt x="480" y="265"/>
                                </a:lnTo>
                                <a:lnTo>
                                  <a:pt x="486" y="294"/>
                                </a:lnTo>
                                <a:lnTo>
                                  <a:pt x="508" y="304"/>
                                </a:lnTo>
                                <a:lnTo>
                                  <a:pt x="520" y="340"/>
                                </a:lnTo>
                                <a:lnTo>
                                  <a:pt x="515" y="375"/>
                                </a:lnTo>
                                <a:lnTo>
                                  <a:pt x="508" y="440"/>
                                </a:lnTo>
                                <a:lnTo>
                                  <a:pt x="512" y="479"/>
                                </a:lnTo>
                                <a:lnTo>
                                  <a:pt x="526" y="507"/>
                                </a:lnTo>
                                <a:lnTo>
                                  <a:pt x="539" y="535"/>
                                </a:lnTo>
                                <a:lnTo>
                                  <a:pt x="536" y="566"/>
                                </a:lnTo>
                                <a:lnTo>
                                  <a:pt x="520" y="589"/>
                                </a:lnTo>
                                <a:lnTo>
                                  <a:pt x="500" y="598"/>
                                </a:lnTo>
                                <a:lnTo>
                                  <a:pt x="478" y="598"/>
                                </a:lnTo>
                                <a:lnTo>
                                  <a:pt x="458" y="591"/>
                                </a:lnTo>
                                <a:lnTo>
                                  <a:pt x="433" y="567"/>
                                </a:lnTo>
                                <a:lnTo>
                                  <a:pt x="422" y="547"/>
                                </a:lnTo>
                                <a:lnTo>
                                  <a:pt x="418" y="535"/>
                                </a:lnTo>
                                <a:lnTo>
                                  <a:pt x="394" y="541"/>
                                </a:lnTo>
                                <a:lnTo>
                                  <a:pt x="368" y="539"/>
                                </a:lnTo>
                                <a:lnTo>
                                  <a:pt x="348" y="529"/>
                                </a:lnTo>
                                <a:lnTo>
                                  <a:pt x="341" y="520"/>
                                </a:lnTo>
                                <a:lnTo>
                                  <a:pt x="319" y="520"/>
                                </a:lnTo>
                                <a:lnTo>
                                  <a:pt x="306" y="514"/>
                                </a:lnTo>
                                <a:lnTo>
                                  <a:pt x="298" y="508"/>
                                </a:lnTo>
                                <a:lnTo>
                                  <a:pt x="281" y="508"/>
                                </a:lnTo>
                                <a:lnTo>
                                  <a:pt x="264" y="501"/>
                                </a:lnTo>
                                <a:lnTo>
                                  <a:pt x="253" y="479"/>
                                </a:lnTo>
                                <a:lnTo>
                                  <a:pt x="241" y="462"/>
                                </a:lnTo>
                                <a:lnTo>
                                  <a:pt x="235" y="479"/>
                                </a:lnTo>
                                <a:lnTo>
                                  <a:pt x="225" y="502"/>
                                </a:lnTo>
                                <a:lnTo>
                                  <a:pt x="207" y="514"/>
                                </a:lnTo>
                                <a:lnTo>
                                  <a:pt x="191" y="516"/>
                                </a:lnTo>
                                <a:lnTo>
                                  <a:pt x="179" y="516"/>
                                </a:lnTo>
                                <a:lnTo>
                                  <a:pt x="173" y="529"/>
                                </a:lnTo>
                                <a:lnTo>
                                  <a:pt x="161" y="547"/>
                                </a:lnTo>
                                <a:lnTo>
                                  <a:pt x="143" y="567"/>
                                </a:lnTo>
                                <a:lnTo>
                                  <a:pt x="101" y="567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C08040"/>
                          </a:solidFill>
                          <a:ln w="4763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7186" name="Group 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527" y="1483"/>
                            <a:ext cx="135" cy="173"/>
                            <a:chOff x="4527" y="1483"/>
                            <a:chExt cx="135" cy="173"/>
                          </a:xfrm>
                        </p:grpSpPr>
                        <p:sp>
                          <p:nvSpPr>
                            <p:cNvPr id="7187" name="Freeform 1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635" y="1597"/>
                              <a:ext cx="27" cy="37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24" y="111"/>
                                </a:cxn>
                                <a:cxn ang="0">
                                  <a:pos x="18" y="56"/>
                                </a:cxn>
                                <a:cxn ang="0">
                                  <a:pos x="35" y="24"/>
                                </a:cxn>
                                <a:cxn ang="0">
                                  <a:pos x="80" y="0"/>
                                </a:cxn>
                                <a:cxn ang="0">
                                  <a:pos x="52" y="5"/>
                                </a:cxn>
                                <a:cxn ang="0">
                                  <a:pos x="15" y="17"/>
                                </a:cxn>
                                <a:cxn ang="0">
                                  <a:pos x="0" y="46"/>
                                </a:cxn>
                                <a:cxn ang="0">
                                  <a:pos x="24" y="111"/>
                                </a:cxn>
                              </a:cxnLst>
                              <a:rect l="0" t="0" r="r" b="b"/>
                              <a:pathLst>
                                <a:path w="80" h="111">
                                  <a:moveTo>
                                    <a:pt x="24" y="111"/>
                                  </a:moveTo>
                                  <a:lnTo>
                                    <a:pt x="18" y="56"/>
                                  </a:lnTo>
                                  <a:lnTo>
                                    <a:pt x="35" y="24"/>
                                  </a:lnTo>
                                  <a:lnTo>
                                    <a:pt x="80" y="0"/>
                                  </a:lnTo>
                                  <a:lnTo>
                                    <a:pt x="52" y="5"/>
                                  </a:lnTo>
                                  <a:lnTo>
                                    <a:pt x="15" y="17"/>
                                  </a:lnTo>
                                  <a:lnTo>
                                    <a:pt x="0" y="46"/>
                                  </a:lnTo>
                                  <a:lnTo>
                                    <a:pt x="24" y="111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804000"/>
                            </a:solidFill>
                            <a:ln w="4763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7188" name="Freeform 2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584" y="1540"/>
                              <a:ext cx="44" cy="86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52" y="259"/>
                                </a:cxn>
                                <a:cxn ang="0">
                                  <a:pos x="26" y="205"/>
                                </a:cxn>
                                <a:cxn ang="0">
                                  <a:pos x="31" y="124"/>
                                </a:cxn>
                                <a:cxn ang="0">
                                  <a:pos x="72" y="62"/>
                                </a:cxn>
                                <a:cxn ang="0">
                                  <a:pos x="130" y="0"/>
                                </a:cxn>
                                <a:cxn ang="0">
                                  <a:pos x="97" y="35"/>
                                </a:cxn>
                                <a:cxn ang="0">
                                  <a:pos x="38" y="78"/>
                                </a:cxn>
                                <a:cxn ang="0">
                                  <a:pos x="0" y="116"/>
                                </a:cxn>
                                <a:cxn ang="0">
                                  <a:pos x="6" y="144"/>
                                </a:cxn>
                                <a:cxn ang="0">
                                  <a:pos x="4" y="184"/>
                                </a:cxn>
                                <a:cxn ang="0">
                                  <a:pos x="4" y="223"/>
                                </a:cxn>
                                <a:cxn ang="0">
                                  <a:pos x="52" y="259"/>
                                </a:cxn>
                              </a:cxnLst>
                              <a:rect l="0" t="0" r="r" b="b"/>
                              <a:pathLst>
                                <a:path w="130" h="259">
                                  <a:moveTo>
                                    <a:pt x="52" y="259"/>
                                  </a:moveTo>
                                  <a:lnTo>
                                    <a:pt x="26" y="205"/>
                                  </a:lnTo>
                                  <a:lnTo>
                                    <a:pt x="31" y="124"/>
                                  </a:lnTo>
                                  <a:lnTo>
                                    <a:pt x="72" y="62"/>
                                  </a:lnTo>
                                  <a:lnTo>
                                    <a:pt x="130" y="0"/>
                                  </a:lnTo>
                                  <a:lnTo>
                                    <a:pt x="97" y="35"/>
                                  </a:lnTo>
                                  <a:lnTo>
                                    <a:pt x="38" y="78"/>
                                  </a:lnTo>
                                  <a:lnTo>
                                    <a:pt x="0" y="116"/>
                                  </a:lnTo>
                                  <a:lnTo>
                                    <a:pt x="6" y="144"/>
                                  </a:lnTo>
                                  <a:lnTo>
                                    <a:pt x="4" y="184"/>
                                  </a:lnTo>
                                  <a:lnTo>
                                    <a:pt x="4" y="223"/>
                                  </a:lnTo>
                                  <a:lnTo>
                                    <a:pt x="52" y="259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804000"/>
                            </a:solidFill>
                            <a:ln w="4763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7189" name="Freeform 2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527" y="1587"/>
                              <a:ext cx="29" cy="69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40" y="173"/>
                                </a:cxn>
                                <a:cxn ang="0">
                                  <a:pos x="0" y="108"/>
                                </a:cxn>
                                <a:cxn ang="0">
                                  <a:pos x="15" y="64"/>
                                </a:cxn>
                                <a:cxn ang="0">
                                  <a:pos x="50" y="0"/>
                                </a:cxn>
                                <a:cxn ang="0">
                                  <a:pos x="21" y="110"/>
                                </a:cxn>
                                <a:cxn ang="0">
                                  <a:pos x="43" y="158"/>
                                </a:cxn>
                                <a:cxn ang="0">
                                  <a:pos x="89" y="208"/>
                                </a:cxn>
                                <a:cxn ang="0">
                                  <a:pos x="40" y="173"/>
                                </a:cxn>
                              </a:cxnLst>
                              <a:rect l="0" t="0" r="r" b="b"/>
                              <a:pathLst>
                                <a:path w="89" h="208">
                                  <a:moveTo>
                                    <a:pt x="40" y="173"/>
                                  </a:moveTo>
                                  <a:lnTo>
                                    <a:pt x="0" y="108"/>
                                  </a:lnTo>
                                  <a:lnTo>
                                    <a:pt x="15" y="64"/>
                                  </a:lnTo>
                                  <a:lnTo>
                                    <a:pt x="50" y="0"/>
                                  </a:lnTo>
                                  <a:lnTo>
                                    <a:pt x="21" y="110"/>
                                  </a:lnTo>
                                  <a:lnTo>
                                    <a:pt x="43" y="158"/>
                                  </a:lnTo>
                                  <a:lnTo>
                                    <a:pt x="89" y="208"/>
                                  </a:lnTo>
                                  <a:lnTo>
                                    <a:pt x="40" y="173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804000"/>
                            </a:solidFill>
                            <a:ln w="4763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7190" name="Freeform 22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551" y="1483"/>
                              <a:ext cx="39" cy="68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118" y="0"/>
                                </a:cxn>
                                <a:cxn ang="0">
                                  <a:pos x="62" y="50"/>
                                </a:cxn>
                                <a:cxn ang="0">
                                  <a:pos x="16" y="100"/>
                                </a:cxn>
                                <a:cxn ang="0">
                                  <a:pos x="7" y="146"/>
                                </a:cxn>
                                <a:cxn ang="0">
                                  <a:pos x="0" y="205"/>
                                </a:cxn>
                                <a:cxn ang="0">
                                  <a:pos x="19" y="156"/>
                                </a:cxn>
                                <a:cxn ang="0">
                                  <a:pos x="36" y="105"/>
                                </a:cxn>
                                <a:cxn ang="0">
                                  <a:pos x="85" y="44"/>
                                </a:cxn>
                                <a:cxn ang="0">
                                  <a:pos x="118" y="0"/>
                                </a:cxn>
                              </a:cxnLst>
                              <a:rect l="0" t="0" r="r" b="b"/>
                              <a:pathLst>
                                <a:path w="118" h="205">
                                  <a:moveTo>
                                    <a:pt x="118" y="0"/>
                                  </a:moveTo>
                                  <a:lnTo>
                                    <a:pt x="62" y="50"/>
                                  </a:lnTo>
                                  <a:lnTo>
                                    <a:pt x="16" y="100"/>
                                  </a:lnTo>
                                  <a:lnTo>
                                    <a:pt x="7" y="146"/>
                                  </a:lnTo>
                                  <a:lnTo>
                                    <a:pt x="0" y="205"/>
                                  </a:lnTo>
                                  <a:lnTo>
                                    <a:pt x="19" y="156"/>
                                  </a:lnTo>
                                  <a:lnTo>
                                    <a:pt x="36" y="105"/>
                                  </a:lnTo>
                                  <a:lnTo>
                                    <a:pt x="85" y="44"/>
                                  </a:lnTo>
                                  <a:lnTo>
                                    <a:pt x="118" y="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804000"/>
                            </a:solidFill>
                            <a:ln w="4763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7191" name="Freeform 2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546" y="1611"/>
                              <a:ext cx="23" cy="45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25" y="134"/>
                                </a:cxn>
                                <a:cxn ang="0">
                                  <a:pos x="9" y="93"/>
                                </a:cxn>
                                <a:cxn ang="0">
                                  <a:pos x="0" y="64"/>
                                </a:cxn>
                                <a:cxn ang="0">
                                  <a:pos x="19" y="28"/>
                                </a:cxn>
                                <a:cxn ang="0">
                                  <a:pos x="60" y="0"/>
                                </a:cxn>
                                <a:cxn ang="0">
                                  <a:pos x="37" y="39"/>
                                </a:cxn>
                                <a:cxn ang="0">
                                  <a:pos x="22" y="77"/>
                                </a:cxn>
                                <a:cxn ang="0">
                                  <a:pos x="43" y="93"/>
                                </a:cxn>
                                <a:cxn ang="0">
                                  <a:pos x="68" y="56"/>
                                </a:cxn>
                                <a:cxn ang="0">
                                  <a:pos x="56" y="86"/>
                                </a:cxn>
                                <a:cxn ang="0">
                                  <a:pos x="25" y="134"/>
                                </a:cxn>
                              </a:cxnLst>
                              <a:rect l="0" t="0" r="r" b="b"/>
                              <a:pathLst>
                                <a:path w="68" h="134">
                                  <a:moveTo>
                                    <a:pt x="25" y="134"/>
                                  </a:moveTo>
                                  <a:lnTo>
                                    <a:pt x="9" y="93"/>
                                  </a:lnTo>
                                  <a:lnTo>
                                    <a:pt x="0" y="64"/>
                                  </a:lnTo>
                                  <a:lnTo>
                                    <a:pt x="19" y="28"/>
                                  </a:lnTo>
                                  <a:lnTo>
                                    <a:pt x="60" y="0"/>
                                  </a:lnTo>
                                  <a:lnTo>
                                    <a:pt x="37" y="39"/>
                                  </a:lnTo>
                                  <a:lnTo>
                                    <a:pt x="22" y="77"/>
                                  </a:lnTo>
                                  <a:lnTo>
                                    <a:pt x="43" y="93"/>
                                  </a:lnTo>
                                  <a:lnTo>
                                    <a:pt x="68" y="56"/>
                                  </a:lnTo>
                                  <a:lnTo>
                                    <a:pt x="56" y="86"/>
                                  </a:lnTo>
                                  <a:lnTo>
                                    <a:pt x="25" y="134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804000"/>
                            </a:solidFill>
                            <a:ln w="4763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  <p:grpSp>
                      <p:nvGrpSpPr>
                        <p:cNvPr id="7192" name="Group 2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829" y="1714"/>
                          <a:ext cx="192" cy="104"/>
                          <a:chOff x="4829" y="1714"/>
                          <a:chExt cx="192" cy="104"/>
                        </a:xfrm>
                      </p:grpSpPr>
                      <p:sp>
                        <p:nvSpPr>
                          <p:cNvPr id="7193" name="Freeform 25"/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4829" y="1714"/>
                            <a:ext cx="192" cy="104"/>
                          </a:xfrm>
                          <a:custGeom>
                            <a:avLst/>
                            <a:gdLst/>
                            <a:ahLst/>
                            <a:cxnLst>
                              <a:cxn ang="0">
                                <a:pos x="37" y="75"/>
                              </a:cxn>
                              <a:cxn ang="0">
                                <a:pos x="140" y="79"/>
                              </a:cxn>
                              <a:cxn ang="0">
                                <a:pos x="211" y="78"/>
                              </a:cxn>
                              <a:cxn ang="0">
                                <a:pos x="299" y="36"/>
                              </a:cxn>
                              <a:cxn ang="0">
                                <a:pos x="370" y="4"/>
                              </a:cxn>
                              <a:cxn ang="0">
                                <a:pos x="435" y="0"/>
                              </a:cxn>
                              <a:cxn ang="0">
                                <a:pos x="465" y="29"/>
                              </a:cxn>
                              <a:cxn ang="0">
                                <a:pos x="510" y="51"/>
                              </a:cxn>
                              <a:cxn ang="0">
                                <a:pos x="562" y="54"/>
                              </a:cxn>
                              <a:cxn ang="0">
                                <a:pos x="575" y="79"/>
                              </a:cxn>
                              <a:cxn ang="0">
                                <a:pos x="568" y="140"/>
                              </a:cxn>
                              <a:cxn ang="0">
                                <a:pos x="558" y="178"/>
                              </a:cxn>
                              <a:cxn ang="0">
                                <a:pos x="533" y="209"/>
                              </a:cxn>
                              <a:cxn ang="0">
                                <a:pos x="496" y="248"/>
                              </a:cxn>
                              <a:cxn ang="0">
                                <a:pos x="476" y="284"/>
                              </a:cxn>
                              <a:cxn ang="0">
                                <a:pos x="450" y="307"/>
                              </a:cxn>
                              <a:cxn ang="0">
                                <a:pos x="428" y="310"/>
                              </a:cxn>
                              <a:cxn ang="0">
                                <a:pos x="395" y="279"/>
                              </a:cxn>
                              <a:cxn ang="0">
                                <a:pos x="373" y="290"/>
                              </a:cxn>
                              <a:cxn ang="0">
                                <a:pos x="341" y="292"/>
                              </a:cxn>
                              <a:cxn ang="0">
                                <a:pos x="317" y="246"/>
                              </a:cxn>
                              <a:cxn ang="0">
                                <a:pos x="302" y="253"/>
                              </a:cxn>
                              <a:cxn ang="0">
                                <a:pos x="279" y="253"/>
                              </a:cxn>
                              <a:cxn ang="0">
                                <a:pos x="268" y="228"/>
                              </a:cxn>
                              <a:cxn ang="0">
                                <a:pos x="242" y="246"/>
                              </a:cxn>
                              <a:cxn ang="0">
                                <a:pos x="217" y="261"/>
                              </a:cxn>
                              <a:cxn ang="0">
                                <a:pos x="190" y="246"/>
                              </a:cxn>
                              <a:cxn ang="0">
                                <a:pos x="181" y="222"/>
                              </a:cxn>
                              <a:cxn ang="0">
                                <a:pos x="178" y="194"/>
                              </a:cxn>
                              <a:cxn ang="0">
                                <a:pos x="133" y="200"/>
                              </a:cxn>
                              <a:cxn ang="0">
                                <a:pos x="97" y="209"/>
                              </a:cxn>
                              <a:cxn ang="0">
                                <a:pos x="88" y="190"/>
                              </a:cxn>
                              <a:cxn ang="0">
                                <a:pos x="60" y="190"/>
                              </a:cxn>
                              <a:cxn ang="0">
                                <a:pos x="18" y="160"/>
                              </a:cxn>
                              <a:cxn ang="0">
                                <a:pos x="0" y="124"/>
                              </a:cxn>
                              <a:cxn ang="0">
                                <a:pos x="9" y="109"/>
                              </a:cxn>
                              <a:cxn ang="0">
                                <a:pos x="3" y="78"/>
                              </a:cxn>
                              <a:cxn ang="0">
                                <a:pos x="37" y="75"/>
                              </a:cxn>
                            </a:cxnLst>
                            <a:rect l="0" t="0" r="r" b="b"/>
                            <a:pathLst>
                              <a:path w="575" h="310">
                                <a:moveTo>
                                  <a:pt x="37" y="75"/>
                                </a:moveTo>
                                <a:lnTo>
                                  <a:pt x="140" y="79"/>
                                </a:lnTo>
                                <a:lnTo>
                                  <a:pt x="211" y="78"/>
                                </a:lnTo>
                                <a:lnTo>
                                  <a:pt x="299" y="36"/>
                                </a:lnTo>
                                <a:lnTo>
                                  <a:pt x="370" y="4"/>
                                </a:lnTo>
                                <a:lnTo>
                                  <a:pt x="435" y="0"/>
                                </a:lnTo>
                                <a:lnTo>
                                  <a:pt x="465" y="29"/>
                                </a:lnTo>
                                <a:lnTo>
                                  <a:pt x="510" y="51"/>
                                </a:lnTo>
                                <a:lnTo>
                                  <a:pt x="562" y="54"/>
                                </a:lnTo>
                                <a:lnTo>
                                  <a:pt x="575" y="79"/>
                                </a:lnTo>
                                <a:lnTo>
                                  <a:pt x="568" y="140"/>
                                </a:lnTo>
                                <a:lnTo>
                                  <a:pt x="558" y="178"/>
                                </a:lnTo>
                                <a:lnTo>
                                  <a:pt x="533" y="209"/>
                                </a:lnTo>
                                <a:lnTo>
                                  <a:pt x="496" y="248"/>
                                </a:lnTo>
                                <a:lnTo>
                                  <a:pt x="476" y="284"/>
                                </a:lnTo>
                                <a:lnTo>
                                  <a:pt x="450" y="307"/>
                                </a:lnTo>
                                <a:lnTo>
                                  <a:pt x="428" y="310"/>
                                </a:lnTo>
                                <a:lnTo>
                                  <a:pt x="395" y="279"/>
                                </a:lnTo>
                                <a:lnTo>
                                  <a:pt x="373" y="290"/>
                                </a:lnTo>
                                <a:lnTo>
                                  <a:pt x="341" y="292"/>
                                </a:lnTo>
                                <a:lnTo>
                                  <a:pt x="317" y="246"/>
                                </a:lnTo>
                                <a:lnTo>
                                  <a:pt x="302" y="253"/>
                                </a:lnTo>
                                <a:lnTo>
                                  <a:pt x="279" y="253"/>
                                </a:lnTo>
                                <a:lnTo>
                                  <a:pt x="268" y="228"/>
                                </a:lnTo>
                                <a:lnTo>
                                  <a:pt x="242" y="246"/>
                                </a:lnTo>
                                <a:lnTo>
                                  <a:pt x="217" y="261"/>
                                </a:lnTo>
                                <a:lnTo>
                                  <a:pt x="190" y="246"/>
                                </a:lnTo>
                                <a:lnTo>
                                  <a:pt x="181" y="222"/>
                                </a:lnTo>
                                <a:lnTo>
                                  <a:pt x="178" y="194"/>
                                </a:lnTo>
                                <a:lnTo>
                                  <a:pt x="133" y="200"/>
                                </a:lnTo>
                                <a:lnTo>
                                  <a:pt x="97" y="209"/>
                                </a:lnTo>
                                <a:lnTo>
                                  <a:pt x="88" y="190"/>
                                </a:lnTo>
                                <a:lnTo>
                                  <a:pt x="60" y="190"/>
                                </a:lnTo>
                                <a:lnTo>
                                  <a:pt x="18" y="160"/>
                                </a:lnTo>
                                <a:lnTo>
                                  <a:pt x="0" y="124"/>
                                </a:lnTo>
                                <a:lnTo>
                                  <a:pt x="9" y="109"/>
                                </a:lnTo>
                                <a:lnTo>
                                  <a:pt x="3" y="78"/>
                                </a:lnTo>
                                <a:lnTo>
                                  <a:pt x="37" y="75"/>
                                </a:lnTo>
                                <a:close/>
                              </a:path>
                            </a:pathLst>
                          </a:custGeom>
                          <a:solidFill>
                            <a:srgbClr val="C08040"/>
                          </a:solidFill>
                          <a:ln w="4763">
                            <a:solidFill>
                              <a:srgbClr val="000000"/>
                            </a:solidFill>
                            <a:prstDash val="solid"/>
                            <a:round/>
                            <a:headEnd/>
                            <a:tailEnd/>
                          </a:ln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grpSp>
                        <p:nvGrpSpPr>
                          <p:cNvPr id="7194" name="Group 26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858" y="1731"/>
                            <a:ext cx="144" cy="79"/>
                            <a:chOff x="4858" y="1731"/>
                            <a:chExt cx="144" cy="79"/>
                          </a:xfrm>
                        </p:grpSpPr>
                        <p:sp>
                          <p:nvSpPr>
                            <p:cNvPr id="7195" name="Freeform 27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858" y="1756"/>
                              <a:ext cx="44" cy="22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66"/>
                                </a:cxn>
                                <a:cxn ang="0">
                                  <a:pos x="70" y="48"/>
                                </a:cxn>
                                <a:cxn ang="0">
                                  <a:pos x="132" y="0"/>
                                </a:cxn>
                                <a:cxn ang="0">
                                  <a:pos x="108" y="36"/>
                                </a:cxn>
                                <a:cxn ang="0">
                                  <a:pos x="80" y="60"/>
                                </a:cxn>
                                <a:cxn ang="0">
                                  <a:pos x="0" y="66"/>
                                </a:cxn>
                              </a:cxnLst>
                              <a:rect l="0" t="0" r="r" b="b"/>
                              <a:pathLst>
                                <a:path w="132" h="66">
                                  <a:moveTo>
                                    <a:pt x="0" y="66"/>
                                  </a:moveTo>
                                  <a:lnTo>
                                    <a:pt x="70" y="48"/>
                                  </a:lnTo>
                                  <a:lnTo>
                                    <a:pt x="132" y="0"/>
                                  </a:lnTo>
                                  <a:lnTo>
                                    <a:pt x="108" y="36"/>
                                  </a:lnTo>
                                  <a:lnTo>
                                    <a:pt x="80" y="60"/>
                                  </a:lnTo>
                                  <a:lnTo>
                                    <a:pt x="0" y="66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804000"/>
                            </a:solidFill>
                            <a:ln w="4763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7196" name="Freeform 2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917" y="1731"/>
                              <a:ext cx="35" cy="63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188"/>
                                </a:cxn>
                                <a:cxn ang="0">
                                  <a:pos x="37" y="123"/>
                                </a:cxn>
                                <a:cxn ang="0">
                                  <a:pos x="107" y="0"/>
                                </a:cxn>
                                <a:cxn ang="0">
                                  <a:pos x="86" y="68"/>
                                </a:cxn>
                                <a:cxn ang="0">
                                  <a:pos x="71" y="127"/>
                                </a:cxn>
                                <a:cxn ang="0">
                                  <a:pos x="0" y="188"/>
                                </a:cxn>
                              </a:cxnLst>
                              <a:rect l="0" t="0" r="r" b="b"/>
                              <a:pathLst>
                                <a:path w="107" h="188">
                                  <a:moveTo>
                                    <a:pt x="0" y="188"/>
                                  </a:moveTo>
                                  <a:lnTo>
                                    <a:pt x="37" y="123"/>
                                  </a:lnTo>
                                  <a:lnTo>
                                    <a:pt x="107" y="0"/>
                                  </a:lnTo>
                                  <a:lnTo>
                                    <a:pt x="86" y="68"/>
                                  </a:lnTo>
                                  <a:lnTo>
                                    <a:pt x="71" y="127"/>
                                  </a:lnTo>
                                  <a:lnTo>
                                    <a:pt x="0" y="188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804000"/>
                            </a:solidFill>
                            <a:ln w="4763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7197" name="Freeform 29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958" y="1733"/>
                              <a:ext cx="26" cy="77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230"/>
                                </a:cxn>
                                <a:cxn ang="0">
                                  <a:pos x="58" y="180"/>
                                </a:cxn>
                                <a:cxn ang="0">
                                  <a:pos x="55" y="71"/>
                                </a:cxn>
                                <a:cxn ang="0">
                                  <a:pos x="18" y="0"/>
                                </a:cxn>
                                <a:cxn ang="0">
                                  <a:pos x="64" y="68"/>
                                </a:cxn>
                                <a:cxn ang="0">
                                  <a:pos x="79" y="138"/>
                                </a:cxn>
                                <a:cxn ang="0">
                                  <a:pos x="76" y="199"/>
                                </a:cxn>
                                <a:cxn ang="0">
                                  <a:pos x="0" y="230"/>
                                </a:cxn>
                              </a:cxnLst>
                              <a:rect l="0" t="0" r="r" b="b"/>
                              <a:pathLst>
                                <a:path w="79" h="230">
                                  <a:moveTo>
                                    <a:pt x="0" y="230"/>
                                  </a:moveTo>
                                  <a:lnTo>
                                    <a:pt x="58" y="180"/>
                                  </a:lnTo>
                                  <a:lnTo>
                                    <a:pt x="55" y="71"/>
                                  </a:lnTo>
                                  <a:lnTo>
                                    <a:pt x="18" y="0"/>
                                  </a:lnTo>
                                  <a:lnTo>
                                    <a:pt x="64" y="68"/>
                                  </a:lnTo>
                                  <a:lnTo>
                                    <a:pt x="79" y="138"/>
                                  </a:lnTo>
                                  <a:lnTo>
                                    <a:pt x="76" y="199"/>
                                  </a:lnTo>
                                  <a:lnTo>
                                    <a:pt x="0" y="230"/>
                                  </a:lnTo>
                                  <a:close/>
                                </a:path>
                              </a:pathLst>
                            </a:custGeom>
                            <a:solidFill>
                              <a:srgbClr val="804000"/>
                            </a:solidFill>
                            <a:ln w="4763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  <p:sp>
                          <p:nvSpPr>
                            <p:cNvPr id="7198" name="Freeform 30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>
                              <a:off x="4995" y="1757"/>
                              <a:ext cx="7" cy="29"/>
                            </a:xfrm>
                            <a:custGeom>
                              <a:avLst/>
                              <a:gdLst/>
                              <a:ahLst/>
                              <a:cxnLst>
                                <a:cxn ang="0">
                                  <a:pos x="0" y="0"/>
                                </a:cxn>
                                <a:cxn ang="0">
                                  <a:pos x="22" y="60"/>
                                </a:cxn>
                                <a:cxn ang="0">
                                  <a:pos x="14" y="88"/>
                                </a:cxn>
                              </a:cxnLst>
                              <a:rect l="0" t="0" r="r" b="b"/>
                              <a:pathLst>
                                <a:path w="22" h="88">
                                  <a:moveTo>
                                    <a:pt x="0" y="0"/>
                                  </a:moveTo>
                                  <a:lnTo>
                                    <a:pt x="22" y="60"/>
                                  </a:lnTo>
                                  <a:lnTo>
                                    <a:pt x="14" y="88"/>
                                  </a:lnTo>
                                </a:path>
                              </a:pathLst>
                            </a:custGeom>
                            <a:noFill/>
                            <a:ln w="4763">
                              <a:solidFill>
                                <a:srgbClr val="000000"/>
                              </a:solidFill>
                              <a:prstDash val="solid"/>
                              <a:round/>
                              <a:headEnd/>
                              <a:tailEnd/>
                            </a:ln>
                          </p:spPr>
                          <p:txBody>
                            <a:bodyPr/>
                            <a:lstStyle/>
                            <a:p>
                              <a:endParaRPr lang="en-US"/>
                            </a:p>
                          </p:txBody>
                        </p:sp>
                      </p:grpSp>
                    </p:grpSp>
                  </p:grpSp>
                </p:grpSp>
              </p:grpSp>
              <p:grpSp>
                <p:nvGrpSpPr>
                  <p:cNvPr id="7199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4964" y="1522"/>
                    <a:ext cx="119" cy="172"/>
                    <a:chOff x="4964" y="1522"/>
                    <a:chExt cx="119" cy="172"/>
                  </a:xfrm>
                </p:grpSpPr>
                <p:sp>
                  <p:nvSpPr>
                    <p:cNvPr id="7200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964" y="1561"/>
                      <a:ext cx="105" cy="133"/>
                    </a:xfrm>
                    <a:custGeom>
                      <a:avLst/>
                      <a:gdLst/>
                      <a:ahLst/>
                      <a:cxnLst>
                        <a:cxn ang="0">
                          <a:pos x="18" y="168"/>
                        </a:cxn>
                        <a:cxn ang="0">
                          <a:pos x="52" y="92"/>
                        </a:cxn>
                        <a:cxn ang="0">
                          <a:pos x="77" y="64"/>
                        </a:cxn>
                        <a:cxn ang="0">
                          <a:pos x="111" y="21"/>
                        </a:cxn>
                        <a:cxn ang="0">
                          <a:pos x="167" y="0"/>
                        </a:cxn>
                        <a:cxn ang="0">
                          <a:pos x="216" y="8"/>
                        </a:cxn>
                        <a:cxn ang="0">
                          <a:pos x="254" y="31"/>
                        </a:cxn>
                        <a:cxn ang="0">
                          <a:pos x="289" y="75"/>
                        </a:cxn>
                        <a:cxn ang="0">
                          <a:pos x="314" y="148"/>
                        </a:cxn>
                        <a:cxn ang="0">
                          <a:pos x="316" y="202"/>
                        </a:cxn>
                        <a:cxn ang="0">
                          <a:pos x="298" y="257"/>
                        </a:cxn>
                        <a:cxn ang="0">
                          <a:pos x="266" y="307"/>
                        </a:cxn>
                        <a:cxn ang="0">
                          <a:pos x="235" y="345"/>
                        </a:cxn>
                        <a:cxn ang="0">
                          <a:pos x="179" y="388"/>
                        </a:cxn>
                        <a:cxn ang="0">
                          <a:pos x="115" y="399"/>
                        </a:cxn>
                        <a:cxn ang="0">
                          <a:pos x="56" y="384"/>
                        </a:cxn>
                        <a:cxn ang="0">
                          <a:pos x="9" y="337"/>
                        </a:cxn>
                        <a:cxn ang="0">
                          <a:pos x="0" y="273"/>
                        </a:cxn>
                        <a:cxn ang="0">
                          <a:pos x="18" y="168"/>
                        </a:cxn>
                      </a:cxnLst>
                      <a:rect l="0" t="0" r="r" b="b"/>
                      <a:pathLst>
                        <a:path w="316" h="399">
                          <a:moveTo>
                            <a:pt x="18" y="168"/>
                          </a:moveTo>
                          <a:lnTo>
                            <a:pt x="52" y="92"/>
                          </a:lnTo>
                          <a:lnTo>
                            <a:pt x="77" y="64"/>
                          </a:lnTo>
                          <a:lnTo>
                            <a:pt x="111" y="21"/>
                          </a:lnTo>
                          <a:lnTo>
                            <a:pt x="167" y="0"/>
                          </a:lnTo>
                          <a:lnTo>
                            <a:pt x="216" y="8"/>
                          </a:lnTo>
                          <a:lnTo>
                            <a:pt x="254" y="31"/>
                          </a:lnTo>
                          <a:lnTo>
                            <a:pt x="289" y="75"/>
                          </a:lnTo>
                          <a:lnTo>
                            <a:pt x="314" y="148"/>
                          </a:lnTo>
                          <a:lnTo>
                            <a:pt x="316" y="202"/>
                          </a:lnTo>
                          <a:lnTo>
                            <a:pt x="298" y="257"/>
                          </a:lnTo>
                          <a:lnTo>
                            <a:pt x="266" y="307"/>
                          </a:lnTo>
                          <a:lnTo>
                            <a:pt x="235" y="345"/>
                          </a:lnTo>
                          <a:lnTo>
                            <a:pt x="179" y="388"/>
                          </a:lnTo>
                          <a:lnTo>
                            <a:pt x="115" y="399"/>
                          </a:lnTo>
                          <a:lnTo>
                            <a:pt x="56" y="384"/>
                          </a:lnTo>
                          <a:lnTo>
                            <a:pt x="9" y="337"/>
                          </a:lnTo>
                          <a:lnTo>
                            <a:pt x="0" y="273"/>
                          </a:lnTo>
                          <a:lnTo>
                            <a:pt x="18" y="168"/>
                          </a:lnTo>
                          <a:close/>
                        </a:path>
                      </a:pathLst>
                    </a:custGeom>
                    <a:solidFill>
                      <a:srgbClr val="F0F0F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1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10" y="1599"/>
                      <a:ext cx="32" cy="34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2" name="Freeform 34"/>
                    <p:cNvSpPr>
                      <a:spLocks/>
                    </p:cNvSpPr>
                    <p:nvPr/>
                  </p:nvSpPr>
                  <p:spPr bwMode="auto">
                    <a:xfrm>
                      <a:off x="4979" y="1522"/>
                      <a:ext cx="104" cy="84"/>
                    </a:xfrm>
                    <a:custGeom>
                      <a:avLst/>
                      <a:gdLst/>
                      <a:ahLst/>
                      <a:cxnLst>
                        <a:cxn ang="0">
                          <a:pos x="307" y="172"/>
                        </a:cxn>
                        <a:cxn ang="0">
                          <a:pos x="299" y="152"/>
                        </a:cxn>
                        <a:cxn ang="0">
                          <a:pos x="78" y="1"/>
                        </a:cxn>
                        <a:cxn ang="0">
                          <a:pos x="57" y="0"/>
                        </a:cxn>
                        <a:cxn ang="0">
                          <a:pos x="35" y="8"/>
                        </a:cxn>
                        <a:cxn ang="0">
                          <a:pos x="15" y="25"/>
                        </a:cxn>
                        <a:cxn ang="0">
                          <a:pos x="0" y="53"/>
                        </a:cxn>
                        <a:cxn ang="0">
                          <a:pos x="3" y="76"/>
                        </a:cxn>
                        <a:cxn ang="0">
                          <a:pos x="10" y="101"/>
                        </a:cxn>
                        <a:cxn ang="0">
                          <a:pos x="23" y="116"/>
                        </a:cxn>
                        <a:cxn ang="0">
                          <a:pos x="44" y="128"/>
                        </a:cxn>
                        <a:cxn ang="0">
                          <a:pos x="209" y="242"/>
                        </a:cxn>
                        <a:cxn ang="0">
                          <a:pos x="224" y="249"/>
                        </a:cxn>
                        <a:cxn ang="0">
                          <a:pos x="243" y="252"/>
                        </a:cxn>
                        <a:cxn ang="0">
                          <a:pos x="267" y="249"/>
                        </a:cxn>
                        <a:cxn ang="0">
                          <a:pos x="288" y="234"/>
                        </a:cxn>
                        <a:cxn ang="0">
                          <a:pos x="304" y="214"/>
                        </a:cxn>
                        <a:cxn ang="0">
                          <a:pos x="310" y="190"/>
                        </a:cxn>
                        <a:cxn ang="0">
                          <a:pos x="307" y="172"/>
                        </a:cxn>
                      </a:cxnLst>
                      <a:rect l="0" t="0" r="r" b="b"/>
                      <a:pathLst>
                        <a:path w="310" h="252">
                          <a:moveTo>
                            <a:pt x="307" y="172"/>
                          </a:moveTo>
                          <a:lnTo>
                            <a:pt x="299" y="152"/>
                          </a:lnTo>
                          <a:lnTo>
                            <a:pt x="78" y="1"/>
                          </a:lnTo>
                          <a:lnTo>
                            <a:pt x="57" y="0"/>
                          </a:lnTo>
                          <a:lnTo>
                            <a:pt x="35" y="8"/>
                          </a:lnTo>
                          <a:lnTo>
                            <a:pt x="15" y="25"/>
                          </a:lnTo>
                          <a:lnTo>
                            <a:pt x="0" y="53"/>
                          </a:lnTo>
                          <a:lnTo>
                            <a:pt x="3" y="76"/>
                          </a:lnTo>
                          <a:lnTo>
                            <a:pt x="10" y="101"/>
                          </a:lnTo>
                          <a:lnTo>
                            <a:pt x="23" y="116"/>
                          </a:lnTo>
                          <a:lnTo>
                            <a:pt x="44" y="128"/>
                          </a:lnTo>
                          <a:lnTo>
                            <a:pt x="209" y="242"/>
                          </a:lnTo>
                          <a:lnTo>
                            <a:pt x="224" y="249"/>
                          </a:lnTo>
                          <a:lnTo>
                            <a:pt x="243" y="252"/>
                          </a:lnTo>
                          <a:lnTo>
                            <a:pt x="267" y="249"/>
                          </a:lnTo>
                          <a:lnTo>
                            <a:pt x="288" y="234"/>
                          </a:lnTo>
                          <a:lnTo>
                            <a:pt x="304" y="214"/>
                          </a:lnTo>
                          <a:lnTo>
                            <a:pt x="310" y="190"/>
                          </a:lnTo>
                          <a:lnTo>
                            <a:pt x="307" y="172"/>
                          </a:lnTo>
                          <a:close/>
                        </a:path>
                      </a:pathLst>
                    </a:custGeom>
                    <a:solidFill>
                      <a:srgbClr val="C0804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7203" name="Group 35"/>
                <p:cNvGrpSpPr>
                  <a:grpSpLocks/>
                </p:cNvGrpSpPr>
                <p:nvPr/>
              </p:nvGrpSpPr>
              <p:grpSpPr bwMode="auto">
                <a:xfrm>
                  <a:off x="4837" y="1522"/>
                  <a:ext cx="241" cy="219"/>
                  <a:chOff x="4837" y="1522"/>
                  <a:chExt cx="241" cy="219"/>
                </a:xfrm>
              </p:grpSpPr>
              <p:sp>
                <p:nvSpPr>
                  <p:cNvPr id="7204" name="Freeform 36"/>
                  <p:cNvSpPr>
                    <a:spLocks/>
                  </p:cNvSpPr>
                  <p:nvPr/>
                </p:nvSpPr>
                <p:spPr bwMode="auto">
                  <a:xfrm>
                    <a:off x="4917" y="1568"/>
                    <a:ext cx="161" cy="173"/>
                  </a:xfrm>
                  <a:custGeom>
                    <a:avLst/>
                    <a:gdLst/>
                    <a:ahLst/>
                    <a:cxnLst>
                      <a:cxn ang="0">
                        <a:pos x="176" y="0"/>
                      </a:cxn>
                      <a:cxn ang="0">
                        <a:pos x="259" y="59"/>
                      </a:cxn>
                      <a:cxn ang="0">
                        <a:pos x="363" y="170"/>
                      </a:cxn>
                      <a:cxn ang="0">
                        <a:pos x="414" y="233"/>
                      </a:cxn>
                      <a:cxn ang="0">
                        <a:pos x="448" y="282"/>
                      </a:cxn>
                      <a:cxn ang="0">
                        <a:pos x="476" y="332"/>
                      </a:cxn>
                      <a:cxn ang="0">
                        <a:pos x="484" y="388"/>
                      </a:cxn>
                      <a:cxn ang="0">
                        <a:pos x="484" y="439"/>
                      </a:cxn>
                      <a:cxn ang="0">
                        <a:pos x="461" y="483"/>
                      </a:cxn>
                      <a:cxn ang="0">
                        <a:pos x="428" y="509"/>
                      </a:cxn>
                      <a:cxn ang="0">
                        <a:pos x="353" y="518"/>
                      </a:cxn>
                      <a:cxn ang="0">
                        <a:pos x="257" y="492"/>
                      </a:cxn>
                      <a:cxn ang="0">
                        <a:pos x="170" y="464"/>
                      </a:cxn>
                      <a:cxn ang="0">
                        <a:pos x="124" y="431"/>
                      </a:cxn>
                      <a:cxn ang="0">
                        <a:pos x="55" y="381"/>
                      </a:cxn>
                      <a:cxn ang="0">
                        <a:pos x="0" y="291"/>
                      </a:cxn>
                      <a:cxn ang="0">
                        <a:pos x="42" y="276"/>
                      </a:cxn>
                      <a:cxn ang="0">
                        <a:pos x="88" y="115"/>
                      </a:cxn>
                      <a:cxn ang="0">
                        <a:pos x="176" y="0"/>
                      </a:cxn>
                    </a:cxnLst>
                    <a:rect l="0" t="0" r="r" b="b"/>
                    <a:pathLst>
                      <a:path w="484" h="518">
                        <a:moveTo>
                          <a:pt x="176" y="0"/>
                        </a:moveTo>
                        <a:lnTo>
                          <a:pt x="259" y="59"/>
                        </a:lnTo>
                        <a:lnTo>
                          <a:pt x="363" y="170"/>
                        </a:lnTo>
                        <a:lnTo>
                          <a:pt x="414" y="233"/>
                        </a:lnTo>
                        <a:lnTo>
                          <a:pt x="448" y="282"/>
                        </a:lnTo>
                        <a:lnTo>
                          <a:pt x="476" y="332"/>
                        </a:lnTo>
                        <a:lnTo>
                          <a:pt x="484" y="388"/>
                        </a:lnTo>
                        <a:lnTo>
                          <a:pt x="484" y="439"/>
                        </a:lnTo>
                        <a:lnTo>
                          <a:pt x="461" y="483"/>
                        </a:lnTo>
                        <a:lnTo>
                          <a:pt x="428" y="509"/>
                        </a:lnTo>
                        <a:lnTo>
                          <a:pt x="353" y="518"/>
                        </a:lnTo>
                        <a:lnTo>
                          <a:pt x="257" y="492"/>
                        </a:lnTo>
                        <a:lnTo>
                          <a:pt x="170" y="464"/>
                        </a:lnTo>
                        <a:lnTo>
                          <a:pt x="124" y="431"/>
                        </a:lnTo>
                        <a:lnTo>
                          <a:pt x="55" y="381"/>
                        </a:lnTo>
                        <a:lnTo>
                          <a:pt x="0" y="291"/>
                        </a:lnTo>
                        <a:lnTo>
                          <a:pt x="42" y="276"/>
                        </a:lnTo>
                        <a:lnTo>
                          <a:pt x="88" y="115"/>
                        </a:lnTo>
                        <a:lnTo>
                          <a:pt x="176" y="0"/>
                        </a:lnTo>
                        <a:close/>
                      </a:path>
                    </a:pathLst>
                  </a:custGeom>
                  <a:solidFill>
                    <a:srgbClr val="E0A080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7205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837" y="1522"/>
                    <a:ext cx="149" cy="155"/>
                    <a:chOff x="4837" y="1522"/>
                    <a:chExt cx="149" cy="155"/>
                  </a:xfrm>
                </p:grpSpPr>
                <p:sp>
                  <p:nvSpPr>
                    <p:cNvPr id="7206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4857" y="1554"/>
                      <a:ext cx="106" cy="123"/>
                    </a:xfrm>
                    <a:custGeom>
                      <a:avLst/>
                      <a:gdLst/>
                      <a:ahLst/>
                      <a:cxnLst>
                        <a:cxn ang="0">
                          <a:pos x="23" y="142"/>
                        </a:cxn>
                        <a:cxn ang="0">
                          <a:pos x="51" y="80"/>
                        </a:cxn>
                        <a:cxn ang="0">
                          <a:pos x="82" y="44"/>
                        </a:cxn>
                        <a:cxn ang="0">
                          <a:pos x="124" y="16"/>
                        </a:cxn>
                        <a:cxn ang="0">
                          <a:pos x="188" y="0"/>
                        </a:cxn>
                        <a:cxn ang="0">
                          <a:pos x="245" y="4"/>
                        </a:cxn>
                        <a:cxn ang="0">
                          <a:pos x="281" y="18"/>
                        </a:cxn>
                        <a:cxn ang="0">
                          <a:pos x="300" y="50"/>
                        </a:cxn>
                        <a:cxn ang="0">
                          <a:pos x="318" y="99"/>
                        </a:cxn>
                        <a:cxn ang="0">
                          <a:pos x="313" y="167"/>
                        </a:cxn>
                        <a:cxn ang="0">
                          <a:pos x="300" y="227"/>
                        </a:cxn>
                        <a:cxn ang="0">
                          <a:pos x="275" y="282"/>
                        </a:cxn>
                        <a:cxn ang="0">
                          <a:pos x="235" y="333"/>
                        </a:cxn>
                        <a:cxn ang="0">
                          <a:pos x="169" y="369"/>
                        </a:cxn>
                        <a:cxn ang="0">
                          <a:pos x="90" y="362"/>
                        </a:cxn>
                        <a:cxn ang="0">
                          <a:pos x="39" y="338"/>
                        </a:cxn>
                        <a:cxn ang="0">
                          <a:pos x="0" y="282"/>
                        </a:cxn>
                        <a:cxn ang="0">
                          <a:pos x="3" y="210"/>
                        </a:cxn>
                        <a:cxn ang="0">
                          <a:pos x="23" y="142"/>
                        </a:cxn>
                      </a:cxnLst>
                      <a:rect l="0" t="0" r="r" b="b"/>
                      <a:pathLst>
                        <a:path w="318" h="369">
                          <a:moveTo>
                            <a:pt x="23" y="142"/>
                          </a:moveTo>
                          <a:lnTo>
                            <a:pt x="51" y="80"/>
                          </a:lnTo>
                          <a:lnTo>
                            <a:pt x="82" y="44"/>
                          </a:lnTo>
                          <a:lnTo>
                            <a:pt x="124" y="16"/>
                          </a:lnTo>
                          <a:lnTo>
                            <a:pt x="188" y="0"/>
                          </a:lnTo>
                          <a:lnTo>
                            <a:pt x="245" y="4"/>
                          </a:lnTo>
                          <a:lnTo>
                            <a:pt x="281" y="18"/>
                          </a:lnTo>
                          <a:lnTo>
                            <a:pt x="300" y="50"/>
                          </a:lnTo>
                          <a:lnTo>
                            <a:pt x="318" y="99"/>
                          </a:lnTo>
                          <a:lnTo>
                            <a:pt x="313" y="167"/>
                          </a:lnTo>
                          <a:lnTo>
                            <a:pt x="300" y="227"/>
                          </a:lnTo>
                          <a:lnTo>
                            <a:pt x="275" y="282"/>
                          </a:lnTo>
                          <a:lnTo>
                            <a:pt x="235" y="333"/>
                          </a:lnTo>
                          <a:lnTo>
                            <a:pt x="169" y="369"/>
                          </a:lnTo>
                          <a:lnTo>
                            <a:pt x="90" y="362"/>
                          </a:lnTo>
                          <a:lnTo>
                            <a:pt x="39" y="338"/>
                          </a:lnTo>
                          <a:lnTo>
                            <a:pt x="0" y="282"/>
                          </a:lnTo>
                          <a:lnTo>
                            <a:pt x="3" y="210"/>
                          </a:lnTo>
                          <a:lnTo>
                            <a:pt x="23" y="142"/>
                          </a:lnTo>
                          <a:close/>
                        </a:path>
                      </a:pathLst>
                    </a:custGeom>
                    <a:solidFill>
                      <a:srgbClr val="F0F0F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7" name="Oval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77" y="1623"/>
                      <a:ext cx="30" cy="35"/>
                    </a:xfrm>
                    <a:prstGeom prst="ellipse">
                      <a:avLst/>
                    </a:prstGeom>
                    <a:solidFill>
                      <a:srgbClr val="000080"/>
                    </a:solidFill>
                    <a:ln w="4763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7208" name="Freeform 40"/>
                    <p:cNvSpPr>
                      <a:spLocks/>
                    </p:cNvSpPr>
                    <p:nvPr/>
                  </p:nvSpPr>
                  <p:spPr bwMode="auto">
                    <a:xfrm>
                      <a:off x="4837" y="1522"/>
                      <a:ext cx="149" cy="83"/>
                    </a:xfrm>
                    <a:custGeom>
                      <a:avLst/>
                      <a:gdLst/>
                      <a:ahLst/>
                      <a:cxnLst>
                        <a:cxn ang="0">
                          <a:pos x="14" y="146"/>
                        </a:cxn>
                        <a:cxn ang="0">
                          <a:pos x="36" y="131"/>
                        </a:cxn>
                        <a:cxn ang="0">
                          <a:pos x="368" y="1"/>
                        </a:cxn>
                        <a:cxn ang="0">
                          <a:pos x="390" y="0"/>
                        </a:cxn>
                        <a:cxn ang="0">
                          <a:pos x="411" y="9"/>
                        </a:cxn>
                        <a:cxn ang="0">
                          <a:pos x="433" y="25"/>
                        </a:cxn>
                        <a:cxn ang="0">
                          <a:pos x="448" y="53"/>
                        </a:cxn>
                        <a:cxn ang="0">
                          <a:pos x="445" y="77"/>
                        </a:cxn>
                        <a:cxn ang="0">
                          <a:pos x="437" y="102"/>
                        </a:cxn>
                        <a:cxn ang="0">
                          <a:pos x="424" y="117"/>
                        </a:cxn>
                        <a:cxn ang="0">
                          <a:pos x="403" y="128"/>
                        </a:cxn>
                        <a:cxn ang="0">
                          <a:pos x="85" y="248"/>
                        </a:cxn>
                        <a:cxn ang="0">
                          <a:pos x="65" y="249"/>
                        </a:cxn>
                        <a:cxn ang="0">
                          <a:pos x="45" y="244"/>
                        </a:cxn>
                        <a:cxn ang="0">
                          <a:pos x="27" y="233"/>
                        </a:cxn>
                        <a:cxn ang="0">
                          <a:pos x="9" y="218"/>
                        </a:cxn>
                        <a:cxn ang="0">
                          <a:pos x="0" y="196"/>
                        </a:cxn>
                        <a:cxn ang="0">
                          <a:pos x="3" y="168"/>
                        </a:cxn>
                        <a:cxn ang="0">
                          <a:pos x="14" y="146"/>
                        </a:cxn>
                      </a:cxnLst>
                      <a:rect l="0" t="0" r="r" b="b"/>
                      <a:pathLst>
                        <a:path w="448" h="249">
                          <a:moveTo>
                            <a:pt x="14" y="146"/>
                          </a:moveTo>
                          <a:lnTo>
                            <a:pt x="36" y="131"/>
                          </a:lnTo>
                          <a:lnTo>
                            <a:pt x="368" y="1"/>
                          </a:lnTo>
                          <a:lnTo>
                            <a:pt x="390" y="0"/>
                          </a:lnTo>
                          <a:lnTo>
                            <a:pt x="411" y="9"/>
                          </a:lnTo>
                          <a:lnTo>
                            <a:pt x="433" y="25"/>
                          </a:lnTo>
                          <a:lnTo>
                            <a:pt x="448" y="53"/>
                          </a:lnTo>
                          <a:lnTo>
                            <a:pt x="445" y="77"/>
                          </a:lnTo>
                          <a:lnTo>
                            <a:pt x="437" y="102"/>
                          </a:lnTo>
                          <a:lnTo>
                            <a:pt x="424" y="117"/>
                          </a:lnTo>
                          <a:lnTo>
                            <a:pt x="403" y="128"/>
                          </a:lnTo>
                          <a:lnTo>
                            <a:pt x="85" y="248"/>
                          </a:lnTo>
                          <a:lnTo>
                            <a:pt x="65" y="249"/>
                          </a:lnTo>
                          <a:lnTo>
                            <a:pt x="45" y="244"/>
                          </a:lnTo>
                          <a:lnTo>
                            <a:pt x="27" y="233"/>
                          </a:lnTo>
                          <a:lnTo>
                            <a:pt x="9" y="218"/>
                          </a:lnTo>
                          <a:lnTo>
                            <a:pt x="0" y="196"/>
                          </a:lnTo>
                          <a:lnTo>
                            <a:pt x="3" y="168"/>
                          </a:lnTo>
                          <a:lnTo>
                            <a:pt x="14" y="146"/>
                          </a:lnTo>
                          <a:close/>
                        </a:path>
                      </a:pathLst>
                    </a:custGeom>
                    <a:solidFill>
                      <a:srgbClr val="C0804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7209" name="Group 41"/>
              <p:cNvGrpSpPr>
                <a:grpSpLocks/>
              </p:cNvGrpSpPr>
              <p:nvPr/>
            </p:nvGrpSpPr>
            <p:grpSpPr bwMode="auto">
              <a:xfrm>
                <a:off x="4028" y="1864"/>
                <a:ext cx="650" cy="460"/>
                <a:chOff x="4028" y="1864"/>
                <a:chExt cx="650" cy="460"/>
              </a:xfrm>
            </p:grpSpPr>
            <p:sp>
              <p:nvSpPr>
                <p:cNvPr id="7210" name="Freeform 42"/>
                <p:cNvSpPr>
                  <a:spLocks/>
                </p:cNvSpPr>
                <p:nvPr/>
              </p:nvSpPr>
              <p:spPr bwMode="auto">
                <a:xfrm>
                  <a:off x="4028" y="1864"/>
                  <a:ext cx="650" cy="347"/>
                </a:xfrm>
                <a:custGeom>
                  <a:avLst/>
                  <a:gdLst/>
                  <a:ahLst/>
                  <a:cxnLst>
                    <a:cxn ang="0">
                      <a:pos x="0" y="462"/>
                    </a:cxn>
                    <a:cxn ang="0">
                      <a:pos x="154" y="462"/>
                    </a:cxn>
                    <a:cxn ang="0">
                      <a:pos x="241" y="532"/>
                    </a:cxn>
                    <a:cxn ang="0">
                      <a:pos x="299" y="598"/>
                    </a:cxn>
                    <a:cxn ang="0">
                      <a:pos x="421" y="636"/>
                    </a:cxn>
                    <a:cxn ang="0">
                      <a:pos x="508" y="750"/>
                    </a:cxn>
                    <a:cxn ang="0">
                      <a:pos x="645" y="808"/>
                    </a:cxn>
                    <a:cxn ang="0">
                      <a:pos x="816" y="924"/>
                    </a:cxn>
                    <a:cxn ang="0">
                      <a:pos x="1026" y="983"/>
                    </a:cxn>
                    <a:cxn ang="0">
                      <a:pos x="1305" y="1032"/>
                    </a:cxn>
                    <a:cxn ang="0">
                      <a:pos x="1578" y="1042"/>
                    </a:cxn>
                    <a:cxn ang="0">
                      <a:pos x="1821" y="926"/>
                    </a:cxn>
                    <a:cxn ang="0">
                      <a:pos x="1948" y="750"/>
                    </a:cxn>
                    <a:cxn ang="0">
                      <a:pos x="1671" y="0"/>
                    </a:cxn>
                    <a:cxn ang="0">
                      <a:pos x="1556" y="0"/>
                    </a:cxn>
                    <a:cxn ang="0">
                      <a:pos x="1401" y="86"/>
                    </a:cxn>
                    <a:cxn ang="0">
                      <a:pos x="1094" y="387"/>
                    </a:cxn>
                    <a:cxn ang="0">
                      <a:pos x="960" y="357"/>
                    </a:cxn>
                    <a:cxn ang="0">
                      <a:pos x="701" y="300"/>
                    </a:cxn>
                    <a:cxn ang="0">
                      <a:pos x="546" y="232"/>
                    </a:cxn>
                    <a:cxn ang="0">
                      <a:pos x="315" y="96"/>
                    </a:cxn>
                    <a:cxn ang="0">
                      <a:pos x="250" y="96"/>
                    </a:cxn>
                    <a:cxn ang="0">
                      <a:pos x="86" y="146"/>
                    </a:cxn>
                    <a:cxn ang="0">
                      <a:pos x="0" y="462"/>
                    </a:cxn>
                  </a:cxnLst>
                  <a:rect l="0" t="0" r="r" b="b"/>
                  <a:pathLst>
                    <a:path w="1948" h="1042">
                      <a:moveTo>
                        <a:pt x="0" y="462"/>
                      </a:moveTo>
                      <a:lnTo>
                        <a:pt x="154" y="462"/>
                      </a:lnTo>
                      <a:lnTo>
                        <a:pt x="241" y="532"/>
                      </a:lnTo>
                      <a:lnTo>
                        <a:pt x="299" y="598"/>
                      </a:lnTo>
                      <a:lnTo>
                        <a:pt x="421" y="636"/>
                      </a:lnTo>
                      <a:lnTo>
                        <a:pt x="508" y="750"/>
                      </a:lnTo>
                      <a:lnTo>
                        <a:pt x="645" y="808"/>
                      </a:lnTo>
                      <a:lnTo>
                        <a:pt x="816" y="924"/>
                      </a:lnTo>
                      <a:lnTo>
                        <a:pt x="1026" y="983"/>
                      </a:lnTo>
                      <a:lnTo>
                        <a:pt x="1305" y="1032"/>
                      </a:lnTo>
                      <a:lnTo>
                        <a:pt x="1578" y="1042"/>
                      </a:lnTo>
                      <a:lnTo>
                        <a:pt x="1821" y="926"/>
                      </a:lnTo>
                      <a:lnTo>
                        <a:pt x="1948" y="750"/>
                      </a:lnTo>
                      <a:lnTo>
                        <a:pt x="1671" y="0"/>
                      </a:lnTo>
                      <a:lnTo>
                        <a:pt x="1556" y="0"/>
                      </a:lnTo>
                      <a:lnTo>
                        <a:pt x="1401" y="86"/>
                      </a:lnTo>
                      <a:lnTo>
                        <a:pt x="1094" y="387"/>
                      </a:lnTo>
                      <a:lnTo>
                        <a:pt x="960" y="357"/>
                      </a:lnTo>
                      <a:lnTo>
                        <a:pt x="701" y="300"/>
                      </a:lnTo>
                      <a:lnTo>
                        <a:pt x="546" y="232"/>
                      </a:lnTo>
                      <a:lnTo>
                        <a:pt x="315" y="96"/>
                      </a:lnTo>
                      <a:lnTo>
                        <a:pt x="250" y="96"/>
                      </a:lnTo>
                      <a:lnTo>
                        <a:pt x="86" y="146"/>
                      </a:lnTo>
                      <a:lnTo>
                        <a:pt x="0" y="462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1" name="Freeform 43"/>
                <p:cNvSpPr>
                  <a:spLocks/>
                </p:cNvSpPr>
                <p:nvPr/>
              </p:nvSpPr>
              <p:spPr bwMode="auto">
                <a:xfrm>
                  <a:off x="4402" y="2211"/>
                  <a:ext cx="88" cy="113"/>
                </a:xfrm>
                <a:custGeom>
                  <a:avLst/>
                  <a:gdLst/>
                  <a:ahLst/>
                  <a:cxnLst>
                    <a:cxn ang="0">
                      <a:pos x="265" y="0"/>
                    </a:cxn>
                    <a:cxn ang="0">
                      <a:pos x="222" y="87"/>
                    </a:cxn>
                    <a:cxn ang="0">
                      <a:pos x="194" y="140"/>
                    </a:cxn>
                    <a:cxn ang="0">
                      <a:pos x="130" y="195"/>
                    </a:cxn>
                    <a:cxn ang="0">
                      <a:pos x="83" y="258"/>
                    </a:cxn>
                    <a:cxn ang="0">
                      <a:pos x="30" y="311"/>
                    </a:cxn>
                    <a:cxn ang="0">
                      <a:pos x="0" y="339"/>
                    </a:cxn>
                    <a:cxn ang="0">
                      <a:pos x="39" y="335"/>
                    </a:cxn>
                    <a:cxn ang="0">
                      <a:pos x="79" y="311"/>
                    </a:cxn>
                    <a:cxn ang="0">
                      <a:pos x="126" y="288"/>
                    </a:cxn>
                    <a:cxn ang="0">
                      <a:pos x="149" y="273"/>
                    </a:cxn>
                    <a:cxn ang="0">
                      <a:pos x="160" y="239"/>
                    </a:cxn>
                    <a:cxn ang="0">
                      <a:pos x="179" y="209"/>
                    </a:cxn>
                    <a:cxn ang="0">
                      <a:pos x="204" y="172"/>
                    </a:cxn>
                    <a:cxn ang="0">
                      <a:pos x="231" y="140"/>
                    </a:cxn>
                    <a:cxn ang="0">
                      <a:pos x="250" y="91"/>
                    </a:cxn>
                    <a:cxn ang="0">
                      <a:pos x="265" y="0"/>
                    </a:cxn>
                  </a:cxnLst>
                  <a:rect l="0" t="0" r="r" b="b"/>
                  <a:pathLst>
                    <a:path w="265" h="339">
                      <a:moveTo>
                        <a:pt x="265" y="0"/>
                      </a:moveTo>
                      <a:lnTo>
                        <a:pt x="222" y="87"/>
                      </a:lnTo>
                      <a:lnTo>
                        <a:pt x="194" y="140"/>
                      </a:lnTo>
                      <a:lnTo>
                        <a:pt x="130" y="195"/>
                      </a:lnTo>
                      <a:lnTo>
                        <a:pt x="83" y="258"/>
                      </a:lnTo>
                      <a:lnTo>
                        <a:pt x="30" y="311"/>
                      </a:lnTo>
                      <a:lnTo>
                        <a:pt x="0" y="339"/>
                      </a:lnTo>
                      <a:lnTo>
                        <a:pt x="39" y="335"/>
                      </a:lnTo>
                      <a:lnTo>
                        <a:pt x="79" y="311"/>
                      </a:lnTo>
                      <a:lnTo>
                        <a:pt x="126" y="288"/>
                      </a:lnTo>
                      <a:lnTo>
                        <a:pt x="149" y="273"/>
                      </a:lnTo>
                      <a:lnTo>
                        <a:pt x="160" y="239"/>
                      </a:lnTo>
                      <a:lnTo>
                        <a:pt x="179" y="209"/>
                      </a:lnTo>
                      <a:lnTo>
                        <a:pt x="204" y="172"/>
                      </a:lnTo>
                      <a:lnTo>
                        <a:pt x="231" y="140"/>
                      </a:lnTo>
                      <a:lnTo>
                        <a:pt x="250" y="91"/>
                      </a:lnTo>
                      <a:lnTo>
                        <a:pt x="265" y="0"/>
                      </a:lnTo>
                      <a:close/>
                    </a:path>
                  </a:pathLst>
                </a:custGeom>
                <a:solidFill>
                  <a:srgbClr val="00C0E0"/>
                </a:solidFill>
                <a:ln w="4763">
                  <a:solidFill>
                    <a:srgbClr val="00C0E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12" name="Group 44"/>
              <p:cNvGrpSpPr>
                <a:grpSpLocks/>
              </p:cNvGrpSpPr>
              <p:nvPr/>
            </p:nvGrpSpPr>
            <p:grpSpPr bwMode="auto">
              <a:xfrm>
                <a:off x="3948" y="1856"/>
                <a:ext cx="188" cy="236"/>
                <a:chOff x="3948" y="1856"/>
                <a:chExt cx="188" cy="236"/>
              </a:xfrm>
            </p:grpSpPr>
            <p:sp>
              <p:nvSpPr>
                <p:cNvPr id="7213" name="Freeform 45"/>
                <p:cNvSpPr>
                  <a:spLocks/>
                </p:cNvSpPr>
                <p:nvPr/>
              </p:nvSpPr>
              <p:spPr bwMode="auto">
                <a:xfrm>
                  <a:off x="3948" y="1856"/>
                  <a:ext cx="188" cy="236"/>
                </a:xfrm>
                <a:custGeom>
                  <a:avLst/>
                  <a:gdLst/>
                  <a:ahLst/>
                  <a:cxnLst>
                    <a:cxn ang="0">
                      <a:pos x="358" y="39"/>
                    </a:cxn>
                    <a:cxn ang="0">
                      <a:pos x="457" y="0"/>
                    </a:cxn>
                    <a:cxn ang="0">
                      <a:pos x="496" y="4"/>
                    </a:cxn>
                    <a:cxn ang="0">
                      <a:pos x="522" y="44"/>
                    </a:cxn>
                    <a:cxn ang="0">
                      <a:pos x="509" y="91"/>
                    </a:cxn>
                    <a:cxn ang="0">
                      <a:pos x="471" y="124"/>
                    </a:cxn>
                    <a:cxn ang="0">
                      <a:pos x="420" y="150"/>
                    </a:cxn>
                    <a:cxn ang="0">
                      <a:pos x="354" y="177"/>
                    </a:cxn>
                    <a:cxn ang="0">
                      <a:pos x="294" y="186"/>
                    </a:cxn>
                    <a:cxn ang="0">
                      <a:pos x="245" y="191"/>
                    </a:cxn>
                    <a:cxn ang="0">
                      <a:pos x="289" y="203"/>
                    </a:cxn>
                    <a:cxn ang="0">
                      <a:pos x="342" y="206"/>
                    </a:cxn>
                    <a:cxn ang="0">
                      <a:pos x="426" y="178"/>
                    </a:cxn>
                    <a:cxn ang="0">
                      <a:pos x="516" y="140"/>
                    </a:cxn>
                    <a:cxn ang="0">
                      <a:pos x="543" y="150"/>
                    </a:cxn>
                    <a:cxn ang="0">
                      <a:pos x="552" y="180"/>
                    </a:cxn>
                    <a:cxn ang="0">
                      <a:pos x="544" y="231"/>
                    </a:cxn>
                    <a:cxn ang="0">
                      <a:pos x="512" y="267"/>
                    </a:cxn>
                    <a:cxn ang="0">
                      <a:pos x="447" y="305"/>
                    </a:cxn>
                    <a:cxn ang="0">
                      <a:pos x="270" y="357"/>
                    </a:cxn>
                    <a:cxn ang="0">
                      <a:pos x="373" y="349"/>
                    </a:cxn>
                    <a:cxn ang="0">
                      <a:pos x="454" y="338"/>
                    </a:cxn>
                    <a:cxn ang="0">
                      <a:pos x="534" y="318"/>
                    </a:cxn>
                    <a:cxn ang="0">
                      <a:pos x="564" y="344"/>
                    </a:cxn>
                    <a:cxn ang="0">
                      <a:pos x="555" y="383"/>
                    </a:cxn>
                    <a:cxn ang="0">
                      <a:pos x="533" y="419"/>
                    </a:cxn>
                    <a:cxn ang="0">
                      <a:pos x="474" y="450"/>
                    </a:cxn>
                    <a:cxn ang="0">
                      <a:pos x="392" y="475"/>
                    </a:cxn>
                    <a:cxn ang="0">
                      <a:pos x="280" y="494"/>
                    </a:cxn>
                    <a:cxn ang="0">
                      <a:pos x="232" y="558"/>
                    </a:cxn>
                    <a:cxn ang="0">
                      <a:pos x="211" y="640"/>
                    </a:cxn>
                    <a:cxn ang="0">
                      <a:pos x="155" y="686"/>
                    </a:cxn>
                    <a:cxn ang="0">
                      <a:pos x="108" y="708"/>
                    </a:cxn>
                    <a:cxn ang="0">
                      <a:pos x="59" y="705"/>
                    </a:cxn>
                    <a:cxn ang="0">
                      <a:pos x="29" y="679"/>
                    </a:cxn>
                    <a:cxn ang="0">
                      <a:pos x="19" y="621"/>
                    </a:cxn>
                    <a:cxn ang="0">
                      <a:pos x="28" y="563"/>
                    </a:cxn>
                    <a:cxn ang="0">
                      <a:pos x="54" y="504"/>
                    </a:cxn>
                    <a:cxn ang="0">
                      <a:pos x="102" y="469"/>
                    </a:cxn>
                    <a:cxn ang="0">
                      <a:pos x="63" y="454"/>
                    </a:cxn>
                    <a:cxn ang="0">
                      <a:pos x="35" y="434"/>
                    </a:cxn>
                    <a:cxn ang="0">
                      <a:pos x="28" y="397"/>
                    </a:cxn>
                    <a:cxn ang="0">
                      <a:pos x="38" y="351"/>
                    </a:cxn>
                    <a:cxn ang="0">
                      <a:pos x="57" y="327"/>
                    </a:cxn>
                    <a:cxn ang="0">
                      <a:pos x="28" y="313"/>
                    </a:cxn>
                    <a:cxn ang="0">
                      <a:pos x="3" y="283"/>
                    </a:cxn>
                    <a:cxn ang="0">
                      <a:pos x="0" y="239"/>
                    </a:cxn>
                    <a:cxn ang="0">
                      <a:pos x="18" y="205"/>
                    </a:cxn>
                    <a:cxn ang="0">
                      <a:pos x="44" y="184"/>
                    </a:cxn>
                    <a:cxn ang="0">
                      <a:pos x="16" y="146"/>
                    </a:cxn>
                    <a:cxn ang="0">
                      <a:pos x="19" y="106"/>
                    </a:cxn>
                    <a:cxn ang="0">
                      <a:pos x="37" y="70"/>
                    </a:cxn>
                    <a:cxn ang="0">
                      <a:pos x="69" y="38"/>
                    </a:cxn>
                    <a:cxn ang="0">
                      <a:pos x="119" y="28"/>
                    </a:cxn>
                    <a:cxn ang="0">
                      <a:pos x="177" y="42"/>
                    </a:cxn>
                    <a:cxn ang="0">
                      <a:pos x="263" y="54"/>
                    </a:cxn>
                    <a:cxn ang="0">
                      <a:pos x="358" y="39"/>
                    </a:cxn>
                  </a:cxnLst>
                  <a:rect l="0" t="0" r="r" b="b"/>
                  <a:pathLst>
                    <a:path w="564" h="708">
                      <a:moveTo>
                        <a:pt x="358" y="39"/>
                      </a:moveTo>
                      <a:lnTo>
                        <a:pt x="457" y="0"/>
                      </a:lnTo>
                      <a:lnTo>
                        <a:pt x="496" y="4"/>
                      </a:lnTo>
                      <a:lnTo>
                        <a:pt x="522" y="44"/>
                      </a:lnTo>
                      <a:lnTo>
                        <a:pt x="509" y="91"/>
                      </a:lnTo>
                      <a:lnTo>
                        <a:pt x="471" y="124"/>
                      </a:lnTo>
                      <a:lnTo>
                        <a:pt x="420" y="150"/>
                      </a:lnTo>
                      <a:lnTo>
                        <a:pt x="354" y="177"/>
                      </a:lnTo>
                      <a:lnTo>
                        <a:pt x="294" y="186"/>
                      </a:lnTo>
                      <a:lnTo>
                        <a:pt x="245" y="191"/>
                      </a:lnTo>
                      <a:lnTo>
                        <a:pt x="289" y="203"/>
                      </a:lnTo>
                      <a:lnTo>
                        <a:pt x="342" y="206"/>
                      </a:lnTo>
                      <a:lnTo>
                        <a:pt x="426" y="178"/>
                      </a:lnTo>
                      <a:lnTo>
                        <a:pt x="516" y="140"/>
                      </a:lnTo>
                      <a:lnTo>
                        <a:pt x="543" y="150"/>
                      </a:lnTo>
                      <a:lnTo>
                        <a:pt x="552" y="180"/>
                      </a:lnTo>
                      <a:lnTo>
                        <a:pt x="544" y="231"/>
                      </a:lnTo>
                      <a:lnTo>
                        <a:pt x="512" y="267"/>
                      </a:lnTo>
                      <a:lnTo>
                        <a:pt x="447" y="305"/>
                      </a:lnTo>
                      <a:lnTo>
                        <a:pt x="270" y="357"/>
                      </a:lnTo>
                      <a:lnTo>
                        <a:pt x="373" y="349"/>
                      </a:lnTo>
                      <a:lnTo>
                        <a:pt x="454" y="338"/>
                      </a:lnTo>
                      <a:lnTo>
                        <a:pt x="534" y="318"/>
                      </a:lnTo>
                      <a:lnTo>
                        <a:pt x="564" y="344"/>
                      </a:lnTo>
                      <a:lnTo>
                        <a:pt x="555" y="383"/>
                      </a:lnTo>
                      <a:lnTo>
                        <a:pt x="533" y="419"/>
                      </a:lnTo>
                      <a:lnTo>
                        <a:pt x="474" y="450"/>
                      </a:lnTo>
                      <a:lnTo>
                        <a:pt x="392" y="475"/>
                      </a:lnTo>
                      <a:lnTo>
                        <a:pt x="280" y="494"/>
                      </a:lnTo>
                      <a:lnTo>
                        <a:pt x="232" y="558"/>
                      </a:lnTo>
                      <a:lnTo>
                        <a:pt x="211" y="640"/>
                      </a:lnTo>
                      <a:lnTo>
                        <a:pt x="155" y="686"/>
                      </a:lnTo>
                      <a:lnTo>
                        <a:pt x="108" y="708"/>
                      </a:lnTo>
                      <a:lnTo>
                        <a:pt x="59" y="705"/>
                      </a:lnTo>
                      <a:lnTo>
                        <a:pt x="29" y="679"/>
                      </a:lnTo>
                      <a:lnTo>
                        <a:pt x="19" y="621"/>
                      </a:lnTo>
                      <a:lnTo>
                        <a:pt x="28" y="563"/>
                      </a:lnTo>
                      <a:lnTo>
                        <a:pt x="54" y="504"/>
                      </a:lnTo>
                      <a:lnTo>
                        <a:pt x="102" y="469"/>
                      </a:lnTo>
                      <a:lnTo>
                        <a:pt x="63" y="454"/>
                      </a:lnTo>
                      <a:lnTo>
                        <a:pt x="35" y="434"/>
                      </a:lnTo>
                      <a:lnTo>
                        <a:pt x="28" y="397"/>
                      </a:lnTo>
                      <a:lnTo>
                        <a:pt x="38" y="351"/>
                      </a:lnTo>
                      <a:lnTo>
                        <a:pt x="57" y="327"/>
                      </a:lnTo>
                      <a:lnTo>
                        <a:pt x="28" y="313"/>
                      </a:lnTo>
                      <a:lnTo>
                        <a:pt x="3" y="283"/>
                      </a:lnTo>
                      <a:lnTo>
                        <a:pt x="0" y="239"/>
                      </a:lnTo>
                      <a:lnTo>
                        <a:pt x="18" y="205"/>
                      </a:lnTo>
                      <a:lnTo>
                        <a:pt x="44" y="184"/>
                      </a:lnTo>
                      <a:lnTo>
                        <a:pt x="16" y="146"/>
                      </a:lnTo>
                      <a:lnTo>
                        <a:pt x="19" y="106"/>
                      </a:lnTo>
                      <a:lnTo>
                        <a:pt x="37" y="70"/>
                      </a:lnTo>
                      <a:lnTo>
                        <a:pt x="69" y="38"/>
                      </a:lnTo>
                      <a:lnTo>
                        <a:pt x="119" y="28"/>
                      </a:lnTo>
                      <a:lnTo>
                        <a:pt x="177" y="42"/>
                      </a:lnTo>
                      <a:lnTo>
                        <a:pt x="263" y="54"/>
                      </a:lnTo>
                      <a:lnTo>
                        <a:pt x="358" y="39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4" name="Freeform 46"/>
                <p:cNvSpPr>
                  <a:spLocks/>
                </p:cNvSpPr>
                <p:nvPr/>
              </p:nvSpPr>
              <p:spPr bwMode="auto">
                <a:xfrm>
                  <a:off x="3981" y="1921"/>
                  <a:ext cx="62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17"/>
                    </a:cxn>
                    <a:cxn ang="0">
                      <a:pos x="112" y="23"/>
                    </a:cxn>
                    <a:cxn ang="0">
                      <a:pos x="188" y="0"/>
                    </a:cxn>
                  </a:cxnLst>
                  <a:rect l="0" t="0" r="r" b="b"/>
                  <a:pathLst>
                    <a:path w="188" h="23">
                      <a:moveTo>
                        <a:pt x="0" y="0"/>
                      </a:moveTo>
                      <a:lnTo>
                        <a:pt x="48" y="17"/>
                      </a:lnTo>
                      <a:lnTo>
                        <a:pt x="112" y="23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5" name="Freeform 47"/>
                <p:cNvSpPr>
                  <a:spLocks/>
                </p:cNvSpPr>
                <p:nvPr/>
              </p:nvSpPr>
              <p:spPr bwMode="auto">
                <a:xfrm>
                  <a:off x="3976" y="1963"/>
                  <a:ext cx="66" cy="1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6" y="26"/>
                    </a:cxn>
                    <a:cxn ang="0">
                      <a:pos x="100" y="34"/>
                    </a:cxn>
                    <a:cxn ang="0">
                      <a:pos x="138" y="37"/>
                    </a:cxn>
                    <a:cxn ang="0">
                      <a:pos x="199" y="32"/>
                    </a:cxn>
                  </a:cxnLst>
                  <a:rect l="0" t="0" r="r" b="b"/>
                  <a:pathLst>
                    <a:path w="199" h="37">
                      <a:moveTo>
                        <a:pt x="0" y="0"/>
                      </a:moveTo>
                      <a:lnTo>
                        <a:pt x="56" y="26"/>
                      </a:lnTo>
                      <a:lnTo>
                        <a:pt x="100" y="34"/>
                      </a:lnTo>
                      <a:lnTo>
                        <a:pt x="138" y="37"/>
                      </a:lnTo>
                      <a:lnTo>
                        <a:pt x="199" y="32"/>
                      </a:lnTo>
                    </a:path>
                  </a:pathLst>
                </a:cu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/>
              </p:nvSpPr>
              <p:spPr bwMode="auto">
                <a:xfrm>
                  <a:off x="3985" y="2012"/>
                  <a:ext cx="54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16"/>
                    </a:cxn>
                    <a:cxn ang="0">
                      <a:pos x="101" y="24"/>
                    </a:cxn>
                    <a:cxn ang="0">
                      <a:pos x="162" y="21"/>
                    </a:cxn>
                  </a:cxnLst>
                  <a:rect l="0" t="0" r="r" b="b"/>
                  <a:pathLst>
                    <a:path w="162" h="24">
                      <a:moveTo>
                        <a:pt x="0" y="0"/>
                      </a:moveTo>
                      <a:lnTo>
                        <a:pt x="48" y="16"/>
                      </a:lnTo>
                      <a:lnTo>
                        <a:pt x="101" y="24"/>
                      </a:lnTo>
                      <a:lnTo>
                        <a:pt x="162" y="21"/>
                      </a:lnTo>
                    </a:path>
                  </a:pathLst>
                </a:cu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7" name="Freeform 49"/>
                <p:cNvSpPr>
                  <a:spLocks/>
                </p:cNvSpPr>
                <p:nvPr/>
              </p:nvSpPr>
              <p:spPr bwMode="auto">
                <a:xfrm>
                  <a:off x="3974" y="2040"/>
                  <a:ext cx="44" cy="44"/>
                </a:xfrm>
                <a:custGeom>
                  <a:avLst/>
                  <a:gdLst/>
                  <a:ahLst/>
                  <a:cxnLst>
                    <a:cxn ang="0">
                      <a:pos x="0" y="69"/>
                    </a:cxn>
                    <a:cxn ang="0">
                      <a:pos x="30" y="40"/>
                    </a:cxn>
                    <a:cxn ang="0">
                      <a:pos x="53" y="3"/>
                    </a:cxn>
                    <a:cxn ang="0">
                      <a:pos x="90" y="0"/>
                    </a:cxn>
                    <a:cxn ang="0">
                      <a:pos x="120" y="13"/>
                    </a:cxn>
                    <a:cxn ang="0">
                      <a:pos x="131" y="46"/>
                    </a:cxn>
                    <a:cxn ang="0">
                      <a:pos x="128" y="72"/>
                    </a:cxn>
                    <a:cxn ang="0">
                      <a:pos x="117" y="102"/>
                    </a:cxn>
                    <a:cxn ang="0">
                      <a:pos x="89" y="130"/>
                    </a:cxn>
                  </a:cxnLst>
                  <a:rect l="0" t="0" r="r" b="b"/>
                  <a:pathLst>
                    <a:path w="131" h="130">
                      <a:moveTo>
                        <a:pt x="0" y="69"/>
                      </a:moveTo>
                      <a:lnTo>
                        <a:pt x="30" y="40"/>
                      </a:lnTo>
                      <a:lnTo>
                        <a:pt x="53" y="3"/>
                      </a:lnTo>
                      <a:lnTo>
                        <a:pt x="90" y="0"/>
                      </a:lnTo>
                      <a:lnTo>
                        <a:pt x="120" y="13"/>
                      </a:lnTo>
                      <a:lnTo>
                        <a:pt x="131" y="46"/>
                      </a:lnTo>
                      <a:lnTo>
                        <a:pt x="128" y="72"/>
                      </a:lnTo>
                      <a:lnTo>
                        <a:pt x="117" y="102"/>
                      </a:lnTo>
                      <a:lnTo>
                        <a:pt x="89" y="130"/>
                      </a:lnTo>
                    </a:path>
                  </a:pathLst>
                </a:custGeom>
                <a:noFill/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18" name="Group 50"/>
              <p:cNvGrpSpPr>
                <a:grpSpLocks/>
              </p:cNvGrpSpPr>
              <p:nvPr/>
            </p:nvGrpSpPr>
            <p:grpSpPr bwMode="auto">
              <a:xfrm>
                <a:off x="4298" y="1936"/>
                <a:ext cx="658" cy="488"/>
                <a:chOff x="4298" y="1936"/>
                <a:chExt cx="658" cy="488"/>
              </a:xfrm>
            </p:grpSpPr>
            <p:sp>
              <p:nvSpPr>
                <p:cNvPr id="7219" name="Freeform 51"/>
                <p:cNvSpPr>
                  <a:spLocks/>
                </p:cNvSpPr>
                <p:nvPr/>
              </p:nvSpPr>
              <p:spPr bwMode="auto">
                <a:xfrm>
                  <a:off x="4298" y="1936"/>
                  <a:ext cx="658" cy="488"/>
                </a:xfrm>
                <a:custGeom>
                  <a:avLst/>
                  <a:gdLst/>
                  <a:ahLst/>
                  <a:cxnLst>
                    <a:cxn ang="0">
                      <a:pos x="525" y="703"/>
                    </a:cxn>
                    <a:cxn ang="0">
                      <a:pos x="636" y="751"/>
                    </a:cxn>
                    <a:cxn ang="0">
                      <a:pos x="680" y="686"/>
                    </a:cxn>
                    <a:cxn ang="0">
                      <a:pos x="749" y="596"/>
                    </a:cxn>
                    <a:cxn ang="0">
                      <a:pos x="833" y="505"/>
                    </a:cxn>
                    <a:cxn ang="0">
                      <a:pos x="944" y="419"/>
                    </a:cxn>
                    <a:cxn ang="0">
                      <a:pos x="1081" y="320"/>
                    </a:cxn>
                    <a:cxn ang="0">
                      <a:pos x="1245" y="226"/>
                    </a:cxn>
                    <a:cxn ang="0">
                      <a:pos x="1424" y="121"/>
                    </a:cxn>
                    <a:cxn ang="0">
                      <a:pos x="1621" y="5"/>
                    </a:cxn>
                    <a:cxn ang="0">
                      <a:pos x="1697" y="0"/>
                    </a:cxn>
                    <a:cxn ang="0">
                      <a:pos x="1788" y="40"/>
                    </a:cxn>
                    <a:cxn ang="0">
                      <a:pos x="1869" y="140"/>
                    </a:cxn>
                    <a:cxn ang="0">
                      <a:pos x="1927" y="270"/>
                    </a:cxn>
                    <a:cxn ang="0">
                      <a:pos x="1955" y="419"/>
                    </a:cxn>
                    <a:cxn ang="0">
                      <a:pos x="1976" y="648"/>
                    </a:cxn>
                    <a:cxn ang="0">
                      <a:pos x="1968" y="794"/>
                    </a:cxn>
                    <a:cxn ang="0">
                      <a:pos x="1936" y="980"/>
                    </a:cxn>
                    <a:cxn ang="0">
                      <a:pos x="1874" y="1162"/>
                    </a:cxn>
                    <a:cxn ang="0">
                      <a:pos x="1795" y="1328"/>
                    </a:cxn>
                    <a:cxn ang="0">
                      <a:pos x="1707" y="1463"/>
                    </a:cxn>
                    <a:cxn ang="0">
                      <a:pos x="0" y="1463"/>
                    </a:cxn>
                    <a:cxn ang="0">
                      <a:pos x="152" y="1128"/>
                    </a:cxn>
                    <a:cxn ang="0">
                      <a:pos x="237" y="1168"/>
                    </a:cxn>
                    <a:cxn ang="0">
                      <a:pos x="324" y="1101"/>
                    </a:cxn>
                    <a:cxn ang="0">
                      <a:pos x="410" y="1023"/>
                    </a:cxn>
                    <a:cxn ang="0">
                      <a:pos x="448" y="976"/>
                    </a:cxn>
                    <a:cxn ang="0">
                      <a:pos x="497" y="890"/>
                    </a:cxn>
                    <a:cxn ang="0">
                      <a:pos x="525" y="703"/>
                    </a:cxn>
                  </a:cxnLst>
                  <a:rect l="0" t="0" r="r" b="b"/>
                  <a:pathLst>
                    <a:path w="1976" h="1463">
                      <a:moveTo>
                        <a:pt x="525" y="703"/>
                      </a:moveTo>
                      <a:lnTo>
                        <a:pt x="636" y="751"/>
                      </a:lnTo>
                      <a:lnTo>
                        <a:pt x="680" y="686"/>
                      </a:lnTo>
                      <a:lnTo>
                        <a:pt x="749" y="596"/>
                      </a:lnTo>
                      <a:lnTo>
                        <a:pt x="833" y="505"/>
                      </a:lnTo>
                      <a:lnTo>
                        <a:pt x="944" y="419"/>
                      </a:lnTo>
                      <a:lnTo>
                        <a:pt x="1081" y="320"/>
                      </a:lnTo>
                      <a:lnTo>
                        <a:pt x="1245" y="226"/>
                      </a:lnTo>
                      <a:lnTo>
                        <a:pt x="1424" y="121"/>
                      </a:lnTo>
                      <a:lnTo>
                        <a:pt x="1621" y="5"/>
                      </a:lnTo>
                      <a:lnTo>
                        <a:pt x="1697" y="0"/>
                      </a:lnTo>
                      <a:lnTo>
                        <a:pt x="1788" y="40"/>
                      </a:lnTo>
                      <a:lnTo>
                        <a:pt x="1869" y="140"/>
                      </a:lnTo>
                      <a:lnTo>
                        <a:pt x="1927" y="270"/>
                      </a:lnTo>
                      <a:lnTo>
                        <a:pt x="1955" y="419"/>
                      </a:lnTo>
                      <a:lnTo>
                        <a:pt x="1976" y="648"/>
                      </a:lnTo>
                      <a:lnTo>
                        <a:pt x="1968" y="794"/>
                      </a:lnTo>
                      <a:lnTo>
                        <a:pt x="1936" y="980"/>
                      </a:lnTo>
                      <a:lnTo>
                        <a:pt x="1874" y="1162"/>
                      </a:lnTo>
                      <a:lnTo>
                        <a:pt x="1795" y="1328"/>
                      </a:lnTo>
                      <a:lnTo>
                        <a:pt x="1707" y="1463"/>
                      </a:lnTo>
                      <a:lnTo>
                        <a:pt x="0" y="1463"/>
                      </a:lnTo>
                      <a:lnTo>
                        <a:pt x="152" y="1128"/>
                      </a:lnTo>
                      <a:lnTo>
                        <a:pt x="237" y="1168"/>
                      </a:lnTo>
                      <a:lnTo>
                        <a:pt x="324" y="1101"/>
                      </a:lnTo>
                      <a:lnTo>
                        <a:pt x="410" y="1023"/>
                      </a:lnTo>
                      <a:lnTo>
                        <a:pt x="448" y="976"/>
                      </a:lnTo>
                      <a:lnTo>
                        <a:pt x="497" y="890"/>
                      </a:lnTo>
                      <a:lnTo>
                        <a:pt x="525" y="703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220" name="Group 52"/>
                <p:cNvGrpSpPr>
                  <a:grpSpLocks/>
                </p:cNvGrpSpPr>
                <p:nvPr/>
              </p:nvGrpSpPr>
              <p:grpSpPr bwMode="auto">
                <a:xfrm>
                  <a:off x="4494" y="2091"/>
                  <a:ext cx="266" cy="255"/>
                  <a:chOff x="4494" y="2091"/>
                  <a:chExt cx="266" cy="255"/>
                </a:xfrm>
              </p:grpSpPr>
              <p:sp>
                <p:nvSpPr>
                  <p:cNvPr id="7221" name="Freeform 53"/>
                  <p:cNvSpPr>
                    <a:spLocks/>
                  </p:cNvSpPr>
                  <p:nvPr/>
                </p:nvSpPr>
                <p:spPr bwMode="auto">
                  <a:xfrm>
                    <a:off x="4494" y="2094"/>
                    <a:ext cx="266" cy="252"/>
                  </a:xfrm>
                  <a:custGeom>
                    <a:avLst/>
                    <a:gdLst/>
                    <a:ahLst/>
                    <a:cxnLst>
                      <a:cxn ang="0">
                        <a:pos x="0" y="257"/>
                      </a:cxn>
                      <a:cxn ang="0">
                        <a:pos x="39" y="287"/>
                      </a:cxn>
                      <a:cxn ang="0">
                        <a:pos x="76" y="310"/>
                      </a:cxn>
                      <a:cxn ang="0">
                        <a:pos x="157" y="368"/>
                      </a:cxn>
                      <a:cxn ang="0">
                        <a:pos x="225" y="425"/>
                      </a:cxn>
                      <a:cxn ang="0">
                        <a:pos x="267" y="473"/>
                      </a:cxn>
                      <a:cxn ang="0">
                        <a:pos x="312" y="530"/>
                      </a:cxn>
                      <a:cxn ang="0">
                        <a:pos x="316" y="577"/>
                      </a:cxn>
                      <a:cxn ang="0">
                        <a:pos x="355" y="572"/>
                      </a:cxn>
                      <a:cxn ang="0">
                        <a:pos x="365" y="592"/>
                      </a:cxn>
                      <a:cxn ang="0">
                        <a:pos x="387" y="626"/>
                      </a:cxn>
                      <a:cxn ang="0">
                        <a:pos x="397" y="645"/>
                      </a:cxn>
                      <a:cxn ang="0">
                        <a:pos x="387" y="660"/>
                      </a:cxn>
                      <a:cxn ang="0">
                        <a:pos x="422" y="668"/>
                      </a:cxn>
                      <a:cxn ang="0">
                        <a:pos x="480" y="707"/>
                      </a:cxn>
                      <a:cxn ang="0">
                        <a:pos x="484" y="756"/>
                      </a:cxn>
                      <a:cxn ang="0">
                        <a:pos x="490" y="668"/>
                      </a:cxn>
                      <a:cxn ang="0">
                        <a:pos x="456" y="641"/>
                      </a:cxn>
                      <a:cxn ang="0">
                        <a:pos x="465" y="563"/>
                      </a:cxn>
                      <a:cxn ang="0">
                        <a:pos x="465" y="557"/>
                      </a:cxn>
                      <a:cxn ang="0">
                        <a:pos x="476" y="520"/>
                      </a:cxn>
                      <a:cxn ang="0">
                        <a:pos x="498" y="425"/>
                      </a:cxn>
                      <a:cxn ang="0">
                        <a:pos x="532" y="358"/>
                      </a:cxn>
                      <a:cxn ang="0">
                        <a:pos x="586" y="321"/>
                      </a:cxn>
                      <a:cxn ang="0">
                        <a:pos x="651" y="262"/>
                      </a:cxn>
                      <a:cxn ang="0">
                        <a:pos x="737" y="175"/>
                      </a:cxn>
                      <a:cxn ang="0">
                        <a:pos x="771" y="101"/>
                      </a:cxn>
                      <a:cxn ang="0">
                        <a:pos x="790" y="49"/>
                      </a:cxn>
                      <a:cxn ang="0">
                        <a:pos x="800" y="0"/>
                      </a:cxn>
                      <a:cxn ang="0">
                        <a:pos x="741" y="111"/>
                      </a:cxn>
                      <a:cxn ang="0">
                        <a:pos x="685" y="194"/>
                      </a:cxn>
                      <a:cxn ang="0">
                        <a:pos x="608" y="247"/>
                      </a:cxn>
                      <a:cxn ang="0">
                        <a:pos x="552" y="276"/>
                      </a:cxn>
                      <a:cxn ang="0">
                        <a:pos x="498" y="324"/>
                      </a:cxn>
                      <a:cxn ang="0">
                        <a:pos x="442" y="392"/>
                      </a:cxn>
                      <a:cxn ang="0">
                        <a:pos x="412" y="443"/>
                      </a:cxn>
                      <a:cxn ang="0">
                        <a:pos x="408" y="511"/>
                      </a:cxn>
                      <a:cxn ang="0">
                        <a:pos x="397" y="577"/>
                      </a:cxn>
                      <a:cxn ang="0">
                        <a:pos x="412" y="597"/>
                      </a:cxn>
                      <a:cxn ang="0">
                        <a:pos x="383" y="577"/>
                      </a:cxn>
                      <a:cxn ang="0">
                        <a:pos x="375" y="539"/>
                      </a:cxn>
                      <a:cxn ang="0">
                        <a:pos x="346" y="545"/>
                      </a:cxn>
                      <a:cxn ang="0">
                        <a:pos x="341" y="505"/>
                      </a:cxn>
                      <a:cxn ang="0">
                        <a:pos x="287" y="454"/>
                      </a:cxn>
                      <a:cxn ang="0">
                        <a:pos x="211" y="387"/>
                      </a:cxn>
                      <a:cxn ang="0">
                        <a:pos x="116" y="306"/>
                      </a:cxn>
                      <a:cxn ang="0">
                        <a:pos x="0" y="257"/>
                      </a:cxn>
                    </a:cxnLst>
                    <a:rect l="0" t="0" r="r" b="b"/>
                    <a:pathLst>
                      <a:path w="800" h="756">
                        <a:moveTo>
                          <a:pt x="0" y="257"/>
                        </a:moveTo>
                        <a:lnTo>
                          <a:pt x="39" y="287"/>
                        </a:lnTo>
                        <a:lnTo>
                          <a:pt x="76" y="310"/>
                        </a:lnTo>
                        <a:lnTo>
                          <a:pt x="157" y="368"/>
                        </a:lnTo>
                        <a:lnTo>
                          <a:pt x="225" y="425"/>
                        </a:lnTo>
                        <a:lnTo>
                          <a:pt x="267" y="473"/>
                        </a:lnTo>
                        <a:lnTo>
                          <a:pt x="312" y="530"/>
                        </a:lnTo>
                        <a:lnTo>
                          <a:pt x="316" y="577"/>
                        </a:lnTo>
                        <a:lnTo>
                          <a:pt x="355" y="572"/>
                        </a:lnTo>
                        <a:lnTo>
                          <a:pt x="365" y="592"/>
                        </a:lnTo>
                        <a:lnTo>
                          <a:pt x="387" y="626"/>
                        </a:lnTo>
                        <a:lnTo>
                          <a:pt x="397" y="645"/>
                        </a:lnTo>
                        <a:lnTo>
                          <a:pt x="387" y="660"/>
                        </a:lnTo>
                        <a:lnTo>
                          <a:pt x="422" y="668"/>
                        </a:lnTo>
                        <a:lnTo>
                          <a:pt x="480" y="707"/>
                        </a:lnTo>
                        <a:lnTo>
                          <a:pt x="484" y="756"/>
                        </a:lnTo>
                        <a:lnTo>
                          <a:pt x="490" y="668"/>
                        </a:lnTo>
                        <a:lnTo>
                          <a:pt x="456" y="641"/>
                        </a:lnTo>
                        <a:lnTo>
                          <a:pt x="465" y="563"/>
                        </a:lnTo>
                        <a:lnTo>
                          <a:pt x="465" y="557"/>
                        </a:lnTo>
                        <a:lnTo>
                          <a:pt x="476" y="520"/>
                        </a:lnTo>
                        <a:lnTo>
                          <a:pt x="498" y="425"/>
                        </a:lnTo>
                        <a:lnTo>
                          <a:pt x="532" y="358"/>
                        </a:lnTo>
                        <a:lnTo>
                          <a:pt x="586" y="321"/>
                        </a:lnTo>
                        <a:lnTo>
                          <a:pt x="651" y="262"/>
                        </a:lnTo>
                        <a:lnTo>
                          <a:pt x="737" y="175"/>
                        </a:lnTo>
                        <a:lnTo>
                          <a:pt x="771" y="101"/>
                        </a:lnTo>
                        <a:lnTo>
                          <a:pt x="790" y="49"/>
                        </a:lnTo>
                        <a:lnTo>
                          <a:pt x="800" y="0"/>
                        </a:lnTo>
                        <a:lnTo>
                          <a:pt x="741" y="111"/>
                        </a:lnTo>
                        <a:lnTo>
                          <a:pt x="685" y="194"/>
                        </a:lnTo>
                        <a:lnTo>
                          <a:pt x="608" y="247"/>
                        </a:lnTo>
                        <a:lnTo>
                          <a:pt x="552" y="276"/>
                        </a:lnTo>
                        <a:lnTo>
                          <a:pt x="498" y="324"/>
                        </a:lnTo>
                        <a:lnTo>
                          <a:pt x="442" y="392"/>
                        </a:lnTo>
                        <a:lnTo>
                          <a:pt x="412" y="443"/>
                        </a:lnTo>
                        <a:lnTo>
                          <a:pt x="408" y="511"/>
                        </a:lnTo>
                        <a:lnTo>
                          <a:pt x="397" y="577"/>
                        </a:lnTo>
                        <a:lnTo>
                          <a:pt x="412" y="597"/>
                        </a:lnTo>
                        <a:lnTo>
                          <a:pt x="383" y="577"/>
                        </a:lnTo>
                        <a:lnTo>
                          <a:pt x="375" y="539"/>
                        </a:lnTo>
                        <a:lnTo>
                          <a:pt x="346" y="545"/>
                        </a:lnTo>
                        <a:lnTo>
                          <a:pt x="341" y="505"/>
                        </a:lnTo>
                        <a:lnTo>
                          <a:pt x="287" y="454"/>
                        </a:lnTo>
                        <a:lnTo>
                          <a:pt x="211" y="387"/>
                        </a:lnTo>
                        <a:lnTo>
                          <a:pt x="116" y="306"/>
                        </a:lnTo>
                        <a:lnTo>
                          <a:pt x="0" y="257"/>
                        </a:lnTo>
                        <a:close/>
                      </a:path>
                    </a:pathLst>
                  </a:custGeom>
                  <a:solidFill>
                    <a:srgbClr val="00C0E0"/>
                  </a:solidFill>
                  <a:ln w="4763">
                    <a:solidFill>
                      <a:srgbClr val="00C0E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2" name="Freeform 54"/>
                  <p:cNvSpPr>
                    <a:spLocks/>
                  </p:cNvSpPr>
                  <p:nvPr/>
                </p:nvSpPr>
                <p:spPr bwMode="auto">
                  <a:xfrm>
                    <a:off x="4495" y="2091"/>
                    <a:ext cx="264" cy="226"/>
                  </a:xfrm>
                  <a:custGeom>
                    <a:avLst/>
                    <a:gdLst/>
                    <a:ahLst/>
                    <a:cxnLst>
                      <a:cxn ang="0">
                        <a:pos x="0" y="272"/>
                      </a:cxn>
                      <a:cxn ang="0">
                        <a:pos x="66" y="282"/>
                      </a:cxn>
                      <a:cxn ang="0">
                        <a:pos x="124" y="326"/>
                      </a:cxn>
                      <a:cxn ang="0">
                        <a:pos x="233" y="406"/>
                      </a:cxn>
                      <a:cxn ang="0">
                        <a:pos x="335" y="511"/>
                      </a:cxn>
                      <a:cxn ang="0">
                        <a:pos x="339" y="548"/>
                      </a:cxn>
                      <a:cxn ang="0">
                        <a:pos x="372" y="539"/>
                      </a:cxn>
                      <a:cxn ang="0">
                        <a:pos x="392" y="583"/>
                      </a:cxn>
                      <a:cxn ang="0">
                        <a:pos x="397" y="613"/>
                      </a:cxn>
                      <a:cxn ang="0">
                        <a:pos x="468" y="679"/>
                      </a:cxn>
                      <a:cxn ang="0">
                        <a:pos x="397" y="608"/>
                      </a:cxn>
                      <a:cxn ang="0">
                        <a:pos x="388" y="568"/>
                      </a:cxn>
                      <a:cxn ang="0">
                        <a:pos x="403" y="450"/>
                      </a:cxn>
                      <a:cxn ang="0">
                        <a:pos x="463" y="353"/>
                      </a:cxn>
                      <a:cxn ang="0">
                        <a:pos x="556" y="276"/>
                      </a:cxn>
                      <a:cxn ang="0">
                        <a:pos x="646" y="221"/>
                      </a:cxn>
                      <a:cxn ang="0">
                        <a:pos x="708" y="148"/>
                      </a:cxn>
                      <a:cxn ang="0">
                        <a:pos x="752" y="89"/>
                      </a:cxn>
                      <a:cxn ang="0">
                        <a:pos x="792" y="0"/>
                      </a:cxn>
                    </a:cxnLst>
                    <a:rect l="0" t="0" r="r" b="b"/>
                    <a:pathLst>
                      <a:path w="792" h="679">
                        <a:moveTo>
                          <a:pt x="0" y="272"/>
                        </a:moveTo>
                        <a:lnTo>
                          <a:pt x="66" y="282"/>
                        </a:lnTo>
                        <a:lnTo>
                          <a:pt x="124" y="326"/>
                        </a:lnTo>
                        <a:lnTo>
                          <a:pt x="233" y="406"/>
                        </a:lnTo>
                        <a:lnTo>
                          <a:pt x="335" y="511"/>
                        </a:lnTo>
                        <a:lnTo>
                          <a:pt x="339" y="548"/>
                        </a:lnTo>
                        <a:lnTo>
                          <a:pt x="372" y="539"/>
                        </a:lnTo>
                        <a:lnTo>
                          <a:pt x="392" y="583"/>
                        </a:lnTo>
                        <a:lnTo>
                          <a:pt x="397" y="613"/>
                        </a:lnTo>
                        <a:lnTo>
                          <a:pt x="468" y="679"/>
                        </a:lnTo>
                        <a:lnTo>
                          <a:pt x="397" y="608"/>
                        </a:lnTo>
                        <a:lnTo>
                          <a:pt x="388" y="568"/>
                        </a:lnTo>
                        <a:lnTo>
                          <a:pt x="403" y="450"/>
                        </a:lnTo>
                        <a:lnTo>
                          <a:pt x="463" y="353"/>
                        </a:lnTo>
                        <a:lnTo>
                          <a:pt x="556" y="276"/>
                        </a:lnTo>
                        <a:lnTo>
                          <a:pt x="646" y="221"/>
                        </a:lnTo>
                        <a:lnTo>
                          <a:pt x="708" y="148"/>
                        </a:lnTo>
                        <a:lnTo>
                          <a:pt x="752" y="89"/>
                        </a:lnTo>
                        <a:lnTo>
                          <a:pt x="792" y="0"/>
                        </a:lnTo>
                      </a:path>
                    </a:pathLst>
                  </a:custGeom>
                  <a:noFill/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3" name="Group 55"/>
                <p:cNvGrpSpPr>
                  <a:grpSpLocks/>
                </p:cNvGrpSpPr>
                <p:nvPr/>
              </p:nvGrpSpPr>
              <p:grpSpPr bwMode="auto">
                <a:xfrm>
                  <a:off x="4341" y="2324"/>
                  <a:ext cx="105" cy="99"/>
                  <a:chOff x="4341" y="2324"/>
                  <a:chExt cx="105" cy="99"/>
                </a:xfrm>
              </p:grpSpPr>
              <p:sp>
                <p:nvSpPr>
                  <p:cNvPr id="7224" name="Freeform 56"/>
                  <p:cNvSpPr>
                    <a:spLocks/>
                  </p:cNvSpPr>
                  <p:nvPr/>
                </p:nvSpPr>
                <p:spPr bwMode="auto">
                  <a:xfrm>
                    <a:off x="4341" y="2324"/>
                    <a:ext cx="105" cy="9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53" y="40"/>
                      </a:cxn>
                      <a:cxn ang="0">
                        <a:pos x="192" y="70"/>
                      </a:cxn>
                      <a:cxn ang="0">
                        <a:pos x="226" y="160"/>
                      </a:cxn>
                      <a:cxn ang="0">
                        <a:pos x="230" y="165"/>
                      </a:cxn>
                      <a:cxn ang="0">
                        <a:pos x="255" y="194"/>
                      </a:cxn>
                      <a:cxn ang="0">
                        <a:pos x="274" y="222"/>
                      </a:cxn>
                      <a:cxn ang="0">
                        <a:pos x="301" y="238"/>
                      </a:cxn>
                      <a:cxn ang="0">
                        <a:pos x="301" y="267"/>
                      </a:cxn>
                      <a:cxn ang="0">
                        <a:pos x="314" y="294"/>
                      </a:cxn>
                      <a:cxn ang="0">
                        <a:pos x="289" y="294"/>
                      </a:cxn>
                      <a:cxn ang="0">
                        <a:pos x="288" y="282"/>
                      </a:cxn>
                      <a:cxn ang="0">
                        <a:pos x="288" y="248"/>
                      </a:cxn>
                      <a:cxn ang="0">
                        <a:pos x="245" y="226"/>
                      </a:cxn>
                      <a:cxn ang="0">
                        <a:pos x="211" y="170"/>
                      </a:cxn>
                      <a:cxn ang="0">
                        <a:pos x="192" y="132"/>
                      </a:cxn>
                      <a:cxn ang="0">
                        <a:pos x="162" y="70"/>
                      </a:cxn>
                      <a:cxn ang="0">
                        <a:pos x="105" y="3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14" h="294">
                        <a:moveTo>
                          <a:pt x="0" y="0"/>
                        </a:moveTo>
                        <a:lnTo>
                          <a:pt x="153" y="40"/>
                        </a:lnTo>
                        <a:lnTo>
                          <a:pt x="192" y="70"/>
                        </a:lnTo>
                        <a:lnTo>
                          <a:pt x="226" y="160"/>
                        </a:lnTo>
                        <a:lnTo>
                          <a:pt x="230" y="165"/>
                        </a:lnTo>
                        <a:lnTo>
                          <a:pt x="255" y="194"/>
                        </a:lnTo>
                        <a:lnTo>
                          <a:pt x="274" y="222"/>
                        </a:lnTo>
                        <a:lnTo>
                          <a:pt x="301" y="238"/>
                        </a:lnTo>
                        <a:lnTo>
                          <a:pt x="301" y="267"/>
                        </a:lnTo>
                        <a:lnTo>
                          <a:pt x="314" y="294"/>
                        </a:lnTo>
                        <a:lnTo>
                          <a:pt x="289" y="294"/>
                        </a:lnTo>
                        <a:lnTo>
                          <a:pt x="288" y="282"/>
                        </a:lnTo>
                        <a:lnTo>
                          <a:pt x="288" y="248"/>
                        </a:lnTo>
                        <a:lnTo>
                          <a:pt x="245" y="226"/>
                        </a:lnTo>
                        <a:lnTo>
                          <a:pt x="211" y="170"/>
                        </a:lnTo>
                        <a:lnTo>
                          <a:pt x="192" y="132"/>
                        </a:lnTo>
                        <a:lnTo>
                          <a:pt x="162" y="70"/>
                        </a:lnTo>
                        <a:lnTo>
                          <a:pt x="105" y="3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C0E0"/>
                  </a:solidFill>
                  <a:ln w="4763">
                    <a:solidFill>
                      <a:srgbClr val="00C0E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5" name="Freeform 57"/>
                  <p:cNvSpPr>
                    <a:spLocks/>
                  </p:cNvSpPr>
                  <p:nvPr/>
                </p:nvSpPr>
                <p:spPr bwMode="auto">
                  <a:xfrm>
                    <a:off x="4347" y="2325"/>
                    <a:ext cx="89" cy="9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01" y="42"/>
                      </a:cxn>
                      <a:cxn ang="0">
                        <a:pos x="146" y="69"/>
                      </a:cxn>
                      <a:cxn ang="0">
                        <a:pos x="169" y="115"/>
                      </a:cxn>
                      <a:cxn ang="0">
                        <a:pos x="191" y="175"/>
                      </a:cxn>
                      <a:cxn ang="0">
                        <a:pos x="214" y="211"/>
                      </a:cxn>
                      <a:cxn ang="0">
                        <a:pos x="245" y="233"/>
                      </a:cxn>
                      <a:cxn ang="0">
                        <a:pos x="262" y="250"/>
                      </a:cxn>
                      <a:cxn ang="0">
                        <a:pos x="267" y="293"/>
                      </a:cxn>
                    </a:cxnLst>
                    <a:rect l="0" t="0" r="r" b="b"/>
                    <a:pathLst>
                      <a:path w="267" h="293">
                        <a:moveTo>
                          <a:pt x="0" y="0"/>
                        </a:moveTo>
                        <a:lnTo>
                          <a:pt x="101" y="42"/>
                        </a:lnTo>
                        <a:lnTo>
                          <a:pt x="146" y="69"/>
                        </a:lnTo>
                        <a:lnTo>
                          <a:pt x="169" y="115"/>
                        </a:lnTo>
                        <a:lnTo>
                          <a:pt x="191" y="175"/>
                        </a:lnTo>
                        <a:lnTo>
                          <a:pt x="214" y="211"/>
                        </a:lnTo>
                        <a:lnTo>
                          <a:pt x="245" y="233"/>
                        </a:lnTo>
                        <a:lnTo>
                          <a:pt x="262" y="250"/>
                        </a:lnTo>
                        <a:lnTo>
                          <a:pt x="267" y="293"/>
                        </a:lnTo>
                      </a:path>
                    </a:pathLst>
                  </a:custGeom>
                  <a:noFill/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226" name="Group 58"/>
                <p:cNvGrpSpPr>
                  <a:grpSpLocks/>
                </p:cNvGrpSpPr>
                <p:nvPr/>
              </p:nvGrpSpPr>
              <p:grpSpPr bwMode="auto">
                <a:xfrm>
                  <a:off x="4800" y="2208"/>
                  <a:ext cx="154" cy="216"/>
                  <a:chOff x="4800" y="2208"/>
                  <a:chExt cx="154" cy="216"/>
                </a:xfrm>
              </p:grpSpPr>
              <p:sp>
                <p:nvSpPr>
                  <p:cNvPr id="7227" name="Freeform 59"/>
                  <p:cNvSpPr>
                    <a:spLocks/>
                  </p:cNvSpPr>
                  <p:nvPr/>
                </p:nvSpPr>
                <p:spPr bwMode="auto">
                  <a:xfrm>
                    <a:off x="4803" y="2211"/>
                    <a:ext cx="151" cy="211"/>
                  </a:xfrm>
                  <a:custGeom>
                    <a:avLst/>
                    <a:gdLst/>
                    <a:ahLst/>
                    <a:cxnLst>
                      <a:cxn ang="0">
                        <a:pos x="453" y="0"/>
                      </a:cxn>
                      <a:cxn ang="0">
                        <a:pos x="438" y="74"/>
                      </a:cxn>
                      <a:cxn ang="0">
                        <a:pos x="410" y="125"/>
                      </a:cxn>
                      <a:cxn ang="0">
                        <a:pos x="357" y="172"/>
                      </a:cxn>
                      <a:cxn ang="0">
                        <a:pos x="294" y="224"/>
                      </a:cxn>
                      <a:cxn ang="0">
                        <a:pos x="220" y="279"/>
                      </a:cxn>
                      <a:cxn ang="0">
                        <a:pos x="161" y="326"/>
                      </a:cxn>
                      <a:cxn ang="0">
                        <a:pos x="114" y="403"/>
                      </a:cxn>
                      <a:cxn ang="0">
                        <a:pos x="80" y="471"/>
                      </a:cxn>
                      <a:cxn ang="0">
                        <a:pos x="65" y="533"/>
                      </a:cxn>
                      <a:cxn ang="0">
                        <a:pos x="46" y="583"/>
                      </a:cxn>
                      <a:cxn ang="0">
                        <a:pos x="24" y="625"/>
                      </a:cxn>
                      <a:cxn ang="0">
                        <a:pos x="0" y="634"/>
                      </a:cxn>
                      <a:cxn ang="0">
                        <a:pos x="33" y="631"/>
                      </a:cxn>
                      <a:cxn ang="0">
                        <a:pos x="56" y="631"/>
                      </a:cxn>
                      <a:cxn ang="0">
                        <a:pos x="95" y="577"/>
                      </a:cxn>
                      <a:cxn ang="0">
                        <a:pos x="109" y="519"/>
                      </a:cxn>
                      <a:cxn ang="0">
                        <a:pos x="128" y="471"/>
                      </a:cxn>
                      <a:cxn ang="0">
                        <a:pos x="161" y="409"/>
                      </a:cxn>
                      <a:cxn ang="0">
                        <a:pos x="205" y="364"/>
                      </a:cxn>
                      <a:cxn ang="0">
                        <a:pos x="235" y="320"/>
                      </a:cxn>
                      <a:cxn ang="0">
                        <a:pos x="289" y="283"/>
                      </a:cxn>
                      <a:cxn ang="0">
                        <a:pos x="342" y="254"/>
                      </a:cxn>
                      <a:cxn ang="0">
                        <a:pos x="390" y="187"/>
                      </a:cxn>
                      <a:cxn ang="0">
                        <a:pos x="413" y="140"/>
                      </a:cxn>
                      <a:cxn ang="0">
                        <a:pos x="435" y="97"/>
                      </a:cxn>
                      <a:cxn ang="0">
                        <a:pos x="453" y="0"/>
                      </a:cxn>
                    </a:cxnLst>
                    <a:rect l="0" t="0" r="r" b="b"/>
                    <a:pathLst>
                      <a:path w="453" h="634">
                        <a:moveTo>
                          <a:pt x="453" y="0"/>
                        </a:moveTo>
                        <a:lnTo>
                          <a:pt x="438" y="74"/>
                        </a:lnTo>
                        <a:lnTo>
                          <a:pt x="410" y="125"/>
                        </a:lnTo>
                        <a:lnTo>
                          <a:pt x="357" y="172"/>
                        </a:lnTo>
                        <a:lnTo>
                          <a:pt x="294" y="224"/>
                        </a:lnTo>
                        <a:lnTo>
                          <a:pt x="220" y="279"/>
                        </a:lnTo>
                        <a:lnTo>
                          <a:pt x="161" y="326"/>
                        </a:lnTo>
                        <a:lnTo>
                          <a:pt x="114" y="403"/>
                        </a:lnTo>
                        <a:lnTo>
                          <a:pt x="80" y="471"/>
                        </a:lnTo>
                        <a:lnTo>
                          <a:pt x="65" y="533"/>
                        </a:lnTo>
                        <a:lnTo>
                          <a:pt x="46" y="583"/>
                        </a:lnTo>
                        <a:lnTo>
                          <a:pt x="24" y="625"/>
                        </a:lnTo>
                        <a:lnTo>
                          <a:pt x="0" y="634"/>
                        </a:lnTo>
                        <a:lnTo>
                          <a:pt x="33" y="631"/>
                        </a:lnTo>
                        <a:lnTo>
                          <a:pt x="56" y="631"/>
                        </a:lnTo>
                        <a:lnTo>
                          <a:pt x="95" y="577"/>
                        </a:lnTo>
                        <a:lnTo>
                          <a:pt x="109" y="519"/>
                        </a:lnTo>
                        <a:lnTo>
                          <a:pt x="128" y="471"/>
                        </a:lnTo>
                        <a:lnTo>
                          <a:pt x="161" y="409"/>
                        </a:lnTo>
                        <a:lnTo>
                          <a:pt x="205" y="364"/>
                        </a:lnTo>
                        <a:lnTo>
                          <a:pt x="235" y="320"/>
                        </a:lnTo>
                        <a:lnTo>
                          <a:pt x="289" y="283"/>
                        </a:lnTo>
                        <a:lnTo>
                          <a:pt x="342" y="254"/>
                        </a:lnTo>
                        <a:lnTo>
                          <a:pt x="390" y="187"/>
                        </a:lnTo>
                        <a:lnTo>
                          <a:pt x="413" y="140"/>
                        </a:lnTo>
                        <a:lnTo>
                          <a:pt x="435" y="97"/>
                        </a:lnTo>
                        <a:lnTo>
                          <a:pt x="453" y="0"/>
                        </a:lnTo>
                        <a:close/>
                      </a:path>
                    </a:pathLst>
                  </a:custGeom>
                  <a:solidFill>
                    <a:srgbClr val="00C0E0"/>
                  </a:solidFill>
                  <a:ln w="4763">
                    <a:solidFill>
                      <a:srgbClr val="00C0E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7228" name="Freeform 60"/>
                  <p:cNvSpPr>
                    <a:spLocks/>
                  </p:cNvSpPr>
                  <p:nvPr/>
                </p:nvSpPr>
                <p:spPr bwMode="auto">
                  <a:xfrm>
                    <a:off x="4800" y="2208"/>
                    <a:ext cx="154" cy="216"/>
                  </a:xfrm>
                  <a:custGeom>
                    <a:avLst/>
                    <a:gdLst/>
                    <a:ahLst/>
                    <a:cxnLst>
                      <a:cxn ang="0">
                        <a:pos x="0" y="647"/>
                      </a:cxn>
                      <a:cxn ang="0">
                        <a:pos x="43" y="628"/>
                      </a:cxn>
                      <a:cxn ang="0">
                        <a:pos x="70" y="589"/>
                      </a:cxn>
                      <a:cxn ang="0">
                        <a:pos x="84" y="523"/>
                      </a:cxn>
                      <a:cxn ang="0">
                        <a:pos x="123" y="409"/>
                      </a:cxn>
                      <a:cxn ang="0">
                        <a:pos x="185" y="321"/>
                      </a:cxn>
                      <a:cxn ang="0">
                        <a:pos x="306" y="235"/>
                      </a:cxn>
                      <a:cxn ang="0">
                        <a:pos x="359" y="195"/>
                      </a:cxn>
                      <a:cxn ang="0">
                        <a:pos x="437" y="111"/>
                      </a:cxn>
                      <a:cxn ang="0">
                        <a:pos x="456" y="42"/>
                      </a:cxn>
                      <a:cxn ang="0">
                        <a:pos x="464" y="0"/>
                      </a:cxn>
                    </a:cxnLst>
                    <a:rect l="0" t="0" r="r" b="b"/>
                    <a:pathLst>
                      <a:path w="464" h="647">
                        <a:moveTo>
                          <a:pt x="0" y="647"/>
                        </a:moveTo>
                        <a:lnTo>
                          <a:pt x="43" y="628"/>
                        </a:lnTo>
                        <a:lnTo>
                          <a:pt x="70" y="589"/>
                        </a:lnTo>
                        <a:lnTo>
                          <a:pt x="84" y="523"/>
                        </a:lnTo>
                        <a:lnTo>
                          <a:pt x="123" y="409"/>
                        </a:lnTo>
                        <a:lnTo>
                          <a:pt x="185" y="321"/>
                        </a:lnTo>
                        <a:lnTo>
                          <a:pt x="306" y="235"/>
                        </a:lnTo>
                        <a:lnTo>
                          <a:pt x="359" y="195"/>
                        </a:lnTo>
                        <a:lnTo>
                          <a:pt x="437" y="111"/>
                        </a:lnTo>
                        <a:lnTo>
                          <a:pt x="456" y="42"/>
                        </a:lnTo>
                        <a:lnTo>
                          <a:pt x="464" y="0"/>
                        </a:lnTo>
                      </a:path>
                    </a:pathLst>
                  </a:custGeom>
                  <a:noFill/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229" name="Group 61"/>
              <p:cNvGrpSpPr>
                <a:grpSpLocks/>
              </p:cNvGrpSpPr>
              <p:nvPr/>
            </p:nvGrpSpPr>
            <p:grpSpPr bwMode="auto">
              <a:xfrm>
                <a:off x="4557" y="1635"/>
                <a:ext cx="103" cy="138"/>
                <a:chOff x="4557" y="1635"/>
                <a:chExt cx="103" cy="138"/>
              </a:xfrm>
            </p:grpSpPr>
            <p:sp>
              <p:nvSpPr>
                <p:cNvPr id="7230" name="Freeform 62"/>
                <p:cNvSpPr>
                  <a:spLocks/>
                </p:cNvSpPr>
                <p:nvPr/>
              </p:nvSpPr>
              <p:spPr bwMode="auto">
                <a:xfrm>
                  <a:off x="4557" y="1635"/>
                  <a:ext cx="96" cy="138"/>
                </a:xfrm>
                <a:custGeom>
                  <a:avLst/>
                  <a:gdLst/>
                  <a:ahLst/>
                  <a:cxnLst>
                    <a:cxn ang="0">
                      <a:pos x="234" y="68"/>
                    </a:cxn>
                    <a:cxn ang="0">
                      <a:pos x="199" y="19"/>
                    </a:cxn>
                    <a:cxn ang="0">
                      <a:pos x="153" y="1"/>
                    </a:cxn>
                    <a:cxn ang="0">
                      <a:pos x="96" y="0"/>
                    </a:cxn>
                    <a:cxn ang="0">
                      <a:pos x="46" y="32"/>
                    </a:cxn>
                    <a:cxn ang="0">
                      <a:pos x="10" y="89"/>
                    </a:cxn>
                    <a:cxn ang="0">
                      <a:pos x="0" y="155"/>
                    </a:cxn>
                    <a:cxn ang="0">
                      <a:pos x="6" y="249"/>
                    </a:cxn>
                    <a:cxn ang="0">
                      <a:pos x="41" y="300"/>
                    </a:cxn>
                    <a:cxn ang="0">
                      <a:pos x="75" y="329"/>
                    </a:cxn>
                    <a:cxn ang="0">
                      <a:pos x="124" y="354"/>
                    </a:cxn>
                    <a:cxn ang="0">
                      <a:pos x="150" y="397"/>
                    </a:cxn>
                    <a:cxn ang="0">
                      <a:pos x="187" y="415"/>
                    </a:cxn>
                    <a:cxn ang="0">
                      <a:pos x="233" y="412"/>
                    </a:cxn>
                    <a:cxn ang="0">
                      <a:pos x="264" y="384"/>
                    </a:cxn>
                    <a:cxn ang="0">
                      <a:pos x="282" y="345"/>
                    </a:cxn>
                    <a:cxn ang="0">
                      <a:pos x="286" y="298"/>
                    </a:cxn>
                    <a:cxn ang="0">
                      <a:pos x="270" y="252"/>
                    </a:cxn>
                    <a:cxn ang="0">
                      <a:pos x="274" y="190"/>
                    </a:cxn>
                    <a:cxn ang="0">
                      <a:pos x="261" y="124"/>
                    </a:cxn>
                    <a:cxn ang="0">
                      <a:pos x="234" y="68"/>
                    </a:cxn>
                  </a:cxnLst>
                  <a:rect l="0" t="0" r="r" b="b"/>
                  <a:pathLst>
                    <a:path w="286" h="415">
                      <a:moveTo>
                        <a:pt x="234" y="68"/>
                      </a:moveTo>
                      <a:lnTo>
                        <a:pt x="199" y="19"/>
                      </a:lnTo>
                      <a:lnTo>
                        <a:pt x="153" y="1"/>
                      </a:lnTo>
                      <a:lnTo>
                        <a:pt x="96" y="0"/>
                      </a:lnTo>
                      <a:lnTo>
                        <a:pt x="46" y="32"/>
                      </a:lnTo>
                      <a:lnTo>
                        <a:pt x="10" y="89"/>
                      </a:lnTo>
                      <a:lnTo>
                        <a:pt x="0" y="155"/>
                      </a:lnTo>
                      <a:lnTo>
                        <a:pt x="6" y="249"/>
                      </a:lnTo>
                      <a:lnTo>
                        <a:pt x="41" y="300"/>
                      </a:lnTo>
                      <a:lnTo>
                        <a:pt x="75" y="329"/>
                      </a:lnTo>
                      <a:lnTo>
                        <a:pt x="124" y="354"/>
                      </a:lnTo>
                      <a:lnTo>
                        <a:pt x="150" y="397"/>
                      </a:lnTo>
                      <a:lnTo>
                        <a:pt x="187" y="415"/>
                      </a:lnTo>
                      <a:lnTo>
                        <a:pt x="233" y="412"/>
                      </a:lnTo>
                      <a:lnTo>
                        <a:pt x="264" y="384"/>
                      </a:lnTo>
                      <a:lnTo>
                        <a:pt x="282" y="345"/>
                      </a:lnTo>
                      <a:lnTo>
                        <a:pt x="286" y="298"/>
                      </a:lnTo>
                      <a:lnTo>
                        <a:pt x="270" y="252"/>
                      </a:lnTo>
                      <a:lnTo>
                        <a:pt x="274" y="190"/>
                      </a:lnTo>
                      <a:lnTo>
                        <a:pt x="261" y="124"/>
                      </a:lnTo>
                      <a:lnTo>
                        <a:pt x="234" y="68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1" name="Freeform 63"/>
                <p:cNvSpPr>
                  <a:spLocks/>
                </p:cNvSpPr>
                <p:nvPr/>
              </p:nvSpPr>
              <p:spPr bwMode="auto">
                <a:xfrm>
                  <a:off x="4581" y="1635"/>
                  <a:ext cx="79" cy="130"/>
                </a:xfrm>
                <a:custGeom>
                  <a:avLst/>
                  <a:gdLst/>
                  <a:ahLst/>
                  <a:cxnLst>
                    <a:cxn ang="0">
                      <a:pos x="193" y="63"/>
                    </a:cxn>
                    <a:cxn ang="0">
                      <a:pos x="163" y="18"/>
                    </a:cxn>
                    <a:cxn ang="0">
                      <a:pos x="126" y="1"/>
                    </a:cxn>
                    <a:cxn ang="0">
                      <a:pos x="79" y="0"/>
                    </a:cxn>
                    <a:cxn ang="0">
                      <a:pos x="38" y="31"/>
                    </a:cxn>
                    <a:cxn ang="0">
                      <a:pos x="8" y="84"/>
                    </a:cxn>
                    <a:cxn ang="0">
                      <a:pos x="0" y="146"/>
                    </a:cxn>
                    <a:cxn ang="0">
                      <a:pos x="4" y="235"/>
                    </a:cxn>
                    <a:cxn ang="0">
                      <a:pos x="34" y="282"/>
                    </a:cxn>
                    <a:cxn ang="0">
                      <a:pos x="62" y="310"/>
                    </a:cxn>
                    <a:cxn ang="0">
                      <a:pos x="101" y="334"/>
                    </a:cxn>
                    <a:cxn ang="0">
                      <a:pos x="124" y="375"/>
                    </a:cxn>
                    <a:cxn ang="0">
                      <a:pos x="155" y="391"/>
                    </a:cxn>
                    <a:cxn ang="0">
                      <a:pos x="191" y="388"/>
                    </a:cxn>
                    <a:cxn ang="0">
                      <a:pos x="218" y="362"/>
                    </a:cxn>
                    <a:cxn ang="0">
                      <a:pos x="233" y="326"/>
                    </a:cxn>
                    <a:cxn ang="0">
                      <a:pos x="236" y="282"/>
                    </a:cxn>
                    <a:cxn ang="0">
                      <a:pos x="222" y="238"/>
                    </a:cxn>
                    <a:cxn ang="0">
                      <a:pos x="225" y="180"/>
                    </a:cxn>
                    <a:cxn ang="0">
                      <a:pos x="215" y="117"/>
                    </a:cxn>
                    <a:cxn ang="0">
                      <a:pos x="193" y="63"/>
                    </a:cxn>
                  </a:cxnLst>
                  <a:rect l="0" t="0" r="r" b="b"/>
                  <a:pathLst>
                    <a:path w="236" h="391">
                      <a:moveTo>
                        <a:pt x="193" y="63"/>
                      </a:moveTo>
                      <a:lnTo>
                        <a:pt x="163" y="18"/>
                      </a:lnTo>
                      <a:lnTo>
                        <a:pt x="126" y="1"/>
                      </a:lnTo>
                      <a:lnTo>
                        <a:pt x="79" y="0"/>
                      </a:lnTo>
                      <a:lnTo>
                        <a:pt x="38" y="31"/>
                      </a:lnTo>
                      <a:lnTo>
                        <a:pt x="8" y="84"/>
                      </a:lnTo>
                      <a:lnTo>
                        <a:pt x="0" y="146"/>
                      </a:lnTo>
                      <a:lnTo>
                        <a:pt x="4" y="235"/>
                      </a:lnTo>
                      <a:lnTo>
                        <a:pt x="34" y="282"/>
                      </a:lnTo>
                      <a:lnTo>
                        <a:pt x="62" y="310"/>
                      </a:lnTo>
                      <a:lnTo>
                        <a:pt x="101" y="334"/>
                      </a:lnTo>
                      <a:lnTo>
                        <a:pt x="124" y="375"/>
                      </a:lnTo>
                      <a:lnTo>
                        <a:pt x="155" y="391"/>
                      </a:lnTo>
                      <a:lnTo>
                        <a:pt x="191" y="388"/>
                      </a:lnTo>
                      <a:lnTo>
                        <a:pt x="218" y="362"/>
                      </a:lnTo>
                      <a:lnTo>
                        <a:pt x="233" y="326"/>
                      </a:lnTo>
                      <a:lnTo>
                        <a:pt x="236" y="282"/>
                      </a:lnTo>
                      <a:lnTo>
                        <a:pt x="222" y="238"/>
                      </a:lnTo>
                      <a:lnTo>
                        <a:pt x="225" y="180"/>
                      </a:lnTo>
                      <a:lnTo>
                        <a:pt x="215" y="117"/>
                      </a:lnTo>
                      <a:lnTo>
                        <a:pt x="193" y="63"/>
                      </a:lnTo>
                      <a:close/>
                    </a:path>
                  </a:pathLst>
                </a:custGeom>
                <a:solidFill>
                  <a:srgbClr val="E0A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232" name="Group 64"/>
              <p:cNvGrpSpPr>
                <a:grpSpLocks/>
              </p:cNvGrpSpPr>
              <p:nvPr/>
            </p:nvGrpSpPr>
            <p:grpSpPr bwMode="auto">
              <a:xfrm>
                <a:off x="4183" y="1837"/>
                <a:ext cx="649" cy="498"/>
                <a:chOff x="4183" y="1837"/>
                <a:chExt cx="649" cy="498"/>
              </a:xfrm>
            </p:grpSpPr>
            <p:sp>
              <p:nvSpPr>
                <p:cNvPr id="7233" name="Freeform 65"/>
                <p:cNvSpPr>
                  <a:spLocks/>
                </p:cNvSpPr>
                <p:nvPr/>
              </p:nvSpPr>
              <p:spPr bwMode="auto">
                <a:xfrm>
                  <a:off x="4434" y="1837"/>
                  <a:ext cx="398" cy="335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226" y="198"/>
                    </a:cxn>
                    <a:cxn ang="0">
                      <a:pos x="85" y="382"/>
                    </a:cxn>
                    <a:cxn ang="0">
                      <a:pos x="0" y="698"/>
                    </a:cxn>
                    <a:cxn ang="0">
                      <a:pos x="226" y="531"/>
                    </a:cxn>
                    <a:cxn ang="0">
                      <a:pos x="351" y="413"/>
                    </a:cxn>
                    <a:cxn ang="0">
                      <a:pos x="419" y="338"/>
                    </a:cxn>
                    <a:cxn ang="0">
                      <a:pos x="351" y="528"/>
                    </a:cxn>
                    <a:cxn ang="0">
                      <a:pos x="333" y="703"/>
                    </a:cxn>
                    <a:cxn ang="0">
                      <a:pos x="327" y="1005"/>
                    </a:cxn>
                    <a:cxn ang="0">
                      <a:pos x="366" y="918"/>
                    </a:cxn>
                    <a:cxn ang="0">
                      <a:pos x="443" y="793"/>
                    </a:cxn>
                    <a:cxn ang="0">
                      <a:pos x="568" y="698"/>
                    </a:cxn>
                    <a:cxn ang="0">
                      <a:pos x="682" y="649"/>
                    </a:cxn>
                    <a:cxn ang="0">
                      <a:pos x="959" y="520"/>
                    </a:cxn>
                    <a:cxn ang="0">
                      <a:pos x="1192" y="303"/>
                    </a:cxn>
                    <a:cxn ang="0">
                      <a:pos x="1120" y="251"/>
                    </a:cxn>
                    <a:cxn ang="0">
                      <a:pos x="1055" y="276"/>
                    </a:cxn>
                    <a:cxn ang="0">
                      <a:pos x="944" y="280"/>
                    </a:cxn>
                    <a:cxn ang="0">
                      <a:pos x="810" y="266"/>
                    </a:cxn>
                    <a:cxn ang="0">
                      <a:pos x="692" y="232"/>
                    </a:cxn>
                    <a:cxn ang="0">
                      <a:pos x="509" y="24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1192" h="1005">
                      <a:moveTo>
                        <a:pt x="456" y="0"/>
                      </a:moveTo>
                      <a:lnTo>
                        <a:pt x="226" y="198"/>
                      </a:lnTo>
                      <a:lnTo>
                        <a:pt x="85" y="382"/>
                      </a:lnTo>
                      <a:lnTo>
                        <a:pt x="0" y="698"/>
                      </a:lnTo>
                      <a:lnTo>
                        <a:pt x="226" y="531"/>
                      </a:lnTo>
                      <a:lnTo>
                        <a:pt x="351" y="413"/>
                      </a:lnTo>
                      <a:lnTo>
                        <a:pt x="419" y="338"/>
                      </a:lnTo>
                      <a:lnTo>
                        <a:pt x="351" y="528"/>
                      </a:lnTo>
                      <a:lnTo>
                        <a:pt x="333" y="703"/>
                      </a:lnTo>
                      <a:lnTo>
                        <a:pt x="327" y="1005"/>
                      </a:lnTo>
                      <a:lnTo>
                        <a:pt x="366" y="918"/>
                      </a:lnTo>
                      <a:lnTo>
                        <a:pt x="443" y="793"/>
                      </a:lnTo>
                      <a:lnTo>
                        <a:pt x="568" y="698"/>
                      </a:lnTo>
                      <a:lnTo>
                        <a:pt x="682" y="649"/>
                      </a:lnTo>
                      <a:lnTo>
                        <a:pt x="959" y="520"/>
                      </a:lnTo>
                      <a:lnTo>
                        <a:pt x="1192" y="303"/>
                      </a:lnTo>
                      <a:lnTo>
                        <a:pt x="1120" y="251"/>
                      </a:lnTo>
                      <a:lnTo>
                        <a:pt x="1055" y="276"/>
                      </a:lnTo>
                      <a:lnTo>
                        <a:pt x="944" y="280"/>
                      </a:lnTo>
                      <a:lnTo>
                        <a:pt x="810" y="266"/>
                      </a:lnTo>
                      <a:lnTo>
                        <a:pt x="692" y="232"/>
                      </a:lnTo>
                      <a:lnTo>
                        <a:pt x="509" y="247"/>
                      </a:lnTo>
                      <a:lnTo>
                        <a:pt x="456" y="0"/>
                      </a:lnTo>
                      <a:close/>
                    </a:path>
                  </a:pathLst>
                </a:custGeom>
                <a:solidFill>
                  <a:srgbClr val="E0E0FF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34" name="Freeform 66"/>
                <p:cNvSpPr>
                  <a:spLocks/>
                </p:cNvSpPr>
                <p:nvPr/>
              </p:nvSpPr>
              <p:spPr bwMode="auto">
                <a:xfrm>
                  <a:off x="4376" y="1944"/>
                  <a:ext cx="214" cy="370"/>
                </a:xfrm>
                <a:custGeom>
                  <a:avLst/>
                  <a:gdLst/>
                  <a:ahLst/>
                  <a:cxnLst>
                    <a:cxn ang="0">
                      <a:pos x="567" y="0"/>
                    </a:cxn>
                    <a:cxn ang="0">
                      <a:pos x="644" y="58"/>
                    </a:cxn>
                    <a:cxn ang="0">
                      <a:pos x="636" y="216"/>
                    </a:cxn>
                    <a:cxn ang="0">
                      <a:pos x="487" y="335"/>
                    </a:cxn>
                    <a:cxn ang="0">
                      <a:pos x="379" y="726"/>
                    </a:cxn>
                    <a:cxn ang="0">
                      <a:pos x="0" y="1109"/>
                    </a:cxn>
                    <a:cxn ang="0">
                      <a:pos x="174" y="570"/>
                    </a:cxn>
                    <a:cxn ang="0">
                      <a:pos x="366" y="276"/>
                    </a:cxn>
                    <a:cxn ang="0">
                      <a:pos x="396" y="96"/>
                    </a:cxn>
                    <a:cxn ang="0">
                      <a:pos x="567" y="0"/>
                    </a:cxn>
                  </a:cxnLst>
                  <a:rect l="0" t="0" r="r" b="b"/>
                  <a:pathLst>
                    <a:path w="644" h="1109">
                      <a:moveTo>
                        <a:pt x="567" y="0"/>
                      </a:moveTo>
                      <a:lnTo>
                        <a:pt x="644" y="58"/>
                      </a:lnTo>
                      <a:lnTo>
                        <a:pt x="636" y="216"/>
                      </a:lnTo>
                      <a:lnTo>
                        <a:pt x="487" y="335"/>
                      </a:lnTo>
                      <a:lnTo>
                        <a:pt x="379" y="726"/>
                      </a:lnTo>
                      <a:lnTo>
                        <a:pt x="0" y="1109"/>
                      </a:lnTo>
                      <a:lnTo>
                        <a:pt x="174" y="570"/>
                      </a:lnTo>
                      <a:lnTo>
                        <a:pt x="366" y="276"/>
                      </a:lnTo>
                      <a:lnTo>
                        <a:pt x="396" y="96"/>
                      </a:lnTo>
                      <a:lnTo>
                        <a:pt x="567" y="0"/>
                      </a:lnTo>
                      <a:close/>
                    </a:path>
                  </a:pathLst>
                </a:custGeom>
                <a:solidFill>
                  <a:srgbClr val="FF00A0"/>
                </a:solidFill>
                <a:ln w="476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7235" name="Group 67"/>
                <p:cNvGrpSpPr>
                  <a:grpSpLocks/>
                </p:cNvGrpSpPr>
                <p:nvPr/>
              </p:nvGrpSpPr>
              <p:grpSpPr bwMode="auto">
                <a:xfrm>
                  <a:off x="4183" y="1965"/>
                  <a:ext cx="313" cy="370"/>
                  <a:chOff x="4183" y="1965"/>
                  <a:chExt cx="313" cy="370"/>
                </a:xfrm>
              </p:grpSpPr>
              <p:grpSp>
                <p:nvGrpSpPr>
                  <p:cNvPr id="723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4183" y="1965"/>
                    <a:ext cx="268" cy="298"/>
                    <a:chOff x="4183" y="1965"/>
                    <a:chExt cx="268" cy="298"/>
                  </a:xfrm>
                </p:grpSpPr>
                <p:sp>
                  <p:nvSpPr>
                    <p:cNvPr id="7237" name="Freeform 69"/>
                    <p:cNvSpPr>
                      <a:spLocks/>
                    </p:cNvSpPr>
                    <p:nvPr/>
                  </p:nvSpPr>
                  <p:spPr bwMode="auto">
                    <a:xfrm>
                      <a:off x="4183" y="1965"/>
                      <a:ext cx="268" cy="298"/>
                    </a:xfrm>
                    <a:custGeom>
                      <a:avLst/>
                      <a:gdLst/>
                      <a:ahLst/>
                      <a:cxnLst>
                        <a:cxn ang="0">
                          <a:pos x="685" y="86"/>
                        </a:cxn>
                        <a:cxn ang="0">
                          <a:pos x="613" y="231"/>
                        </a:cxn>
                        <a:cxn ang="0">
                          <a:pos x="490" y="202"/>
                        </a:cxn>
                        <a:cxn ang="0">
                          <a:pos x="377" y="169"/>
                        </a:cxn>
                        <a:cxn ang="0">
                          <a:pos x="275" y="123"/>
                        </a:cxn>
                        <a:cxn ang="0">
                          <a:pos x="201" y="90"/>
                        </a:cxn>
                        <a:cxn ang="0">
                          <a:pos x="62" y="0"/>
                        </a:cxn>
                        <a:cxn ang="0">
                          <a:pos x="24" y="15"/>
                        </a:cxn>
                        <a:cxn ang="0">
                          <a:pos x="19" y="102"/>
                        </a:cxn>
                        <a:cxn ang="0">
                          <a:pos x="77" y="183"/>
                        </a:cxn>
                        <a:cxn ang="0">
                          <a:pos x="30" y="173"/>
                        </a:cxn>
                        <a:cxn ang="0">
                          <a:pos x="0" y="211"/>
                        </a:cxn>
                        <a:cxn ang="0">
                          <a:pos x="9" y="250"/>
                        </a:cxn>
                        <a:cxn ang="0">
                          <a:pos x="49" y="298"/>
                        </a:cxn>
                        <a:cxn ang="0">
                          <a:pos x="30" y="318"/>
                        </a:cxn>
                        <a:cxn ang="0">
                          <a:pos x="9" y="347"/>
                        </a:cxn>
                        <a:cxn ang="0">
                          <a:pos x="9" y="383"/>
                        </a:cxn>
                        <a:cxn ang="0">
                          <a:pos x="30" y="442"/>
                        </a:cxn>
                        <a:cxn ang="0">
                          <a:pos x="96" y="498"/>
                        </a:cxn>
                        <a:cxn ang="0">
                          <a:pos x="67" y="517"/>
                        </a:cxn>
                        <a:cxn ang="0">
                          <a:pos x="53" y="566"/>
                        </a:cxn>
                        <a:cxn ang="0">
                          <a:pos x="71" y="614"/>
                        </a:cxn>
                        <a:cxn ang="0">
                          <a:pos x="132" y="644"/>
                        </a:cxn>
                        <a:cxn ang="0">
                          <a:pos x="208" y="673"/>
                        </a:cxn>
                        <a:cxn ang="0">
                          <a:pos x="270" y="725"/>
                        </a:cxn>
                        <a:cxn ang="0">
                          <a:pos x="318" y="774"/>
                        </a:cxn>
                        <a:cxn ang="0">
                          <a:pos x="362" y="821"/>
                        </a:cxn>
                        <a:cxn ang="0">
                          <a:pos x="412" y="875"/>
                        </a:cxn>
                        <a:cxn ang="0">
                          <a:pos x="501" y="893"/>
                        </a:cxn>
                        <a:cxn ang="0">
                          <a:pos x="672" y="673"/>
                        </a:cxn>
                        <a:cxn ang="0">
                          <a:pos x="701" y="508"/>
                        </a:cxn>
                        <a:cxn ang="0">
                          <a:pos x="712" y="412"/>
                        </a:cxn>
                        <a:cxn ang="0">
                          <a:pos x="754" y="363"/>
                        </a:cxn>
                        <a:cxn ang="0">
                          <a:pos x="787" y="313"/>
                        </a:cxn>
                        <a:cxn ang="0">
                          <a:pos x="803" y="236"/>
                        </a:cxn>
                        <a:cxn ang="0">
                          <a:pos x="799" y="185"/>
                        </a:cxn>
                        <a:cxn ang="0">
                          <a:pos x="782" y="142"/>
                        </a:cxn>
                        <a:cxn ang="0">
                          <a:pos x="754" y="99"/>
                        </a:cxn>
                        <a:cxn ang="0">
                          <a:pos x="722" y="81"/>
                        </a:cxn>
                        <a:cxn ang="0">
                          <a:pos x="685" y="86"/>
                        </a:cxn>
                      </a:cxnLst>
                      <a:rect l="0" t="0" r="r" b="b"/>
                      <a:pathLst>
                        <a:path w="803" h="893">
                          <a:moveTo>
                            <a:pt x="685" y="86"/>
                          </a:moveTo>
                          <a:lnTo>
                            <a:pt x="613" y="231"/>
                          </a:lnTo>
                          <a:lnTo>
                            <a:pt x="490" y="202"/>
                          </a:lnTo>
                          <a:lnTo>
                            <a:pt x="377" y="169"/>
                          </a:lnTo>
                          <a:lnTo>
                            <a:pt x="275" y="123"/>
                          </a:lnTo>
                          <a:lnTo>
                            <a:pt x="201" y="90"/>
                          </a:lnTo>
                          <a:lnTo>
                            <a:pt x="62" y="0"/>
                          </a:lnTo>
                          <a:lnTo>
                            <a:pt x="24" y="15"/>
                          </a:lnTo>
                          <a:lnTo>
                            <a:pt x="19" y="102"/>
                          </a:lnTo>
                          <a:lnTo>
                            <a:pt x="77" y="183"/>
                          </a:lnTo>
                          <a:lnTo>
                            <a:pt x="30" y="173"/>
                          </a:lnTo>
                          <a:lnTo>
                            <a:pt x="0" y="211"/>
                          </a:lnTo>
                          <a:lnTo>
                            <a:pt x="9" y="250"/>
                          </a:lnTo>
                          <a:lnTo>
                            <a:pt x="49" y="298"/>
                          </a:lnTo>
                          <a:lnTo>
                            <a:pt x="30" y="318"/>
                          </a:lnTo>
                          <a:lnTo>
                            <a:pt x="9" y="347"/>
                          </a:lnTo>
                          <a:lnTo>
                            <a:pt x="9" y="383"/>
                          </a:lnTo>
                          <a:lnTo>
                            <a:pt x="30" y="442"/>
                          </a:lnTo>
                          <a:lnTo>
                            <a:pt x="96" y="498"/>
                          </a:lnTo>
                          <a:lnTo>
                            <a:pt x="67" y="517"/>
                          </a:lnTo>
                          <a:lnTo>
                            <a:pt x="53" y="566"/>
                          </a:lnTo>
                          <a:lnTo>
                            <a:pt x="71" y="614"/>
                          </a:lnTo>
                          <a:lnTo>
                            <a:pt x="132" y="644"/>
                          </a:lnTo>
                          <a:lnTo>
                            <a:pt x="208" y="673"/>
                          </a:lnTo>
                          <a:lnTo>
                            <a:pt x="270" y="725"/>
                          </a:lnTo>
                          <a:lnTo>
                            <a:pt x="318" y="774"/>
                          </a:lnTo>
                          <a:lnTo>
                            <a:pt x="362" y="821"/>
                          </a:lnTo>
                          <a:lnTo>
                            <a:pt x="412" y="875"/>
                          </a:lnTo>
                          <a:lnTo>
                            <a:pt x="501" y="893"/>
                          </a:lnTo>
                          <a:lnTo>
                            <a:pt x="672" y="673"/>
                          </a:lnTo>
                          <a:lnTo>
                            <a:pt x="701" y="508"/>
                          </a:lnTo>
                          <a:lnTo>
                            <a:pt x="712" y="412"/>
                          </a:lnTo>
                          <a:lnTo>
                            <a:pt x="754" y="363"/>
                          </a:lnTo>
                          <a:lnTo>
                            <a:pt x="787" y="313"/>
                          </a:lnTo>
                          <a:lnTo>
                            <a:pt x="803" y="236"/>
                          </a:lnTo>
                          <a:lnTo>
                            <a:pt x="799" y="185"/>
                          </a:lnTo>
                          <a:lnTo>
                            <a:pt x="782" y="142"/>
                          </a:lnTo>
                          <a:lnTo>
                            <a:pt x="754" y="99"/>
                          </a:lnTo>
                          <a:lnTo>
                            <a:pt x="722" y="81"/>
                          </a:lnTo>
                          <a:lnTo>
                            <a:pt x="685" y="86"/>
                          </a:lnTo>
                          <a:close/>
                        </a:path>
                      </a:pathLst>
                    </a:custGeom>
                    <a:solidFill>
                      <a:srgbClr val="E0A080"/>
                    </a:solidFill>
                    <a:ln w="4763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7238" name="Group 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200" y="2010"/>
                      <a:ext cx="199" cy="145"/>
                      <a:chOff x="4200" y="2010"/>
                      <a:chExt cx="199" cy="145"/>
                    </a:xfrm>
                  </p:grpSpPr>
                  <p:sp>
                    <p:nvSpPr>
                      <p:cNvPr id="7239" name="Freeform 7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6" y="2023"/>
                        <a:ext cx="141" cy="4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94" y="71"/>
                          </a:cxn>
                          <a:cxn ang="0">
                            <a:pos x="209" y="125"/>
                          </a:cxn>
                          <a:cxn ang="0">
                            <a:pos x="329" y="149"/>
                          </a:cxn>
                          <a:cxn ang="0">
                            <a:pos x="423" y="149"/>
                          </a:cxn>
                        </a:cxnLst>
                        <a:rect l="0" t="0" r="r" b="b"/>
                        <a:pathLst>
                          <a:path w="423" h="149">
                            <a:moveTo>
                              <a:pt x="0" y="0"/>
                            </a:moveTo>
                            <a:lnTo>
                              <a:pt x="94" y="71"/>
                            </a:lnTo>
                            <a:lnTo>
                              <a:pt x="209" y="125"/>
                            </a:lnTo>
                            <a:lnTo>
                              <a:pt x="329" y="149"/>
                            </a:lnTo>
                            <a:lnTo>
                              <a:pt x="423" y="149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40" name="Freeform 7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00" y="2067"/>
                        <a:ext cx="102" cy="4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71" y="56"/>
                          </a:cxn>
                          <a:cxn ang="0">
                            <a:pos x="179" y="109"/>
                          </a:cxn>
                          <a:cxn ang="0">
                            <a:pos x="308" y="139"/>
                          </a:cxn>
                        </a:cxnLst>
                        <a:rect l="0" t="0" r="r" b="b"/>
                        <a:pathLst>
                          <a:path w="308" h="139">
                            <a:moveTo>
                              <a:pt x="0" y="0"/>
                            </a:moveTo>
                            <a:lnTo>
                              <a:pt x="71" y="56"/>
                            </a:lnTo>
                            <a:lnTo>
                              <a:pt x="179" y="109"/>
                            </a:lnTo>
                            <a:lnTo>
                              <a:pt x="308" y="139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41" name="Freeform 7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215" y="2131"/>
                        <a:ext cx="69" cy="24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0"/>
                          </a:cxn>
                          <a:cxn ang="0">
                            <a:pos x="98" y="48"/>
                          </a:cxn>
                          <a:cxn ang="0">
                            <a:pos x="207" y="73"/>
                          </a:cxn>
                        </a:cxnLst>
                        <a:rect l="0" t="0" r="r" b="b"/>
                        <a:pathLst>
                          <a:path w="207" h="73">
                            <a:moveTo>
                              <a:pt x="0" y="0"/>
                            </a:moveTo>
                            <a:lnTo>
                              <a:pt x="98" y="48"/>
                            </a:lnTo>
                            <a:lnTo>
                              <a:pt x="207" y="73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42" name="Freeform 7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394" y="2010"/>
                        <a:ext cx="5" cy="30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7" y="90"/>
                          </a:cxn>
                          <a:cxn ang="0">
                            <a:pos x="0" y="52"/>
                          </a:cxn>
                          <a:cxn ang="0">
                            <a:pos x="1" y="30"/>
                          </a:cxn>
                          <a:cxn ang="0">
                            <a:pos x="15" y="0"/>
                          </a:cxn>
                        </a:cxnLst>
                        <a:rect l="0" t="0" r="r" b="b"/>
                        <a:pathLst>
                          <a:path w="15" h="90">
                            <a:moveTo>
                              <a:pt x="7" y="90"/>
                            </a:moveTo>
                            <a:lnTo>
                              <a:pt x="0" y="52"/>
                            </a:lnTo>
                            <a:lnTo>
                              <a:pt x="1" y="30"/>
                            </a:lnTo>
                            <a:lnTo>
                              <a:pt x="15" y="0"/>
                            </a:lnTo>
                          </a:path>
                        </a:pathLst>
                      </a:custGeom>
                      <a:noFill/>
                      <a:ln w="4763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7243" name="Freeform 75"/>
                  <p:cNvSpPr>
                    <a:spLocks/>
                  </p:cNvSpPr>
                  <p:nvPr/>
                </p:nvSpPr>
                <p:spPr bwMode="auto">
                  <a:xfrm>
                    <a:off x="4309" y="2115"/>
                    <a:ext cx="187" cy="220"/>
                  </a:xfrm>
                  <a:custGeom>
                    <a:avLst/>
                    <a:gdLst/>
                    <a:ahLst/>
                    <a:cxnLst>
                      <a:cxn ang="0">
                        <a:pos x="335" y="0"/>
                      </a:cxn>
                      <a:cxn ang="0">
                        <a:pos x="450" y="80"/>
                      </a:cxn>
                      <a:cxn ang="0">
                        <a:pos x="560" y="183"/>
                      </a:cxn>
                      <a:cxn ang="0">
                        <a:pos x="556" y="244"/>
                      </a:cxn>
                      <a:cxn ang="0">
                        <a:pos x="531" y="300"/>
                      </a:cxn>
                      <a:cxn ang="0">
                        <a:pos x="473" y="415"/>
                      </a:cxn>
                      <a:cxn ang="0">
                        <a:pos x="364" y="558"/>
                      </a:cxn>
                      <a:cxn ang="0">
                        <a:pos x="243" y="659"/>
                      </a:cxn>
                      <a:cxn ang="0">
                        <a:pos x="113" y="625"/>
                      </a:cxn>
                      <a:cxn ang="0">
                        <a:pos x="35" y="569"/>
                      </a:cxn>
                      <a:cxn ang="0">
                        <a:pos x="0" y="499"/>
                      </a:cxn>
                      <a:cxn ang="0">
                        <a:pos x="0" y="405"/>
                      </a:cxn>
                      <a:cxn ang="0">
                        <a:pos x="35" y="415"/>
                      </a:cxn>
                      <a:cxn ang="0">
                        <a:pos x="113" y="377"/>
                      </a:cxn>
                      <a:cxn ang="0">
                        <a:pos x="171" y="309"/>
                      </a:cxn>
                      <a:cxn ang="0">
                        <a:pos x="280" y="179"/>
                      </a:cxn>
                      <a:cxn ang="0">
                        <a:pos x="335" y="0"/>
                      </a:cxn>
                    </a:cxnLst>
                    <a:rect l="0" t="0" r="r" b="b"/>
                    <a:pathLst>
                      <a:path w="560" h="659">
                        <a:moveTo>
                          <a:pt x="335" y="0"/>
                        </a:moveTo>
                        <a:lnTo>
                          <a:pt x="450" y="80"/>
                        </a:lnTo>
                        <a:lnTo>
                          <a:pt x="560" y="183"/>
                        </a:lnTo>
                        <a:lnTo>
                          <a:pt x="556" y="244"/>
                        </a:lnTo>
                        <a:lnTo>
                          <a:pt x="531" y="300"/>
                        </a:lnTo>
                        <a:lnTo>
                          <a:pt x="473" y="415"/>
                        </a:lnTo>
                        <a:lnTo>
                          <a:pt x="364" y="558"/>
                        </a:lnTo>
                        <a:lnTo>
                          <a:pt x="243" y="659"/>
                        </a:lnTo>
                        <a:lnTo>
                          <a:pt x="113" y="625"/>
                        </a:lnTo>
                        <a:lnTo>
                          <a:pt x="35" y="569"/>
                        </a:lnTo>
                        <a:lnTo>
                          <a:pt x="0" y="499"/>
                        </a:lnTo>
                        <a:lnTo>
                          <a:pt x="0" y="405"/>
                        </a:lnTo>
                        <a:lnTo>
                          <a:pt x="35" y="415"/>
                        </a:lnTo>
                        <a:lnTo>
                          <a:pt x="113" y="377"/>
                        </a:lnTo>
                        <a:lnTo>
                          <a:pt x="171" y="309"/>
                        </a:lnTo>
                        <a:lnTo>
                          <a:pt x="280" y="179"/>
                        </a:lnTo>
                        <a:lnTo>
                          <a:pt x="335" y="0"/>
                        </a:lnTo>
                        <a:close/>
                      </a:path>
                    </a:pathLst>
                  </a:custGeom>
                  <a:solidFill>
                    <a:srgbClr val="C0E0FF"/>
                  </a:solidFill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240" y="1104"/>
              <a:ext cx="9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 typeface="Wingdings 2" pitchFamily="18" charset="2"/>
                <a:buNone/>
              </a:pPr>
              <a:r>
                <a:rPr lang="en-US" sz="3200" b="1" i="1" dirty="0">
                  <a:latin typeface="Times New Roman" pitchFamily="18" charset="0"/>
                </a:rPr>
                <a:t>Hearing</a:t>
              </a:r>
            </a:p>
          </p:txBody>
        </p:sp>
      </p:grpSp>
      <p:grpSp>
        <p:nvGrpSpPr>
          <p:cNvPr id="7245" name="Group 77"/>
          <p:cNvGrpSpPr>
            <a:grpSpLocks/>
          </p:cNvGrpSpPr>
          <p:nvPr/>
        </p:nvGrpSpPr>
        <p:grpSpPr bwMode="auto">
          <a:xfrm>
            <a:off x="3131840" y="2852936"/>
            <a:ext cx="3065463" cy="2362200"/>
            <a:chOff x="3685" y="1056"/>
            <a:chExt cx="1931" cy="1488"/>
          </a:xfrm>
        </p:grpSpPr>
        <p:graphicFrame>
          <p:nvGraphicFramePr>
            <p:cNvPr id="7246" name="Object 78"/>
            <p:cNvGraphicFramePr>
              <a:graphicFrameLocks noChangeAspect="1"/>
            </p:cNvGraphicFramePr>
            <p:nvPr/>
          </p:nvGraphicFramePr>
          <p:xfrm>
            <a:off x="3685" y="1056"/>
            <a:ext cx="1275" cy="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Clip" r:id="rId3" imgW="3025775" imgH="3252788" progId="">
                    <p:embed/>
                  </p:oleObj>
                </mc:Choice>
                <mc:Fallback>
                  <p:oleObj name="Clip" r:id="rId3" imgW="3025775" imgH="3252788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5" y="1056"/>
                          <a:ext cx="1275" cy="1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47" name="Rectangle 79"/>
            <p:cNvSpPr>
              <a:spLocks noChangeArrowheads="1"/>
            </p:cNvSpPr>
            <p:nvPr/>
          </p:nvSpPr>
          <p:spPr bwMode="auto">
            <a:xfrm>
              <a:off x="4789" y="1651"/>
              <a:ext cx="8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 typeface="Wingdings 2" pitchFamily="18" charset="2"/>
                <a:buNone/>
              </a:pPr>
              <a:r>
                <a:rPr lang="en-US" sz="3200" b="1" i="1">
                  <a:latin typeface="Times New Roman" pitchFamily="18" charset="0"/>
                </a:rPr>
                <a:t>Seeing</a:t>
              </a:r>
            </a:p>
          </p:txBody>
        </p:sp>
      </p:grpSp>
      <p:grpSp>
        <p:nvGrpSpPr>
          <p:cNvPr id="7248" name="Group 80"/>
          <p:cNvGrpSpPr>
            <a:grpSpLocks/>
          </p:cNvGrpSpPr>
          <p:nvPr/>
        </p:nvGrpSpPr>
        <p:grpSpPr bwMode="auto">
          <a:xfrm>
            <a:off x="5724128" y="1412776"/>
            <a:ext cx="2971800" cy="1874838"/>
            <a:chOff x="1728" y="2035"/>
            <a:chExt cx="1872" cy="1181"/>
          </a:xfrm>
        </p:grpSpPr>
        <p:sp>
          <p:nvSpPr>
            <p:cNvPr id="7249" name="Rectangle 81"/>
            <p:cNvSpPr>
              <a:spLocks noChangeArrowheads="1"/>
            </p:cNvSpPr>
            <p:nvPr/>
          </p:nvSpPr>
          <p:spPr bwMode="auto">
            <a:xfrm>
              <a:off x="1728" y="2227"/>
              <a:ext cx="71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 typeface="Wingdings 2" pitchFamily="18" charset="2"/>
                <a:buNone/>
              </a:pPr>
              <a:r>
                <a:rPr lang="en-US" sz="3200" b="1" i="1">
                  <a:latin typeface="Times New Roman" pitchFamily="18" charset="0"/>
                </a:rPr>
                <a:t>Smell</a:t>
              </a:r>
            </a:p>
          </p:txBody>
        </p:sp>
        <p:graphicFrame>
          <p:nvGraphicFramePr>
            <p:cNvPr id="7250" name="Object 82"/>
            <p:cNvGraphicFramePr>
              <a:graphicFrameLocks noChangeAspect="1"/>
            </p:cNvGraphicFramePr>
            <p:nvPr/>
          </p:nvGraphicFramePr>
          <p:xfrm>
            <a:off x="2208" y="2035"/>
            <a:ext cx="1392" cy="1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Clip" r:id="rId5" imgW="3276600" imgH="3459163" progId="">
                    <p:embed/>
                  </p:oleObj>
                </mc:Choice>
                <mc:Fallback>
                  <p:oleObj name="Clip" r:id="rId5" imgW="3276600" imgH="3459163" progId="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035"/>
                          <a:ext cx="1392" cy="11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51" name="Group 83"/>
          <p:cNvGrpSpPr>
            <a:grpSpLocks/>
          </p:cNvGrpSpPr>
          <p:nvPr/>
        </p:nvGrpSpPr>
        <p:grpSpPr bwMode="auto">
          <a:xfrm>
            <a:off x="5796136" y="4149080"/>
            <a:ext cx="3068638" cy="2138362"/>
            <a:chOff x="3600" y="2803"/>
            <a:chExt cx="1933" cy="1347"/>
          </a:xfrm>
        </p:grpSpPr>
        <p:sp>
          <p:nvSpPr>
            <p:cNvPr id="7252" name="Rectangle 84"/>
            <p:cNvSpPr>
              <a:spLocks noChangeArrowheads="1"/>
            </p:cNvSpPr>
            <p:nvPr/>
          </p:nvSpPr>
          <p:spPr bwMode="auto">
            <a:xfrm>
              <a:off x="4080" y="2803"/>
              <a:ext cx="7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 typeface="Wingdings 2" pitchFamily="18" charset="2"/>
                <a:buNone/>
              </a:pPr>
              <a:r>
                <a:rPr lang="en-US" sz="3200" b="1" i="1">
                  <a:latin typeface="Times New Roman" pitchFamily="18" charset="0"/>
                </a:rPr>
                <a:t>Touch</a:t>
              </a:r>
            </a:p>
          </p:txBody>
        </p:sp>
        <p:graphicFrame>
          <p:nvGraphicFramePr>
            <p:cNvPr id="7253" name="Object 85"/>
            <p:cNvGraphicFramePr>
              <a:graphicFrameLocks noChangeAspect="1"/>
            </p:cNvGraphicFramePr>
            <p:nvPr/>
          </p:nvGraphicFramePr>
          <p:xfrm>
            <a:off x="3600" y="2880"/>
            <a:ext cx="1933" cy="1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Clip" r:id="rId7" imgW="6057900" imgH="5059363" progId="">
                    <p:embed/>
                  </p:oleObj>
                </mc:Choice>
                <mc:Fallback>
                  <p:oleObj name="Clip" r:id="rId7" imgW="6057900" imgH="5059363" progId="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2880"/>
                          <a:ext cx="1933" cy="1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54" name="Group 86"/>
          <p:cNvGrpSpPr>
            <a:grpSpLocks/>
          </p:cNvGrpSpPr>
          <p:nvPr/>
        </p:nvGrpSpPr>
        <p:grpSpPr bwMode="auto">
          <a:xfrm>
            <a:off x="539552" y="4005064"/>
            <a:ext cx="2657475" cy="2266950"/>
            <a:chOff x="100" y="2918"/>
            <a:chExt cx="1674" cy="1428"/>
          </a:xfrm>
        </p:grpSpPr>
        <p:sp>
          <p:nvSpPr>
            <p:cNvPr id="7255" name="Rectangle 87"/>
            <p:cNvSpPr>
              <a:spLocks noChangeArrowheads="1"/>
            </p:cNvSpPr>
            <p:nvPr/>
          </p:nvSpPr>
          <p:spPr bwMode="auto">
            <a:xfrm>
              <a:off x="1089" y="3230"/>
              <a:ext cx="68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 typeface="Wingdings 2" pitchFamily="18" charset="2"/>
                <a:buNone/>
              </a:pPr>
              <a:r>
                <a:rPr lang="en-US" sz="3200" b="1" i="1">
                  <a:latin typeface="Times New Roman" pitchFamily="18" charset="0"/>
                </a:rPr>
                <a:t>Taste</a:t>
              </a:r>
            </a:p>
          </p:txBody>
        </p:sp>
        <p:pic>
          <p:nvPicPr>
            <p:cNvPr id="7256" name="Picture 88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00" y="2918"/>
              <a:ext cx="1149" cy="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258" name="Rectangle 90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857928" cy="5191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Communication is a Series of </a:t>
            </a:r>
            <a:r>
              <a:rPr lang="en-US" sz="3200" dirty="0" smtClean="0">
                <a:solidFill>
                  <a:srgbClr val="FF0000"/>
                </a:solidFill>
              </a:rPr>
              <a:t>Experiences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7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en-US" sz="3600" dirty="0"/>
              <a:t>Basic Communication Skills Profile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8912" y="1988840"/>
            <a:ext cx="8955088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Georgia" pitchFamily="18" charset="0"/>
              </a:rPr>
              <a:t>________________________________________________</a:t>
            </a:r>
            <a:endParaRPr lang="en-US" sz="2000" b="1" i="1" dirty="0">
              <a:solidFill>
                <a:schemeClr val="accent6">
                  <a:lumMod val="40000"/>
                  <a:lumOff val="60000"/>
                </a:schemeClr>
              </a:solidFill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  <a:latin typeface="Georgia" pitchFamily="18" charset="0"/>
              </a:rPr>
              <a:t>Communication  Order Learned    Extent Used     </a:t>
            </a:r>
            <a:r>
              <a:rPr lang="en-US" sz="2000" b="1" dirty="0" smtClean="0">
                <a:solidFill>
                  <a:srgbClr val="FF0000"/>
                </a:solidFill>
                <a:latin typeface="Georgia" pitchFamily="18" charset="0"/>
              </a:rPr>
              <a:t>Extent Trained</a:t>
            </a:r>
            <a:endParaRPr lang="en-US" sz="2000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400" dirty="0" smtClean="0">
                <a:latin typeface="Georgia" pitchFamily="18" charset="0"/>
              </a:rPr>
              <a:t>____________________________________________</a:t>
            </a:r>
          </a:p>
          <a:p>
            <a:pPr algn="just">
              <a:buFont typeface="Wingdings" pitchFamily="2" charset="2"/>
              <a:buNone/>
            </a:pPr>
            <a:endParaRPr lang="en-US" sz="2400" dirty="0">
              <a:solidFill>
                <a:srgbClr val="993366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solidFill>
                  <a:srgbClr val="993366"/>
                </a:solidFill>
                <a:latin typeface="Georgia" pitchFamily="18" charset="0"/>
              </a:rPr>
              <a:t>   </a:t>
            </a:r>
            <a:r>
              <a:rPr lang="en-US" sz="2400" dirty="0">
                <a:latin typeface="Georgia" pitchFamily="18" charset="0"/>
              </a:rPr>
              <a:t>Listening              First                      </a:t>
            </a:r>
            <a:r>
              <a:rPr lang="en-US" sz="2400" dirty="0" err="1">
                <a:latin typeface="Georgia" pitchFamily="18" charset="0"/>
              </a:rPr>
              <a:t>First</a:t>
            </a:r>
            <a:r>
              <a:rPr lang="en-US" sz="2400" dirty="0">
                <a:latin typeface="Georgia" pitchFamily="18" charset="0"/>
              </a:rPr>
              <a:t>                Fourth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Georgia" pitchFamily="18" charset="0"/>
              </a:rPr>
              <a:t>   Speaking              Second                  </a:t>
            </a:r>
            <a:r>
              <a:rPr lang="en-US" sz="2400" dirty="0" err="1">
                <a:latin typeface="Georgia" pitchFamily="18" charset="0"/>
              </a:rPr>
              <a:t>Second</a:t>
            </a:r>
            <a:r>
              <a:rPr lang="en-US" sz="2400" dirty="0">
                <a:latin typeface="Georgia" pitchFamily="18" charset="0"/>
              </a:rPr>
              <a:t>           Third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Georgia" pitchFamily="18" charset="0"/>
              </a:rPr>
              <a:t>   Reading                Third                     </a:t>
            </a:r>
            <a:r>
              <a:rPr lang="en-US" sz="2400" dirty="0" err="1">
                <a:latin typeface="Georgia" pitchFamily="18" charset="0"/>
              </a:rPr>
              <a:t>Third</a:t>
            </a:r>
            <a:r>
              <a:rPr lang="en-US" sz="2400" dirty="0">
                <a:latin typeface="Georgia" pitchFamily="18" charset="0"/>
              </a:rPr>
              <a:t>              Second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Georgia" pitchFamily="18" charset="0"/>
              </a:rPr>
              <a:t>   Writing                 Fourth                   </a:t>
            </a:r>
            <a:r>
              <a:rPr lang="en-US" sz="2400" dirty="0" err="1">
                <a:latin typeface="Georgia" pitchFamily="18" charset="0"/>
              </a:rPr>
              <a:t>Fourth</a:t>
            </a:r>
            <a:r>
              <a:rPr lang="en-US" sz="2400" dirty="0">
                <a:latin typeface="Georgia" pitchFamily="18" charset="0"/>
              </a:rPr>
              <a:t>           First</a:t>
            </a:r>
          </a:p>
        </p:txBody>
      </p:sp>
    </p:spTree>
    <p:extLst>
      <p:ext uri="{BB962C8B-B14F-4D97-AF65-F5344CB8AC3E}">
        <p14:creationId xmlns:p14="http://schemas.microsoft.com/office/powerpoint/2010/main" val="1772303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Myths </a:t>
            </a:r>
            <a:r>
              <a:rPr lang="en-US" sz="4400" b="1" dirty="0">
                <a:solidFill>
                  <a:srgbClr val="FF0000"/>
                </a:solidFill>
              </a:rPr>
              <a:t>about Listening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484784"/>
            <a:ext cx="8964488" cy="5472608"/>
          </a:xfrm>
        </p:spPr>
        <p:txBody>
          <a:bodyPr>
            <a:normAutofit/>
          </a:bodyPr>
          <a:lstStyle/>
          <a:p>
            <a:pPr marL="0" indent="0">
              <a:buSzPct val="120000"/>
              <a:buNone/>
            </a:pPr>
            <a:endParaRPr lang="en-US" sz="3200" b="1" dirty="0"/>
          </a:p>
          <a:p>
            <a:pPr marL="609600" indent="-609600">
              <a:buSzPct val="120000"/>
              <a:buFont typeface="Wingdings" pitchFamily="2" charset="2"/>
              <a:buChar char="§"/>
            </a:pPr>
            <a:r>
              <a:rPr lang="en-US" sz="3200" b="1" dirty="0"/>
              <a:t>Listening and hearing are the same</a:t>
            </a:r>
          </a:p>
          <a:p>
            <a:pPr marL="609600" indent="-609600">
              <a:buSzPct val="120000"/>
              <a:buFont typeface="Wingdings" pitchFamily="2" charset="2"/>
              <a:buChar char="§"/>
            </a:pPr>
            <a:r>
              <a:rPr lang="en-US" sz="3200" b="1" dirty="0"/>
              <a:t>Good readers are good listeners</a:t>
            </a:r>
          </a:p>
          <a:p>
            <a:pPr marL="609600" indent="-609600">
              <a:buSzPct val="120000"/>
              <a:buFont typeface="Wingdings" pitchFamily="2" charset="2"/>
              <a:buChar char="§"/>
            </a:pPr>
            <a:r>
              <a:rPr lang="en-US" sz="3200" b="1" dirty="0"/>
              <a:t>Smarter people are better listeners</a:t>
            </a:r>
          </a:p>
          <a:p>
            <a:pPr marL="609600" indent="-609600">
              <a:buSzPct val="120000"/>
              <a:buFont typeface="Wingdings" pitchFamily="2" charset="2"/>
              <a:buChar char="§"/>
            </a:pPr>
            <a:r>
              <a:rPr lang="en-US" sz="3200" b="1" dirty="0"/>
              <a:t>Listening improves with age</a:t>
            </a:r>
          </a:p>
          <a:p>
            <a:pPr marL="609600" indent="-609600">
              <a:buSzPct val="120000"/>
              <a:buFont typeface="Wingdings" pitchFamily="2" charset="2"/>
              <a:buChar char="§"/>
            </a:pPr>
            <a:r>
              <a:rPr lang="en-US" sz="3200" b="1" dirty="0" smtClean="0"/>
              <a:t>Listening </a:t>
            </a:r>
            <a:r>
              <a:rPr lang="en-US" sz="3200" b="1" dirty="0"/>
              <a:t>skills are difficult to learn</a:t>
            </a:r>
            <a:r>
              <a:rPr lang="en-US" sz="3200" dirty="0"/>
              <a:t> </a:t>
            </a:r>
            <a:endParaRPr lang="en-US" sz="3200" b="1" dirty="0"/>
          </a:p>
          <a:p>
            <a:pPr marL="609600" indent="-609600">
              <a:buSzPct val="120000"/>
              <a:buFont typeface="Wingdings" pitchFamily="2" charset="2"/>
              <a:buNone/>
            </a:pPr>
            <a:endParaRPr lang="en-US" sz="1800" b="1" dirty="0">
              <a:solidFill>
                <a:srgbClr val="0033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1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791</TotalTime>
  <Words>1535</Words>
  <Application>Microsoft Office PowerPoint</Application>
  <PresentationFormat>On-screen Show (4:3)</PresentationFormat>
  <Paragraphs>296</Paragraphs>
  <Slides>52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Civic</vt:lpstr>
      <vt:lpstr>Clip</vt:lpstr>
      <vt:lpstr>Basic Skills of Human Communication</vt:lpstr>
      <vt:lpstr> CHS 382 Objectives:</vt:lpstr>
      <vt:lpstr>Outline:</vt:lpstr>
      <vt:lpstr>How good are your communication skills? </vt:lpstr>
      <vt:lpstr>What does communication mean?</vt:lpstr>
      <vt:lpstr>Communication - Meaning</vt:lpstr>
      <vt:lpstr>Communication is a Series of Experiences</vt:lpstr>
      <vt:lpstr>Basic Communication Skills Profile</vt:lpstr>
      <vt:lpstr>Myths about Listening</vt:lpstr>
      <vt:lpstr>PowerPoint Presentation</vt:lpstr>
      <vt:lpstr>Active Listening</vt:lpstr>
      <vt:lpstr>PowerPoint Presentation</vt:lpstr>
      <vt:lpstr>Stages of the Listening Process:</vt:lpstr>
      <vt:lpstr>Barriers to Active Listening:</vt:lpstr>
      <vt:lpstr>Improving Listening Skills</vt:lpstr>
      <vt:lpstr>The Communication Process </vt:lpstr>
      <vt:lpstr> An individual has an idea to communicate</vt:lpstr>
      <vt:lpstr> The idea is encoded…….</vt:lpstr>
      <vt:lpstr>The encoded idea is sent in a message…</vt:lpstr>
      <vt:lpstr>The receiver responds with feedback</vt:lpstr>
      <vt:lpstr>Channel - the means of conveying the message</vt:lpstr>
      <vt:lpstr> Interference</vt:lpstr>
      <vt:lpstr>The communication process is continuous…</vt:lpstr>
      <vt:lpstr>To sum up, there are essential aspects of the communication process as the following: ….</vt:lpstr>
      <vt:lpstr>Aspects of Communication (Cont.)</vt:lpstr>
      <vt:lpstr>Developing Effective Feedback Skills:</vt:lpstr>
      <vt:lpstr>Barriers in Communication (that have to do with the SENDER)</vt:lpstr>
      <vt:lpstr>Barriers in Communication (that have to do with the SENDER)</vt:lpstr>
      <vt:lpstr>Barriers in Communication (that have to do with the RECEVER)</vt:lpstr>
      <vt:lpstr>General Barriers in Communication</vt:lpstr>
      <vt:lpstr>General Barriers in Communication</vt:lpstr>
      <vt:lpstr>ESSENTIALS OF COMMUNICATION “Dos” </vt:lpstr>
      <vt:lpstr>ESSENTIALS OF COMMUNICATION “Dos”  </vt:lpstr>
      <vt:lpstr>ESSENTIALS OF COMMUNICATION DON’Ts</vt:lpstr>
      <vt:lpstr>ESSENTIALS OF COMMUNICATION DON’Ts</vt:lpstr>
      <vt:lpstr>Non-Verbal Communication </vt:lpstr>
      <vt:lpstr>Definition of NVC</vt:lpstr>
      <vt:lpstr>Categorisation of NVC – Paralanguage </vt:lpstr>
      <vt:lpstr>Categorisation of NVC – Physical Appearance</vt:lpstr>
      <vt:lpstr>Categorisation of NVC – Physical Appearance</vt:lpstr>
      <vt:lpstr>Categorisation of NVC – Physical Appearance</vt:lpstr>
      <vt:lpstr>PowerPoint Presentation</vt:lpstr>
      <vt:lpstr>Further Categories of NVC - Activity</vt:lpstr>
      <vt:lpstr>Body Movement – Kinesics:</vt:lpstr>
      <vt:lpstr>Closeness – Proxemics:</vt:lpstr>
      <vt:lpstr>Proxemics </vt:lpstr>
      <vt:lpstr>Touching - Haptics</vt:lpstr>
      <vt:lpstr>Eye Movement:</vt:lpstr>
      <vt:lpstr>Smell: </vt:lpstr>
      <vt:lpstr>Complex Messages:</vt:lpstr>
      <vt:lpstr>Communicative Competence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skills of human communication</dc:title>
  <dc:creator>basma</dc:creator>
  <cp:lastModifiedBy>Alaa Jameel Almaiman</cp:lastModifiedBy>
  <cp:revision>42</cp:revision>
  <dcterms:created xsi:type="dcterms:W3CDTF">2012-11-09T18:08:13Z</dcterms:created>
  <dcterms:modified xsi:type="dcterms:W3CDTF">2016-12-04T10:48:34Z</dcterms:modified>
</cp:coreProperties>
</file>