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D0B-D1A1-4409-AB71-101DD86A978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5905-2D3C-4F5F-A793-EF2738F1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A6685-8D42-43B2-9099-B39E0FE2BB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A6685-8D42-43B2-9099-B39E0FE2B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C3E2-4DE3-45DE-8EDB-1C6431CF0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21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A5FB66-D353-4AA7-AC10-44B8912A7B83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6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6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6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973F-08D4-4D47-8BF5-F013C47CFAA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11E6-1AF2-4334-90E1-87C392B8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http://www.path.cam.ac.uk/~schisto/Lecture_Notes/Lecture_Pics/Tryp_graph.gi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71600" y="3048000"/>
            <a:ext cx="6019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9486" y="-623152"/>
            <a:ext cx="467839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IMMUNOPARASITOLOGY</a:t>
            </a:r>
            <a:b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(Zoo 565)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6D11-CC3F-4E57-A6D5-2556FCDF859D}" type="slidenum">
              <a:rPr lang="en-US" smtClean="0">
                <a:latin typeface="Times New Roman" pitchFamily="18" charset="0"/>
                <a:cs typeface="Times New Roman" pitchFamily="18" charset="0"/>
              </a:rPr>
              <a:t>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093892"/>
            <a:ext cx="59845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Mechanisms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immune evasion </a:t>
            </a:r>
          </a:p>
          <a:p>
            <a:pPr lvl="0"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parasites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-4485" y="6400801"/>
            <a:ext cx="9144000" cy="457199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35466"/>
            <a:ext cx="4409927" cy="3133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-2286" y="6400801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795"/>
            <a:ext cx="7543800" cy="14319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Protozoan immune evasion strategies.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7352" y="1295400"/>
            <a:ext cx="7339012" cy="41148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3. Antigenic variation cont’d. 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Parasite expressing new VSG escapes </a:t>
            </a:r>
            <a:r>
              <a:rPr lang="en-GB" sz="2400" dirty="0" err="1">
                <a:effectLst/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detection, replicates &amp; continue infection.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Allows parasite survival - months / years.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Up to 2000 genes involved.</a:t>
            </a:r>
            <a:endParaRPr lang="en-GB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1988" y="551858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1"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0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29" y="228600"/>
            <a:ext cx="77724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Protozoan immune evasion strategies.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001000" cy="5181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3. Antigenic variation cont’d.</a:t>
            </a:r>
            <a:r>
              <a:rPr lang="en-GB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Parasitaemia fluctuates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After each peak, trypanosome population antigenically different from that earlier / later peaks.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838576" y="3581400"/>
            <a:ext cx="7386608" cy="2643664"/>
            <a:chOff x="-2736" y="3353"/>
            <a:chExt cx="4691" cy="2186"/>
          </a:xfrm>
        </p:grpSpPr>
        <p:pic>
          <p:nvPicPr>
            <p:cNvPr id="12" name="Picture 7" descr="http://www.path.cam.ac.uk/~schisto/Lecture_Notes/Lecture_Pics/Tryp_graph.gif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6" y="3353"/>
              <a:ext cx="4627" cy="16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-2732" y="5157"/>
              <a:ext cx="4687" cy="38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GB" sz="2400" dirty="0">
                  <a:solidFill>
                    <a:srgbClr val="FF0000"/>
                  </a:solidFill>
                  <a:latin typeface="Times New Roman" pitchFamily="18" charset="0"/>
                </a:rPr>
                <a:t>After Ross, P. (1910), Proc. Royal Soc. London, B82, 411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420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Protozoan immune evasion 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strategies.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524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FFCC00"/>
              </a:buClr>
            </a:pP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Shedding / replacement </a:t>
            </a:r>
            <a:r>
              <a:rPr lang="en-GB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GB" sz="24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Entamoeba </a:t>
            </a:r>
            <a:r>
              <a:rPr lang="en-GB" sz="2400" i="1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>
              <a:lnSpc>
                <a:spcPct val="150000"/>
              </a:lnSpc>
              <a:buClr>
                <a:srgbClr val="FFCC00"/>
              </a:buClr>
            </a:pP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Immunosupression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– manipulation host immune response </a:t>
            </a:r>
          </a:p>
          <a:p>
            <a:pPr marL="609600" indent="-609600">
              <a:lnSpc>
                <a:spcPct val="150000"/>
              </a:lnSpc>
              <a:buClr>
                <a:srgbClr val="FFCC00"/>
              </a:buClr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24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GB" sz="2400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150000"/>
              </a:lnSpc>
              <a:buClr>
                <a:srgbClr val="FFCC00"/>
              </a:buClr>
            </a:pP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6. Anti-immune mechanisms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GB" sz="2400" i="1" dirty="0" smtClean="0"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anti-oxidases to counter macrophage oxidative burst. </a:t>
            </a: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854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Mid Activity</a:t>
            </a:r>
            <a:endParaRPr lang="en-US" sz="2800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1325"/>
            <a:ext cx="7543800" cy="520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Process 6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89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04800"/>
            <a:ext cx="7543800" cy="1431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vertebrate 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host.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5105400" cy="3200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1-Large </a:t>
            </a:r>
            <a:r>
              <a:rPr lang="en-GB" sz="2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GB" sz="2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ifficult </a:t>
            </a: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to eliminate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Primary response – inflammation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Often worms not eliminated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FFCC00"/>
              </a:buClr>
              <a:buNone/>
            </a:pP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9" name="Picture 7" descr="ascaris_adult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057400"/>
            <a:ext cx="2876550" cy="234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00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1431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vertebrate 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host.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371600"/>
            <a:ext cx="5562599" cy="4876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rgbClr val="FFCC00"/>
              </a:buClr>
              <a:buSzTx/>
              <a:buFont typeface="Wingdings" pitchFamily="2" charset="2"/>
              <a:buNone/>
            </a:pPr>
            <a:endParaRPr lang="en-GB" sz="2800" b="1" dirty="0">
              <a:solidFill>
                <a:schemeClr val="tx2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SzTx/>
              <a:buNone/>
            </a:pPr>
            <a:r>
              <a:rPr lang="en-GB" sz="2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2. Coating with host proteins.</a:t>
            </a:r>
            <a:r>
              <a:rPr lang="en-GB" sz="2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GB" sz="2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Tx/>
              <a:buFont typeface="Courier New" pitchFamily="49" charset="0"/>
              <a:buChar char="o"/>
            </a:pP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Tegument </a:t>
            </a: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cestodes &amp; trematodes adsorb host components, e.g. RBC </a:t>
            </a:r>
            <a:r>
              <a:rPr lang="en-GB" sz="2600" dirty="0" err="1">
                <a:effectLst/>
                <a:latin typeface="Times New Roman" pitchFamily="18" charset="0"/>
                <a:cs typeface="Times New Roman" pitchFamily="18" charset="0"/>
              </a:rPr>
              <a:t>ags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Tx/>
              <a:buFont typeface="Courier New" pitchFamily="49" charset="0"/>
              <a:buChar char="o"/>
            </a:pP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Immunological appearance of host tissue.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Tx/>
              <a:buFont typeface="Courier New" pitchFamily="49" charset="0"/>
              <a:buChar char="o"/>
            </a:pP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E.g. Schistosomes - host blood proteins, (blood group </a:t>
            </a:r>
            <a:r>
              <a:rPr lang="en-GB" sz="2600" dirty="0" err="1">
                <a:effectLst/>
                <a:latin typeface="Times New Roman" pitchFamily="18" charset="0"/>
                <a:cs typeface="Times New Roman" pitchFamily="18" charset="0"/>
              </a:rPr>
              <a:t>ags</a:t>
            </a: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 &amp; MHC class I &amp; II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en-GB" sz="2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Tx/>
              <a:buFont typeface="Courier New" pitchFamily="49" charset="0"/>
              <a:buChar char="o"/>
            </a:pPr>
            <a:r>
              <a:rPr lang="en-GB" sz="2600" dirty="0">
                <a:effectLst/>
                <a:latin typeface="Times New Roman" pitchFamily="18" charset="0"/>
                <a:cs typeface="Times New Roman" pitchFamily="18" charset="0"/>
              </a:rPr>
              <a:t>Worms seen as “self”. </a:t>
            </a:r>
          </a:p>
        </p:txBody>
      </p:sp>
      <p:pic>
        <p:nvPicPr>
          <p:cNvPr id="117764" name="Picture 4" descr="adult_wor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240462" y="2293938"/>
            <a:ext cx="2301875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04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04800"/>
            <a:ext cx="7543800" cy="1431925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vertebrate host. </a:t>
            </a:r>
            <a:endParaRPr lang="en-GB" sz="2800" b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6085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3. Molecular mimicry.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Parasite mimics  host structure / function. E.g. schistosomes have E-</a:t>
            </a:r>
            <a:r>
              <a:rPr lang="en-GB" sz="2400" dirty="0" err="1">
                <a:effectLst/>
                <a:latin typeface="Times New Roman" pitchFamily="18" charset="0"/>
                <a:cs typeface="Times New Roman" pitchFamily="18" charset="0"/>
              </a:rPr>
              <a:t>selectin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- adhesion / invasion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4. Anatomical seclusion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- 1 nematode larva does this -</a:t>
            </a:r>
            <a:r>
              <a:rPr lang="en-GB" sz="2400" i="1" dirty="0" err="1">
                <a:effectLst/>
                <a:latin typeface="Times New Roman" pitchFamily="18" charset="0"/>
                <a:cs typeface="Times New Roman" pitchFamily="18" charset="0"/>
              </a:rPr>
              <a:t>Trichinella</a:t>
            </a:r>
            <a:r>
              <a:rPr lang="en-GB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effectLst/>
                <a:latin typeface="Times New Roman" pitchFamily="18" charset="0"/>
                <a:cs typeface="Times New Roman" pitchFamily="18" charset="0"/>
              </a:rPr>
              <a:t>spiralis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inside mammalian muscle cells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5. Shedding / replacement surface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e.g. trematodes, hookworms.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2560320" cy="27955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08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04800"/>
            <a:ext cx="7543800" cy="1431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vertebrate host. </a:t>
            </a:r>
            <a:endParaRPr lang="en-GB" sz="2800" b="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867400" cy="46482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GB" sz="24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Immunosupression</a:t>
            </a: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– manipulation of the immune response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. High nematode burdens  - apparently </a:t>
            </a: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asymptomatic.Parasite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may secrete anti-inflammatory agents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suppress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recruitment &amp; activation effector leukocytes or block chemokine-receptor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interactions .E.g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hookworm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protein binds ß integrin CR3 &amp; inhibits neutrophil extravasation.</a:t>
            </a:r>
            <a:endParaRPr lang="en-GB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0"/>
            <a:ext cx="2057400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24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199"/>
            <a:ext cx="7543800" cy="1143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vertebrate host.</a:t>
            </a:r>
            <a:endParaRPr lang="en-GB" sz="2800" b="0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905000"/>
            <a:ext cx="5029199" cy="4114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7. Anti-immune mechanisms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liver </a:t>
            </a:r>
            <a:r>
              <a:rPr lang="en-GB" sz="24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fluke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larvae secretes enzyme that 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cleaves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8. Migration</a:t>
            </a:r>
            <a:r>
              <a:rPr lang="en-GB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e.g. 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Hookworm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- move about gut avoiding 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local inflammatory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reactions. 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3" y="2057400"/>
            <a:ext cx="3048000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094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vertebrate host. </a:t>
            </a:r>
            <a:endParaRPr lang="en-GB" sz="2800" b="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981200"/>
            <a:ext cx="6286500" cy="2895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9. Production of parasite enzymes </a:t>
            </a:r>
            <a:r>
              <a:rPr lang="en-GB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Filarial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parasites secrete anti-oxidant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enzymes     (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glutathione </a:t>
            </a:r>
            <a:r>
              <a:rPr lang="en-GB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peroxidase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GB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superoxide 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dismutase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resistance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to ADCC &amp; oxidative stress?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03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381000"/>
            <a:ext cx="1332352" cy="661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Preface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E1E86D11-CC3F-4E57-A6D5-2556FCDF859D}" type="slidenum">
              <a:rPr lang="en-US" smtClean="0"/>
              <a:pPr>
                <a:lnSpc>
                  <a:spcPct val="150000"/>
                </a:lnSpc>
              </a:pPr>
              <a:t>2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Parasite immune evasion is the process by which parasites counteract the immune system of the host. Parasites use diverse mechanisms to avoid and antagonize the immune response of their hosts.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6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43192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immune evasion strategies </a:t>
            </a:r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invert 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host.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1" y="1981200"/>
            <a:ext cx="7391399" cy="4114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1. Anatomical seclusion </a:t>
            </a:r>
            <a:r>
              <a:rPr lang="en-GB" sz="2400" b="1" dirty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Acanthocephala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acanthors</a:t>
            </a:r>
            <a:r>
              <a:rPr lang="en-GB" sz="24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maintain host tissue layer around them. </a:t>
            </a:r>
            <a:r>
              <a:rPr lang="en-GB" sz="2400" dirty="0" err="1">
                <a:effectLst/>
                <a:latin typeface="Times New Roman" pitchFamily="18" charset="0"/>
                <a:cs typeface="Times New Roman" pitchFamily="18" charset="0"/>
              </a:rPr>
              <a:t>Acanthor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only </a:t>
            </a:r>
            <a:r>
              <a:rPr lang="en-GB" sz="2400" dirty="0" err="1">
                <a:effectLst/>
                <a:latin typeface="Times New Roman" pitchFamily="18" charset="0"/>
                <a:cs typeface="Times New Roman" pitchFamily="18" charset="0"/>
              </a:rPr>
              <a:t>melanized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if larva dies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2. Molecular mimicry </a:t>
            </a:r>
            <a:r>
              <a:rPr lang="en-GB" sz="2400" b="1" dirty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GB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sporocysts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produce surface molecules similar to </a:t>
            </a:r>
            <a:r>
              <a:rPr lang="en-GB" sz="2400" dirty="0" err="1">
                <a:effectLst/>
                <a:latin typeface="Times New Roman" pitchFamily="18" charset="0"/>
                <a:cs typeface="Times New Roman" pitchFamily="18" charset="0"/>
              </a:rPr>
              <a:t>haemolymph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molecules of snail host. Parasite seen as “self”.</a:t>
            </a:r>
          </a:p>
          <a:p>
            <a:pPr marL="609600" indent="-609600">
              <a:buClr>
                <a:srgbClr val="FFCC00"/>
              </a:buClr>
            </a:pPr>
            <a:endParaRPr lang="en-GB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8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04800"/>
            <a:ext cx="7543800" cy="1431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immune evasion </a:t>
            </a:r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n-GB" sz="2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invertebrate  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GB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548563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4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Immunosupression</a:t>
            </a:r>
            <a:r>
              <a:rPr lang="en-GB" sz="2400" b="1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developing microfilariae </a:t>
            </a:r>
            <a:r>
              <a:rPr lang="en-GB" sz="2400" i="1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Brugia</a:t>
            </a:r>
            <a:r>
              <a:rPr lang="en-GB" sz="24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pahangi</a:t>
            </a:r>
            <a:r>
              <a:rPr lang="en-GB" sz="24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GB" sz="2400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Dirofilaria</a:t>
            </a:r>
            <a:r>
              <a:rPr lang="en-GB" sz="240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immitis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suppress mosquito immune response.</a:t>
            </a:r>
          </a:p>
          <a:p>
            <a:pPr marL="609600" indent="-609600">
              <a:buClr>
                <a:srgbClr val="FFCC00"/>
              </a:buClr>
            </a:pPr>
            <a:endParaRPr lang="en-GB" sz="2800" dirty="0">
              <a:effectLst/>
            </a:endParaRPr>
          </a:p>
        </p:txBody>
      </p:sp>
      <p:pic>
        <p:nvPicPr>
          <p:cNvPr id="120836" name="Picture 4" descr="microfilaria of 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276600"/>
            <a:ext cx="36576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50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6435193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143000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Give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reason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Schistosoma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evade the immune system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Schistosoma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cause: -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-antigen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disguise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antigen mimicry.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-antigen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shedding.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 inactivation of complement by protease activity.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Produce blocking antibodies. Host’s RBCs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10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Final activity (Cont.)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991600" cy="520065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06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6142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CC00"/>
              </a:buClr>
            </a:pPr>
            <a:r>
              <a:rPr lang="en-GB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Protozoa evade vertebrate </a:t>
            </a:r>
            <a:r>
              <a:rPr lang="en-GB" sz="28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immunity by :</a:t>
            </a:r>
          </a:p>
          <a:p>
            <a:pPr marL="342900" indent="-3429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Anatomical seclusion.</a:t>
            </a:r>
          </a:p>
          <a:p>
            <a:pPr marL="342900" indent="-3429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Antigenic variation.</a:t>
            </a:r>
          </a:p>
          <a:p>
            <a:pPr marL="342900" indent="-3429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Surface shedding / replacement.</a:t>
            </a:r>
          </a:p>
          <a:p>
            <a:pPr marL="342900" indent="-3429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Immunosupression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Anti-immune mechanisms.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endParaRPr lang="en-GB" sz="28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597372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Summary I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136142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CC00"/>
              </a:buClr>
              <a:buSzTx/>
            </a:pPr>
            <a:r>
              <a:rPr lang="en-GB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Protozoa evade invertebrate </a:t>
            </a:r>
            <a:r>
              <a:rPr lang="en-GB" sz="28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immunity by: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Anatomical seclusion.</a:t>
            </a: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31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73" y="1073820"/>
            <a:ext cx="4953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C00"/>
              </a:buClr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CC00"/>
              </a:buClr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Using host protein.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Molecular mimicry.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Anatomical seclusion.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Surface shedding / replacement.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Immunosupression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endParaRPr lang="en-GB" sz="28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180076"/>
            <a:ext cx="4572000" cy="16879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Anti-immune mechanisms.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Migration.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Production enzymes</a:t>
            </a:r>
            <a:endParaRPr lang="en-GB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381" y="1073820"/>
            <a:ext cx="4472699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CC00"/>
              </a:buClr>
            </a:pPr>
            <a:r>
              <a:rPr lang="en-GB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evade vertebrate </a:t>
            </a:r>
          </a:p>
          <a:p>
            <a:pPr>
              <a:lnSpc>
                <a:spcPct val="150000"/>
              </a:lnSpc>
              <a:buClr>
                <a:srgbClr val="FFCC00"/>
              </a:buClr>
            </a:pPr>
            <a:r>
              <a:rPr lang="en-GB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immunity by :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3754" y="711323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Summary II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56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8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CC00"/>
              </a:buClr>
            </a:pPr>
            <a:r>
              <a:rPr lang="en-GB" sz="2400" b="1" dirty="0" err="1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GB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evade invertebrate </a:t>
            </a:r>
          </a:p>
          <a:p>
            <a:pPr>
              <a:lnSpc>
                <a:spcPct val="150000"/>
              </a:lnSpc>
              <a:buClr>
                <a:srgbClr val="FFCC00"/>
              </a:buClr>
            </a:pPr>
            <a:r>
              <a:rPr lang="en-GB" sz="24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immunity by :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Anatomical seclusion.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Molecular mimicry.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buFont typeface="Wingdings" pitchFamily="2" charset="2"/>
              <a:buChar char="§"/>
            </a:pP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Immunosupression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CC00"/>
              </a:buClr>
            </a:pPr>
            <a:endParaRPr lang="en-GB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6569" y="685800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Summary III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9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066800" y="6858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Parasite Immune Evasion –Evasion strategies</a:t>
            </a:r>
            <a:r>
              <a:rPr lang="en-GB" sz="28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62000" y="1828800"/>
            <a:ext cx="5715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Parasites need time in host - development, reproduce &amp; ensure vector transmission.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Chronic infections normal.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Parasites evolved variety immune evasion strategies.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4" y="1613635"/>
            <a:ext cx="2807214" cy="3575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3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US" sz="2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Objectives</a:t>
            </a:r>
            <a:r>
              <a:rPr lang="en-US" sz="28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800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47800"/>
            <a:ext cx="7086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Familiar with both vertebrate &amp; invertebrate immune responses to a variety of parasites.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Familiar with range of strategies used by parasites to evade hosts’ immune mechanisms.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Able to give specific examples of parasites &amp; their immune evasion strategies.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7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583100" y="517034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400799"/>
            <a:ext cx="9156718" cy="457199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32" y="778644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Methods of immune evasion </a:t>
            </a:r>
          </a:p>
          <a:p>
            <a:pPr marL="0" lvl="0" indent="0" algn="ctr">
              <a:buNone/>
            </a:pP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parasites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1905000"/>
            <a:ext cx="3090672" cy="327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16381"/>
            <a:ext cx="5091528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33600" y="4379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Contents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</a:br>
            <a:endParaRPr lang="en-US" sz="2800" dirty="0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0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079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</a:rPr>
              <a:t>Contents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/>
            </a:r>
            <a:b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FF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FF"/>
                </a:solidFill>
                <a:latin typeface="Times New Roman" pitchFamily="18" charset="0"/>
              </a:rPr>
            </a:br>
            <a:endParaRPr lang="ar-SA" sz="2800" b="1" dirty="0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2219" y="3810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 smtClean="0">
              <a:solidFill>
                <a:srgbClr val="FFCC00"/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Protozoan immune evasion strategies</a:t>
            </a:r>
            <a:r>
              <a:rPr lang="en-GB" sz="2800" dirty="0" smtClean="0">
                <a:solidFill>
                  <a:srgbClr val="FFCC00"/>
                </a:solidFill>
              </a:rPr>
              <a:t>.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43000" y="1607127"/>
            <a:ext cx="6705600" cy="4031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Anatomical seclusion in vertebrate host.</a:t>
            </a:r>
          </a:p>
          <a:p>
            <a:pPr marL="0" indent="0" algn="just">
              <a:lnSpc>
                <a:spcPct val="150000"/>
              </a:lnSpc>
              <a:buClr>
                <a:srgbClr val="FFCC00"/>
              </a:buCl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Parasites may </a:t>
            </a:r>
            <a:r>
              <a:rPr lang="en-GB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live intracellular -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avoid host immune response.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2400" i="1" u="sng" dirty="0" smtClean="0"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 inside RBC’s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 when infected not recognised    by T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&amp; NK cells. Other stages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inside liver cells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i="1" u="sng" dirty="0" smtClean="0"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parasites &amp; </a:t>
            </a:r>
            <a:r>
              <a:rPr lang="en-GB" sz="2400" i="1" u="sng" dirty="0" smtClean="0"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smtClean="0">
                <a:latin typeface="Times New Roman" pitchFamily="18" charset="0"/>
                <a:cs typeface="Times New Roman" pitchFamily="18" charset="0"/>
              </a:rPr>
              <a:t>cruzi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inside macrophages.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4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696200" cy="9144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Protozoan immune evasion strategies</a:t>
            </a:r>
            <a:endParaRPr lang="en-US" altLang="zh-CN" sz="2800" b="1" dirty="0" smtClean="0">
              <a:solidFill>
                <a:srgbClr val="FF00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50576"/>
            <a:ext cx="4953000" cy="263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50576"/>
            <a:ext cx="3549514" cy="263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4723113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u="sng" dirty="0" smtClean="0"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u="sng" dirty="0" smtClean="0">
                <a:latin typeface="Times New Roman" pitchFamily="18" charset="0"/>
                <a:cs typeface="Times New Roman" pitchFamily="18" charset="0"/>
              </a:rPr>
              <a:t>cruzi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477818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u="sng" dirty="0" smtClean="0">
                <a:latin typeface="Times New Roman" pitchFamily="18" charset="0"/>
                <a:cs typeface="Times New Roman" pitchFamily="18" charset="0"/>
              </a:rPr>
              <a:t>Leishmania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GB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Protozoan immune evasion strategies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15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2. Anatomical seclusion in invertebrate host.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GB" sz="24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ookinetes</a:t>
            </a:r>
            <a:r>
              <a:rPr lang="en-GB" sz="24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serosal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membrane  - beyond reach haemocytes.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en-GB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3. Antigenic variation.</a:t>
            </a:r>
            <a:r>
              <a:rPr lang="en-GB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i="1" dirty="0" smtClean="0">
                <a:effectLst/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, different stages of life cycle express different antigens.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Antigenic variation also in extracellular protozoan, </a:t>
            </a:r>
            <a:r>
              <a:rPr lang="en-GB" sz="24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Giardia </a:t>
            </a:r>
            <a:r>
              <a:rPr lang="en-GB" sz="2400" i="1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en-GB" sz="24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150000"/>
              </a:lnSpc>
              <a:buClr>
                <a:srgbClr val="FFCC00"/>
              </a:buClr>
            </a:pP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4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6400800"/>
            <a:ext cx="9144000" cy="4571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Protozoan immune evasion strategies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7543800" cy="4419600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lnSpc>
                <a:spcPct val="15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en-GB" sz="2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3. Antigenic variation cont’d.</a:t>
            </a:r>
            <a:r>
              <a:rPr lang="en-GB" sz="2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GB" sz="2600" b="1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African trypanosomes  -1 surface glycoprotein that covers parasite = VSG.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600" dirty="0" err="1" smtClean="0">
                <a:effectLst/>
                <a:latin typeface="Times New Roman" pitchFamily="18" charset="0"/>
                <a:cs typeface="Times New Roman" pitchFamily="18" charset="0"/>
              </a:rPr>
              <a:t>Immunodominant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GB" sz="2600" dirty="0" err="1" smtClean="0">
                <a:effectLst/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 responses.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600" dirty="0" err="1" smtClean="0">
                <a:effectLst/>
                <a:latin typeface="Times New Roman" pitchFamily="18" charset="0"/>
                <a:cs typeface="Times New Roman" pitchFamily="18" charset="0"/>
              </a:rPr>
              <a:t>Tryps</a:t>
            </a: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 have “gene cassettes” of  VSG’s allowing regular switching to different VSG.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en-GB" sz="2600" dirty="0" smtClean="0">
                <a:effectLst/>
                <a:latin typeface="Times New Roman" pitchFamily="18" charset="0"/>
                <a:cs typeface="Times New Roman" pitchFamily="18" charset="0"/>
              </a:rPr>
              <a:t>Host mounts immune response to current VSG but parasite already switching VSG to another type.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927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tart"/>
  <p:tag name="ARTICULATE_AUDIO_RECORDED" val="1"/>
  <p:tag name="TIMELINE" val="9.00/14.00/19.00/24.00"/>
  <p:tag name="AUDIO_ID" val="257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CONTROL_GLOSSARY" val="True"/>
  <p:tag name="ARTICULATE_USED_LAYOUT" val="1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eface"/>
  <p:tag name="AUDIO_ID" val="262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TITLE_TAG" val="SummaryI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TITLE_TAG" val="SummaryII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TITLE_TAG" val="SummaryIII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urse Topic"/>
  <p:tag name="AUDIO_ID" val="259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NAV_LEVEL" val="1"/>
  <p:tag name="ARTICULATE_SLIDE_PRESENTER" val="Dina Metwally"/>
  <p:tag name="ARTICULATE_SLIDE_PRESENTER_GUID" val="7cffbe0c-4cd0-4d1e-ae67-2e0ce331a1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873</Words>
  <Application>Microsoft Office PowerPoint</Application>
  <PresentationFormat>On-screen Show (4:3)</PresentationFormat>
  <Paragraphs>142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Introduction</vt:lpstr>
      <vt:lpstr> Objectives </vt:lpstr>
      <vt:lpstr>PowerPoint Presentation</vt:lpstr>
      <vt:lpstr>Contents   </vt:lpstr>
      <vt:lpstr>Protozoan immune evasion strategies</vt:lpstr>
      <vt:lpstr>Protozoan immune evasion strategies</vt:lpstr>
      <vt:lpstr>Protozoan immune evasion strategies</vt:lpstr>
      <vt:lpstr>Protozoan immune evasion strategies. </vt:lpstr>
      <vt:lpstr>Protozoan immune evasion strategies. </vt:lpstr>
      <vt:lpstr>Protozoan immune evasion strategies. </vt:lpstr>
      <vt:lpstr>Mid Activity</vt:lpstr>
      <vt:lpstr>Helminth immune evasion strategies  vertebrate host. </vt:lpstr>
      <vt:lpstr>Helminth immune evasion strategies  vertebrate host. </vt:lpstr>
      <vt:lpstr>Helminth immune evasion strategies  vertebrate host. </vt:lpstr>
      <vt:lpstr>Helminth immune evasion strategies  vertebrate host. </vt:lpstr>
      <vt:lpstr>Helminth immune evasion strategies  vertebrate host.</vt:lpstr>
      <vt:lpstr>Helminth immune evasion strategies  vertebrate host. </vt:lpstr>
      <vt:lpstr>Helminth immune evasion strategies   invert host. </vt:lpstr>
      <vt:lpstr>Helminth immune evasion strategies invertebrate  host.  </vt:lpstr>
      <vt:lpstr>Final Activity</vt:lpstr>
      <vt:lpstr>Final activity (Cont.)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Dina Hasanin</cp:lastModifiedBy>
  <cp:revision>7</cp:revision>
  <dcterms:created xsi:type="dcterms:W3CDTF">2015-11-30T04:52:31Z</dcterms:created>
  <dcterms:modified xsi:type="dcterms:W3CDTF">2019-10-09T17:27:02Z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20534E53-1864-4EEF-9409-93B76A96BE3B</vt:lpwstr>
  </property>
  <property fmtid="{D5CDD505-2E9C-101B-9397-08002B2CF9AE}" pid="3" name="ArticulatePath">
    <vt:lpwstr>Presentation1</vt:lpwstr>
  </property>
</Properties>
</file>