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69" r:id="rId16"/>
    <p:sldId id="275" r:id="rId17"/>
    <p:sldId id="276" r:id="rId18"/>
    <p:sldId id="277" r:id="rId19"/>
    <p:sldId id="278" r:id="rId20"/>
    <p:sldId id="279" r:id="rId21"/>
    <p:sldId id="280" r:id="rId22"/>
    <p:sldId id="281" r:id="rId23"/>
    <p:sldId id="282" r:id="rId24"/>
    <p:sldId id="283" r:id="rId25"/>
    <p:sldId id="285" r:id="rId26"/>
    <p:sldId id="294" r:id="rId27"/>
    <p:sldId id="286"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50E924A-4BD9-4C2C-956A-FE0C094DA4B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50E924A-4BD9-4C2C-956A-FE0C094DA4B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50E924A-4BD9-4C2C-956A-FE0C094DA4B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87E6B-2A19-4CB2-84F8-EAF038463CE3}" type="datetimeFigureOut">
              <a:rPr lang="ar-SA" smtClean="0"/>
              <a:pPr/>
              <a:t>10/01/1440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50E924A-4BD9-4C2C-956A-FE0C094DA4BF}"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987E6B-2A19-4CB2-84F8-EAF038463CE3}" type="datetimeFigureOut">
              <a:rPr lang="ar-SA" smtClean="0"/>
              <a:pPr/>
              <a:t>10/01/1440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0E924A-4BD9-4C2C-956A-FE0C094DA4BF}"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reb.org/page/1709/step_6_monitoring_and_reporting.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Creating Health Communication </a:t>
            </a:r>
            <a:r>
              <a:rPr lang="en-GB" dirty="0" smtClean="0">
                <a:solidFill>
                  <a:srgbClr val="FFFF00"/>
                </a:solidFill>
              </a:rPr>
              <a:t>Campaign</a:t>
            </a:r>
            <a:br>
              <a:rPr lang="en-GB" dirty="0" smtClean="0">
                <a:solidFill>
                  <a:srgbClr val="FFFF00"/>
                </a:solidFill>
              </a:rPr>
            </a:br>
            <a:endParaRPr lang="ar-SA" dirty="0">
              <a:solidFill>
                <a:srgbClr val="FFFF00"/>
              </a:solidFill>
            </a:endParaRPr>
          </a:p>
        </p:txBody>
      </p:sp>
      <p:sp>
        <p:nvSpPr>
          <p:cNvPr id="3" name="Subtitle 2"/>
          <p:cNvSpPr>
            <a:spLocks noGrp="1"/>
          </p:cNvSpPr>
          <p:nvPr>
            <p:ph type="subTitle" idx="1"/>
          </p:nvPr>
        </p:nvSpPr>
        <p:spPr/>
        <p:txBody>
          <a:bodyPr/>
          <a:lstStyle/>
          <a:p>
            <a:endParaRPr lang="en-US" dirty="0" smtClean="0"/>
          </a:p>
          <a:p>
            <a:pPr algn="ctr"/>
            <a:r>
              <a:rPr lang="en-CA" dirty="0" smtClean="0"/>
              <a:t>CHS382</a:t>
            </a:r>
            <a:endParaRPr lang="ar-SA" dirty="0" smtClean="0"/>
          </a:p>
          <a:p>
            <a:pPr algn="ct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6672"/>
            <a:ext cx="8319192" cy="1152128"/>
          </a:xfrm>
        </p:spPr>
        <p:txBody>
          <a:bodyPr/>
          <a:lstStyle/>
          <a:p>
            <a:pPr algn="l"/>
            <a:r>
              <a:rPr lang="en-US" dirty="0" smtClean="0"/>
              <a:t>3. Audience Research</a:t>
            </a:r>
            <a:endParaRPr lang="ar-SA" dirty="0"/>
          </a:p>
        </p:txBody>
      </p:sp>
      <p:sp>
        <p:nvSpPr>
          <p:cNvPr id="3" name="Subtitle 2"/>
          <p:cNvSpPr>
            <a:spLocks noGrp="1"/>
          </p:cNvSpPr>
          <p:nvPr>
            <p:ph type="subTitle" idx="1"/>
          </p:nvPr>
        </p:nvSpPr>
        <p:spPr>
          <a:xfrm>
            <a:off x="539552" y="1844824"/>
            <a:ext cx="7854696" cy="1752600"/>
          </a:xfrm>
        </p:spPr>
        <p:txBody>
          <a:bodyPr>
            <a:normAutofit lnSpcReduction="10000"/>
          </a:bodyPr>
          <a:lstStyle/>
          <a:p>
            <a:pPr lvl="0" algn="ctr" rtl="0"/>
            <a:r>
              <a:rPr lang="en-US" dirty="0" smtClean="0"/>
              <a:t>Learn everything you can about your audience: how they view the problem, what barriers they face and their trusted sources of information.</a:t>
            </a:r>
          </a:p>
          <a:p>
            <a:pPr algn="ctr"/>
            <a:r>
              <a:rPr lang="en-US" dirty="0" smtClean="0"/>
              <a:t> </a:t>
            </a:r>
          </a:p>
          <a:p>
            <a:pPr algn="ctr"/>
            <a:endParaRPr lang="ar-SA" dirty="0"/>
          </a:p>
        </p:txBody>
      </p:sp>
      <p:sp>
        <p:nvSpPr>
          <p:cNvPr id="20481" name="Rectangle 1"/>
          <p:cNvSpPr>
            <a:spLocks noChangeArrowheads="1"/>
          </p:cNvSpPr>
          <p:nvPr/>
        </p:nvSpPr>
        <p:spPr bwMode="auto">
          <a:xfrm>
            <a:off x="0" y="3052216"/>
            <a:ext cx="896448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Start with these basic questions to identify your target </a:t>
            </a:r>
            <a:endParaRPr kumimoji="0" lang="ar-SA" sz="28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audience:</a:t>
            </a:r>
            <a:endParaRPr kumimoji="0" lang="en-US" sz="20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Which group or groups of people are most affected by the problem you're trying to solve?</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How big are these groups – hundreds, thousands, millions?</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Are there some groups that are more ready to make the changes you want than others?</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Given your organization's role and resources, are there some segments of your audience that will be easier to reach than others?</a:t>
            </a:r>
            <a:endParaRPr kumimoji="0" lang="en-US" sz="4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204864"/>
            <a:ext cx="7851648" cy="1828800"/>
          </a:xfrm>
        </p:spPr>
        <p:txBody>
          <a:bodyPr>
            <a:noAutofit/>
          </a:bodyPr>
          <a:lstStyle/>
          <a:p>
            <a:pPr algn="l"/>
            <a:r>
              <a:rPr lang="en-US" sz="2800" i="1" u="sng" dirty="0" smtClean="0">
                <a:solidFill>
                  <a:srgbClr val="FFFF00"/>
                </a:solidFill>
              </a:rPr>
              <a:t>Know Your Audience</a:t>
            </a:r>
            <a:br>
              <a:rPr lang="en-US" sz="2800" i="1" u="sng" dirty="0" smtClean="0">
                <a:solidFill>
                  <a:srgbClr val="FFFF00"/>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What's important to them?</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 What influences their relevant choices and behavior?</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What might make them skeptical about your message?</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What are the best times and places to reach them?</a:t>
            </a:r>
            <a:endParaRPr lang="ar-SA" sz="20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029200"/>
            <a:ext cx="7851648" cy="1828800"/>
          </a:xfrm>
        </p:spPr>
        <p:txBody>
          <a:bodyPr>
            <a:normAutofit fontScale="90000"/>
          </a:bodyPr>
          <a:lstStyle/>
          <a:p>
            <a:pPr lvl="0" algn="l"/>
            <a:r>
              <a:rPr lang="en-US" sz="2200" dirty="0" smtClean="0"/>
              <a:t>4</a:t>
            </a:r>
            <a:r>
              <a:rPr lang="en-US" sz="3100" dirty="0" smtClean="0"/>
              <a:t>. Strategic and Tactical Planning:</a:t>
            </a:r>
            <a:br>
              <a:rPr lang="en-US" sz="3100" dirty="0" smtClean="0"/>
            </a:br>
            <a:r>
              <a:rPr lang="en-US" sz="3100" dirty="0" smtClean="0"/>
              <a:t/>
            </a:r>
            <a:br>
              <a:rPr lang="en-US" sz="3100" dirty="0" smtClean="0"/>
            </a:br>
            <a:r>
              <a:rPr lang="en-US" sz="2200" dirty="0" smtClean="0">
                <a:solidFill>
                  <a:schemeClr val="tx1"/>
                </a:solidFill>
              </a:rPr>
              <a:t>Plan your strategies and tactics and then create and test the campaign messages. Think about how to evaluate and measure success. </a:t>
            </a:r>
            <a:r>
              <a:rPr lang="en-US" sz="2200" dirty="0" smtClean="0"/>
              <a:t/>
            </a:r>
            <a:br>
              <a:rPr lang="en-US" sz="2200" dirty="0" smtClean="0"/>
            </a:br>
            <a:r>
              <a:rPr lang="en-US" sz="2200" dirty="0" smtClean="0"/>
              <a:t> </a:t>
            </a:r>
            <a:br>
              <a:rPr lang="en-US" sz="2200" dirty="0" smtClean="0"/>
            </a:br>
            <a:r>
              <a:rPr lang="en-US" sz="2200" dirty="0" smtClean="0">
                <a:solidFill>
                  <a:srgbClr val="FFFF00"/>
                </a:solidFill>
              </a:rPr>
              <a:t>Set Objectives: What do you want your audience to do?</a:t>
            </a:r>
            <a:br>
              <a:rPr lang="en-US" sz="2200" dirty="0" smtClean="0">
                <a:solidFill>
                  <a:srgbClr val="FFFF00"/>
                </a:solidFill>
              </a:rPr>
            </a:br>
            <a:r>
              <a:rPr lang="en-US" sz="2200" dirty="0" smtClean="0">
                <a:solidFill>
                  <a:srgbClr val="FFFF00"/>
                </a:solidFill>
              </a:rPr>
              <a:t/>
            </a:r>
            <a:br>
              <a:rPr lang="en-US" sz="2200" dirty="0" smtClean="0">
                <a:solidFill>
                  <a:srgbClr val="FFFF00"/>
                </a:solidFill>
              </a:rPr>
            </a:br>
            <a:r>
              <a:rPr lang="en-US" sz="2200" dirty="0" smtClean="0">
                <a:solidFill>
                  <a:schemeClr val="tx1"/>
                </a:solidFill>
              </a:rPr>
              <a:t>The objectives should be very specific behaviors: things you want your audience to do, do at a particular time, or do differently. Focus on actions that are as simple and easy to complete as possible.</a:t>
            </a:r>
            <a:r>
              <a:rPr lang="en-US" sz="9800" dirty="0" smtClean="0"/>
              <a:t/>
            </a:r>
            <a:br>
              <a:rPr lang="en-US" sz="9800" dirty="0" smtClean="0"/>
            </a:br>
            <a:r>
              <a:rPr lang="en-US" dirty="0" smtClean="0">
                <a:solidFill>
                  <a:srgbClr val="FFFF00"/>
                </a:solidFill>
              </a:rPr>
              <a:t/>
            </a:r>
            <a:br>
              <a:rPr lang="en-US" dirty="0" smtClean="0">
                <a:solidFill>
                  <a:srgbClr val="FFFF00"/>
                </a:solidFill>
              </a:rPr>
            </a:br>
            <a:r>
              <a:rPr lang="en-US" dirty="0" smtClean="0"/>
              <a:t/>
            </a:r>
            <a:br>
              <a:rPr lang="en-US" dirty="0" smtClean="0"/>
            </a:b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204864"/>
            <a:ext cx="8143056" cy="1828800"/>
          </a:xfrm>
        </p:spPr>
        <p:txBody>
          <a:bodyPr>
            <a:normAutofit fontScale="90000"/>
          </a:bodyPr>
          <a:lstStyle/>
          <a:p>
            <a:pPr algn="ctr"/>
            <a:r>
              <a:rPr lang="en-US" dirty="0" smtClean="0">
                <a:solidFill>
                  <a:srgbClr val="FFFF00"/>
                </a:solidFill>
              </a:rPr>
              <a:t>Your objectives should be </a:t>
            </a:r>
            <a:r>
              <a:rPr lang="en-US" dirty="0" smtClean="0">
                <a:solidFill>
                  <a:srgbClr val="FF0000"/>
                </a:solidFill>
              </a:rPr>
              <a:t>SMART</a:t>
            </a:r>
            <a:br>
              <a:rPr lang="en-US" dirty="0" smtClean="0">
                <a:solidFill>
                  <a:srgbClr val="FF0000"/>
                </a:solidFill>
              </a:rPr>
            </a:br>
            <a:endParaRPr lang="ar-SA"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j6design.com.au/wp-content/uploads/2015/03/SMART-goals.png"/>
          <p:cNvPicPr>
            <a:picLocks noChangeAspect="1" noChangeArrowheads="1"/>
          </p:cNvPicPr>
          <p:nvPr/>
        </p:nvPicPr>
        <p:blipFill>
          <a:blip r:embed="rId2" cstate="print"/>
          <a:srcRect/>
          <a:stretch>
            <a:fillRect/>
          </a:stretch>
        </p:blipFill>
        <p:spPr bwMode="auto">
          <a:xfrm>
            <a:off x="323528" y="764704"/>
            <a:ext cx="8568952" cy="561662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05064"/>
            <a:ext cx="8208912" cy="1828800"/>
          </a:xfrm>
        </p:spPr>
        <p:txBody>
          <a:bodyPr>
            <a:noAutofit/>
          </a:bodyPr>
          <a:lstStyle/>
          <a:p>
            <a:pPr algn="ctr"/>
            <a:r>
              <a:rPr lang="en-US" sz="1600" dirty="0" smtClean="0"/>
              <a:t/>
            </a:r>
            <a:br>
              <a:rPr lang="en-US" sz="1600" dirty="0" smtClean="0"/>
            </a:br>
            <a:r>
              <a:rPr lang="en-US" sz="6600" dirty="0" smtClean="0"/>
              <a:t/>
            </a:r>
            <a:br>
              <a:rPr lang="en-US" sz="6600" dirty="0" smtClean="0"/>
            </a:br>
            <a:endParaRPr lang="ar-SA" sz="6600" dirty="0"/>
          </a:p>
        </p:txBody>
      </p:sp>
      <p:sp>
        <p:nvSpPr>
          <p:cNvPr id="3077" name="Rectangle 5"/>
          <p:cNvSpPr>
            <a:spLocks noChangeArrowheads="1"/>
          </p:cNvSpPr>
          <p:nvPr/>
        </p:nvSpPr>
        <p:spPr bwMode="auto">
          <a:xfrm>
            <a:off x="467544" y="1658267"/>
            <a:ext cx="828092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Now you're ready for the final stage of planning: the marketing plan. A strong marketing plan connects clear objectives and research findings to specific strategies for changing behavior. Basically, it describes how your campaign will get your audience to do what you want them to do. It should have at least three sections: strategy, tactics and budget.</a:t>
            </a:r>
            <a:br>
              <a:rPr kumimoji="0" lang="en-US" sz="2400" b="0"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br>
            <a:r>
              <a:rPr kumimoji="0" lang="en-US" sz="1600" b="0"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
            </a:r>
            <a:br>
              <a:rPr kumimoji="0" lang="en-US" sz="1600" b="0"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br>
            <a:r>
              <a:rPr kumimoji="0" lang="en-US" sz="1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r>
            <a:br>
              <a:rPr kumimoji="0" lang="en-US" sz="1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293096"/>
            <a:ext cx="7851648" cy="1828800"/>
          </a:xfrm>
        </p:spPr>
        <p:txBody>
          <a:bodyPr>
            <a:noAutofit/>
          </a:bodyPr>
          <a:lstStyle/>
          <a:p>
            <a:pPr algn="l"/>
            <a:r>
              <a:rPr lang="en-US" sz="2400" dirty="0" smtClean="0">
                <a:solidFill>
                  <a:srgbClr val="FFFF00"/>
                </a:solidFill>
                <a:effectLst>
                  <a:outerShdw blurRad="38100" dist="38100" dir="2700000" algn="tl">
                    <a:srgbClr val="000000">
                      <a:alpha val="43137"/>
                    </a:srgbClr>
                  </a:outerShdw>
                </a:effectLst>
                <a:latin typeface="+mn-lt"/>
              </a:rPr>
              <a:t>First, put yourself in your audience's shoes. Use what you've learned from your research to plot out the potential benefits and barriers to the action you want them to take, and to the actions they take instead. </a:t>
            </a:r>
            <a:br>
              <a:rPr lang="en-US" sz="2400" dirty="0" smtClean="0">
                <a:solidFill>
                  <a:srgbClr val="FFFF00"/>
                </a:solidFill>
                <a:effectLst>
                  <a:outerShdw blurRad="38100" dist="38100" dir="2700000" algn="tl">
                    <a:srgbClr val="000000">
                      <a:alpha val="43137"/>
                    </a:srgbClr>
                  </a:outerShdw>
                </a:effectLst>
                <a:latin typeface="+mn-lt"/>
              </a:rPr>
            </a:br>
            <a:r>
              <a:rPr lang="en-US" sz="2400" dirty="0" smtClean="0">
                <a:solidFill>
                  <a:srgbClr val="FFFF00"/>
                </a:solidFill>
                <a:effectLst>
                  <a:outerShdw blurRad="38100" dist="38100" dir="2700000" algn="tl">
                    <a:srgbClr val="000000">
                      <a:alpha val="43137"/>
                    </a:srgbClr>
                  </a:outerShdw>
                </a:effectLst>
                <a:latin typeface="+mn-lt"/>
              </a:rPr>
              <a:t/>
            </a:r>
            <a:br>
              <a:rPr lang="en-US" sz="2400" dirty="0" smtClean="0">
                <a:solidFill>
                  <a:srgbClr val="FFFF00"/>
                </a:solidFill>
                <a:effectLst>
                  <a:outerShdw blurRad="38100" dist="38100" dir="2700000" algn="tl">
                    <a:srgbClr val="000000">
                      <a:alpha val="43137"/>
                    </a:srgbClr>
                  </a:outerShdw>
                </a:effectLst>
                <a:latin typeface="+mn-lt"/>
              </a:rPr>
            </a:br>
            <a:r>
              <a:rPr lang="en-US" sz="2400" dirty="0" smtClean="0">
                <a:solidFill>
                  <a:srgbClr val="FFFF00"/>
                </a:solidFill>
                <a:effectLst>
                  <a:outerShdw blurRad="38100" dist="38100" dir="2700000" algn="tl">
                    <a:srgbClr val="000000">
                      <a:alpha val="43137"/>
                    </a:srgbClr>
                  </a:outerShdw>
                </a:effectLst>
                <a:latin typeface="+mn-lt"/>
              </a:rPr>
              <a:t>Now consider what your campaign could do to enhance the benefits and reduce the barriers. Which ones are the most important to your audience or different segments of your audience? Which ones are the most closely linked to your desired action? Your answers will help describe your campaign's overall strategy.</a:t>
            </a:r>
            <a:br>
              <a:rPr lang="en-US" sz="2400" dirty="0" smtClean="0">
                <a:solidFill>
                  <a:srgbClr val="FFFF00"/>
                </a:solidFill>
                <a:effectLst>
                  <a:outerShdw blurRad="38100" dist="38100" dir="2700000" algn="tl">
                    <a:srgbClr val="000000">
                      <a:alpha val="43137"/>
                    </a:srgbClr>
                  </a:outerShdw>
                </a:effectLst>
                <a:latin typeface="+mn-lt"/>
              </a:rPr>
            </a:br>
            <a:r>
              <a:rPr lang="en-US" sz="2400" dirty="0" smtClean="0">
                <a:solidFill>
                  <a:srgbClr val="FFFF00"/>
                </a:solidFill>
                <a:effectLst>
                  <a:outerShdw blurRad="38100" dist="38100" dir="2700000" algn="tl">
                    <a:srgbClr val="000000">
                      <a:alpha val="43137"/>
                    </a:srgbClr>
                  </a:outerShdw>
                </a:effectLst>
                <a:latin typeface="+mn-lt"/>
              </a:rPr>
              <a:t/>
            </a:r>
            <a:br>
              <a:rPr lang="en-US" sz="2400" dirty="0" smtClean="0">
                <a:solidFill>
                  <a:srgbClr val="FFFF00"/>
                </a:solidFill>
                <a:effectLst>
                  <a:outerShdw blurRad="38100" dist="38100" dir="2700000" algn="tl">
                    <a:srgbClr val="000000">
                      <a:alpha val="43137"/>
                    </a:srgbClr>
                  </a:outerShdw>
                </a:effectLst>
                <a:latin typeface="+mn-lt"/>
              </a:rPr>
            </a:br>
            <a:r>
              <a:rPr lang="en-US" sz="2400" dirty="0" smtClean="0">
                <a:solidFill>
                  <a:srgbClr val="FFFF00"/>
                </a:solidFill>
                <a:latin typeface="+mn-lt"/>
              </a:rPr>
              <a:t/>
            </a:r>
            <a:br>
              <a:rPr lang="en-US" sz="2400" dirty="0" smtClean="0">
                <a:solidFill>
                  <a:srgbClr val="FFFF00"/>
                </a:solidFill>
                <a:latin typeface="+mn-lt"/>
              </a:rPr>
            </a:br>
            <a:endParaRPr lang="ar-SA" sz="2400" dirty="0">
              <a:solidFill>
                <a:srgbClr val="FFFF00"/>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456520"/>
            <a:ext cx="828092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Tactics: What your campaign will do</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Types of Tactics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Here are some types of tactics to consider. </a:t>
            </a:r>
            <a:br>
              <a:rPr kumimoji="0" lang="en-US" sz="2000" b="0" i="0" u="none" strike="noStrike" cap="none" normalizeH="0" baseline="0" dirty="0" smtClean="0">
                <a:ln>
                  <a:noFill/>
                </a:ln>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Marketing and Media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Media coverage</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Advertising</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Policy change</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797152"/>
            <a:ext cx="6981400" cy="1828800"/>
          </a:xfrm>
        </p:spPr>
        <p:txBody>
          <a:bodyPr>
            <a:normAutofit fontScale="90000"/>
          </a:bodyPr>
          <a:lstStyle/>
          <a:p>
            <a:pPr algn="l"/>
            <a:r>
              <a:rPr lang="en-US" sz="2200" dirty="0" smtClean="0">
                <a:effectLst/>
              </a:rPr>
              <a:t>The next step is to brainstorm about how to make it easier and more attractive for your audience to do what you want them to do. Once you've described a wide range of options, start narrowing your focus. Which are most likely to positively influence your audience and fit your organization's resources and role? These are the tactics (sometimes called "interventions") that will form the bulk of your marketing plan.</a:t>
            </a:r>
            <a:br>
              <a:rPr lang="en-US" sz="2200" dirty="0" smtClean="0">
                <a:effectLst/>
              </a:rPr>
            </a:br>
            <a:r>
              <a:rPr lang="en-US" sz="2200" dirty="0" smtClean="0">
                <a:effectLst/>
              </a:rPr>
              <a:t/>
            </a:r>
            <a:br>
              <a:rPr lang="en-US" sz="2200" dirty="0" smtClean="0">
                <a:effectLst/>
              </a:rPr>
            </a:b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9552" y="1369112"/>
            <a:ext cx="8208912"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Message: What your audience sees and hears</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effectLst/>
                <a:latin typeface="Arial" pitchFamily="34" charset="0"/>
                <a:ea typeface="Times New Roman" pitchFamily="18" charset="0"/>
                <a:cs typeface="Arial" pitchFamily="34" charset="0"/>
              </a:rPr>
              <a:t>Your campaign's message is its public face – it's what your tactics deliver. Message development involves translating your objective into words and images that appeal to and motivate your target audience. Effective campaigns have one overarching message but different ways of getting it across, from the choice of words and tone to the tactics used to deliver it.</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When developing and evaluating messages, ask yourself:</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How will this message motivate your audience to act?</a:t>
            </a:r>
            <a:endParaRPr kumimoji="0" lang="en-US" sz="1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What kind of tone is most likely to appeal to your audience?</a:t>
            </a:r>
            <a:endParaRPr kumimoji="0" lang="en-US" sz="1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How will your target audience know that your message is for them?</a:t>
            </a:r>
            <a:endParaRPr kumimoji="0" lang="en-US" sz="1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What is the most important piece of information you want to convey?</a:t>
            </a:r>
            <a:endParaRPr kumimoji="0" lang="en-US" sz="4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851648" cy="1828800"/>
          </a:xfrm>
        </p:spPr>
        <p:txBody>
          <a:bodyPr/>
          <a:lstStyle/>
          <a:p>
            <a:pPr algn="l"/>
            <a:r>
              <a:rPr lang="en-US" dirty="0" smtClean="0">
                <a:solidFill>
                  <a:srgbClr val="FFFF00"/>
                </a:solidFill>
              </a:rPr>
              <a:t>Objectives </a:t>
            </a:r>
            <a:endParaRPr lang="ar-SA" dirty="0">
              <a:solidFill>
                <a:srgbClr val="FFFF00"/>
              </a:solidFill>
            </a:endParaRPr>
          </a:p>
        </p:txBody>
      </p:sp>
      <p:sp>
        <p:nvSpPr>
          <p:cNvPr id="3" name="Subtitle 2"/>
          <p:cNvSpPr>
            <a:spLocks noGrp="1"/>
          </p:cNvSpPr>
          <p:nvPr>
            <p:ph type="subTitle" idx="1"/>
          </p:nvPr>
        </p:nvSpPr>
        <p:spPr>
          <a:xfrm>
            <a:off x="539552" y="2636912"/>
            <a:ext cx="7854696" cy="1752600"/>
          </a:xfrm>
        </p:spPr>
        <p:txBody>
          <a:bodyPr>
            <a:normAutofit lnSpcReduction="10000"/>
          </a:bodyPr>
          <a:lstStyle/>
          <a:p>
            <a:pPr algn="l"/>
            <a:r>
              <a:rPr lang="en-US" dirty="0" smtClean="0"/>
              <a:t>By the end of this lecture, you be able to:</a:t>
            </a:r>
          </a:p>
          <a:p>
            <a:pPr marL="514350" lvl="0" indent="-514350" algn="l" rtl="0">
              <a:buClr>
                <a:srgbClr val="FFFF00"/>
              </a:buClr>
              <a:buFont typeface="+mj-lt"/>
              <a:buAutoNum type="arabicPeriod"/>
            </a:pPr>
            <a:r>
              <a:rPr lang="en-GB" dirty="0" smtClean="0"/>
              <a:t>Identify the steps of developing health communication campaign</a:t>
            </a:r>
            <a:endParaRPr lang="en-US" dirty="0" smtClean="0"/>
          </a:p>
          <a:p>
            <a:pPr marL="514350" lvl="0" indent="-514350" algn="l" rtl="0">
              <a:buClr>
                <a:srgbClr val="FFFF00"/>
              </a:buClr>
              <a:buFont typeface="+mj-lt"/>
              <a:buAutoNum type="arabicPeriod"/>
            </a:pPr>
            <a:r>
              <a:rPr lang="en-GB" dirty="0" smtClean="0"/>
              <a:t>Write smart objectives</a:t>
            </a:r>
            <a:endParaRPr lang="en-US" dirty="0" smtClean="0"/>
          </a:p>
          <a:p>
            <a:pPr algn="l"/>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484784"/>
            <a:ext cx="8064896" cy="3477875"/>
          </a:xfrm>
          <a:prstGeom prst="rect">
            <a:avLst/>
          </a:prstGeom>
        </p:spPr>
        <p:txBody>
          <a:bodyPr wrap="square">
            <a:spAutoFit/>
          </a:bodyPr>
          <a:lstStyle/>
          <a:p>
            <a:pPr algn="l"/>
            <a:r>
              <a:rPr lang="en-US" sz="2000" dirty="0" smtClean="0"/>
              <a:t>Strong messages are the result of both research and creativity. A catchy slogan or logo might be memorable, but you're trying to influence more than people's memories. Most importantly, your message must fit your strategy and tactics.</a:t>
            </a:r>
            <a:br>
              <a:rPr lang="en-US" sz="2000" dirty="0" smtClean="0"/>
            </a:br>
            <a:r>
              <a:rPr lang="en-US" sz="2000" dirty="0" smtClean="0"/>
              <a:t/>
            </a:r>
            <a:br>
              <a:rPr lang="en-US" sz="2000" dirty="0" smtClean="0"/>
            </a:br>
            <a:r>
              <a:rPr lang="en-US" sz="2000" dirty="0" smtClean="0"/>
              <a:t>Your marketing plan should include adequate time and resources for message development, including pre-testing with representatives of your target audience.</a:t>
            </a:r>
            <a:br>
              <a:rPr lang="en-US" sz="2000" dirty="0" smtClean="0"/>
            </a:br>
            <a:r>
              <a:rPr lang="en-US" sz="2000" dirty="0" smtClean="0"/>
              <a:t/>
            </a:r>
            <a:br>
              <a:rPr lang="en-US" sz="2000" dirty="0" smtClean="0"/>
            </a:br>
            <a:r>
              <a:rPr lang="en-US" sz="2000" dirty="0" smtClean="0"/>
              <a:t/>
            </a:r>
            <a:br>
              <a:rPr lang="en-US" sz="2000" dirty="0" smtClean="0"/>
            </a:br>
            <a:endParaRPr lang="ar-SA"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39552" y="1696414"/>
            <a:ext cx="79208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Budget: What you've got and what you'd like to have</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effectLst/>
                <a:latin typeface="Arial" pitchFamily="34" charset="0"/>
                <a:ea typeface="Times New Roman" pitchFamily="18" charset="0"/>
                <a:cs typeface="Arial" pitchFamily="34" charset="0"/>
              </a:rPr>
              <a:t>Your marketing plan should include a proposed budget for your campaign. This budget will inform your choice of tactics and your timeline. Since most of us have limited access to resources, be careful to plan within your means. On the other hand, if there are tactics you'd like to use but can't afford, you might choose to look for outside funding or new partners to help bridge the gap.</a:t>
            </a:r>
            <a:br>
              <a:rPr kumimoji="0" lang="en-US" b="0" i="0" u="none" strike="noStrike" cap="none" normalizeH="0" baseline="0" dirty="0" smtClean="0">
                <a:ln>
                  <a:noFill/>
                </a:ln>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39552" y="1268760"/>
            <a:ext cx="8136904"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Consider developing a detailed timeline as part of your marketing plan. The level of detail will depend on how much of the necessary research, funding and personnel you have in place to implement your campaign.</a:t>
            </a:r>
            <a:b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br>
            <a:endParaRPr kumimoji="0" lang="en-US" sz="16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899592" y="2820132"/>
            <a:ext cx="7776864"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Implementation: Implement your campaign </a:t>
            </a:r>
            <a:endParaRPr kumimoji="0" lang="ar-SA"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plan. Implementation requires planning. </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endParaRPr kumimoji="0" lang="en-US" sz="2000" b="1" i="0" u="none" strike="noStrike" cap="none" normalizeH="0" baseline="0" dirty="0" smtClean="0">
              <a:ln>
                <a:noFill/>
              </a:ln>
              <a:effectLst/>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What will we do?</a:t>
            </a:r>
            <a:endParaRPr kumimoji="0" lang="en-US" sz="1600" b="0" i="0" u="none" strike="noStrike" cap="none" normalizeH="0" baseline="0" dirty="0" smtClean="0">
              <a:ln>
                <a:noFill/>
              </a:ln>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Who will be responsible?</a:t>
            </a:r>
            <a:endParaRPr kumimoji="0" lang="en-US" sz="1600" b="0" i="0" u="none" strike="noStrike" cap="none" normalizeH="0" baseline="0" dirty="0" smtClean="0">
              <a:ln>
                <a:noFill/>
              </a:ln>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When will it be done?</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How much will it cost?</a:t>
            </a:r>
            <a:r>
              <a:rPr kumimoji="0" lang="en-US" sz="1600" b="0" i="0" u="none" strike="noStrike" cap="none" normalizeH="0" baseline="0" dirty="0" smtClean="0">
                <a:ln>
                  <a:noFill/>
                </a:ln>
                <a:effectLst/>
                <a:latin typeface="Arial" pitchFamily="34" charset="0"/>
                <a:cs typeface="Arial" pitchFamily="34" charset="0"/>
              </a:rPr>
              <a:t> </a:t>
            </a:r>
            <a:endParaRPr kumimoji="0" lang="en-US" sz="4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552" y="1124744"/>
            <a:ext cx="8352928" cy="1831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Monitoring and Reporting</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effectLst/>
                <a:latin typeface="Arial" pitchFamily="34" charset="0"/>
                <a:ea typeface="Times New Roman" pitchFamily="18" charset="0"/>
                <a:cs typeface="Arial" pitchFamily="34" charset="0"/>
              </a:rPr>
              <a:t>Monitor your progress, make changes as needed and keep all stakeholders informed of campaign events and milestones. Document and report what you learn in the field.</a:t>
            </a:r>
            <a:r>
              <a:rPr kumimoji="0" lang="en-US" b="0" i="0" u="none" strike="noStrike" cap="none" normalizeH="0" baseline="0" dirty="0" smtClean="0">
                <a:ln>
                  <a:noFill/>
                </a:ln>
                <a:solidFill>
                  <a:srgbClr val="333399"/>
                </a:solidFill>
                <a:effectLst/>
                <a:latin typeface="Arial" pitchFamily="34" charset="0"/>
                <a:ea typeface="Times New Roman" pitchFamily="18" charset="0"/>
                <a:cs typeface="Arial" pitchFamily="34" charset="0"/>
                <a:hlinkClick r:id="rId2"/>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
            </a:r>
            <a:br>
              <a:rPr kumimoji="0" lang="en-US" sz="28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br>
            <a:r>
              <a:rPr kumimoji="0" lang="en-US" sz="13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
            </a:r>
            <a:br>
              <a:rPr kumimoji="0" lang="en-US" sz="13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1" name="Rectangle 3"/>
          <p:cNvSpPr>
            <a:spLocks noChangeArrowheads="1"/>
          </p:cNvSpPr>
          <p:nvPr/>
        </p:nvSpPr>
        <p:spPr bwMode="auto">
          <a:xfrm>
            <a:off x="467544" y="2168571"/>
            <a:ext cx="835292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Be data-driven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To track your progress, start collecting the information you need from the very start. Make sure that every component of your campaign is associated with one or more pieces of data.</a:t>
            </a:r>
            <a:br>
              <a:rPr kumimoji="0" lang="en-US" sz="1600" b="0" i="0" u="none" strike="noStrike" cap="none" normalizeH="0" baseline="0" dirty="0" smtClean="0">
                <a:ln>
                  <a:noFill/>
                </a:ln>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 Focus on hard numbers connected to specific actions, such as participation at events, calls to your toll-free number, visits to key pages of your website, user survey results, and some measure of the ultimate campaign objective.</a:t>
            </a:r>
            <a:br>
              <a:rPr kumimoji="0" lang="en-US" sz="1600" b="0" i="0" u="none" strike="noStrike" cap="none" normalizeH="0" baseline="0" dirty="0" smtClean="0">
                <a:ln>
                  <a:noFill/>
                </a:ln>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effectLst/>
                <a:latin typeface="Arial" pitchFamily="34" charset="0"/>
                <a:ea typeface="Times New Roman" pitchFamily="18" charset="0"/>
                <a:cs typeface="Arial" pitchFamily="34" charset="0"/>
              </a:rPr>
              <a:t>.</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95536" y="1546917"/>
            <a:ext cx="8352928"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ar-SA" sz="2000" b="1"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Track what is happening</a:t>
            </a:r>
            <a:r>
              <a:rPr kumimoji="0" lang="en-US"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b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Is there evidence of progress toward the campaign's primary objective?</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Are some target audiences or portions of target audiences responding more than others?</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 What can we do to expand our reach or better focus our resources on those most likely to respond?</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Which campaign activities have been most or least successful?</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 What are the relative costs (including staff time) and benefits of each activity? </a:t>
            </a:r>
            <a:br>
              <a:rPr kumimoji="0" lang="en-US" sz="2000" b="0" i="0" u="none" strike="noStrike" cap="none" normalizeH="0" baseline="0" dirty="0" smtClean="0">
                <a:ln>
                  <a:noFill/>
                </a:ln>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o Which should be continued and strengthened, and which should be dropped or substantially changed?</a:t>
            </a:r>
            <a:endParaRPr kumimoji="0" lang="en-US" sz="4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67544" y="1916832"/>
            <a:ext cx="78488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Could our successful activities work for other relevant audiences or situations?</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Is there any new or different information that needs to be incorporated into the program messages or design?</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Are partner organizations doing what they committed to do? What effect is their performance or work style having on the campaign?</a:t>
            </a:r>
            <a:endParaRPr kumimoji="0" lang="en-US" sz="4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908720"/>
            <a:ext cx="8208912" cy="5447645"/>
          </a:xfrm>
          <a:prstGeom prst="rect">
            <a:avLst/>
          </a:prstGeom>
        </p:spPr>
        <p:txBody>
          <a:bodyPr wrap="square">
            <a:spAutoFit/>
          </a:bodyPr>
          <a:lstStyle/>
          <a:p>
            <a:pPr algn="l"/>
            <a:r>
              <a:rPr lang="en-US" sz="1600" dirty="0" smtClean="0"/>
              <a:t/>
            </a:r>
            <a:br>
              <a:rPr lang="en-US" sz="1600" dirty="0" smtClean="0"/>
            </a:br>
            <a:r>
              <a:rPr lang="en-US" sz="1600" dirty="0" smtClean="0"/>
              <a:t/>
            </a:r>
            <a:br>
              <a:rPr lang="en-US" sz="1600" dirty="0" smtClean="0"/>
            </a:br>
            <a:r>
              <a:rPr lang="en-US" sz="2000" dirty="0" smtClean="0"/>
              <a:t>No campaign ever goes exactly as planned. The most important and immediate use for the information you gather is to fix things that aren't working as intended.</a:t>
            </a:r>
            <a:br>
              <a:rPr lang="en-US" sz="2000" dirty="0" smtClean="0"/>
            </a:br>
            <a:r>
              <a:rPr lang="en-US" sz="2000" dirty="0" smtClean="0"/>
              <a:t/>
            </a:r>
            <a:br>
              <a:rPr lang="en-US" sz="2000" dirty="0" smtClean="0"/>
            </a:br>
            <a:r>
              <a:rPr lang="en-US" sz="2000" dirty="0" smtClean="0"/>
              <a:t>Assume from the start that you'll be gathering and using data throughout the campaign. Set a schedule, based on key points in the implementation process, for analyzing the data and considering changes.</a:t>
            </a:r>
            <a:br>
              <a:rPr lang="en-US" sz="2000" dirty="0" smtClean="0"/>
            </a:br>
            <a:r>
              <a:rPr lang="en-US" sz="2000" dirty="0" smtClean="0"/>
              <a:t/>
            </a:r>
            <a:br>
              <a:rPr lang="en-US" sz="2000" dirty="0" smtClean="0"/>
            </a:br>
            <a:r>
              <a:rPr lang="en-US" sz="2000" dirty="0" smtClean="0"/>
              <a:t>Depending on what you learn, these changes may involve the message, timing, audience, or other aspects of your campaign. Document any changes you make, and adjust your monitoring and evaluation measures so that they keep track of what you're actually doing instead of what you originally intended to do.</a:t>
            </a:r>
            <a:br>
              <a:rPr lang="en-US" sz="2000" dirty="0" smtClean="0"/>
            </a:br>
            <a:r>
              <a:rPr lang="en-US" sz="2000" dirty="0" smtClean="0"/>
              <a:t/>
            </a:r>
            <a:br>
              <a:rPr lang="en-US" sz="2000" dirty="0" smtClean="0"/>
            </a:br>
            <a:r>
              <a:rPr lang="en-US" dirty="0" smtClean="0"/>
              <a:t/>
            </a:r>
            <a:br>
              <a:rPr lang="en-US" dirty="0" smtClean="0"/>
            </a:b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412776"/>
            <a:ext cx="7776864" cy="3170099"/>
          </a:xfrm>
          <a:prstGeom prst="rect">
            <a:avLst/>
          </a:prstGeom>
        </p:spPr>
        <p:txBody>
          <a:bodyPr wrap="square">
            <a:spAutoFit/>
          </a:bodyPr>
          <a:lstStyle/>
          <a:p>
            <a:pPr algn="l"/>
            <a:r>
              <a:rPr lang="en-US" sz="3600" b="1" dirty="0" smtClean="0">
                <a:solidFill>
                  <a:srgbClr val="FFFF00"/>
                </a:solidFill>
              </a:rPr>
              <a:t>Share your experience</a:t>
            </a:r>
            <a:r>
              <a:rPr lang="en-US" sz="2800" dirty="0" smtClean="0"/>
              <a:t/>
            </a:r>
            <a:br>
              <a:rPr lang="en-US" sz="2800" dirty="0" smtClean="0"/>
            </a:br>
            <a:r>
              <a:rPr lang="en-US" sz="2800" dirty="0" smtClean="0"/>
              <a:t/>
            </a:r>
            <a:br>
              <a:rPr lang="en-US" sz="2800" dirty="0" smtClean="0"/>
            </a:br>
            <a:r>
              <a:rPr lang="en-US" sz="2800" dirty="0" smtClean="0"/>
              <a:t>Save your planning documents and research to share with others in the field who can learn from your experience. Don't just hype the good news. Honestly discussing what did not </a:t>
            </a:r>
            <a:r>
              <a:rPr lang="en-US" sz="2400" dirty="0" smtClean="0"/>
              <a:t>work well will improve your credibility</a:t>
            </a: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851648" cy="1828800"/>
          </a:xfrm>
        </p:spPr>
        <p:txBody>
          <a:bodyPr>
            <a:normAutofit fontScale="90000"/>
          </a:bodyPr>
          <a:lstStyle/>
          <a:p>
            <a:pPr algn="ctr"/>
            <a:r>
              <a:rPr lang="en-GB" dirty="0" smtClean="0">
                <a:solidFill>
                  <a:srgbClr val="FFFF00"/>
                </a:solidFill>
              </a:rPr>
              <a:t>How health campaigns are created?</a:t>
            </a:r>
            <a:r>
              <a:rPr lang="en-US" dirty="0" smtClean="0"/>
              <a:t/>
            </a:r>
            <a:br>
              <a:rPr lang="en-US"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7584" y="1412776"/>
            <a:ext cx="7344816" cy="4524315"/>
          </a:xfrm>
          <a:prstGeom prst="rect">
            <a:avLst/>
          </a:prstGeom>
          <a:noFill/>
        </p:spPr>
        <p:txBody>
          <a:bodyPr wrap="square" rtlCol="1">
            <a:spAutoFit/>
          </a:bodyPr>
          <a:lstStyle/>
          <a:p>
            <a:pPr marL="342900" indent="-342900" algn="l" rtl="0">
              <a:buFont typeface="+mj-lt"/>
              <a:buAutoNum type="arabicPeriod"/>
            </a:pPr>
            <a:r>
              <a:rPr lang="en-US" sz="3600" dirty="0"/>
              <a:t>P</a:t>
            </a:r>
            <a:r>
              <a:rPr lang="en-US" sz="3600" dirty="0" smtClean="0"/>
              <a:t>reliminary  research and goal setting</a:t>
            </a:r>
          </a:p>
          <a:p>
            <a:pPr marL="342900" indent="-342900" algn="l" rtl="0">
              <a:buFont typeface="+mj-lt"/>
              <a:buAutoNum type="arabicPeriod"/>
            </a:pPr>
            <a:r>
              <a:rPr lang="en-US" sz="3600" dirty="0"/>
              <a:t> </a:t>
            </a:r>
            <a:r>
              <a:rPr lang="en-US" sz="3600" dirty="0" smtClean="0"/>
              <a:t>Engagement of stakeholders</a:t>
            </a:r>
          </a:p>
          <a:p>
            <a:pPr marL="342900" indent="-342900" algn="l" rtl="0">
              <a:buFont typeface="+mj-lt"/>
              <a:buAutoNum type="arabicPeriod"/>
            </a:pPr>
            <a:r>
              <a:rPr lang="en-US" sz="3600" dirty="0" smtClean="0"/>
              <a:t>Audience research</a:t>
            </a:r>
          </a:p>
          <a:p>
            <a:pPr marL="342900" indent="-342900" algn="l" rtl="0">
              <a:buFont typeface="+mj-lt"/>
              <a:buAutoNum type="arabicPeriod"/>
            </a:pPr>
            <a:r>
              <a:rPr lang="en-US" sz="3600" dirty="0"/>
              <a:t> S</a:t>
            </a:r>
            <a:r>
              <a:rPr lang="en-US" sz="3600" dirty="0" smtClean="0"/>
              <a:t>trategic and tactic planning</a:t>
            </a:r>
          </a:p>
          <a:p>
            <a:pPr marL="342900" indent="-342900" algn="l" rtl="0">
              <a:buFont typeface="+mj-lt"/>
              <a:buAutoNum type="arabicPeriod"/>
            </a:pPr>
            <a:r>
              <a:rPr lang="en-US" sz="3600" dirty="0" smtClean="0"/>
              <a:t> Implementation</a:t>
            </a:r>
          </a:p>
          <a:p>
            <a:pPr marL="342900" indent="-342900" algn="l" rtl="0">
              <a:buFont typeface="+mj-lt"/>
              <a:buAutoNum type="arabicPeriod"/>
            </a:pPr>
            <a:r>
              <a:rPr lang="en-US" sz="3600" dirty="0" smtClean="0"/>
              <a:t>Monitoring and reporting </a:t>
            </a:r>
          </a:p>
          <a:p>
            <a:pPr marL="342900" indent="-342900" algn="l" rtl="0">
              <a:buFont typeface="+mj-lt"/>
              <a:buAutoNum type="arabicPeriod"/>
            </a:pPr>
            <a:endParaRPr lang="ar-SA"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8290120" cy="1362456"/>
          </a:xfrm>
        </p:spPr>
        <p:txBody>
          <a:bodyPr/>
          <a:lstStyle/>
          <a:p>
            <a:pPr lvl="0" algn="ctr"/>
            <a:r>
              <a:rPr lang="en-US" sz="4400" dirty="0" smtClean="0"/>
              <a:t>1. </a:t>
            </a:r>
            <a:r>
              <a:rPr lang="en-US" sz="3600" dirty="0" smtClean="0"/>
              <a:t>Preliminary Research and Goal Setting</a:t>
            </a:r>
            <a:br>
              <a:rPr lang="en-US" sz="3600" dirty="0" smtClean="0"/>
            </a:br>
            <a:r>
              <a:rPr lang="en-US" sz="2800" dirty="0" smtClean="0">
                <a:ln>
                  <a:noFill/>
                </a:ln>
                <a:solidFill>
                  <a:srgbClr val="FF0000"/>
                </a:solidFill>
                <a:effectLst/>
                <a:latin typeface="Arial" pitchFamily="34" charset="0"/>
                <a:ea typeface="Calibri" pitchFamily="34" charset="0"/>
                <a:cs typeface="Arial" pitchFamily="34" charset="0"/>
              </a:rPr>
              <a:t>What is the campaign's purpose</a:t>
            </a:r>
            <a:r>
              <a:rPr lang="en-US" sz="2800" dirty="0" smtClean="0">
                <a:ln>
                  <a:noFill/>
                </a:ln>
                <a:solidFill>
                  <a:srgbClr val="FF0000"/>
                </a:solidFill>
                <a:effectLst/>
                <a:ea typeface="Calibri" pitchFamily="34" charset="0"/>
                <a:cs typeface="Arial" pitchFamily="34" charset="0"/>
              </a:rPr>
              <a:t> –</a:t>
            </a:r>
            <a:r>
              <a:rPr lang="en-US" sz="2800" dirty="0" smtClean="0">
                <a:ln>
                  <a:noFill/>
                </a:ln>
                <a:solidFill>
                  <a:srgbClr val="FF0000"/>
                </a:solidFill>
                <a:effectLst/>
                <a:latin typeface="Arial" pitchFamily="34" charset="0"/>
                <a:ea typeface="Calibri" pitchFamily="34" charset="0"/>
                <a:cs typeface="Arial" pitchFamily="34" charset="0"/>
              </a:rPr>
              <a:t> what is your overall goal? </a:t>
            </a:r>
            <a:r>
              <a:rPr lang="en-US" sz="4400" dirty="0" smtClean="0">
                <a:ln>
                  <a:noFill/>
                </a:ln>
                <a:solidFill>
                  <a:srgbClr val="FFFF00"/>
                </a:solidFill>
                <a:effectLst/>
                <a:latin typeface="Arial" pitchFamily="34" charset="0"/>
                <a:ea typeface="Calibri" pitchFamily="34" charset="0"/>
                <a:cs typeface="Arial" pitchFamily="34" charset="0"/>
              </a:rPr>
              <a:t/>
            </a:r>
            <a:br>
              <a:rPr lang="en-US" sz="4400" dirty="0" smtClean="0">
                <a:ln>
                  <a:noFill/>
                </a:ln>
                <a:solidFill>
                  <a:srgbClr val="FFFF00"/>
                </a:solidFill>
                <a:effectLst/>
                <a:latin typeface="Arial" pitchFamily="34" charset="0"/>
                <a:ea typeface="Calibri" pitchFamily="34" charset="0"/>
                <a:cs typeface="Arial" pitchFamily="34" charset="0"/>
              </a:rPr>
            </a:br>
            <a:endParaRPr lang="ar-SA" sz="4400" dirty="0"/>
          </a:p>
        </p:txBody>
      </p:sp>
      <p:sp>
        <p:nvSpPr>
          <p:cNvPr id="3" name="Text Placeholder 2"/>
          <p:cNvSpPr>
            <a:spLocks noGrp="1"/>
          </p:cNvSpPr>
          <p:nvPr>
            <p:ph type="body" idx="1"/>
          </p:nvPr>
        </p:nvSpPr>
        <p:spPr>
          <a:xfrm>
            <a:off x="683568" y="2780928"/>
            <a:ext cx="7772400" cy="1224136"/>
          </a:xfrm>
        </p:spPr>
        <p:txBody>
          <a:bodyPr>
            <a:normAutofit lnSpcReduction="10000"/>
          </a:bodyPr>
          <a:lstStyle/>
          <a:p>
            <a:pPr lvl="0" algn="l" rtl="0"/>
            <a:r>
              <a:rPr lang="en-US" sz="2400" dirty="0" smtClean="0"/>
              <a:t>Identify the problem, target audience, attitude or behavior you are trying to change, and intended outcomes. </a:t>
            </a:r>
          </a:p>
          <a:p>
            <a:pPr algn="ctr"/>
            <a:r>
              <a:rPr lang="en-US" dirty="0" smtClean="0"/>
              <a:t> </a:t>
            </a:r>
          </a:p>
          <a:p>
            <a:endParaRPr lang="ar-SA" dirty="0"/>
          </a:p>
        </p:txBody>
      </p:sp>
      <p:sp>
        <p:nvSpPr>
          <p:cNvPr id="19457" name="Rectangle 1"/>
          <p:cNvSpPr>
            <a:spLocks noChangeArrowheads="1"/>
          </p:cNvSpPr>
          <p:nvPr/>
        </p:nvSpPr>
        <p:spPr bwMode="auto">
          <a:xfrm>
            <a:off x="467544" y="3933056"/>
            <a:ext cx="8064896"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smtClean="0">
                <a:ln>
                  <a:noFill/>
                </a:ln>
                <a:solidFill>
                  <a:srgbClr val="FFFF00"/>
                </a:solidFill>
                <a:effectLst/>
                <a:latin typeface="Calibri" pitchFamily="34" charset="0"/>
                <a:ea typeface="Calibri" pitchFamily="34" charset="0"/>
                <a:cs typeface="Arial" pitchFamily="34" charset="0"/>
              </a:rPr>
              <a:t>C</a:t>
            </a:r>
            <a:r>
              <a:rPr kumimoji="0" lang="en-US" sz="2400" b="1" i="0" u="sng" strike="noStrike" cap="none" normalizeH="0" baseline="0" dirty="0" smtClean="0">
                <a:ln>
                  <a:noFill/>
                </a:ln>
                <a:solidFill>
                  <a:srgbClr val="FFFF00"/>
                </a:solidFill>
                <a:effectLst/>
                <a:latin typeface="Arial" pitchFamily="34" charset="0"/>
                <a:ea typeface="Calibri" pitchFamily="34" charset="0"/>
                <a:cs typeface="Arial" pitchFamily="34" charset="0"/>
              </a:rPr>
              <a:t>ampaigns start with a clear understanding of the problem they're tackling. Why is the problem so important? What are the benefits of </a:t>
            </a:r>
            <a:endParaRPr kumimoji="0" lang="ar-SA" sz="2400" b="1" i="0" u="sng" strike="noStrike" cap="none" normalizeH="0" baseline="0" dirty="0" smtClean="0">
              <a:ln>
                <a:noFill/>
              </a:ln>
              <a:solidFill>
                <a:srgbClr val="FFFF00"/>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sng" strike="noStrike" cap="none" normalizeH="0" baseline="0" dirty="0" smtClean="0">
                <a:ln>
                  <a:noFill/>
                </a:ln>
                <a:solidFill>
                  <a:srgbClr val="FFFF00"/>
                </a:solidFill>
                <a:effectLst/>
                <a:latin typeface="Arial" pitchFamily="34" charset="0"/>
                <a:ea typeface="Calibri" pitchFamily="34" charset="0"/>
                <a:cs typeface="Arial" pitchFamily="34" charset="0"/>
              </a:rPr>
              <a:t>solving it? What behaviors are behind it?</a:t>
            </a:r>
            <a:endParaRPr kumimoji="0" lang="en-US" b="1" i="0" u="sng"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rgbClr val="FFFF00"/>
              </a:solidFill>
              <a:effectLst/>
              <a:latin typeface="Arial" pitchFamily="34" charset="0"/>
              <a:ea typeface="Calibr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11560" y="744382"/>
            <a:ext cx="8352928"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Char char="•"/>
              <a:tabLst>
                <a:tab pos="457200" algn="l"/>
              </a:tabLst>
            </a:pP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t>Different methods and sources of information to consider include:</a:t>
            </a:r>
            <a:br>
              <a:rPr kumimoji="0" lang="en-US" sz="2800" b="1" i="0" u="none" strike="noStrike" cap="none" normalizeH="0" baseline="0" dirty="0" smtClean="0">
                <a:ln>
                  <a:noFill/>
                </a:ln>
                <a:solidFill>
                  <a:srgbClr val="FFFF00"/>
                </a:solidFill>
                <a:effectLst/>
                <a:latin typeface="Calibri" pitchFamily="34" charset="0"/>
                <a:ea typeface="Times New Roman" pitchFamily="18" charset="0"/>
                <a:cs typeface="Arial" pitchFamily="34" charset="0"/>
              </a:rPr>
            </a:br>
            <a:endParaRPr kumimoji="0" lang="en-US" sz="20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Interviews with experts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Demographic data</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Focus groups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Public opinion surveys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Behavior surveys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Academic studies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Literature reviews</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Direct observation</a:t>
            </a:r>
            <a:endParaRPr kumimoji="0" lang="en-US" sz="4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Campaign Context</a:t>
            </a:r>
            <a:br>
              <a:rPr lang="en-US" sz="4800" dirty="0" smtClean="0"/>
            </a:br>
            <a:endParaRPr lang="ar-SA" sz="4800" dirty="0"/>
          </a:p>
        </p:txBody>
      </p:sp>
      <p:sp>
        <p:nvSpPr>
          <p:cNvPr id="3" name="Text Placeholder 2"/>
          <p:cNvSpPr>
            <a:spLocks noGrp="1"/>
          </p:cNvSpPr>
          <p:nvPr>
            <p:ph type="body" idx="1"/>
          </p:nvPr>
        </p:nvSpPr>
        <p:spPr>
          <a:xfrm>
            <a:off x="530352" y="2348880"/>
            <a:ext cx="8218112" cy="2736304"/>
          </a:xfrm>
        </p:spPr>
        <p:txBody>
          <a:bodyPr>
            <a:normAutofit fontScale="70000" lnSpcReduction="20000"/>
          </a:bodyPr>
          <a:lstStyle/>
          <a:p>
            <a:pPr algn="l" rtl="0">
              <a:buFont typeface="Wingdings" pitchFamily="2" charset="2"/>
              <a:buChar char="§"/>
            </a:pPr>
            <a:r>
              <a:rPr lang="en-US" sz="4400" b="1" dirty="0" smtClean="0"/>
              <a:t>What internal strengths and what weaknesses of your campaign?</a:t>
            </a:r>
            <a:endParaRPr lang="en-US" sz="4400" dirty="0" smtClean="0"/>
          </a:p>
          <a:p>
            <a:pPr algn="l" rtl="0">
              <a:buFont typeface="Wingdings" pitchFamily="2" charset="2"/>
              <a:buChar char="§"/>
            </a:pPr>
            <a:r>
              <a:rPr lang="en-US" sz="4400" b="1" dirty="0" smtClean="0"/>
              <a:t>What are the external opportunities and threats?</a:t>
            </a:r>
            <a:endParaRPr lang="ar-SA" sz="4400" b="1" dirty="0" smtClean="0"/>
          </a:p>
          <a:p>
            <a:pPr algn="l" rtl="0">
              <a:buFont typeface="Wingdings" pitchFamily="2" charset="2"/>
              <a:buChar char="§"/>
            </a:pPr>
            <a:r>
              <a:rPr lang="en-US" sz="4400" b="1" dirty="0" smtClean="0"/>
              <a:t>What does past experience tell you about this problem and how to solve it?</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10513168" cy="1828800"/>
          </a:xfrm>
        </p:spPr>
        <p:txBody>
          <a:bodyPr>
            <a:normAutofit/>
          </a:bodyPr>
          <a:lstStyle/>
          <a:p>
            <a:pPr algn="l"/>
            <a:r>
              <a:rPr lang="en-US" sz="4800" dirty="0" smtClean="0"/>
              <a:t>2.Engagement of Key Stakeholders</a:t>
            </a:r>
            <a:endParaRPr lang="ar-SA" sz="4800" dirty="0"/>
          </a:p>
        </p:txBody>
      </p:sp>
      <p:sp>
        <p:nvSpPr>
          <p:cNvPr id="3" name="Subtitle 2"/>
          <p:cNvSpPr>
            <a:spLocks noGrp="1"/>
          </p:cNvSpPr>
          <p:nvPr>
            <p:ph type="subTitle" idx="1"/>
          </p:nvPr>
        </p:nvSpPr>
        <p:spPr>
          <a:xfrm>
            <a:off x="467544" y="1844824"/>
            <a:ext cx="8352928" cy="1752600"/>
          </a:xfrm>
        </p:spPr>
        <p:txBody>
          <a:bodyPr>
            <a:noAutofit/>
          </a:bodyPr>
          <a:lstStyle/>
          <a:p>
            <a:pPr lvl="0" algn="ctr" rtl="0"/>
            <a:r>
              <a:rPr lang="en-US" sz="2000" dirty="0" smtClean="0"/>
              <a:t>Talk with potential partners and funders about the campaign; involve them in the planning process to get buy-in and support.</a:t>
            </a:r>
          </a:p>
          <a:p>
            <a:pPr algn="l"/>
            <a:r>
              <a:rPr lang="en-US" sz="2000" dirty="0" smtClean="0"/>
              <a:t> </a:t>
            </a:r>
          </a:p>
          <a:p>
            <a:pPr algn="ctr"/>
            <a:r>
              <a:rPr lang="en-US" sz="2000" b="1" dirty="0" smtClean="0">
                <a:solidFill>
                  <a:srgbClr val="FFFF00"/>
                </a:solidFill>
              </a:rPr>
              <a:t>Here are some benefits that a partner may bring to your campaign:</a:t>
            </a:r>
            <a:endParaRPr lang="en-US" sz="2000" dirty="0" smtClean="0">
              <a:solidFill>
                <a:srgbClr val="FFFF00"/>
              </a:solidFill>
            </a:endParaRPr>
          </a:p>
          <a:p>
            <a:pPr lvl="0" algn="l" rtl="0">
              <a:buClr>
                <a:srgbClr val="FFFF00"/>
              </a:buClr>
              <a:buFont typeface="Wingdings" pitchFamily="2" charset="2"/>
              <a:buChar char="ü"/>
            </a:pPr>
            <a:r>
              <a:rPr lang="en-US" sz="2000" dirty="0" smtClean="0"/>
              <a:t>Funding</a:t>
            </a:r>
          </a:p>
          <a:p>
            <a:pPr lvl="0" algn="l" rtl="0">
              <a:buClr>
                <a:srgbClr val="FFFF00"/>
              </a:buClr>
              <a:buFont typeface="Wingdings" pitchFamily="2" charset="2"/>
              <a:buChar char="ü"/>
            </a:pPr>
            <a:r>
              <a:rPr lang="en-US" sz="2000" dirty="0" smtClean="0"/>
              <a:t>Expertise and staff</a:t>
            </a:r>
          </a:p>
          <a:p>
            <a:pPr lvl="0" algn="l" rtl="0">
              <a:buClr>
                <a:srgbClr val="FFFF00"/>
              </a:buClr>
              <a:buFont typeface="Wingdings" pitchFamily="2" charset="2"/>
              <a:buChar char="ü"/>
            </a:pPr>
            <a:r>
              <a:rPr lang="en-US" sz="2000" dirty="0" smtClean="0"/>
              <a:t>Access to other funders/partners</a:t>
            </a:r>
          </a:p>
          <a:p>
            <a:pPr lvl="0" algn="l" rtl="0">
              <a:buClr>
                <a:srgbClr val="FFFF00"/>
              </a:buClr>
              <a:buFont typeface="Wingdings" pitchFamily="2" charset="2"/>
              <a:buChar char="ü"/>
            </a:pPr>
            <a:r>
              <a:rPr lang="en-US" sz="2000" dirty="0" smtClean="0"/>
              <a:t>Reputation/Credibility</a:t>
            </a:r>
          </a:p>
          <a:p>
            <a:pPr lvl="0" algn="l" rtl="0">
              <a:buClr>
                <a:srgbClr val="FFFF00"/>
              </a:buClr>
              <a:buFont typeface="Wingdings" pitchFamily="2" charset="2"/>
              <a:buChar char="ü"/>
            </a:pPr>
            <a:r>
              <a:rPr lang="en-US" sz="2000" dirty="0" smtClean="0"/>
              <a:t>Distribution networks</a:t>
            </a:r>
          </a:p>
          <a:p>
            <a:pPr lvl="0" algn="l" rtl="0">
              <a:buClr>
                <a:srgbClr val="FFFF00"/>
              </a:buClr>
              <a:buFont typeface="Wingdings" pitchFamily="2" charset="2"/>
              <a:buChar char="ü"/>
            </a:pPr>
            <a:r>
              <a:rPr lang="en-US" sz="2000" dirty="0" smtClean="0"/>
              <a:t>Entrée into close-knit communities</a:t>
            </a:r>
          </a:p>
          <a:p>
            <a:pPr lvl="0" algn="l" rtl="0">
              <a:buClr>
                <a:srgbClr val="FFFF00"/>
              </a:buClr>
              <a:buFont typeface="Wingdings" pitchFamily="2" charset="2"/>
              <a:buChar char="ü"/>
            </a:pPr>
            <a:r>
              <a:rPr lang="en-US" sz="2000" dirty="0" smtClean="0"/>
              <a:t>Visibility</a:t>
            </a:r>
          </a:p>
          <a:p>
            <a:pPr lvl="0" algn="l" rtl="0">
              <a:buClr>
                <a:srgbClr val="FFFF00"/>
              </a:buClr>
              <a:buFont typeface="Wingdings" pitchFamily="2" charset="2"/>
              <a:buChar char="ü"/>
            </a:pPr>
            <a:r>
              <a:rPr lang="en-US" sz="2000" dirty="0" smtClean="0"/>
              <a:t>Political/Policy Influence</a:t>
            </a:r>
          </a:p>
          <a:p>
            <a:pPr algn="l"/>
            <a:endParaRPr lang="ar-SA"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05064"/>
            <a:ext cx="8352928" cy="3240360"/>
          </a:xfrm>
        </p:spPr>
        <p:txBody>
          <a:bodyPr/>
          <a:lstStyle/>
          <a:p>
            <a:r>
              <a:rPr lang="en-US" sz="2400" dirty="0" smtClean="0">
                <a:solidFill>
                  <a:srgbClr val="FFFF00"/>
                </a:solidFill>
              </a:rPr>
              <a:t>Tips for attracting funders and partners</a:t>
            </a:r>
            <a:br>
              <a:rPr lang="en-US" sz="2400" dirty="0" smtClean="0">
                <a:solidFill>
                  <a:srgbClr val="FFFF00"/>
                </a:solidFill>
              </a:rPr>
            </a:br>
            <a:r>
              <a:rPr lang="en-US" sz="2400" dirty="0" smtClean="0"/>
              <a:t/>
            </a:r>
            <a:br>
              <a:rPr lang="en-US" sz="2400" dirty="0" smtClean="0"/>
            </a:br>
            <a:r>
              <a:rPr lang="en-US" sz="2400" dirty="0" smtClean="0">
                <a:solidFill>
                  <a:schemeClr val="tx1"/>
                </a:solidFill>
              </a:rPr>
              <a:t>Establish common areas of focus and interest.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Paint a complete picture by presenting a detailed plan for the campaign.</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Emphasize the desired outcomes and how they will be measured and reported.</a:t>
            </a:r>
            <a:br>
              <a:rPr lang="en-US" sz="2400" dirty="0" smtClean="0">
                <a:solidFill>
                  <a:schemeClr val="tx1"/>
                </a:solidFill>
              </a:rPr>
            </a:br>
            <a:r>
              <a:rPr lang="en-US" sz="2400" smtClean="0">
                <a:solidFill>
                  <a:schemeClr val="tx1"/>
                </a:solidFill>
              </a:rPr>
              <a:t/>
            </a:r>
            <a:br>
              <a:rPr lang="en-US" sz="2400" smtClean="0">
                <a:solidFill>
                  <a:schemeClr val="tx1"/>
                </a:solidFill>
              </a:rPr>
            </a:br>
            <a:r>
              <a:rPr lang="en-US" sz="2400" smtClean="0">
                <a:solidFill>
                  <a:schemeClr val="tx1"/>
                </a:solidFill>
              </a:rPr>
              <a:t>Offer options for participation and contribution, ranging from cash contributions to in-kind services to access their audience/customers/constituency.</a:t>
            </a:r>
            <a:r>
              <a:rPr lang="en-US" sz="7200" smtClean="0">
                <a:solidFill>
                  <a:schemeClr val="tx1"/>
                </a:solidFill>
              </a:rPr>
              <a:t/>
            </a:r>
            <a:br>
              <a:rPr lang="en-US" sz="7200" smtClean="0">
                <a:solidFill>
                  <a:schemeClr val="tx1"/>
                </a:solidFill>
              </a:rPr>
            </a:br>
            <a:endParaRPr lang="ar-SA" sz="72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900</TotalTime>
  <Words>658</Words>
  <Application>Microsoft Office PowerPoint</Application>
  <PresentationFormat>On-screen Show (4:3)</PresentationFormat>
  <Paragraphs>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    Creating Health Communication Campaign </vt:lpstr>
      <vt:lpstr>Objectives </vt:lpstr>
      <vt:lpstr>How health campaigns are created? </vt:lpstr>
      <vt:lpstr>PowerPoint Presentation</vt:lpstr>
      <vt:lpstr>1. Preliminary Research and Goal Setting What is the campaign's purpose – what is your overall goal?  </vt:lpstr>
      <vt:lpstr>PowerPoint Presentation</vt:lpstr>
      <vt:lpstr>Campaign Context </vt:lpstr>
      <vt:lpstr>2.Engagement of Key Stakeholders</vt:lpstr>
      <vt:lpstr>Tips for attracting funders and partners  Establish common areas of focus and interest.  Paint a complete picture by presenting a detailed plan for the campaign.  Emphasize the desired outcomes and how they will be measured and reported.  Offer options for participation and contribution, ranging from cash contributions to in-kind services to access their audience/customers/constituency. </vt:lpstr>
      <vt:lpstr>3. Audience Research</vt:lpstr>
      <vt:lpstr>Know Your Audience  What's important to them?   What influences their relevant choices and behavior?  What might make them skeptical about your message?  What are the best times and places to reach them?</vt:lpstr>
      <vt:lpstr>4. Strategic and Tactical Planning:  Plan your strategies and tactics and then create and test the campaign messages. Think about how to evaluate and measure success.    Set Objectives: What do you want your audience to do?  The objectives should be very specific behaviors: things you want your audience to do, do at a particular time, or do differently. Focus on actions that are as simple and easy to complete as possible.   </vt:lpstr>
      <vt:lpstr>Your objectives should be SMART </vt:lpstr>
      <vt:lpstr>PowerPoint Presentation</vt:lpstr>
      <vt:lpstr>  </vt:lpstr>
      <vt:lpstr>First, put yourself in your audience's shoes. Use what you've learned from your research to plot out the potential benefits and barriers to the action you want them to take, and to the actions they take instead.   Now consider what your campaign could do to enhance the benefits and reduce the barriers. Which ones are the most important to your audience or different segments of your audience? Which ones are the most closely linked to your desired action? Your answers will help describe your campaign's overall strategy.   </vt:lpstr>
      <vt:lpstr>PowerPoint Presentation</vt:lpstr>
      <vt:lpstr>The next step is to brainstorm about how to make it easier and more attractive for your audience to do what you want them to do. Once you've described a wide range of options, start narrowing your focus. Which are most likely to positively influence your audience and fit your organization's resources and role? These are the tactics (sometimes called "interventions") that will form the bulk of your marketing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Health Communication Campaign</dc:title>
  <dc:creator>Bassim</dc:creator>
  <cp:lastModifiedBy>Basma</cp:lastModifiedBy>
  <cp:revision>11</cp:revision>
  <dcterms:created xsi:type="dcterms:W3CDTF">2016-04-04T16:28:56Z</dcterms:created>
  <dcterms:modified xsi:type="dcterms:W3CDTF">2018-09-20T09:01:02Z</dcterms:modified>
</cp:coreProperties>
</file>