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63" r:id="rId9"/>
    <p:sldId id="264" r:id="rId10"/>
    <p:sldId id="265" r:id="rId11"/>
    <p:sldId id="266" r:id="rId12"/>
    <p:sldId id="259" r:id="rId13"/>
    <p:sldId id="260" r:id="rId14"/>
    <p:sldId id="261" r:id="rId15"/>
    <p:sldId id="262" r:id="rId16"/>
    <p:sldId id="272" r:id="rId17"/>
    <p:sldId id="273" r:id="rId18"/>
    <p:sldId id="288" r:id="rId19"/>
    <p:sldId id="274" r:id="rId20"/>
    <p:sldId id="275" r:id="rId21"/>
    <p:sldId id="276" r:id="rId22"/>
    <p:sldId id="290" r:id="rId23"/>
    <p:sldId id="291" r:id="rId24"/>
    <p:sldId id="277" r:id="rId25"/>
    <p:sldId id="295" r:id="rId26"/>
    <p:sldId id="296" r:id="rId27"/>
    <p:sldId id="278" r:id="rId28"/>
    <p:sldId id="279" r:id="rId29"/>
    <p:sldId id="289" r:id="rId30"/>
    <p:sldId id="292" r:id="rId31"/>
    <p:sldId id="282" r:id="rId32"/>
    <p:sldId id="283" r:id="rId33"/>
    <p:sldId id="306" r:id="rId34"/>
    <p:sldId id="307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4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44BA8-510A-4C04-9C72-114158B04D68}" type="datetimeFigureOut">
              <a:rPr lang="en-GB" smtClean="0"/>
              <a:pPr/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6B62D-250D-4C16-B171-7DF470F34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6B62D-250D-4C16-B171-7DF470F34AA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4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6B62D-250D-4C16-B171-7DF470F34AAC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7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DB37-1E8B-4E4A-979B-8C672C0D16FB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6D6E9-CA97-4BBF-8FA9-4527BB722D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48AE-0176-406C-BE8A-AF2A03184D67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0A11C-E70A-4443-9141-5775FF4F03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2227-032B-4056-B56B-F39CEDCA1766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EC188-97D1-4467-911F-7BA6D21101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96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0891" y="1898266"/>
            <a:ext cx="49987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96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50077" y="1900175"/>
            <a:ext cx="4000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96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spcBef>
                <a:spcPts val="190"/>
              </a:spcBef>
            </a:pPr>
            <a:fld id="{81D60167-4931-47E6-BA6A-407CBD079E47}" type="slidenum">
              <a:rPr lang="en-US" spc="-5" smtClean="0"/>
              <a:pPr marL="25400">
                <a:spcBef>
                  <a:spcPts val="190"/>
                </a:spcBef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01417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6FDD-3FFE-482A-8AD5-D1C4F592EDEF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B3E0A-969C-4CA7-8071-D8C9D49BCF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A945-591B-4923-91B2-1A7D4AE6B5D8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151DA-250C-44CE-8C3F-E129D70440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B5C3-722B-433A-8FF7-C4F9A5653291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5F52-F8F9-45C3-A6A8-ECEB944592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ABF2-9BA3-4A58-9C5A-91E89BE316D8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056B4-37AF-412F-AEC3-AA1CFFA80B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2727-994F-4642-A4FA-88780378B228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5A1D3-8015-4038-BF24-FFAFE56F59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2898-9822-4F9C-9264-2D21BF33E260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5C470-0F96-4384-8866-61BC55A079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88CA4-CE90-4438-85B8-7282F361CD1F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81F7E-6AE8-4D78-BEE8-D97CD29BC3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667E-8B68-4F66-A243-D6035426D6E0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FDEB0-48AC-4709-BADA-8F13BAE4EE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02BF3-3AE8-427C-8970-D3A1312B60E9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E99D86A-8C6F-4EFF-9325-1D2B2E2930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524000" y="1109663"/>
            <a:ext cx="9144000" cy="2387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>
                <a:latin typeface="+mn-lt"/>
              </a:rPr>
              <a:t>GC 211:Data Structures</a:t>
            </a:r>
            <a:br>
              <a:rPr lang="en-US" altLang="en-US" sz="4800" dirty="0"/>
            </a:br>
            <a:br>
              <a:rPr lang="en-US" altLang="en-US" sz="4400" dirty="0">
                <a:solidFill>
                  <a:srgbClr val="FF0000"/>
                </a:solidFill>
                <a:latin typeface="+mn-lt"/>
              </a:rPr>
            </a:br>
            <a:r>
              <a:rPr lang="en-GB" altLang="en-US" sz="4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Algorithm Analysis Tools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 dirty="0"/>
              <a:t> Slides are borrowed from Mr. Mohammad </a:t>
            </a:r>
            <a:r>
              <a:rPr lang="en-US" altLang="en-US" sz="1600" dirty="0" err="1"/>
              <a:t>Alqahtani</a:t>
            </a:r>
            <a:r>
              <a:rPr lang="en-US" altLang="en-US" sz="1600" dirty="0"/>
              <a:t> and Mr.</a:t>
            </a:r>
            <a:r>
              <a:rPr lang="en-US" sz="1600" dirty="0"/>
              <a:t> Sultan Saad </a:t>
            </a:r>
            <a:r>
              <a:rPr lang="en-US" sz="1600" dirty="0" err="1"/>
              <a:t>Alsaleh</a:t>
            </a:r>
            <a:r>
              <a:rPr lang="en-US" altLang="en-US" sz="1600" dirty="0"/>
              <a:t> </a:t>
            </a:r>
          </a:p>
          <a:p>
            <a:pPr eaLnBrk="1" hangingPunct="1"/>
            <a:endParaRPr lang="en-US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15888"/>
            <a:ext cx="8713788" cy="547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Algorithmic Time Complexity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809750" y="908050"/>
            <a:ext cx="87153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Rather than counting the exact number of primitive operations, we approximate the runtime of an algorithm as a function of data size – time complexity</a:t>
            </a:r>
          </a:p>
          <a:p>
            <a:pPr marL="609600" indent="-609600" algn="just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Algorithms A, B, C and D (previous slide) belong to different complexity classes</a:t>
            </a:r>
          </a:p>
          <a:p>
            <a:pPr marL="609600" indent="-609600" algn="just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We’ll not cover complexity classes in detail</a:t>
            </a:r>
          </a:p>
          <a:p>
            <a:pPr marL="609600" indent="-609600" algn="just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We’ll briefly discuss seven basic functions which are often used in complexity analysis</a:t>
            </a:r>
          </a:p>
          <a:p>
            <a:pPr marL="609600" indent="-609600" algn="just"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6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15888"/>
            <a:ext cx="8713788" cy="5476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Basic Function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09750" y="908050"/>
            <a:ext cx="87153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 eaLnBrk="1" hangingPunct="1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Constant function		</a:t>
            </a:r>
            <a:r>
              <a:rPr lang="en-US" altLang="en-US" sz="3200" i="1">
                <a:latin typeface="Courier New" pitchFamily="49" charset="0"/>
                <a:cs typeface="Courier New" pitchFamily="49" charset="0"/>
              </a:rPr>
              <a:t>f(n) = c</a:t>
            </a:r>
          </a:p>
          <a:p>
            <a:pPr marL="609600" indent="-609600" algn="just" eaLnBrk="1" hangingPunct="1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Linear function 		</a:t>
            </a:r>
            <a:r>
              <a:rPr lang="en-US" altLang="en-US" sz="3200" i="1">
                <a:latin typeface="Courier New" pitchFamily="49" charset="0"/>
                <a:cs typeface="Courier New" pitchFamily="49" charset="0"/>
              </a:rPr>
              <a:t>f(n) = n</a:t>
            </a:r>
          </a:p>
          <a:p>
            <a:pPr marL="609600" indent="-609600" algn="just" eaLnBrk="1" hangingPunct="1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Quadratic function	</a:t>
            </a:r>
            <a:r>
              <a:rPr lang="en-US" altLang="en-US" sz="3200" i="1">
                <a:latin typeface="Courier New" pitchFamily="49" charset="0"/>
                <a:cs typeface="Courier New" pitchFamily="49" charset="0"/>
              </a:rPr>
              <a:t>f(n) = n</a:t>
            </a:r>
            <a:r>
              <a:rPr lang="en-US" altLang="en-US" sz="3200" i="1" baseline="30000">
                <a:latin typeface="Courier New" pitchFamily="49" charset="0"/>
                <a:cs typeface="Courier New" pitchFamily="49" charset="0"/>
              </a:rPr>
              <a:t>2</a:t>
            </a:r>
          </a:p>
          <a:p>
            <a:pPr marL="609600" indent="-609600" algn="just" eaLnBrk="1" hangingPunct="1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Cubic function		</a:t>
            </a:r>
            <a:r>
              <a:rPr lang="en-US" altLang="en-US" sz="3200" i="1">
                <a:latin typeface="Courier New" pitchFamily="49" charset="0"/>
                <a:cs typeface="Courier New" pitchFamily="49" charset="0"/>
              </a:rPr>
              <a:t>f(n) = n</a:t>
            </a:r>
            <a:r>
              <a:rPr lang="en-US" altLang="en-US" sz="3200" i="1" baseline="30000">
                <a:latin typeface="Courier New" pitchFamily="49" charset="0"/>
                <a:cs typeface="Courier New" pitchFamily="49" charset="0"/>
              </a:rPr>
              <a:t>3</a:t>
            </a:r>
          </a:p>
          <a:p>
            <a:pPr marL="609600" indent="-609600" algn="just" eaLnBrk="1" hangingPunct="1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Log function			</a:t>
            </a:r>
            <a:r>
              <a:rPr lang="en-US" altLang="en-US" sz="3200" i="1">
                <a:latin typeface="Courier New" pitchFamily="49" charset="0"/>
                <a:cs typeface="Courier New" pitchFamily="49" charset="0"/>
              </a:rPr>
              <a:t>f(n) = log n</a:t>
            </a:r>
          </a:p>
          <a:p>
            <a:pPr marL="609600" indent="-609600" algn="just" eaLnBrk="1" hangingPunct="1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Log linear function	</a:t>
            </a:r>
            <a:r>
              <a:rPr lang="en-US" altLang="en-US" sz="3200">
                <a:latin typeface="Courier New" pitchFamily="49" charset="0"/>
                <a:cs typeface="Courier New" pitchFamily="49" charset="0"/>
              </a:rPr>
              <a:t>f(n) = n log n</a:t>
            </a:r>
          </a:p>
          <a:p>
            <a:pPr marL="609600" indent="-609600" algn="just" eaLnBrk="1" hangingPunct="1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Exponential function	</a:t>
            </a:r>
            <a:r>
              <a:rPr lang="en-US" altLang="en-US" sz="3200" i="1">
                <a:latin typeface="Courier New" pitchFamily="49" charset="0"/>
                <a:cs typeface="Courier New" pitchFamily="49" charset="0"/>
              </a:rPr>
              <a:t>f(n) = b</a:t>
            </a:r>
            <a:r>
              <a:rPr lang="en-US" altLang="en-US" sz="3200" i="1" baseline="3000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609600" indent="-609600" algn="just" eaLnBrk="1" hangingPunct="1">
              <a:spcBef>
                <a:spcPct val="20000"/>
              </a:spcBef>
              <a:buFont typeface="Calibri" pitchFamily="34" charset="0"/>
              <a:buAutoNum type="arabicPeriod"/>
            </a:pPr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spcBef>
                <a:spcPct val="20000"/>
              </a:spcBef>
              <a:buFont typeface="Calibri" pitchFamily="34" charset="0"/>
              <a:buAutoNum type="arabicPeriod"/>
            </a:pPr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0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738313" y="142875"/>
            <a:ext cx="8715375" cy="622300"/>
          </a:xfrm>
        </p:spPr>
        <p:txBody>
          <a:bodyPr/>
          <a:lstStyle/>
          <a:p>
            <a:pPr eaLnBrk="1" hangingPunct="1"/>
            <a:r>
              <a:rPr lang="en-GB" alt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to Analyse Algorithms?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388" y="1052513"/>
            <a:ext cx="8821737" cy="52339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Experimental Approach</a:t>
            </a:r>
          </a:p>
          <a:p>
            <a:pPr marL="822960" lvl="1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Implement algorithms as programs and run them on computers</a:t>
            </a:r>
          </a:p>
          <a:p>
            <a:pPr marL="822960" lvl="1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Not a good approach, though!</a:t>
            </a:r>
          </a:p>
          <a:p>
            <a:pPr lvl="2"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only for a limited set of test inputs</a:t>
            </a:r>
          </a:p>
          <a:p>
            <a:pPr lvl="2"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Difficult comparisons due to the experiment environments (need the same computers, same operating systems, etc.)</a:t>
            </a:r>
          </a:p>
          <a:p>
            <a:pPr lvl="2"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Full implementation and execution of an algorithm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0" lvl="1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 need an approach which allows us to avoid experimental study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738313" y="142875"/>
            <a:ext cx="8715375" cy="622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Times New Roman" pitchFamily="-128" charset="0"/>
                <a:cs typeface="Times New Roman" pitchFamily="-128" charset="0"/>
              </a:rPr>
              <a:t>How to Analyse Algorithms?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850" y="1052513"/>
            <a:ext cx="8569325" cy="52339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Theoretical Approach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methodology for analysing the running time</a:t>
            </a:r>
          </a:p>
          <a:p>
            <a:pPr lvl="2"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Considers all possible inputs</a:t>
            </a:r>
          </a:p>
          <a:p>
            <a:pPr lvl="2"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Evaluates algorithms in a way that is independent from the hardware and software environments</a:t>
            </a:r>
          </a:p>
          <a:p>
            <a:pPr lvl="2"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Analyses an algorithm without implementing it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Count only primitive operations used in an algorithm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Associate each algorithm with a function </a:t>
            </a:r>
            <a:r>
              <a:rPr lang="en-GB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f(n)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that characterises the running time of the algorithm as a function of the input size </a:t>
            </a:r>
            <a:r>
              <a:rPr lang="en-GB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lvl="2"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good approximation of the total number of primitive operations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666124" y="299285"/>
            <a:ext cx="8715375" cy="477838"/>
          </a:xfrm>
        </p:spPr>
        <p:txBody>
          <a:bodyPr/>
          <a:lstStyle/>
          <a:p>
            <a:pPr eaLnBrk="1" hangingPunct="1"/>
            <a:r>
              <a:rPr lang="en-GB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Primitive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850" y="908050"/>
            <a:ext cx="8569325" cy="57610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Basic computations performed by an algorithm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Each operation corresponding to a low-level instruction with a constant execution time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Largely independent from the programming language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Examples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Evaluating an expression (</a:t>
            </a:r>
            <a:r>
              <a:rPr lang="en-GB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+ y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Assigning a value to a variable (</a:t>
            </a:r>
            <a:r>
              <a:rPr lang="en-GB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←5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Comparing two numbers (</a:t>
            </a:r>
            <a:r>
              <a:rPr lang="en-GB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&lt; y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Indexing into an array (</a:t>
            </a:r>
            <a:r>
              <a:rPr lang="en-GB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Calling a method (</a:t>
            </a:r>
            <a:r>
              <a:rPr lang="en-GB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mycalculator.sum()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Returning from a method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result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738313" y="214313"/>
            <a:ext cx="8715375" cy="622300"/>
          </a:xfrm>
        </p:spPr>
        <p:txBody>
          <a:bodyPr/>
          <a:lstStyle/>
          <a:p>
            <a:pPr eaLnBrk="1" hangingPunct="1"/>
            <a:r>
              <a:rPr lang="en-GB" alt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Counting Primitive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388" y="1341438"/>
            <a:ext cx="8785225" cy="53276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Total number of primitive operations executed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running time of an algorithms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 function of the input size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Example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Algorithm </a:t>
            </a:r>
            <a:r>
              <a:rPr lang="en-GB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ArrayMax</a:t>
            </a: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(A, n) 		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 operations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currentMax</a:t>
            </a: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←A[0] 			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for i←1;i&lt;n; i←i+1 do 		</a:t>
            </a:r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pt-B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if A[</a:t>
            </a:r>
            <a:r>
              <a:rPr lang="en-GB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]&gt;</a:t>
            </a:r>
            <a:r>
              <a:rPr lang="en-GB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currentMax</a:t>
            </a: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then 	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currentMax</a:t>
            </a: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←A[</a:t>
            </a:r>
            <a:r>
              <a:rPr lang="en-GB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	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endif</a:t>
            </a:r>
            <a:endParaRPr lang="en-GB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endfor</a:t>
            </a:r>
            <a:endParaRPr lang="en-GB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GB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currentMax</a:t>
            </a: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	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				</a:t>
            </a:r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Total:  3n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168" y="361189"/>
            <a:ext cx="8485632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24441" y="5733262"/>
            <a:ext cx="827582" cy="91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1178" y="3505201"/>
            <a:ext cx="76200" cy="923925"/>
          </a:xfrm>
          <a:custGeom>
            <a:avLst/>
            <a:gdLst/>
            <a:ahLst/>
            <a:cxnLst/>
            <a:rect l="l" t="t" r="r" b="b"/>
            <a:pathLst>
              <a:path w="76200" h="923925">
                <a:moveTo>
                  <a:pt x="0" y="847217"/>
                </a:moveTo>
                <a:lnTo>
                  <a:pt x="38061" y="923417"/>
                </a:lnTo>
                <a:lnTo>
                  <a:pt x="63461" y="872617"/>
                </a:lnTo>
                <a:lnTo>
                  <a:pt x="27012" y="872617"/>
                </a:lnTo>
                <a:lnTo>
                  <a:pt x="26897" y="865166"/>
                </a:lnTo>
                <a:lnTo>
                  <a:pt x="0" y="847217"/>
                </a:lnTo>
                <a:close/>
              </a:path>
              <a:path w="76200" h="923925">
                <a:moveTo>
                  <a:pt x="27012" y="865243"/>
                </a:moveTo>
                <a:lnTo>
                  <a:pt x="27012" y="872617"/>
                </a:lnTo>
                <a:lnTo>
                  <a:pt x="38061" y="872617"/>
                </a:lnTo>
                <a:lnTo>
                  <a:pt x="27012" y="865243"/>
                </a:lnTo>
                <a:close/>
              </a:path>
              <a:path w="76200" h="923925">
                <a:moveTo>
                  <a:pt x="38061" y="50800"/>
                </a:moveTo>
                <a:lnTo>
                  <a:pt x="27012" y="58173"/>
                </a:lnTo>
                <a:lnTo>
                  <a:pt x="27012" y="865243"/>
                </a:lnTo>
                <a:lnTo>
                  <a:pt x="38061" y="872617"/>
                </a:lnTo>
                <a:lnTo>
                  <a:pt x="49121" y="865243"/>
                </a:lnTo>
                <a:lnTo>
                  <a:pt x="49121" y="58173"/>
                </a:lnTo>
                <a:lnTo>
                  <a:pt x="38061" y="50800"/>
                </a:lnTo>
                <a:close/>
              </a:path>
              <a:path w="76200" h="923925">
                <a:moveTo>
                  <a:pt x="49237" y="865166"/>
                </a:moveTo>
                <a:lnTo>
                  <a:pt x="38061" y="872617"/>
                </a:lnTo>
                <a:lnTo>
                  <a:pt x="49237" y="872617"/>
                </a:lnTo>
                <a:lnTo>
                  <a:pt x="49237" y="865166"/>
                </a:lnTo>
                <a:close/>
              </a:path>
              <a:path w="76200" h="923925">
                <a:moveTo>
                  <a:pt x="76161" y="847217"/>
                </a:moveTo>
                <a:lnTo>
                  <a:pt x="49237" y="865166"/>
                </a:lnTo>
                <a:lnTo>
                  <a:pt x="49237" y="872617"/>
                </a:lnTo>
                <a:lnTo>
                  <a:pt x="63461" y="872617"/>
                </a:lnTo>
                <a:lnTo>
                  <a:pt x="76161" y="847217"/>
                </a:lnTo>
                <a:close/>
              </a:path>
              <a:path w="76200" h="923925">
                <a:moveTo>
                  <a:pt x="38061" y="0"/>
                </a:moveTo>
                <a:lnTo>
                  <a:pt x="0" y="76200"/>
                </a:lnTo>
                <a:lnTo>
                  <a:pt x="26897" y="58250"/>
                </a:lnTo>
                <a:lnTo>
                  <a:pt x="27012" y="50800"/>
                </a:lnTo>
                <a:lnTo>
                  <a:pt x="63461" y="50800"/>
                </a:lnTo>
                <a:lnTo>
                  <a:pt x="38061" y="0"/>
                </a:lnTo>
                <a:close/>
              </a:path>
              <a:path w="76200" h="923925">
                <a:moveTo>
                  <a:pt x="63461" y="50800"/>
                </a:moveTo>
                <a:lnTo>
                  <a:pt x="49237" y="50800"/>
                </a:lnTo>
                <a:lnTo>
                  <a:pt x="49237" y="58250"/>
                </a:lnTo>
                <a:lnTo>
                  <a:pt x="76161" y="76200"/>
                </a:lnTo>
                <a:lnTo>
                  <a:pt x="63461" y="50800"/>
                </a:lnTo>
                <a:close/>
              </a:path>
              <a:path w="76200" h="923925">
                <a:moveTo>
                  <a:pt x="49237" y="50800"/>
                </a:moveTo>
                <a:lnTo>
                  <a:pt x="38061" y="50800"/>
                </a:lnTo>
                <a:lnTo>
                  <a:pt x="49237" y="58250"/>
                </a:lnTo>
                <a:lnTo>
                  <a:pt x="49237" y="50800"/>
                </a:lnTo>
                <a:close/>
              </a:path>
              <a:path w="76200" h="923925">
                <a:moveTo>
                  <a:pt x="38061" y="50800"/>
                </a:moveTo>
                <a:lnTo>
                  <a:pt x="27012" y="50800"/>
                </a:lnTo>
                <a:lnTo>
                  <a:pt x="27012" y="58173"/>
                </a:lnTo>
                <a:lnTo>
                  <a:pt x="38061" y="5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1" y="3866465"/>
            <a:ext cx="330835" cy="307975"/>
          </a:xfrm>
          <a:custGeom>
            <a:avLst/>
            <a:gdLst/>
            <a:ahLst/>
            <a:cxnLst/>
            <a:rect l="l" t="t" r="r" b="b"/>
            <a:pathLst>
              <a:path w="330834" h="307975">
                <a:moveTo>
                  <a:pt x="0" y="307771"/>
                </a:moveTo>
                <a:lnTo>
                  <a:pt x="330542" y="307771"/>
                </a:lnTo>
                <a:lnTo>
                  <a:pt x="330542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5600" y="3505200"/>
            <a:ext cx="2286000" cy="381000"/>
          </a:xfrm>
          <a:custGeom>
            <a:avLst/>
            <a:gdLst/>
            <a:ahLst/>
            <a:cxnLst/>
            <a:rect l="l" t="t" r="r" b="b"/>
            <a:pathLst>
              <a:path w="2286000" h="381000">
                <a:moveTo>
                  <a:pt x="0" y="381000"/>
                </a:moveTo>
                <a:lnTo>
                  <a:pt x="2286000" y="381000"/>
                </a:lnTo>
                <a:lnTo>
                  <a:pt x="2286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2417" y="3330398"/>
            <a:ext cx="600710" cy="307975"/>
          </a:xfrm>
          <a:custGeom>
            <a:avLst/>
            <a:gdLst/>
            <a:ahLst/>
            <a:cxnLst/>
            <a:rect l="l" t="t" r="r" b="b"/>
            <a:pathLst>
              <a:path w="600710" h="307975">
                <a:moveTo>
                  <a:pt x="0" y="307771"/>
                </a:moveTo>
                <a:lnTo>
                  <a:pt x="600633" y="307771"/>
                </a:lnTo>
                <a:lnTo>
                  <a:pt x="600633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043112" y="1357313"/>
          <a:ext cx="7467600" cy="4600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07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Statements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S/E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Freq.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3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Algorithm Sum1(a[],n)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{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 =</a:t>
                      </a:r>
                      <a:r>
                        <a:rPr sz="2800" spc="-1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0.0;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640"/>
                        </a:lnSpc>
                      </a:pPr>
                      <a:r>
                        <a:rPr sz="1400" b="1" spc="0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n+1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93700">
                        <a:lnSpc>
                          <a:spcPts val="3010"/>
                        </a:lnSpc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for i=1 to n</a:t>
                      </a:r>
                      <a:r>
                        <a:rPr sz="2800" spc="1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do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n+1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n+1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71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n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589915">
                        <a:lnSpc>
                          <a:spcPts val="2940"/>
                        </a:lnSpc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 =</a:t>
                      </a:r>
                      <a:r>
                        <a:rPr sz="2800" spc="-1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s+a[i];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return</a:t>
                      </a:r>
                      <a:r>
                        <a:rPr sz="2800" spc="-1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}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2n+3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524000" y="1"/>
            <a:ext cx="0" cy="57836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fld id="{81D60167-4931-47E6-BA6A-407CBD079E47}" type="slidenum">
              <a:rPr spc="-5" dirty="0"/>
              <a:pPr marL="25400">
                <a:spcBef>
                  <a:spcPts val="190"/>
                </a:spcBef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168" y="361189"/>
            <a:ext cx="8485632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24441" y="5733262"/>
            <a:ext cx="827582" cy="91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43113" y="1357312"/>
          <a:ext cx="7468869" cy="4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71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Statements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S/E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Freq.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3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Algorithm</a:t>
                      </a: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Sum2(a[],n,m)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{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for i=1 to n</a:t>
                      </a:r>
                      <a:r>
                        <a:rPr sz="2800" spc="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do;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for j=1 to m</a:t>
                      </a:r>
                      <a:r>
                        <a:rPr sz="2800" spc="1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do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1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 =</a:t>
                      </a:r>
                      <a:r>
                        <a:rPr sz="2800" spc="-1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s+a[i][j];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return</a:t>
                      </a: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}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00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524000" y="1"/>
            <a:ext cx="0" cy="57836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fld id="{81D60167-4931-47E6-BA6A-407CBD079E47}" type="slidenum">
              <a:rPr spc="-5" dirty="0"/>
              <a:pPr marL="25400">
                <a:spcBef>
                  <a:spcPts val="190"/>
                </a:spcBef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168" y="361189"/>
            <a:ext cx="8485632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24441" y="5733262"/>
            <a:ext cx="827582" cy="91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9207" y="3048000"/>
            <a:ext cx="76200" cy="1524000"/>
          </a:xfrm>
          <a:custGeom>
            <a:avLst/>
            <a:gdLst/>
            <a:ahLst/>
            <a:cxnLst/>
            <a:rect l="l" t="t" r="r" b="b"/>
            <a:pathLst>
              <a:path w="76200" h="1524000">
                <a:moveTo>
                  <a:pt x="0" y="1447800"/>
                </a:moveTo>
                <a:lnTo>
                  <a:pt x="38100" y="1524000"/>
                </a:lnTo>
                <a:lnTo>
                  <a:pt x="63500" y="1473200"/>
                </a:lnTo>
                <a:lnTo>
                  <a:pt x="27051" y="1473200"/>
                </a:lnTo>
                <a:lnTo>
                  <a:pt x="27051" y="1465834"/>
                </a:lnTo>
                <a:lnTo>
                  <a:pt x="0" y="1447800"/>
                </a:lnTo>
                <a:close/>
              </a:path>
              <a:path w="76200" h="1524000">
                <a:moveTo>
                  <a:pt x="27051" y="1465834"/>
                </a:moveTo>
                <a:lnTo>
                  <a:pt x="27051" y="1473200"/>
                </a:lnTo>
                <a:lnTo>
                  <a:pt x="38100" y="1473200"/>
                </a:lnTo>
                <a:lnTo>
                  <a:pt x="27051" y="1465834"/>
                </a:lnTo>
                <a:close/>
              </a:path>
              <a:path w="76200" h="1524000">
                <a:moveTo>
                  <a:pt x="38100" y="50800"/>
                </a:moveTo>
                <a:lnTo>
                  <a:pt x="27051" y="58166"/>
                </a:lnTo>
                <a:lnTo>
                  <a:pt x="27051" y="1465834"/>
                </a:lnTo>
                <a:lnTo>
                  <a:pt x="38100" y="1473200"/>
                </a:lnTo>
                <a:lnTo>
                  <a:pt x="49276" y="1465749"/>
                </a:lnTo>
                <a:lnTo>
                  <a:pt x="49149" y="58166"/>
                </a:lnTo>
                <a:lnTo>
                  <a:pt x="38100" y="50800"/>
                </a:lnTo>
                <a:close/>
              </a:path>
              <a:path w="76200" h="1524000">
                <a:moveTo>
                  <a:pt x="49276" y="1465749"/>
                </a:moveTo>
                <a:lnTo>
                  <a:pt x="38100" y="1473200"/>
                </a:lnTo>
                <a:lnTo>
                  <a:pt x="49276" y="1473200"/>
                </a:lnTo>
                <a:lnTo>
                  <a:pt x="49276" y="1465749"/>
                </a:lnTo>
                <a:close/>
              </a:path>
              <a:path w="76200" h="1524000">
                <a:moveTo>
                  <a:pt x="76200" y="1447800"/>
                </a:moveTo>
                <a:lnTo>
                  <a:pt x="49276" y="1465749"/>
                </a:lnTo>
                <a:lnTo>
                  <a:pt x="49276" y="1473200"/>
                </a:lnTo>
                <a:lnTo>
                  <a:pt x="63500" y="1473200"/>
                </a:lnTo>
                <a:lnTo>
                  <a:pt x="76200" y="1447800"/>
                </a:lnTo>
                <a:close/>
              </a:path>
              <a:path w="76200" h="1524000">
                <a:moveTo>
                  <a:pt x="38100" y="0"/>
                </a:moveTo>
                <a:lnTo>
                  <a:pt x="0" y="76200"/>
                </a:lnTo>
                <a:lnTo>
                  <a:pt x="27050" y="58166"/>
                </a:lnTo>
                <a:lnTo>
                  <a:pt x="27051" y="50800"/>
                </a:lnTo>
                <a:lnTo>
                  <a:pt x="63500" y="50800"/>
                </a:lnTo>
                <a:lnTo>
                  <a:pt x="38100" y="0"/>
                </a:lnTo>
                <a:close/>
              </a:path>
              <a:path w="76200" h="1524000">
                <a:moveTo>
                  <a:pt x="63500" y="50800"/>
                </a:moveTo>
                <a:lnTo>
                  <a:pt x="49276" y="50800"/>
                </a:lnTo>
                <a:lnTo>
                  <a:pt x="49276" y="58250"/>
                </a:lnTo>
                <a:lnTo>
                  <a:pt x="76200" y="76200"/>
                </a:lnTo>
                <a:lnTo>
                  <a:pt x="63500" y="50800"/>
                </a:lnTo>
                <a:close/>
              </a:path>
              <a:path w="76200" h="1524000">
                <a:moveTo>
                  <a:pt x="49276" y="50800"/>
                </a:moveTo>
                <a:lnTo>
                  <a:pt x="38100" y="50800"/>
                </a:lnTo>
                <a:lnTo>
                  <a:pt x="49276" y="58250"/>
                </a:lnTo>
                <a:lnTo>
                  <a:pt x="49276" y="50800"/>
                </a:lnTo>
                <a:close/>
              </a:path>
              <a:path w="76200" h="1524000">
                <a:moveTo>
                  <a:pt x="38100" y="50800"/>
                </a:moveTo>
                <a:lnTo>
                  <a:pt x="27051" y="50800"/>
                </a:lnTo>
                <a:lnTo>
                  <a:pt x="27051" y="58166"/>
                </a:lnTo>
                <a:lnTo>
                  <a:pt x="38100" y="5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3899" y="3687141"/>
            <a:ext cx="330835" cy="307975"/>
          </a:xfrm>
          <a:custGeom>
            <a:avLst/>
            <a:gdLst/>
            <a:ahLst/>
            <a:cxnLst/>
            <a:rect l="l" t="t" r="r" b="b"/>
            <a:pathLst>
              <a:path w="330834" h="307975">
                <a:moveTo>
                  <a:pt x="0" y="307771"/>
                </a:moveTo>
                <a:lnTo>
                  <a:pt x="330542" y="307771"/>
                </a:lnTo>
                <a:lnTo>
                  <a:pt x="330542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3616" y="3505200"/>
            <a:ext cx="91440" cy="1066800"/>
          </a:xfrm>
          <a:custGeom>
            <a:avLst/>
            <a:gdLst/>
            <a:ahLst/>
            <a:cxnLst/>
            <a:rect l="l" t="t" r="r" b="b"/>
            <a:pathLst>
              <a:path w="91440" h="1066800">
                <a:moveTo>
                  <a:pt x="0" y="989964"/>
                </a:moveTo>
                <a:lnTo>
                  <a:pt x="36830" y="1066800"/>
                </a:lnTo>
                <a:lnTo>
                  <a:pt x="63231" y="1016126"/>
                </a:lnTo>
                <a:lnTo>
                  <a:pt x="48768" y="1016126"/>
                </a:lnTo>
                <a:lnTo>
                  <a:pt x="26543" y="1015873"/>
                </a:lnTo>
                <a:lnTo>
                  <a:pt x="26665" y="1008370"/>
                </a:lnTo>
                <a:lnTo>
                  <a:pt x="0" y="989964"/>
                </a:lnTo>
                <a:close/>
              </a:path>
              <a:path w="91440" h="1066800">
                <a:moveTo>
                  <a:pt x="48887" y="1008812"/>
                </a:moveTo>
                <a:lnTo>
                  <a:pt x="37718" y="1016000"/>
                </a:lnTo>
                <a:lnTo>
                  <a:pt x="48768" y="1016126"/>
                </a:lnTo>
                <a:lnTo>
                  <a:pt x="48887" y="1008812"/>
                </a:lnTo>
                <a:close/>
              </a:path>
              <a:path w="91440" h="1066800">
                <a:moveTo>
                  <a:pt x="76200" y="991235"/>
                </a:moveTo>
                <a:lnTo>
                  <a:pt x="48887" y="1008812"/>
                </a:lnTo>
                <a:lnTo>
                  <a:pt x="48768" y="1016126"/>
                </a:lnTo>
                <a:lnTo>
                  <a:pt x="63231" y="1016126"/>
                </a:lnTo>
                <a:lnTo>
                  <a:pt x="76200" y="991235"/>
                </a:lnTo>
                <a:close/>
              </a:path>
              <a:path w="91440" h="1066800">
                <a:moveTo>
                  <a:pt x="26665" y="1008370"/>
                </a:moveTo>
                <a:lnTo>
                  <a:pt x="26543" y="1015873"/>
                </a:lnTo>
                <a:lnTo>
                  <a:pt x="37655" y="1016000"/>
                </a:lnTo>
                <a:lnTo>
                  <a:pt x="26665" y="1008370"/>
                </a:lnTo>
                <a:close/>
              </a:path>
              <a:path w="91440" h="1066800">
                <a:moveTo>
                  <a:pt x="53465" y="50800"/>
                </a:moveTo>
                <a:lnTo>
                  <a:pt x="42170" y="58070"/>
                </a:lnTo>
                <a:lnTo>
                  <a:pt x="26665" y="1008370"/>
                </a:lnTo>
                <a:lnTo>
                  <a:pt x="37718" y="1016000"/>
                </a:lnTo>
                <a:lnTo>
                  <a:pt x="48887" y="1008812"/>
                </a:lnTo>
                <a:lnTo>
                  <a:pt x="64395" y="58342"/>
                </a:lnTo>
                <a:lnTo>
                  <a:pt x="53465" y="50800"/>
                </a:lnTo>
                <a:close/>
              </a:path>
              <a:path w="91440" h="1066800">
                <a:moveTo>
                  <a:pt x="78663" y="50800"/>
                </a:moveTo>
                <a:lnTo>
                  <a:pt x="53467" y="50800"/>
                </a:lnTo>
                <a:lnTo>
                  <a:pt x="64515" y="50926"/>
                </a:lnTo>
                <a:lnTo>
                  <a:pt x="64395" y="58342"/>
                </a:lnTo>
                <a:lnTo>
                  <a:pt x="91186" y="76835"/>
                </a:lnTo>
                <a:lnTo>
                  <a:pt x="78663" y="50800"/>
                </a:lnTo>
                <a:close/>
              </a:path>
              <a:path w="91440" h="1066800">
                <a:moveTo>
                  <a:pt x="54228" y="0"/>
                </a:moveTo>
                <a:lnTo>
                  <a:pt x="14986" y="75564"/>
                </a:lnTo>
                <a:lnTo>
                  <a:pt x="42170" y="58070"/>
                </a:lnTo>
                <a:lnTo>
                  <a:pt x="42290" y="50673"/>
                </a:lnTo>
                <a:lnTo>
                  <a:pt x="78602" y="50673"/>
                </a:lnTo>
                <a:lnTo>
                  <a:pt x="54228" y="0"/>
                </a:lnTo>
                <a:close/>
              </a:path>
              <a:path w="91440" h="1066800">
                <a:moveTo>
                  <a:pt x="53468" y="50800"/>
                </a:moveTo>
                <a:lnTo>
                  <a:pt x="64395" y="58342"/>
                </a:lnTo>
                <a:lnTo>
                  <a:pt x="64515" y="50926"/>
                </a:lnTo>
                <a:lnTo>
                  <a:pt x="53468" y="50800"/>
                </a:lnTo>
                <a:close/>
              </a:path>
              <a:path w="91440" h="1066800">
                <a:moveTo>
                  <a:pt x="42290" y="50673"/>
                </a:moveTo>
                <a:lnTo>
                  <a:pt x="42170" y="58070"/>
                </a:lnTo>
                <a:lnTo>
                  <a:pt x="53465" y="50800"/>
                </a:lnTo>
                <a:lnTo>
                  <a:pt x="42290" y="50673"/>
                </a:lnTo>
                <a:close/>
              </a:path>
              <a:path w="91440" h="1066800">
                <a:moveTo>
                  <a:pt x="78602" y="50673"/>
                </a:moveTo>
                <a:lnTo>
                  <a:pt x="42290" y="50673"/>
                </a:lnTo>
                <a:lnTo>
                  <a:pt x="53467" y="50800"/>
                </a:lnTo>
                <a:lnTo>
                  <a:pt x="78663" y="5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0045" y="3983051"/>
            <a:ext cx="330835" cy="307975"/>
          </a:xfrm>
          <a:custGeom>
            <a:avLst/>
            <a:gdLst/>
            <a:ahLst/>
            <a:cxnLst/>
            <a:rect l="l" t="t" r="r" b="b"/>
            <a:pathLst>
              <a:path w="330835" h="307975">
                <a:moveTo>
                  <a:pt x="0" y="307771"/>
                </a:moveTo>
                <a:lnTo>
                  <a:pt x="330542" y="307771"/>
                </a:lnTo>
                <a:lnTo>
                  <a:pt x="330542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3507" y="3003169"/>
            <a:ext cx="2286000" cy="381000"/>
          </a:xfrm>
          <a:custGeom>
            <a:avLst/>
            <a:gdLst/>
            <a:ahLst/>
            <a:cxnLst/>
            <a:rect l="l" t="t" r="r" b="b"/>
            <a:pathLst>
              <a:path w="2286000" h="381000">
                <a:moveTo>
                  <a:pt x="0" y="381000"/>
                </a:moveTo>
                <a:lnTo>
                  <a:pt x="2285999" y="381000"/>
                </a:lnTo>
                <a:lnTo>
                  <a:pt x="2285999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0323" y="2828367"/>
            <a:ext cx="600710" cy="307975"/>
          </a:xfrm>
          <a:custGeom>
            <a:avLst/>
            <a:gdLst/>
            <a:ahLst/>
            <a:cxnLst/>
            <a:rect l="l" t="t" r="r" b="b"/>
            <a:pathLst>
              <a:path w="600710" h="307975">
                <a:moveTo>
                  <a:pt x="0" y="307771"/>
                </a:moveTo>
                <a:lnTo>
                  <a:pt x="600633" y="307771"/>
                </a:lnTo>
                <a:lnTo>
                  <a:pt x="600633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6552" y="3536569"/>
            <a:ext cx="2286000" cy="381000"/>
          </a:xfrm>
          <a:custGeom>
            <a:avLst/>
            <a:gdLst/>
            <a:ahLst/>
            <a:cxnLst/>
            <a:rect l="l" t="t" r="r" b="b"/>
            <a:pathLst>
              <a:path w="2286000" h="381000">
                <a:moveTo>
                  <a:pt x="0" y="380999"/>
                </a:moveTo>
                <a:lnTo>
                  <a:pt x="2286000" y="380999"/>
                </a:lnTo>
                <a:lnTo>
                  <a:pt x="2286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5462" y="3361767"/>
            <a:ext cx="654685" cy="307975"/>
          </a:xfrm>
          <a:custGeom>
            <a:avLst/>
            <a:gdLst/>
            <a:ahLst/>
            <a:cxnLst/>
            <a:rect l="l" t="t" r="r" b="b"/>
            <a:pathLst>
              <a:path w="654685" h="307975">
                <a:moveTo>
                  <a:pt x="0" y="307771"/>
                </a:moveTo>
                <a:lnTo>
                  <a:pt x="654418" y="307771"/>
                </a:lnTo>
                <a:lnTo>
                  <a:pt x="654418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43113" y="1357312"/>
          <a:ext cx="7468869" cy="4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07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Statements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S/E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Freq.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3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Algorithm</a:t>
                      </a: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Sum2(a[],n,m)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{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1400" b="1" spc="0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n+1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93700">
                        <a:lnSpc>
                          <a:spcPts val="2950"/>
                        </a:lnSpc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for i=1 to n</a:t>
                      </a:r>
                      <a:r>
                        <a:rPr sz="2800" spc="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do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n+1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n+1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 algn="ctr">
                        <a:lnSpc>
                          <a:spcPts val="76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m+1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02565">
                        <a:lnSpc>
                          <a:spcPts val="2890"/>
                        </a:lnSpc>
                        <a:tabLst>
                          <a:tab pos="589915" algn="l"/>
                        </a:tabLst>
                      </a:pPr>
                      <a:r>
                        <a:rPr sz="2100" b="1" baseline="-17857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n	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for j=1 to m</a:t>
                      </a:r>
                      <a:r>
                        <a:rPr sz="2800" spc="1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do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n(m+1)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n(m+1)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786765" algn="l"/>
                        </a:tabLst>
                      </a:pPr>
                      <a:r>
                        <a:rPr sz="2100" b="1" baseline="77380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m	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 =</a:t>
                      </a:r>
                      <a:r>
                        <a:rPr sz="2800" spc="-1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s+a[i][j];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return</a:t>
                      </a: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s;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}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00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39629D"/>
                          </a:solidFill>
                          <a:latin typeface="Arial"/>
                          <a:cs typeface="Arial"/>
                        </a:rPr>
                        <a:t>2nm+2n+2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524000" y="1"/>
            <a:ext cx="0" cy="57836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fld id="{81D60167-4931-47E6-BA6A-407CBD079E47}" type="slidenum">
              <a:rPr spc="-5" dirty="0"/>
              <a:pPr marL="25400">
                <a:spcBef>
                  <a:spcPts val="190"/>
                </a:spcBef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4450"/>
            <a:ext cx="8229600" cy="635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Algorithmic Runtime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81075"/>
            <a:ext cx="8435975" cy="540067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Worst-case running time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measures the </a:t>
            </a:r>
            <a:r>
              <a:rPr lang="en-GB" altLang="en-US" dirty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maximum</a:t>
            </a:r>
            <a:r>
              <a:rPr lang="en-GB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number of primitive operations executed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worst case can occur fairly often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e.g. in searching a database for a particular piece of information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Best-case running time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measures the </a:t>
            </a:r>
            <a:r>
              <a:rPr lang="en-GB" alt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number of primitive operations executed</a:t>
            </a:r>
            <a:endParaRPr lang="en-US" altLang="zh-CN" dirty="0">
              <a:latin typeface="Times New Roman" pitchFamily="18" charset="0"/>
            </a:endParaRP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zh-CN" dirty="0">
                <a:latin typeface="Times New Roman" pitchFamily="18" charset="0"/>
              </a:rPr>
              <a:t>Finding a value in a list, where the value is at the first position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zh-CN" dirty="0">
                <a:latin typeface="Times New Roman" pitchFamily="18" charset="0"/>
              </a:rPr>
              <a:t>Sorting a list of values, where values are already in desired order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zh-CN" dirty="0">
                <a:latin typeface="Times New Roman" pitchFamily="18" charset="0"/>
              </a:rPr>
              <a:t> Average-case running time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the  efficiency </a:t>
            </a:r>
            <a:r>
              <a:rPr lang="en-US" alt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averaged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on all possible inputs</a:t>
            </a:r>
            <a:endParaRPr lang="en-US" altLang="zh-CN" dirty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zh-CN" dirty="0">
                <a:latin typeface="Times New Roman" pitchFamily="18" charset="0"/>
              </a:rPr>
              <a:t>maybe difficult to define what “average” means</a:t>
            </a:r>
          </a:p>
          <a:p>
            <a:pPr eaLnBrk="1" hangingPunct="1">
              <a:buFont typeface="Wingdings" pitchFamily="2" charset="2"/>
              <a:buChar char="q"/>
            </a:pPr>
            <a:endParaRPr lang="zh-CN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738313" y="142875"/>
            <a:ext cx="8715375" cy="622300"/>
          </a:xfrm>
        </p:spPr>
        <p:txBody>
          <a:bodyPr/>
          <a:lstStyle/>
          <a:p>
            <a:pPr eaLnBrk="1" hangingPunct="1"/>
            <a:r>
              <a:rPr lang="en-GB" alt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Algorithm Analysis: Motivation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388" y="1052513"/>
            <a:ext cx="8821737" cy="52339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problem can be solved in many different ways</a:t>
            </a:r>
          </a:p>
          <a:p>
            <a:pPr marL="822960" lvl="1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Single problem, many algorithms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Which of the several algorithms should I choose?</a:t>
            </a:r>
          </a:p>
          <a:p>
            <a:pPr marL="822960" lvl="1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 use algorithm analysis to answer this question</a:t>
            </a:r>
          </a:p>
          <a:p>
            <a:pPr lvl="2" algn="l" eaLnBrk="1" fontAlgn="auto" hangingPunct="1"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Writing a working program is not good enough</a:t>
            </a:r>
          </a:p>
          <a:p>
            <a:pPr lvl="2" algn="l" eaLnBrk="1" fontAlgn="auto" hangingPunct="1"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program may be inefficient!</a:t>
            </a:r>
          </a:p>
          <a:p>
            <a:pPr lvl="2" algn="l" eaLnBrk="1" fontAlgn="auto" hangingPunct="1"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If the program runs on a large data set, then the running time becomes an issue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q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14313"/>
            <a:ext cx="9144000" cy="5476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Classes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09750" y="990600"/>
            <a:ext cx="87153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Suppose the execution time of algorithm A is a quadratic function of n (i.e. </a:t>
            </a:r>
            <a:r>
              <a:rPr lang="en-US" altLang="en-US" sz="32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32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sz="3200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2 </a:t>
            </a:r>
            <a:r>
              <a:rPr lang="en-US" altLang="en-US" sz="32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+ </a:t>
            </a:r>
            <a:r>
              <a:rPr lang="en-US" altLang="en-US" sz="32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bn</a:t>
            </a:r>
            <a:r>
              <a:rPr lang="en-US" altLang="en-US" sz="32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+ 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Suppose the execution time of algorithm B is a linear function of n (i.e. </a:t>
            </a:r>
            <a:r>
              <a:rPr lang="en-US" altLang="en-US" sz="32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32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n + b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Suppose the execution time of algorithm C is a an exponential function of n (i.e. </a:t>
            </a:r>
            <a:r>
              <a:rPr lang="en-US" altLang="en-US" sz="32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32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altLang="en-US" sz="3200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For large problems higher order terms dominate the rest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These three algorithms belong to three different “complexity classes”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4905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Big-O and Function Growth Rate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908050"/>
            <a:ext cx="8713788" cy="54006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We use a convention O-notation (also called Big-Oh) to represent different complexity classes</a:t>
            </a:r>
            <a:endParaRPr lang="en-GB" altLang="en-US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The statement “</a:t>
            </a:r>
            <a:r>
              <a:rPr lang="en-GB" altLang="en-US" i="1">
                <a:latin typeface="Times New Roman" pitchFamily="18" charset="0"/>
                <a:cs typeface="Times New Roman" pitchFamily="18" charset="0"/>
              </a:rPr>
              <a:t>f(n)</a:t>
            </a:r>
            <a:r>
              <a:rPr lang="en-GB" altLang="en-US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GB" altLang="en-US" i="1">
                <a:latin typeface="Times New Roman" pitchFamily="18" charset="0"/>
                <a:cs typeface="Times New Roman" pitchFamily="18" charset="0"/>
              </a:rPr>
              <a:t>O(g(n)</a:t>
            </a:r>
            <a:r>
              <a:rPr lang="en-GB" altLang="en-US">
                <a:latin typeface="Times New Roman" pitchFamily="18" charset="0"/>
                <a:cs typeface="Times New Roman" pitchFamily="18" charset="0"/>
              </a:rPr>
              <a:t>)” means that the growth rate of </a:t>
            </a:r>
            <a:r>
              <a:rPr lang="en-GB" altLang="en-US" i="1">
                <a:latin typeface="Times New Roman" pitchFamily="18" charset="0"/>
                <a:cs typeface="Times New Roman" pitchFamily="18" charset="0"/>
              </a:rPr>
              <a:t>f(n)</a:t>
            </a:r>
            <a:r>
              <a:rPr lang="en-GB" altLang="en-US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GB" altLang="en-US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 more </a:t>
            </a:r>
            <a:r>
              <a:rPr lang="en-GB" altLang="en-US">
                <a:latin typeface="Times New Roman" pitchFamily="18" charset="0"/>
                <a:cs typeface="Times New Roman" pitchFamily="18" charset="0"/>
              </a:rPr>
              <a:t>than the growth rate of </a:t>
            </a:r>
            <a:r>
              <a:rPr lang="en-GB" altLang="en-US" i="1">
                <a:latin typeface="Times New Roman" pitchFamily="18" charset="0"/>
                <a:cs typeface="Times New Roman" pitchFamily="18" charset="0"/>
              </a:rPr>
              <a:t>g(n)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is an upper bound on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f(n)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, i.e. maximum number of primitive operations</a:t>
            </a:r>
            <a:endParaRPr lang="en-GB" altLang="en-US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We can use the big-O notation to rank functions according to their growth rate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en-US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zh-CN" i="1" baseline="30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9740" y="370332"/>
            <a:ext cx="6867144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24441" y="5733262"/>
            <a:ext cx="827582" cy="91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6141" y="1395729"/>
            <a:ext cx="8067675" cy="3936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The big-Oh notation gives an upper bound on the  growth rate of a</a:t>
            </a:r>
            <a:r>
              <a:rPr sz="2800" spc="1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function.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25"/>
              </a:spcBef>
              <a:buClr>
                <a:srgbClr val="39629D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12700" marR="171450">
              <a:lnSpc>
                <a:spcPts val="336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The statement </a:t>
            </a:r>
            <a:r>
              <a:rPr sz="2800" spc="-35" dirty="0">
                <a:solidFill>
                  <a:srgbClr val="39629D"/>
                </a:solidFill>
                <a:latin typeface="Arial"/>
                <a:cs typeface="Arial"/>
              </a:rPr>
              <a:t>“</a:t>
            </a:r>
            <a:r>
              <a:rPr sz="2950" b="1" i="1" spc="-35" dirty="0">
                <a:solidFill>
                  <a:srgbClr val="39629D"/>
                </a:solidFill>
                <a:latin typeface="Arial"/>
                <a:cs typeface="Arial"/>
              </a:rPr>
              <a:t>f</a:t>
            </a:r>
            <a:r>
              <a:rPr sz="2800" spc="-35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950" b="1" i="1" spc="-35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800" spc="-35" dirty="0">
                <a:solidFill>
                  <a:srgbClr val="39629D"/>
                </a:solidFill>
                <a:latin typeface="Arial"/>
                <a:cs typeface="Arial"/>
              </a:rPr>
              <a:t>)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is </a:t>
            </a:r>
            <a:r>
              <a:rPr sz="2950" b="1" i="1" spc="-45" dirty="0">
                <a:solidFill>
                  <a:srgbClr val="39629D"/>
                </a:solidFill>
                <a:latin typeface="Arial"/>
                <a:cs typeface="Arial"/>
              </a:rPr>
              <a:t>O</a:t>
            </a:r>
            <a:r>
              <a:rPr sz="2800" spc="-45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950" b="1" i="1" spc="-45" dirty="0">
                <a:solidFill>
                  <a:srgbClr val="39629D"/>
                </a:solidFill>
                <a:latin typeface="Arial"/>
                <a:cs typeface="Arial"/>
              </a:rPr>
              <a:t>g</a:t>
            </a:r>
            <a:r>
              <a:rPr sz="2800" spc="-45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950" b="1" i="1" spc="-45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800" spc="-45" dirty="0">
                <a:solidFill>
                  <a:srgbClr val="39629D"/>
                </a:solidFill>
                <a:latin typeface="Arial"/>
                <a:cs typeface="Arial"/>
              </a:rPr>
              <a:t>))” </a:t>
            </a:r>
            <a:r>
              <a:rPr sz="2800" spc="-10" dirty="0">
                <a:solidFill>
                  <a:srgbClr val="39629D"/>
                </a:solidFill>
                <a:latin typeface="Arial"/>
                <a:cs typeface="Arial"/>
              </a:rPr>
              <a:t>means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that the  growth rate of </a:t>
            </a:r>
            <a:r>
              <a:rPr sz="2950" b="1" i="1" spc="-40" dirty="0">
                <a:solidFill>
                  <a:srgbClr val="39629D"/>
                </a:solidFill>
                <a:latin typeface="Arial"/>
                <a:cs typeface="Arial"/>
              </a:rPr>
              <a:t>f</a:t>
            </a:r>
            <a:r>
              <a:rPr sz="2800" spc="-40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950" b="1" i="1" spc="-4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800" spc="-40" dirty="0">
                <a:solidFill>
                  <a:srgbClr val="39629D"/>
                </a:solidFill>
                <a:latin typeface="Arial"/>
                <a:cs typeface="Arial"/>
              </a:rPr>
              <a:t>)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is no more than the growth rate  of</a:t>
            </a:r>
            <a:r>
              <a:rPr sz="2800" spc="-2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950" b="1" i="1" spc="-45" dirty="0">
                <a:solidFill>
                  <a:srgbClr val="39629D"/>
                </a:solidFill>
                <a:latin typeface="Arial"/>
                <a:cs typeface="Arial"/>
              </a:rPr>
              <a:t>g</a:t>
            </a:r>
            <a:r>
              <a:rPr sz="2800" spc="-45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950" b="1" i="1" spc="-45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800" spc="-45" dirty="0">
                <a:solidFill>
                  <a:srgbClr val="39629D"/>
                </a:solidFill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30"/>
              </a:spcBef>
              <a:buClr>
                <a:srgbClr val="39629D"/>
              </a:buClr>
              <a:buFont typeface="Wingdings"/>
              <a:buChar char=""/>
            </a:pPr>
            <a:endParaRPr sz="2800">
              <a:latin typeface="Times New Roman"/>
              <a:cs typeface="Times New Roman"/>
            </a:endParaRPr>
          </a:p>
          <a:p>
            <a:pPr marL="12700" marR="55880"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30" dirty="0">
                <a:solidFill>
                  <a:srgbClr val="39629D"/>
                </a:solidFill>
                <a:latin typeface="Arial"/>
                <a:cs typeface="Arial"/>
              </a:rPr>
              <a:t>We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can use the </a:t>
            </a:r>
            <a:r>
              <a:rPr sz="2800" dirty="0">
                <a:solidFill>
                  <a:srgbClr val="39629D"/>
                </a:solidFill>
                <a:latin typeface="Arial"/>
                <a:cs typeface="Arial"/>
              </a:rPr>
              <a:t>big-Oh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notation to rank functions  according to their growth</a:t>
            </a:r>
            <a:r>
              <a:rPr sz="2800" spc="1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rate.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524000" y="1"/>
            <a:ext cx="0" cy="57836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fld id="{81D60167-4931-47E6-BA6A-407CBD079E47}" type="slidenum">
              <a:rPr spc="-5" dirty="0"/>
              <a:pPr marL="25400">
                <a:spcBef>
                  <a:spcPts val="190"/>
                </a:spcBef>
              </a:pPr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168" y="361189"/>
            <a:ext cx="4187952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24441" y="5733262"/>
            <a:ext cx="827582" cy="91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3741" y="1535658"/>
            <a:ext cx="7505065" cy="4015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1795" indent="-379095">
              <a:lnSpc>
                <a:spcPts val="3450"/>
              </a:lnSpc>
              <a:spcBef>
                <a:spcPts val="95"/>
              </a:spcBef>
              <a:buFont typeface="Wingdings"/>
              <a:buChar char=""/>
              <a:tabLst>
                <a:tab pos="392430" algn="l"/>
              </a:tabLst>
            </a:pP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If is </a:t>
            </a:r>
            <a:r>
              <a:rPr sz="2950" b="1" i="1" spc="-40" dirty="0">
                <a:solidFill>
                  <a:srgbClr val="39629D"/>
                </a:solidFill>
                <a:latin typeface="Arial"/>
                <a:cs typeface="Arial"/>
              </a:rPr>
              <a:t>f</a:t>
            </a:r>
            <a:r>
              <a:rPr sz="2800" spc="-40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950" b="1" i="1" spc="-4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800" spc="-40" dirty="0">
                <a:solidFill>
                  <a:srgbClr val="39629D"/>
                </a:solidFill>
                <a:latin typeface="Arial"/>
                <a:cs typeface="Arial"/>
              </a:rPr>
              <a:t>)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a polynomial of degree </a:t>
            </a:r>
            <a:r>
              <a:rPr sz="2950" b="1" i="1" spc="-50" dirty="0">
                <a:solidFill>
                  <a:srgbClr val="39629D"/>
                </a:solidFill>
                <a:latin typeface="Arial"/>
                <a:cs typeface="Arial"/>
              </a:rPr>
              <a:t>d</a:t>
            </a:r>
            <a:r>
              <a:rPr sz="2800" spc="-50" dirty="0">
                <a:solidFill>
                  <a:srgbClr val="39629D"/>
                </a:solidFill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then</a:t>
            </a:r>
            <a:r>
              <a:rPr sz="2800" spc="20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950" b="1" i="1" spc="-40" dirty="0">
                <a:solidFill>
                  <a:srgbClr val="39629D"/>
                </a:solidFill>
                <a:latin typeface="Arial"/>
                <a:cs typeface="Arial"/>
              </a:rPr>
              <a:t>f</a:t>
            </a:r>
            <a:r>
              <a:rPr sz="2800" spc="-40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950" b="1" i="1" spc="-4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800" spc="-40" dirty="0">
                <a:solidFill>
                  <a:srgbClr val="39629D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445"/>
              </a:lnSpc>
            </a:pP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is </a:t>
            </a:r>
            <a:r>
              <a:rPr sz="2950" b="1" i="1" spc="-50" dirty="0">
                <a:solidFill>
                  <a:srgbClr val="39629D"/>
                </a:solidFill>
                <a:latin typeface="Arial"/>
                <a:cs typeface="Arial"/>
              </a:rPr>
              <a:t>O</a:t>
            </a:r>
            <a:r>
              <a:rPr sz="2800" spc="-50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950" b="1" i="1" spc="-5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925" b="1" i="1" spc="-75" baseline="24216" dirty="0">
                <a:solidFill>
                  <a:srgbClr val="39629D"/>
                </a:solidFill>
                <a:latin typeface="Arial"/>
                <a:cs typeface="Arial"/>
              </a:rPr>
              <a:t>d</a:t>
            </a:r>
            <a:r>
              <a:rPr sz="2800" spc="-50" dirty="0">
                <a:solidFill>
                  <a:srgbClr val="39629D"/>
                </a:solidFill>
                <a:latin typeface="Arial"/>
                <a:cs typeface="Arial"/>
              </a:rPr>
              <a:t>),</a:t>
            </a:r>
            <a:r>
              <a:rPr sz="2800" spc="-1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i.e.,</a:t>
            </a:r>
            <a:endParaRPr sz="2800">
              <a:latin typeface="Arial"/>
              <a:cs typeface="Arial"/>
            </a:endParaRPr>
          </a:p>
          <a:p>
            <a:pPr marL="1041400" marR="3064510" lvl="1">
              <a:lnSpc>
                <a:spcPts val="2880"/>
              </a:lnSpc>
              <a:spcBef>
                <a:spcPts val="90"/>
              </a:spcBef>
              <a:buSzPct val="95833"/>
              <a:buAutoNum type="arabicPeriod"/>
              <a:tabLst>
                <a:tab pos="1296670" algn="l"/>
              </a:tabLst>
            </a:pPr>
            <a:r>
              <a:rPr sz="2400" spc="-5" dirty="0">
                <a:solidFill>
                  <a:srgbClr val="39629D"/>
                </a:solidFill>
                <a:latin typeface="Arial"/>
                <a:cs typeface="Arial"/>
              </a:rPr>
              <a:t>Drop lower-order </a:t>
            </a:r>
            <a:r>
              <a:rPr sz="2400" dirty="0">
                <a:solidFill>
                  <a:srgbClr val="39629D"/>
                </a:solidFill>
                <a:latin typeface="Arial"/>
                <a:cs typeface="Arial"/>
              </a:rPr>
              <a:t>terms  </a:t>
            </a:r>
            <a:r>
              <a:rPr sz="2400" spc="-5" dirty="0">
                <a:solidFill>
                  <a:srgbClr val="39629D"/>
                </a:solidFill>
                <a:latin typeface="Arial"/>
                <a:cs typeface="Arial"/>
              </a:rPr>
              <a:t>2.Drop </a:t>
            </a:r>
            <a:r>
              <a:rPr sz="2400" dirty="0">
                <a:solidFill>
                  <a:srgbClr val="39629D"/>
                </a:solidFill>
                <a:latin typeface="Arial"/>
                <a:cs typeface="Arial"/>
              </a:rPr>
              <a:t>constant</a:t>
            </a:r>
            <a:r>
              <a:rPr sz="2400" spc="-3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9629D"/>
                </a:solidFill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  <a:p>
            <a:pPr lvl="1">
              <a:spcBef>
                <a:spcPts val="10"/>
              </a:spcBef>
              <a:buClr>
                <a:srgbClr val="39629D"/>
              </a:buClr>
              <a:buFont typeface="Arial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391795" indent="-379095">
              <a:lnSpc>
                <a:spcPts val="3320"/>
              </a:lnSpc>
              <a:buFont typeface="Wingdings"/>
              <a:buChar char=""/>
              <a:tabLst>
                <a:tab pos="392430" algn="l"/>
              </a:tabLst>
            </a:pP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Use the smallest possible class of</a:t>
            </a:r>
            <a:r>
              <a:rPr sz="2800" spc="8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functions</a:t>
            </a:r>
            <a:endParaRPr sz="2800">
              <a:latin typeface="Arial"/>
              <a:cs typeface="Arial"/>
            </a:endParaRPr>
          </a:p>
          <a:p>
            <a:pPr marL="1041400">
              <a:lnSpc>
                <a:spcPts val="2960"/>
              </a:lnSpc>
            </a:pPr>
            <a:r>
              <a:rPr sz="2400" spc="-5" dirty="0">
                <a:solidFill>
                  <a:srgbClr val="39629D"/>
                </a:solidFill>
                <a:latin typeface="Arial"/>
                <a:cs typeface="Arial"/>
              </a:rPr>
              <a:t>Say </a:t>
            </a:r>
            <a:r>
              <a:rPr sz="2400" spc="-25" dirty="0">
                <a:solidFill>
                  <a:srgbClr val="39629D"/>
                </a:solidFill>
                <a:latin typeface="Arial"/>
                <a:cs typeface="Arial"/>
              </a:rPr>
              <a:t>“2</a:t>
            </a:r>
            <a:r>
              <a:rPr sz="2500" b="1" i="1" spc="-25" dirty="0">
                <a:solidFill>
                  <a:srgbClr val="39629D"/>
                </a:solidFill>
                <a:latin typeface="Arial"/>
                <a:cs typeface="Arial"/>
              </a:rPr>
              <a:t>n </a:t>
            </a:r>
            <a:r>
              <a:rPr sz="2400" spc="-5" dirty="0">
                <a:solidFill>
                  <a:srgbClr val="39629D"/>
                </a:solidFill>
                <a:latin typeface="Arial"/>
                <a:cs typeface="Arial"/>
              </a:rPr>
              <a:t>is </a:t>
            </a:r>
            <a:r>
              <a:rPr sz="2500" b="1" i="1" spc="-30" dirty="0">
                <a:solidFill>
                  <a:srgbClr val="39629D"/>
                </a:solidFill>
                <a:latin typeface="Arial"/>
                <a:cs typeface="Arial"/>
              </a:rPr>
              <a:t>O</a:t>
            </a:r>
            <a:r>
              <a:rPr sz="2400" spc="-30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500" b="1" i="1" spc="-3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400" spc="-30" dirty="0">
                <a:solidFill>
                  <a:srgbClr val="39629D"/>
                </a:solidFill>
                <a:latin typeface="Arial"/>
                <a:cs typeface="Arial"/>
              </a:rPr>
              <a:t>)” </a:t>
            </a:r>
            <a:r>
              <a:rPr sz="2400" spc="-5" dirty="0">
                <a:solidFill>
                  <a:srgbClr val="39629D"/>
                </a:solidFill>
                <a:latin typeface="Arial"/>
                <a:cs typeface="Arial"/>
              </a:rPr>
              <a:t>instead of </a:t>
            </a:r>
            <a:r>
              <a:rPr sz="2400" spc="-25" dirty="0">
                <a:solidFill>
                  <a:srgbClr val="39629D"/>
                </a:solidFill>
                <a:latin typeface="Arial"/>
                <a:cs typeface="Arial"/>
              </a:rPr>
              <a:t>“2</a:t>
            </a:r>
            <a:r>
              <a:rPr sz="2500" b="1" i="1" spc="-25" dirty="0">
                <a:solidFill>
                  <a:srgbClr val="39629D"/>
                </a:solidFill>
                <a:latin typeface="Arial"/>
                <a:cs typeface="Arial"/>
              </a:rPr>
              <a:t>n </a:t>
            </a:r>
            <a:r>
              <a:rPr sz="2400" spc="-5" dirty="0">
                <a:solidFill>
                  <a:srgbClr val="39629D"/>
                </a:solidFill>
                <a:latin typeface="Arial"/>
                <a:cs typeface="Arial"/>
              </a:rPr>
              <a:t>is</a:t>
            </a:r>
            <a:r>
              <a:rPr sz="240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500" b="1" i="1" spc="-25" dirty="0">
                <a:solidFill>
                  <a:srgbClr val="39629D"/>
                </a:solidFill>
                <a:latin typeface="Arial"/>
                <a:cs typeface="Arial"/>
              </a:rPr>
              <a:t>O</a:t>
            </a:r>
            <a:r>
              <a:rPr sz="2400" spc="-25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500" b="1" i="1" spc="-25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400" spc="-37" baseline="24305" dirty="0">
                <a:solidFill>
                  <a:srgbClr val="39629D"/>
                </a:solidFill>
                <a:latin typeface="Arial"/>
                <a:cs typeface="Arial"/>
              </a:rPr>
              <a:t>2</a:t>
            </a:r>
            <a:r>
              <a:rPr sz="2400" spc="-25" dirty="0">
                <a:solidFill>
                  <a:srgbClr val="39629D"/>
                </a:solidFill>
                <a:latin typeface="Arial"/>
                <a:cs typeface="Arial"/>
              </a:rPr>
              <a:t>)”.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391795" indent="-379095">
              <a:lnSpc>
                <a:spcPts val="3320"/>
              </a:lnSpc>
              <a:buFont typeface="Wingdings"/>
              <a:buChar char=""/>
              <a:tabLst>
                <a:tab pos="392430" algn="l"/>
              </a:tabLst>
            </a:pP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Use the simplest expression of the</a:t>
            </a:r>
            <a:r>
              <a:rPr sz="2800" spc="5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9629D"/>
                </a:solidFill>
                <a:latin typeface="Arial"/>
                <a:cs typeface="Arial"/>
              </a:rPr>
              <a:t>class</a:t>
            </a:r>
            <a:endParaRPr sz="2800">
              <a:latin typeface="Arial"/>
              <a:cs typeface="Arial"/>
            </a:endParaRPr>
          </a:p>
          <a:p>
            <a:pPr marL="1041400">
              <a:lnSpc>
                <a:spcPts val="2960"/>
              </a:lnSpc>
            </a:pPr>
            <a:r>
              <a:rPr sz="2400" spc="-5" dirty="0">
                <a:solidFill>
                  <a:srgbClr val="39629D"/>
                </a:solidFill>
                <a:latin typeface="Arial"/>
                <a:cs typeface="Arial"/>
              </a:rPr>
              <a:t>Say </a:t>
            </a:r>
            <a:r>
              <a:rPr sz="2400" spc="-25" dirty="0">
                <a:solidFill>
                  <a:srgbClr val="39629D"/>
                </a:solidFill>
                <a:latin typeface="Arial"/>
                <a:cs typeface="Arial"/>
              </a:rPr>
              <a:t>“3</a:t>
            </a:r>
            <a:r>
              <a:rPr sz="2500" b="1" i="1" spc="-25" dirty="0">
                <a:solidFill>
                  <a:srgbClr val="39629D"/>
                </a:solidFill>
                <a:latin typeface="Arial"/>
                <a:cs typeface="Arial"/>
              </a:rPr>
              <a:t>n </a:t>
            </a:r>
            <a:r>
              <a:rPr sz="2400" dirty="0">
                <a:solidFill>
                  <a:srgbClr val="39629D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39629D"/>
                </a:solidFill>
                <a:latin typeface="Arial"/>
                <a:cs typeface="Arial"/>
              </a:rPr>
              <a:t>5 is </a:t>
            </a:r>
            <a:r>
              <a:rPr sz="2500" b="1" i="1" spc="-30" dirty="0">
                <a:solidFill>
                  <a:srgbClr val="39629D"/>
                </a:solidFill>
                <a:latin typeface="Arial"/>
                <a:cs typeface="Arial"/>
              </a:rPr>
              <a:t>O</a:t>
            </a:r>
            <a:r>
              <a:rPr sz="2400" spc="-30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500" b="1" i="1" spc="-3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400" spc="-30" dirty="0">
                <a:solidFill>
                  <a:srgbClr val="39629D"/>
                </a:solidFill>
                <a:latin typeface="Arial"/>
                <a:cs typeface="Arial"/>
              </a:rPr>
              <a:t>)” </a:t>
            </a:r>
            <a:r>
              <a:rPr sz="2400" spc="-5" dirty="0">
                <a:solidFill>
                  <a:srgbClr val="39629D"/>
                </a:solidFill>
                <a:latin typeface="Arial"/>
                <a:cs typeface="Arial"/>
              </a:rPr>
              <a:t>instead of </a:t>
            </a:r>
            <a:r>
              <a:rPr sz="2400" spc="-25" dirty="0">
                <a:solidFill>
                  <a:srgbClr val="39629D"/>
                </a:solidFill>
                <a:latin typeface="Arial"/>
                <a:cs typeface="Arial"/>
              </a:rPr>
              <a:t>“3</a:t>
            </a:r>
            <a:r>
              <a:rPr sz="2500" b="1" i="1" spc="-25" dirty="0">
                <a:solidFill>
                  <a:srgbClr val="39629D"/>
                </a:solidFill>
                <a:latin typeface="Arial"/>
                <a:cs typeface="Arial"/>
              </a:rPr>
              <a:t>n </a:t>
            </a:r>
            <a:r>
              <a:rPr sz="2400" dirty="0">
                <a:solidFill>
                  <a:srgbClr val="39629D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39629D"/>
                </a:solidFill>
                <a:latin typeface="Arial"/>
                <a:cs typeface="Arial"/>
              </a:rPr>
              <a:t>5 is</a:t>
            </a:r>
            <a:r>
              <a:rPr sz="2400" spc="-1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500" b="1" i="1" spc="-25" dirty="0">
                <a:solidFill>
                  <a:srgbClr val="39629D"/>
                </a:solidFill>
                <a:latin typeface="Arial"/>
                <a:cs typeface="Arial"/>
              </a:rPr>
              <a:t>O</a:t>
            </a:r>
            <a:r>
              <a:rPr sz="2400" spc="-25" dirty="0">
                <a:solidFill>
                  <a:srgbClr val="39629D"/>
                </a:solidFill>
                <a:latin typeface="Arial"/>
                <a:cs typeface="Arial"/>
              </a:rPr>
              <a:t>(3</a:t>
            </a:r>
            <a:r>
              <a:rPr sz="2500" b="1" i="1" spc="-25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2400" spc="-25" dirty="0">
                <a:solidFill>
                  <a:srgbClr val="39629D"/>
                </a:solidFill>
                <a:latin typeface="Arial"/>
                <a:cs typeface="Arial"/>
              </a:rPr>
              <a:t>)”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524000" y="1"/>
            <a:ext cx="0" cy="57836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fld id="{81D60167-4931-47E6-BA6A-407CBD079E47}" type="slidenum">
              <a:rPr spc="-5" dirty="0"/>
              <a:pPr marL="25400">
                <a:spcBef>
                  <a:spcPts val="190"/>
                </a:spcBef>
              </a:pPr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525000" y="0"/>
            <a:ext cx="95726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913CD6-3825-46F1-908A-0FE2B9F85AA6}" type="slidenum">
              <a:rPr lang="en-US" altLang="en-US">
                <a:solidFill>
                  <a:schemeClr val="bg1"/>
                </a:solidFill>
              </a:rPr>
              <a:pPr/>
              <a:t>24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333375"/>
            <a:ext cx="7162800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Big-O: Functions Ranking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5867400" cy="4476750"/>
          </a:xfrm>
        </p:spPr>
        <p:txBody>
          <a:bodyPr/>
          <a:lstStyle/>
          <a:p>
            <a:pPr eaLnBrk="1" hangingPunct="1"/>
            <a:r>
              <a:rPr lang="en-US" altLang="en-US"/>
              <a:t>O(1)		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constant time</a:t>
            </a:r>
          </a:p>
          <a:p>
            <a:pPr eaLnBrk="1" hangingPunct="1"/>
            <a:r>
              <a:rPr lang="en-US" altLang="en-US"/>
              <a:t>O(log n)		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log time</a:t>
            </a:r>
          </a:p>
          <a:p>
            <a:pPr eaLnBrk="1" hangingPunct="1"/>
            <a:r>
              <a:rPr lang="en-US" altLang="en-US"/>
              <a:t>O(n)		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linear time</a:t>
            </a:r>
          </a:p>
          <a:p>
            <a:pPr eaLnBrk="1" hangingPunct="1"/>
            <a:r>
              <a:rPr lang="en-US" altLang="en-US"/>
              <a:t>O(n log n)	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log linear time</a:t>
            </a:r>
          </a:p>
          <a:p>
            <a:pPr eaLnBrk="1" hangingPunct="1"/>
            <a:r>
              <a:rPr lang="en-US" altLang="en-US"/>
              <a:t>O(n</a:t>
            </a:r>
            <a:r>
              <a:rPr lang="en-US" altLang="en-US" baseline="30000"/>
              <a:t>2</a:t>
            </a:r>
            <a:r>
              <a:rPr lang="en-US" altLang="en-US"/>
              <a:t>)		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quadratic time</a:t>
            </a:r>
          </a:p>
          <a:p>
            <a:pPr eaLnBrk="1" hangingPunct="1"/>
            <a:r>
              <a:rPr lang="en-US" altLang="en-US"/>
              <a:t>O(n</a:t>
            </a:r>
            <a:r>
              <a:rPr lang="en-US" altLang="en-US" baseline="30000"/>
              <a:t>3</a:t>
            </a:r>
            <a:r>
              <a:rPr lang="en-US" altLang="en-US"/>
              <a:t>)		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cubic time</a:t>
            </a:r>
          </a:p>
          <a:p>
            <a:pPr eaLnBrk="1" hangingPunct="1"/>
            <a:r>
              <a:rPr lang="en-US" altLang="en-US"/>
              <a:t>O(2</a:t>
            </a:r>
            <a:r>
              <a:rPr lang="en-US" altLang="en-US" baseline="30000"/>
              <a:t>n</a:t>
            </a:r>
            <a:r>
              <a:rPr lang="en-US" altLang="en-US"/>
              <a:t>)		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exponential time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0" y="1371600"/>
            <a:ext cx="18288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1"/>
                </a:solidFill>
                <a:latin typeface="Times New Roman" pitchFamily="18" charset="0"/>
              </a:rPr>
              <a:t>BETTER</a:t>
            </a:r>
            <a:endParaRPr lang="en-US" altLang="en-US" sz="280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WORSE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157538" y="19812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7172" y="365759"/>
            <a:ext cx="8202168" cy="809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2712" y="2195512"/>
          <a:ext cx="6769100" cy="284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O(1)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Constant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O(log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Logarithmic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O(n)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Linear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O(n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log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n log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682114" algn="l"/>
                        </a:tabLst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O(n</a:t>
                      </a:r>
                      <a:r>
                        <a:rPr sz="1650" baseline="25252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)	</a:t>
                      </a:r>
                      <a:r>
                        <a:rPr sz="17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O(n</a:t>
                      </a:r>
                      <a:r>
                        <a:rPr sz="1650" baseline="25252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7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), O(n</a:t>
                      </a:r>
                      <a:r>
                        <a:rPr sz="1650" baseline="25252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7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), O(n</a:t>
                      </a:r>
                      <a:r>
                        <a:rPr sz="1650" baseline="25252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7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),</a:t>
                      </a:r>
                      <a:r>
                        <a:rPr sz="17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etc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Polynomial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682114" algn="l"/>
                        </a:tabLst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O(c</a:t>
                      </a:r>
                      <a:r>
                        <a:rPr sz="1650" baseline="25252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)	</a:t>
                      </a:r>
                      <a:r>
                        <a:rPr sz="17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O(1.6</a:t>
                      </a:r>
                      <a:r>
                        <a:rPr sz="1650" spc="-7" baseline="25252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7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), </a:t>
                      </a:r>
                      <a:r>
                        <a:rPr sz="17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O(2</a:t>
                      </a:r>
                      <a:r>
                        <a:rPr sz="1650" baseline="25252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7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), O(3</a:t>
                      </a:r>
                      <a:r>
                        <a:rPr sz="1650" baseline="25252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7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),</a:t>
                      </a:r>
                      <a:r>
                        <a:rPr sz="1700" spc="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etc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Exponential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O(n!)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Factorial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O(n</a:t>
                      </a:r>
                      <a:r>
                        <a:rPr sz="1650" baseline="25252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 n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168" y="315469"/>
            <a:ext cx="5221224" cy="89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2712" y="1556321"/>
          <a:ext cx="6769100" cy="4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O(1)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232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Push, Pop, Enqueue (if there is a tail  reference), Dequeue, Accessing an  array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element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O(log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Binary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search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O(n)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Linear search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O(n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log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Heap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sort, Quick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sort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(average),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Merge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O(n</a:t>
                      </a:r>
                      <a:r>
                        <a:rPr sz="1650" baseline="25252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6375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Selection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sort,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Insertion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sort,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Bubble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O(n</a:t>
                      </a:r>
                      <a:r>
                        <a:rPr sz="1650" baseline="25252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Matrix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multiplication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O(2</a:t>
                      </a:r>
                      <a:r>
                        <a:rPr sz="1650" baseline="25252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Towers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Hanoi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O(n!)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permutation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of N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elements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O(n</a:t>
                      </a:r>
                      <a:r>
                        <a:rPr sz="1650" baseline="25252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….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0"/>
            <a:ext cx="8793162" cy="762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Simplifications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8"/>
            <a:ext cx="8229600" cy="5000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 Keep just one term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 the fastest growing term (dominates the runtime)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 No constant coefficients are kept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Constant coefficients affected by machines, languages, etc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 Asymptotic behavior  (as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gets large) is determined entirely by the dominating term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 Example:</a:t>
            </a:r>
            <a:r>
              <a:rPr lang="en-US" alt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T(n) = 10 n</a:t>
            </a:r>
            <a:r>
              <a:rPr lang="en-US" altLang="en-US" i="1" baseline="30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en-US" altLang="en-US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+ 40n + 800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 If n = 1,000, then  T(n) = 10,001,040,800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 error is 0.01% if we drop all but the  n</a:t>
            </a:r>
            <a:r>
              <a:rPr lang="en-US" altLang="en-US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 (the dominating) term</a:t>
            </a:r>
          </a:p>
          <a:p>
            <a:pPr lvl="1" eaLnBrk="1" hangingPunct="1">
              <a:buFont typeface="Arial" charset="0"/>
              <a:buNone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06437"/>
          </a:xfrm>
        </p:spPr>
        <p:txBody>
          <a:bodyPr/>
          <a:lstStyle/>
          <a:p>
            <a:pPr algn="ctr" eaLnBrk="1" hangingPunct="1"/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 Oh: Some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– 3n = O(n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 1 + 4n = O(n)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 7n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+ 10n + 3 = O(n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+ 10n + 3 = O(2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q"/>
            </a:pP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9740" y="370332"/>
            <a:ext cx="6524244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24441" y="5733262"/>
            <a:ext cx="827582" cy="91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278988" y="2018496"/>
            <a:ext cx="10515600" cy="3848489"/>
          </a:xfrm>
          <a:prstGeom prst="rect">
            <a:avLst/>
          </a:prstGeom>
        </p:spPr>
        <p:txBody>
          <a:bodyPr vert="horz" wrap="square" lIns="0" tIns="6731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99134" indent="-514350">
              <a:lnSpc>
                <a:spcPct val="100000"/>
              </a:lnSpc>
              <a:spcBef>
                <a:spcPts val="530"/>
              </a:spcBef>
              <a:buFont typeface="+mj-lt"/>
              <a:buAutoNum type="arabicPeriod"/>
            </a:pPr>
            <a:r>
              <a:rPr spc="-5" dirty="0"/>
              <a:t>7n-2 is </a:t>
            </a:r>
            <a:r>
              <a:rPr b="1" dirty="0">
                <a:solidFill>
                  <a:srgbClr val="FF0000"/>
                </a:solidFill>
              </a:rPr>
              <a:t>O(n)</a:t>
            </a:r>
          </a:p>
          <a:p>
            <a:pPr marL="470534" indent="-285750">
              <a:lnSpc>
                <a:spcPct val="100000"/>
              </a:lnSpc>
              <a:spcBef>
                <a:spcPts val="434"/>
              </a:spcBef>
              <a:buFont typeface="Wingdings" panose="05000000000000000000" pitchFamily="2" charset="2"/>
              <a:buChar char="Ø"/>
            </a:pPr>
            <a:r>
              <a:rPr sz="1800" spc="-10" dirty="0"/>
              <a:t>need </a:t>
            </a:r>
            <a:r>
              <a:rPr sz="1800" dirty="0"/>
              <a:t>c &gt; 0 </a:t>
            </a:r>
            <a:r>
              <a:rPr sz="1800" spc="-10" dirty="0"/>
              <a:t>and </a:t>
            </a:r>
            <a:r>
              <a:rPr sz="1800" spc="-5" dirty="0"/>
              <a:t>n</a:t>
            </a:r>
            <a:r>
              <a:rPr sz="1800" spc="-7" baseline="-20833" dirty="0"/>
              <a:t>0 </a:t>
            </a:r>
            <a:r>
              <a:rPr sz="1800" dirty="0">
                <a:latin typeface="Symbol"/>
                <a:cs typeface="Symbol"/>
              </a:rPr>
              <a:t>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/>
              <a:t>1 </a:t>
            </a:r>
            <a:r>
              <a:rPr sz="1800" spc="-5" dirty="0"/>
              <a:t>such that 7n-2 </a:t>
            </a:r>
            <a:r>
              <a:rPr sz="1800" dirty="0">
                <a:latin typeface="Symbol"/>
                <a:cs typeface="Symbol"/>
              </a:rPr>
              <a:t>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/>
              <a:t>cn </a:t>
            </a:r>
            <a:r>
              <a:rPr sz="1800" dirty="0"/>
              <a:t>for n </a:t>
            </a:r>
            <a:r>
              <a:rPr sz="1800" dirty="0">
                <a:latin typeface="Symbol"/>
                <a:cs typeface="Symbol"/>
              </a:rPr>
              <a:t>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/>
              <a:t>n</a:t>
            </a:r>
            <a:r>
              <a:rPr sz="1800" spc="-7" baseline="-20833" dirty="0"/>
              <a:t>0</a:t>
            </a:r>
            <a:endParaRPr sz="1800" baseline="-20833" dirty="0">
              <a:latin typeface="Times New Roman"/>
              <a:cs typeface="Times New Roman"/>
            </a:endParaRPr>
          </a:p>
          <a:p>
            <a:pPr marL="470534" indent="-285750">
              <a:lnSpc>
                <a:spcPct val="100000"/>
              </a:lnSpc>
              <a:spcBef>
                <a:spcPts val="434"/>
              </a:spcBef>
              <a:buFont typeface="Wingdings" panose="05000000000000000000" pitchFamily="2" charset="2"/>
              <a:buChar char="Ø"/>
            </a:pPr>
            <a:r>
              <a:rPr sz="1800" spc="-5" dirty="0"/>
              <a:t>this is </a:t>
            </a:r>
            <a:r>
              <a:rPr sz="1800" dirty="0"/>
              <a:t>true for c = </a:t>
            </a:r>
            <a:r>
              <a:rPr sz="1800" spc="-5" dirty="0"/>
              <a:t>7 and n</a:t>
            </a:r>
            <a:r>
              <a:rPr sz="1800" spc="-7" baseline="-20833" dirty="0"/>
              <a:t>0 </a:t>
            </a:r>
            <a:r>
              <a:rPr sz="1800" dirty="0"/>
              <a:t>=</a:t>
            </a:r>
            <a:r>
              <a:rPr sz="1800" spc="-185" dirty="0"/>
              <a:t> </a:t>
            </a:r>
            <a:r>
              <a:rPr sz="1800" spc="-5" dirty="0"/>
              <a:t>1</a:t>
            </a:r>
            <a:endParaRPr sz="1800" dirty="0"/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DA1F28"/>
              </a:buClr>
              <a:buSzPct val="75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3n</a:t>
            </a:r>
            <a:r>
              <a:rPr sz="1950" baseline="25641" dirty="0"/>
              <a:t>3 </a:t>
            </a:r>
            <a:r>
              <a:rPr sz="2000" b="1" dirty="0">
                <a:latin typeface="Arial"/>
                <a:cs typeface="Arial"/>
              </a:rPr>
              <a:t>+ 20n</a:t>
            </a:r>
            <a:r>
              <a:rPr sz="1950" baseline="25641" dirty="0"/>
              <a:t>2 </a:t>
            </a:r>
            <a:r>
              <a:rPr sz="2000" b="1" dirty="0">
                <a:latin typeface="Arial"/>
                <a:cs typeface="Arial"/>
              </a:rPr>
              <a:t>+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5</a:t>
            </a:r>
            <a:endParaRPr sz="2000" dirty="0">
              <a:latin typeface="Arial"/>
              <a:cs typeface="Arial"/>
            </a:endParaRPr>
          </a:p>
          <a:p>
            <a:pPr marL="184784" indent="0">
              <a:lnSpc>
                <a:spcPct val="100000"/>
              </a:lnSpc>
              <a:spcBef>
                <a:spcPts val="530"/>
              </a:spcBef>
              <a:buNone/>
            </a:pPr>
            <a:r>
              <a:rPr lang="en-US" spc="-10" dirty="0"/>
              <a:t>2.  </a:t>
            </a:r>
            <a:r>
              <a:rPr spc="-10" dirty="0"/>
              <a:t>3n</a:t>
            </a:r>
            <a:r>
              <a:rPr sz="1800" spc="-15" baseline="25462" dirty="0"/>
              <a:t>3 </a:t>
            </a:r>
            <a:r>
              <a:rPr sz="1800" dirty="0"/>
              <a:t>+ </a:t>
            </a:r>
            <a:r>
              <a:rPr sz="1800" spc="-5" dirty="0"/>
              <a:t>20n</a:t>
            </a:r>
            <a:r>
              <a:rPr sz="1800" spc="-7" baseline="25462" dirty="0"/>
              <a:t>2 </a:t>
            </a:r>
            <a:r>
              <a:rPr sz="1800" dirty="0"/>
              <a:t>+ </a:t>
            </a:r>
            <a:r>
              <a:rPr sz="1800" spc="-5" dirty="0"/>
              <a:t>5 is</a:t>
            </a:r>
            <a:r>
              <a:rPr sz="1800" spc="-320" dirty="0"/>
              <a:t> </a:t>
            </a:r>
            <a:r>
              <a:rPr lang="en-US" sz="1800" spc="-320" dirty="0"/>
              <a:t>   </a:t>
            </a:r>
            <a:r>
              <a:rPr b="1" dirty="0">
                <a:solidFill>
                  <a:srgbClr val="FF0000"/>
                </a:solidFill>
              </a:rPr>
              <a:t>O(n3)</a:t>
            </a:r>
          </a:p>
          <a:p>
            <a:pPr marL="470534" marR="5080" indent="-285750">
              <a:lnSpc>
                <a:spcPts val="2590"/>
              </a:lnSpc>
              <a:spcBef>
                <a:spcPts val="160"/>
              </a:spcBef>
              <a:buFont typeface="Wingdings" panose="05000000000000000000" pitchFamily="2" charset="2"/>
              <a:buChar char="Ø"/>
            </a:pPr>
            <a:r>
              <a:rPr sz="1800" spc="-5" dirty="0"/>
              <a:t>need </a:t>
            </a:r>
            <a:r>
              <a:rPr sz="1800" dirty="0"/>
              <a:t>c &gt; </a:t>
            </a:r>
            <a:r>
              <a:rPr sz="1800" spc="-5" dirty="0"/>
              <a:t>0 and n</a:t>
            </a:r>
            <a:r>
              <a:rPr sz="1800" spc="-7" baseline="-20833" dirty="0"/>
              <a:t>0 </a:t>
            </a:r>
            <a:r>
              <a:rPr sz="1800" dirty="0">
                <a:latin typeface="Symbol"/>
                <a:cs typeface="Symbol"/>
              </a:rPr>
              <a:t>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/>
              <a:t>1 such that 3n</a:t>
            </a:r>
            <a:r>
              <a:rPr sz="1800" spc="-7" baseline="25462" dirty="0"/>
              <a:t>3 </a:t>
            </a:r>
            <a:r>
              <a:rPr sz="1800" dirty="0"/>
              <a:t>+ </a:t>
            </a:r>
            <a:r>
              <a:rPr sz="1800" spc="-5" dirty="0"/>
              <a:t>20n</a:t>
            </a:r>
            <a:r>
              <a:rPr sz="1800" spc="-7" baseline="25462" dirty="0"/>
              <a:t>2 </a:t>
            </a:r>
            <a:r>
              <a:rPr sz="1800" dirty="0"/>
              <a:t>+ </a:t>
            </a:r>
            <a:r>
              <a:rPr sz="1800" spc="-5" dirty="0"/>
              <a:t>5 </a:t>
            </a:r>
            <a:r>
              <a:rPr sz="1800" dirty="0">
                <a:latin typeface="Symbol"/>
                <a:cs typeface="Symbol"/>
              </a:rPr>
              <a:t>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/>
              <a:t>cn</a:t>
            </a:r>
            <a:r>
              <a:rPr sz="1800" spc="-7" baseline="25462" dirty="0"/>
              <a:t>3 </a:t>
            </a:r>
            <a:r>
              <a:rPr sz="1800" dirty="0"/>
              <a:t>for </a:t>
            </a:r>
            <a:r>
              <a:rPr sz="1800" spc="-5" dirty="0"/>
              <a:t>n </a:t>
            </a:r>
            <a:r>
              <a:rPr sz="1800" dirty="0">
                <a:latin typeface="Symbol"/>
                <a:cs typeface="Symbol"/>
              </a:rPr>
              <a:t>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/>
              <a:t>n</a:t>
            </a:r>
            <a:r>
              <a:rPr sz="1800" spc="-7" baseline="-20833" dirty="0"/>
              <a:t>0  </a:t>
            </a:r>
            <a:r>
              <a:rPr sz="1800" spc="-5" dirty="0"/>
              <a:t>this is </a:t>
            </a:r>
            <a:r>
              <a:rPr sz="1800" dirty="0"/>
              <a:t>true for c = </a:t>
            </a:r>
            <a:r>
              <a:rPr sz="1800" spc="-5" dirty="0"/>
              <a:t>4 and n</a:t>
            </a:r>
            <a:r>
              <a:rPr sz="1800" spc="-7" baseline="-20833" dirty="0"/>
              <a:t>0 </a:t>
            </a:r>
            <a:r>
              <a:rPr sz="1800" dirty="0"/>
              <a:t>=</a:t>
            </a:r>
            <a:r>
              <a:rPr sz="1800" spc="-185" dirty="0"/>
              <a:t> </a:t>
            </a:r>
            <a:r>
              <a:rPr sz="1800" spc="-10" dirty="0"/>
              <a:t>21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lr>
                <a:srgbClr val="DA1F28"/>
              </a:buClr>
              <a:buSzPct val="75000"/>
              <a:buFont typeface="Wingdings" panose="05000000000000000000" pitchFamily="2" charset="2"/>
              <a:buChar char="Ø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3 log n +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</a:p>
          <a:p>
            <a:pPr marL="184784" indent="0">
              <a:lnSpc>
                <a:spcPct val="100000"/>
              </a:lnSpc>
              <a:spcBef>
                <a:spcPts val="530"/>
              </a:spcBef>
              <a:buNone/>
            </a:pPr>
            <a:r>
              <a:rPr lang="en-US" spc="-5" dirty="0"/>
              <a:t>3.  </a:t>
            </a:r>
            <a:r>
              <a:rPr spc="-5" dirty="0"/>
              <a:t>3 log n </a:t>
            </a:r>
            <a:r>
              <a:rPr dirty="0"/>
              <a:t>+ </a:t>
            </a:r>
            <a:r>
              <a:rPr spc="-5" dirty="0"/>
              <a:t>5 is </a:t>
            </a:r>
            <a:r>
              <a:rPr b="1" dirty="0">
                <a:solidFill>
                  <a:srgbClr val="FF0000"/>
                </a:solidFill>
              </a:rPr>
              <a:t>O(log n)</a:t>
            </a:r>
          </a:p>
          <a:p>
            <a:pPr marL="470534" indent="-285750">
              <a:lnSpc>
                <a:spcPct val="100000"/>
              </a:lnSpc>
              <a:spcBef>
                <a:spcPts val="430"/>
              </a:spcBef>
              <a:buFont typeface="Wingdings" panose="05000000000000000000" pitchFamily="2" charset="2"/>
              <a:buChar char="Ø"/>
            </a:pPr>
            <a:r>
              <a:rPr sz="1800" spc="-5" dirty="0"/>
              <a:t>need </a:t>
            </a:r>
            <a:r>
              <a:rPr sz="1800" dirty="0"/>
              <a:t>c &gt; </a:t>
            </a:r>
            <a:r>
              <a:rPr sz="1800" spc="-5" dirty="0"/>
              <a:t>0 and n</a:t>
            </a:r>
            <a:r>
              <a:rPr sz="1800" spc="-7" baseline="-20833" dirty="0"/>
              <a:t>0 </a:t>
            </a:r>
            <a:r>
              <a:rPr sz="1800" dirty="0">
                <a:latin typeface="Symbol"/>
                <a:cs typeface="Symbol"/>
              </a:rPr>
              <a:t>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/>
              <a:t>1 such that 3 log n </a:t>
            </a:r>
            <a:r>
              <a:rPr sz="1800" dirty="0"/>
              <a:t>+ </a:t>
            </a:r>
            <a:r>
              <a:rPr sz="1800" spc="-5" dirty="0"/>
              <a:t>5 </a:t>
            </a:r>
            <a:r>
              <a:rPr sz="1800" dirty="0">
                <a:latin typeface="Symbol"/>
                <a:cs typeface="Symbol"/>
              </a:rPr>
              <a:t>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/>
              <a:t>clog n </a:t>
            </a:r>
            <a:r>
              <a:rPr sz="1800" dirty="0"/>
              <a:t>for </a:t>
            </a:r>
            <a:r>
              <a:rPr sz="1800" spc="-5" dirty="0"/>
              <a:t>n </a:t>
            </a:r>
            <a:r>
              <a:rPr sz="1800" dirty="0">
                <a:latin typeface="Symbol"/>
                <a:cs typeface="Symbol"/>
              </a:rPr>
              <a:t>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/>
              <a:t>n</a:t>
            </a:r>
            <a:r>
              <a:rPr sz="1800" spc="-7" baseline="-20833" dirty="0"/>
              <a:t>0</a:t>
            </a:r>
            <a:endParaRPr sz="1800" baseline="-20833" dirty="0">
              <a:latin typeface="Times New Roman"/>
              <a:cs typeface="Times New Roman"/>
            </a:endParaRPr>
          </a:p>
          <a:p>
            <a:pPr marL="470534" indent="-285750">
              <a:lnSpc>
                <a:spcPct val="100000"/>
              </a:lnSpc>
              <a:spcBef>
                <a:spcPts val="434"/>
              </a:spcBef>
              <a:buFont typeface="Wingdings" panose="05000000000000000000" pitchFamily="2" charset="2"/>
              <a:buChar char="Ø"/>
            </a:pPr>
            <a:r>
              <a:rPr sz="1800" spc="-5" dirty="0"/>
              <a:t>this </a:t>
            </a:r>
            <a:r>
              <a:rPr sz="1800" dirty="0"/>
              <a:t>is </a:t>
            </a:r>
            <a:r>
              <a:rPr sz="1800" spc="-5" dirty="0"/>
              <a:t>true for </a:t>
            </a:r>
            <a:r>
              <a:rPr sz="1800" dirty="0"/>
              <a:t>c = 8 </a:t>
            </a:r>
            <a:r>
              <a:rPr sz="1800" spc="-10" dirty="0"/>
              <a:t>and </a:t>
            </a:r>
            <a:r>
              <a:rPr sz="1800" spc="-5" dirty="0"/>
              <a:t>n</a:t>
            </a:r>
            <a:r>
              <a:rPr sz="1800" spc="-7" baseline="-20833" dirty="0"/>
              <a:t>0 </a:t>
            </a:r>
            <a:r>
              <a:rPr sz="1800" dirty="0"/>
              <a:t>=</a:t>
            </a:r>
            <a:r>
              <a:rPr sz="1800" spc="-170" dirty="0"/>
              <a:t> </a:t>
            </a:r>
            <a:r>
              <a:rPr sz="1800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738313" y="142875"/>
            <a:ext cx="8715375" cy="622300"/>
          </a:xfrm>
        </p:spPr>
        <p:txBody>
          <a:bodyPr/>
          <a:lstStyle/>
          <a:p>
            <a:pPr eaLnBrk="1" hangingPunct="1"/>
            <a:r>
              <a:rPr lang="en-GB" alt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Algorithm Analysis?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388" y="1052513"/>
            <a:ext cx="8821737" cy="52339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methodology to predict the resources that the algorithm requires</a:t>
            </a:r>
          </a:p>
          <a:p>
            <a:pPr marL="822960" lvl="1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Computer memory </a:t>
            </a:r>
          </a:p>
          <a:p>
            <a:pPr marL="822960" lvl="1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Computational time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We’ll focus on computational time</a:t>
            </a:r>
          </a:p>
          <a:p>
            <a:pPr marL="822960" lvl="1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 does not mean memory is not important</a:t>
            </a:r>
          </a:p>
          <a:p>
            <a:pPr marL="822960" lvl="1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Generally, there is a trade-off between the two factors</a:t>
            </a:r>
          </a:p>
          <a:p>
            <a:pPr marL="1280160" lvl="2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Space-time trade-off is a common term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q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F4DC5-622E-4EFE-9C3A-5275C5BF1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5" t="23988" r="15308" b="8288"/>
          <a:stretch/>
        </p:blipFill>
        <p:spPr>
          <a:xfrm>
            <a:off x="773925" y="1032844"/>
            <a:ext cx="10644149" cy="5825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5D3DF-AA34-41DC-AE82-FCF55B99F50E}"/>
              </a:ext>
            </a:extLst>
          </p:cNvPr>
          <p:cNvSpPr txBox="1"/>
          <p:nvPr/>
        </p:nvSpPr>
        <p:spPr>
          <a:xfrm>
            <a:off x="4459458" y="365760"/>
            <a:ext cx="398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2680847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Algorithm Analysis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4784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Determines the running time in big-O notation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Asymptotic analysis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find the worst-case number of primitives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operations executed as a function of the input size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express this function with big-O notation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Example: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>
                <a:latin typeface="Times New Roman" pitchFamily="18" charset="0"/>
                <a:cs typeface="Times New Roman" pitchFamily="18" charset="0"/>
              </a:rPr>
              <a:t> algorithm arrayMax executes at most 7n − 2primitive operations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altLang="en-US">
                <a:latin typeface="Times New Roman" pitchFamily="18" charset="0"/>
                <a:cs typeface="Times New Roman" pitchFamily="18" charset="0"/>
              </a:rPr>
              <a:t> algorithm arrayMax runs in O(n) time</a:t>
            </a:r>
            <a:endParaRPr lang="en-US" altLang="zh-C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4784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Express the following functions in terms of Big-O notation (a, b and c are constants)</a:t>
            </a:r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f(n) = a</a:t>
            </a:r>
            <a:r>
              <a:rPr lang="en-US" alt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2 </a:t>
            </a:r>
            <a:r>
              <a:rPr lang="en-US" alt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+ </a:t>
            </a:r>
            <a:r>
              <a:rPr lang="en-US" altLang="en-US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bn</a:t>
            </a:r>
            <a:r>
              <a:rPr lang="en-US" alt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+ c</a:t>
            </a:r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f(n) = 2</a:t>
            </a:r>
            <a:r>
              <a:rPr lang="en-US" altLang="en-US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n </a:t>
            </a:r>
            <a:r>
              <a:rPr lang="en-US" alt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+ n log n + c</a:t>
            </a:r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f(n) = n log n</a:t>
            </a:r>
            <a:r>
              <a:rPr lang="en-US" altLang="en-US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+ b log n + c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3436" y="1432307"/>
            <a:ext cx="3505200" cy="12376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spcBef>
                <a:spcPts val="400"/>
              </a:spcBef>
            </a:pP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a).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spcBef>
                <a:spcPts val="300"/>
              </a:spcBef>
            </a:pPr>
            <a:r>
              <a:rPr sz="2400" dirty="0">
                <a:latin typeface="Lucida Sans Unicode"/>
                <a:cs typeface="Lucida Sans Unicode"/>
              </a:rPr>
              <a:t>s =</a:t>
            </a:r>
            <a:r>
              <a:rPr sz="2400" spc="-5" dirty="0">
                <a:latin typeface="Lucida Sans Unicode"/>
                <a:cs typeface="Lucida Sans Unicode"/>
              </a:rPr>
              <a:t> 0;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spcBef>
                <a:spcPts val="300"/>
              </a:spcBef>
            </a:pPr>
            <a:r>
              <a:rPr sz="2400" dirty="0">
                <a:latin typeface="Lucida Sans Unicode"/>
                <a:cs typeface="Lucida Sans Unicode"/>
              </a:rPr>
              <a:t>for </a:t>
            </a:r>
            <a:r>
              <a:rPr sz="2400" spc="-5" dirty="0">
                <a:latin typeface="Lucida Sans Unicode"/>
                <a:cs typeface="Lucida Sans Unicode"/>
              </a:rPr>
              <a:t>(i </a:t>
            </a:r>
            <a:r>
              <a:rPr sz="2400" dirty="0">
                <a:latin typeface="Lucida Sans Unicode"/>
                <a:cs typeface="Lucida Sans Unicode"/>
              </a:rPr>
              <a:t>= </a:t>
            </a:r>
            <a:r>
              <a:rPr sz="2400" spc="-5" dirty="0">
                <a:latin typeface="Lucida Sans Unicode"/>
                <a:cs typeface="Lucida Sans Unicode"/>
              </a:rPr>
              <a:t>1; </a:t>
            </a:r>
            <a:r>
              <a:rPr sz="2400" dirty="0">
                <a:latin typeface="Lucida Sans Unicode"/>
                <a:cs typeface="Lucida Sans Unicode"/>
              </a:rPr>
              <a:t>i &lt; </a:t>
            </a:r>
            <a:r>
              <a:rPr sz="2400" spc="-5" dirty="0">
                <a:latin typeface="Lucida Sans Unicode"/>
                <a:cs typeface="Lucida Sans Unicode"/>
              </a:rPr>
              <a:t>n-1;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i++)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2829" y="1835784"/>
            <a:ext cx="587375" cy="8343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spcBef>
                <a:spcPts val="400"/>
              </a:spcBef>
            </a:pP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spcBef>
                <a:spcPts val="305"/>
              </a:spcBef>
            </a:pP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n</a:t>
            </a:r>
            <a:r>
              <a:rPr sz="24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2829" y="2682366"/>
            <a:ext cx="587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n</a:t>
            </a:r>
            <a:r>
              <a:rPr sz="24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8175" y="3086227"/>
            <a:ext cx="1695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Total:</a:t>
            </a:r>
            <a:r>
              <a:rPr sz="2400" b="1" spc="-3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2n-2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1570" y="3086227"/>
            <a:ext cx="653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z="24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(</a:t>
            </a: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n</a:t>
            </a: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25168" y="315469"/>
            <a:ext cx="3447288" cy="89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FCF291EF-4475-4DFF-8AC9-F2CC4C264048}"/>
              </a:ext>
            </a:extLst>
          </p:cNvPr>
          <p:cNvSpPr txBox="1"/>
          <p:nvPr/>
        </p:nvSpPr>
        <p:spPr>
          <a:xfrm>
            <a:off x="2194356" y="3909519"/>
            <a:ext cx="2243455" cy="16414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d).</a:t>
            </a:r>
            <a:endParaRPr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Lucida Sans Unicode"/>
                <a:cs typeface="Lucida Sans Unicode"/>
              </a:rPr>
              <a:t>i =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0;</a:t>
            </a:r>
            <a:endParaRPr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Lucida Sans Unicode"/>
                <a:cs typeface="Lucida Sans Unicode"/>
              </a:rPr>
              <a:t>while </a:t>
            </a:r>
            <a:r>
              <a:rPr sz="2400" spc="-5" dirty="0">
                <a:latin typeface="Lucida Sans Unicode"/>
                <a:cs typeface="Lucida Sans Unicode"/>
              </a:rPr>
              <a:t>(i </a:t>
            </a:r>
            <a:r>
              <a:rPr sz="2400" dirty="0">
                <a:latin typeface="Lucida Sans Unicode"/>
                <a:cs typeface="Lucida Sans Unicode"/>
              </a:rPr>
              <a:t>&lt;=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10)</a:t>
            </a:r>
            <a:endParaRPr sz="2400" dirty="0">
              <a:latin typeface="Lucida Sans Unicode"/>
              <a:cs typeface="Lucida Sans Unicode"/>
            </a:endParaRPr>
          </a:p>
          <a:p>
            <a:pPr marL="241300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Lucida Sans Unicode"/>
                <a:cs typeface="Lucida Sans Unicode"/>
              </a:rPr>
              <a:t>i = i +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1;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D2CB5E6B-FF37-4848-81C7-24E43B83D610}"/>
              </a:ext>
            </a:extLst>
          </p:cNvPr>
          <p:cNvSpPr txBox="1"/>
          <p:nvPr/>
        </p:nvSpPr>
        <p:spPr>
          <a:xfrm>
            <a:off x="5166390" y="3893440"/>
            <a:ext cx="2502535" cy="20672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R="446405"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2400" dirty="0">
              <a:latin typeface="Lucida Sans Unicode"/>
              <a:cs typeface="Lucida Sans Unicode"/>
            </a:endParaRPr>
          </a:p>
          <a:p>
            <a:pPr marR="252095" algn="ctr">
              <a:lnSpc>
                <a:spcPct val="100000"/>
              </a:lnSpc>
              <a:spcBef>
                <a:spcPts val="300"/>
              </a:spcBef>
            </a:pP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12</a:t>
            </a:r>
            <a:endParaRPr sz="2400" dirty="0">
              <a:latin typeface="Lucida Sans Unicode"/>
              <a:cs typeface="Lucida Sans Unicode"/>
            </a:endParaRPr>
          </a:p>
          <a:p>
            <a:pPr marR="252095" algn="ctr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11</a:t>
            </a:r>
            <a:endParaRPr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Total:</a:t>
            </a:r>
            <a:r>
              <a:rPr sz="2400" b="1" spc="-3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24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52B38B03-BECC-40C7-A6A8-972F24E0B6A3}"/>
              </a:ext>
            </a:extLst>
          </p:cNvPr>
          <p:cNvSpPr txBox="1"/>
          <p:nvPr/>
        </p:nvSpPr>
        <p:spPr>
          <a:xfrm>
            <a:off x="8751570" y="5550994"/>
            <a:ext cx="656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z="2400" b="1" spc="0" dirty="0">
                <a:solidFill>
                  <a:srgbClr val="FF0000"/>
                </a:solidFill>
                <a:latin typeface="Lucida Sans Unicode"/>
                <a:cs typeface="Lucida Sans Unicode"/>
              </a:rPr>
              <a:t>(</a:t>
            </a: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)</a:t>
            </a:r>
            <a:endParaRPr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636AF-988A-478C-9C40-0D29291E0EF1}"/>
              </a:ext>
            </a:extLst>
          </p:cNvPr>
          <p:cNvSpPr txBox="1"/>
          <p:nvPr/>
        </p:nvSpPr>
        <p:spPr>
          <a:xfrm>
            <a:off x="407964" y="998805"/>
            <a:ext cx="582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find more here :</a:t>
            </a:r>
          </a:p>
          <a:p>
            <a:r>
              <a:rPr lang="en-US" dirty="0"/>
              <a:t>https://www.youtube.com/watch?v=sblr6SXgyLA</a:t>
            </a:r>
          </a:p>
        </p:txBody>
      </p:sp>
    </p:spTree>
    <p:extLst>
      <p:ext uri="{BB962C8B-B14F-4D97-AF65-F5344CB8AC3E}">
        <p14:creationId xmlns:p14="http://schemas.microsoft.com/office/powerpoint/2010/main" val="137808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668" y="1470405"/>
            <a:ext cx="3441700" cy="39116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The Constant</a:t>
            </a:r>
            <a:r>
              <a:rPr sz="2400" spc="-40" dirty="0"/>
              <a:t> </a:t>
            </a:r>
            <a:r>
              <a:rPr sz="2400" spc="-5" dirty="0"/>
              <a:t>Function: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169669" y="1842213"/>
            <a:ext cx="7813675" cy="34945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7955" algn="ctr">
              <a:spcBef>
                <a:spcPts val="110"/>
              </a:spcBef>
            </a:pPr>
            <a:r>
              <a:rPr sz="2100" i="1" spc="-50" dirty="0">
                <a:solidFill>
                  <a:srgbClr val="39629D"/>
                </a:solidFill>
                <a:latin typeface="Arial"/>
                <a:cs typeface="Arial"/>
              </a:rPr>
              <a:t>ƒ(n)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=</a:t>
            </a:r>
            <a:r>
              <a:rPr sz="2000" spc="-4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100" i="1" spc="-50" dirty="0">
                <a:solidFill>
                  <a:srgbClr val="39629D"/>
                </a:solidFill>
                <a:latin typeface="Arial"/>
                <a:cs typeface="Arial"/>
              </a:rPr>
              <a:t>c</a:t>
            </a:r>
            <a:endParaRPr sz="2100">
              <a:latin typeface="Arial"/>
              <a:cs typeface="Arial"/>
            </a:endParaRPr>
          </a:p>
          <a:p>
            <a:pPr marL="219710">
              <a:spcBef>
                <a:spcPts val="50"/>
              </a:spcBef>
            </a:pPr>
            <a:r>
              <a:rPr sz="2100" i="1" spc="-50" dirty="0">
                <a:solidFill>
                  <a:srgbClr val="39629D"/>
                </a:solidFill>
                <a:latin typeface="Arial"/>
                <a:cs typeface="Arial"/>
              </a:rPr>
              <a:t>For </a:t>
            </a:r>
            <a:r>
              <a:rPr sz="2100" i="1" spc="-60" dirty="0">
                <a:solidFill>
                  <a:srgbClr val="39629D"/>
                </a:solidFill>
                <a:latin typeface="Arial"/>
                <a:cs typeface="Arial"/>
              </a:rPr>
              <a:t>some </a:t>
            </a:r>
            <a:r>
              <a:rPr sz="2100" i="1" spc="-45" dirty="0">
                <a:solidFill>
                  <a:srgbClr val="39629D"/>
                </a:solidFill>
                <a:latin typeface="Arial"/>
                <a:cs typeface="Arial"/>
              </a:rPr>
              <a:t>fixed constant </a:t>
            </a:r>
            <a:r>
              <a:rPr sz="2100" i="1" spc="-40" dirty="0">
                <a:solidFill>
                  <a:srgbClr val="39629D"/>
                </a:solidFill>
                <a:latin typeface="Arial"/>
                <a:cs typeface="Arial"/>
              </a:rPr>
              <a:t>c, </a:t>
            </a:r>
            <a:r>
              <a:rPr sz="2100" i="1" spc="-50" dirty="0">
                <a:solidFill>
                  <a:srgbClr val="39629D"/>
                </a:solidFill>
                <a:latin typeface="Arial"/>
                <a:cs typeface="Arial"/>
              </a:rPr>
              <a:t>such as c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= 5, </a:t>
            </a:r>
            <a:r>
              <a:rPr sz="2100" i="1" spc="-50" dirty="0">
                <a:solidFill>
                  <a:srgbClr val="39629D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= 100 </a:t>
            </a:r>
            <a:r>
              <a:rPr sz="2100" i="1" spc="-45" dirty="0">
                <a:solidFill>
                  <a:srgbClr val="39629D"/>
                </a:solidFill>
                <a:latin typeface="Arial"/>
                <a:cs typeface="Arial"/>
              </a:rPr>
              <a:t>or </a:t>
            </a:r>
            <a:r>
              <a:rPr sz="2100" i="1" spc="-50" dirty="0">
                <a:solidFill>
                  <a:srgbClr val="39629D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=</a:t>
            </a:r>
            <a:r>
              <a:rPr sz="2000" spc="-3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9629D"/>
                </a:solidFill>
                <a:latin typeface="Arial"/>
                <a:cs typeface="Arial"/>
              </a:rPr>
              <a:t>1000,000</a:t>
            </a:r>
            <a:r>
              <a:rPr sz="2100" i="1" spc="-5" dirty="0">
                <a:solidFill>
                  <a:srgbClr val="39629D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550">
              <a:latin typeface="Times New Roman"/>
              <a:cs typeface="Times New Roman"/>
            </a:endParaRPr>
          </a:p>
          <a:p>
            <a:pPr marL="268605" marR="766445" indent="-256540">
              <a:lnSpc>
                <a:spcPts val="2160"/>
              </a:lnSpc>
              <a:tabLst>
                <a:tab pos="268605" algn="l"/>
              </a:tabLst>
            </a:pPr>
            <a:r>
              <a:rPr sz="1350" spc="1100" dirty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Regardless of the value of </a:t>
            </a:r>
            <a:r>
              <a:rPr sz="2100" i="1" spc="-45" dirty="0">
                <a:solidFill>
                  <a:srgbClr val="39629D"/>
                </a:solidFill>
                <a:latin typeface="Arial"/>
                <a:cs typeface="Arial"/>
              </a:rPr>
              <a:t>n, </a:t>
            </a:r>
            <a:r>
              <a:rPr sz="2100" i="1" spc="-50" dirty="0">
                <a:solidFill>
                  <a:srgbClr val="39629D"/>
                </a:solidFill>
                <a:latin typeface="Arial"/>
                <a:cs typeface="Arial"/>
              </a:rPr>
              <a:t>ƒ(n)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will always be equal to </a:t>
            </a:r>
            <a:r>
              <a:rPr sz="2000" spc="-415" dirty="0">
                <a:solidFill>
                  <a:srgbClr val="39629D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constant value</a:t>
            </a:r>
            <a:r>
              <a:rPr sz="2000" spc="-7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100" i="1" spc="-25" dirty="0">
                <a:solidFill>
                  <a:srgbClr val="39629D"/>
                </a:solidFill>
                <a:latin typeface="Arial"/>
                <a:cs typeface="Arial"/>
              </a:rPr>
              <a:t>c</a:t>
            </a:r>
            <a:r>
              <a:rPr sz="2000" spc="-25" dirty="0">
                <a:solidFill>
                  <a:srgbClr val="39629D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spcBef>
                <a:spcPts val="135"/>
              </a:spcBef>
              <a:tabLst>
                <a:tab pos="268605" algn="l"/>
              </a:tabLst>
            </a:pPr>
            <a:r>
              <a:rPr sz="1350" spc="1100" dirty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The most fundamental constant function</a:t>
            </a:r>
            <a:r>
              <a:rPr sz="2000" spc="-18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is:</a:t>
            </a:r>
            <a:endParaRPr sz="2000">
              <a:latin typeface="Arial"/>
              <a:cs typeface="Arial"/>
            </a:endParaRPr>
          </a:p>
          <a:p>
            <a:pPr marL="147320" algn="ctr">
              <a:spcBef>
                <a:spcPts val="60"/>
              </a:spcBef>
            </a:pPr>
            <a:r>
              <a:rPr sz="2100" i="1" spc="-45" dirty="0">
                <a:solidFill>
                  <a:srgbClr val="39629D"/>
                </a:solidFill>
                <a:latin typeface="Arial"/>
                <a:cs typeface="Arial"/>
              </a:rPr>
              <a:t>g(n)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=</a:t>
            </a:r>
            <a:r>
              <a:rPr sz="2000" spc="-4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40"/>
              </a:lnSpc>
              <a:spcBef>
                <a:spcPts val="35"/>
              </a:spcBef>
              <a:tabLst>
                <a:tab pos="268605" algn="l"/>
              </a:tabLst>
            </a:pPr>
            <a:r>
              <a:rPr sz="1350" spc="1100" dirty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Any constant function </a:t>
            </a:r>
            <a:r>
              <a:rPr sz="2100" i="1" spc="-50" dirty="0">
                <a:solidFill>
                  <a:srgbClr val="39629D"/>
                </a:solidFill>
                <a:latin typeface="Arial"/>
                <a:cs typeface="Arial"/>
              </a:rPr>
              <a:t>ƒ(n)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= </a:t>
            </a:r>
            <a:r>
              <a:rPr sz="2100" i="1" spc="-40" dirty="0">
                <a:solidFill>
                  <a:srgbClr val="39629D"/>
                </a:solidFill>
                <a:latin typeface="Arial"/>
                <a:cs typeface="Arial"/>
              </a:rPr>
              <a:t>c,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can be </a:t>
            </a:r>
            <a:r>
              <a:rPr sz="2000" spc="-5" dirty="0">
                <a:solidFill>
                  <a:srgbClr val="39629D"/>
                </a:solidFill>
                <a:latin typeface="Arial"/>
                <a:cs typeface="Arial"/>
              </a:rPr>
              <a:t>written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as a constant </a:t>
            </a:r>
            <a:r>
              <a:rPr sz="2100" i="1" spc="-50" dirty="0">
                <a:solidFill>
                  <a:srgbClr val="39629D"/>
                </a:solidFill>
                <a:latin typeface="Arial"/>
                <a:cs typeface="Arial"/>
              </a:rPr>
              <a:t>c  </a:t>
            </a:r>
            <a:r>
              <a:rPr sz="2000" spc="-60" dirty="0">
                <a:solidFill>
                  <a:srgbClr val="39629D"/>
                </a:solidFill>
                <a:latin typeface="Arial"/>
                <a:cs typeface="Arial"/>
              </a:rPr>
              <a:t>times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ts val="2340"/>
              </a:lnSpc>
            </a:pPr>
            <a:r>
              <a:rPr sz="2100" i="1" spc="-35" dirty="0">
                <a:solidFill>
                  <a:srgbClr val="39629D"/>
                </a:solidFill>
                <a:latin typeface="Arial"/>
                <a:cs typeface="Arial"/>
              </a:rPr>
              <a:t>g(n)</a:t>
            </a:r>
            <a:r>
              <a:rPr sz="2000" spc="-35" dirty="0">
                <a:solidFill>
                  <a:srgbClr val="39629D"/>
                </a:solidFill>
                <a:latin typeface="Arial"/>
                <a:cs typeface="Arial"/>
              </a:rPr>
              <a:t>.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That</a:t>
            </a:r>
            <a:r>
              <a:rPr sz="2000" spc="-7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is:</a:t>
            </a:r>
            <a:endParaRPr sz="2000">
              <a:latin typeface="Arial"/>
              <a:cs typeface="Arial"/>
            </a:endParaRPr>
          </a:p>
          <a:p>
            <a:pPr marL="147955" algn="ctr">
              <a:spcBef>
                <a:spcPts val="45"/>
              </a:spcBef>
            </a:pPr>
            <a:r>
              <a:rPr sz="2100" i="1" spc="-50" dirty="0">
                <a:solidFill>
                  <a:srgbClr val="39629D"/>
                </a:solidFill>
                <a:latin typeface="Arial"/>
                <a:cs typeface="Arial"/>
              </a:rPr>
              <a:t>ƒ(n)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=</a:t>
            </a:r>
            <a:r>
              <a:rPr sz="2000" spc="-4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100" i="1" spc="-45" dirty="0">
                <a:solidFill>
                  <a:srgbClr val="39629D"/>
                </a:solidFill>
                <a:latin typeface="Arial"/>
                <a:cs typeface="Arial"/>
              </a:rPr>
              <a:t>cg(n)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5168" y="361189"/>
            <a:ext cx="7511796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24441" y="5733262"/>
            <a:ext cx="827582" cy="91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524000" y="1"/>
            <a:ext cx="0" cy="301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fld id="{81D60167-4931-47E6-BA6A-407CBD079E47}" type="slidenum">
              <a:rPr spc="-5" dirty="0"/>
              <a:pPr marL="25400">
                <a:spcBef>
                  <a:spcPts val="190"/>
                </a:spcBef>
              </a:pPr>
              <a:t>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658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9668" y="1476501"/>
            <a:ext cx="7908290" cy="441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39629D"/>
                </a:solidFill>
                <a:latin typeface="Arial"/>
                <a:cs typeface="Arial"/>
              </a:rPr>
              <a:t>The Logarithm</a:t>
            </a:r>
            <a:r>
              <a:rPr sz="2000" b="1" spc="-5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9629D"/>
                </a:solidFill>
                <a:latin typeface="Arial"/>
                <a:cs typeface="Arial"/>
              </a:rPr>
              <a:t>Function:</a:t>
            </a:r>
            <a:endParaRPr sz="2000">
              <a:latin typeface="Arial"/>
              <a:cs typeface="Arial"/>
            </a:endParaRPr>
          </a:p>
          <a:p>
            <a:pPr marL="2098040">
              <a:spcBef>
                <a:spcPts val="85"/>
              </a:spcBef>
            </a:pPr>
            <a:r>
              <a:rPr sz="1900" i="1" spc="-50" dirty="0">
                <a:solidFill>
                  <a:srgbClr val="39629D"/>
                </a:solidFill>
                <a:latin typeface="Arial"/>
                <a:cs typeface="Arial"/>
              </a:rPr>
              <a:t>ƒ(n)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= </a:t>
            </a:r>
            <a:r>
              <a:rPr spc="-15" dirty="0">
                <a:solidFill>
                  <a:srgbClr val="39629D"/>
                </a:solidFill>
                <a:latin typeface="Arial"/>
                <a:cs typeface="Arial"/>
              </a:rPr>
              <a:t>log</a:t>
            </a:r>
            <a:r>
              <a:rPr sz="1875" i="1" spc="-22" baseline="-20000" dirty="0">
                <a:solidFill>
                  <a:srgbClr val="39629D"/>
                </a:solidFill>
                <a:latin typeface="Arial"/>
                <a:cs typeface="Arial"/>
              </a:rPr>
              <a:t>b </a:t>
            </a:r>
            <a:r>
              <a:rPr sz="1900" i="1" spc="-45" dirty="0">
                <a:solidFill>
                  <a:srgbClr val="39629D"/>
                </a:solidFill>
                <a:latin typeface="Arial"/>
                <a:cs typeface="Arial"/>
              </a:rPr>
              <a:t>n. </a:t>
            </a:r>
            <a:r>
              <a:rPr sz="1900" i="1" spc="-40" dirty="0">
                <a:solidFill>
                  <a:srgbClr val="39629D"/>
                </a:solidFill>
                <a:latin typeface="Arial"/>
                <a:cs typeface="Arial"/>
              </a:rPr>
              <a:t>for </a:t>
            </a:r>
            <a:r>
              <a:rPr sz="1900" i="1" spc="-65" dirty="0">
                <a:solidFill>
                  <a:srgbClr val="39629D"/>
                </a:solidFill>
                <a:latin typeface="Arial"/>
                <a:cs typeface="Arial"/>
              </a:rPr>
              <a:t>some </a:t>
            </a:r>
            <a:r>
              <a:rPr sz="1900" i="1" spc="-50" dirty="0">
                <a:solidFill>
                  <a:srgbClr val="39629D"/>
                </a:solidFill>
                <a:latin typeface="Arial"/>
                <a:cs typeface="Arial"/>
              </a:rPr>
              <a:t>constant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b &gt;</a:t>
            </a:r>
            <a:r>
              <a:rPr sz="1900" i="1" spc="-7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2535555"/>
            <a:r>
              <a:rPr sz="1900" i="1" spc="-50" dirty="0">
                <a:solidFill>
                  <a:srgbClr val="39629D"/>
                </a:solidFill>
                <a:latin typeface="Arial"/>
                <a:cs typeface="Arial"/>
              </a:rPr>
              <a:t>x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= </a:t>
            </a:r>
            <a:r>
              <a:rPr spc="-15" dirty="0">
                <a:solidFill>
                  <a:srgbClr val="39629D"/>
                </a:solidFill>
                <a:latin typeface="Arial"/>
                <a:cs typeface="Arial"/>
              </a:rPr>
              <a:t>log</a:t>
            </a:r>
            <a:r>
              <a:rPr sz="1875" i="1" spc="-22" baseline="-20000" dirty="0">
                <a:solidFill>
                  <a:srgbClr val="39629D"/>
                </a:solidFill>
                <a:latin typeface="Arial"/>
                <a:cs typeface="Arial"/>
              </a:rPr>
              <a:t>b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n </a:t>
            </a:r>
            <a:r>
              <a:rPr sz="1900" i="1" spc="-25" dirty="0">
                <a:solidFill>
                  <a:srgbClr val="39629D"/>
                </a:solidFill>
                <a:latin typeface="Arial"/>
                <a:cs typeface="Arial"/>
              </a:rPr>
              <a:t>if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and </a:t>
            </a:r>
            <a:r>
              <a:rPr sz="1900" i="1" spc="-50" dirty="0">
                <a:solidFill>
                  <a:srgbClr val="39629D"/>
                </a:solidFill>
                <a:latin typeface="Arial"/>
                <a:cs typeface="Arial"/>
              </a:rPr>
              <a:t>only </a:t>
            </a:r>
            <a:r>
              <a:rPr sz="1900" i="1" spc="-25" dirty="0">
                <a:solidFill>
                  <a:srgbClr val="39629D"/>
                </a:solidFill>
                <a:latin typeface="Arial"/>
                <a:cs typeface="Arial"/>
              </a:rPr>
              <a:t>if </a:t>
            </a:r>
            <a:r>
              <a:rPr sz="1900" i="1" spc="-45" dirty="0">
                <a:solidFill>
                  <a:srgbClr val="39629D"/>
                </a:solidFill>
                <a:latin typeface="Arial"/>
                <a:cs typeface="Arial"/>
              </a:rPr>
              <a:t>b</a:t>
            </a:r>
            <a:r>
              <a:rPr sz="1875" i="1" spc="-67" baseline="24444" dirty="0">
                <a:solidFill>
                  <a:srgbClr val="39629D"/>
                </a:solidFill>
                <a:latin typeface="Arial"/>
                <a:cs typeface="Arial"/>
              </a:rPr>
              <a:t>x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=</a:t>
            </a:r>
            <a:r>
              <a:rPr sz="1900" i="1" spc="-19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87200"/>
              </a:lnSpc>
              <a:tabLst>
                <a:tab pos="268605" algn="l"/>
              </a:tabLst>
            </a:pPr>
            <a:r>
              <a:rPr sz="1200" spc="1005" dirty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The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value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b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is </a:t>
            </a:r>
            <a:r>
              <a:rPr spc="-15" dirty="0">
                <a:solidFill>
                  <a:srgbClr val="39629D"/>
                </a:solidFill>
                <a:latin typeface="Arial"/>
                <a:cs typeface="Arial"/>
              </a:rPr>
              <a:t>known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as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the </a:t>
            </a:r>
            <a:r>
              <a:rPr sz="1900" b="1" i="1" spc="-60" dirty="0">
                <a:solidFill>
                  <a:srgbClr val="39629D"/>
                </a:solidFill>
                <a:latin typeface="Arial"/>
                <a:cs typeface="Arial"/>
              </a:rPr>
              <a:t>base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of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the logarithm.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The most</a:t>
            </a:r>
            <a:r>
              <a:rPr spc="15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common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39629D"/>
                </a:solidFill>
                <a:latin typeface="Arial"/>
                <a:cs typeface="Arial"/>
              </a:rPr>
              <a:t>base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for the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logarithm function in computer sciences is </a:t>
            </a:r>
            <a:r>
              <a:rPr sz="1900" b="1" i="1" spc="-35" dirty="0">
                <a:solidFill>
                  <a:srgbClr val="39629D"/>
                </a:solidFill>
                <a:latin typeface="Arial"/>
                <a:cs typeface="Arial"/>
              </a:rPr>
              <a:t>2</a:t>
            </a:r>
            <a:r>
              <a:rPr spc="-35" dirty="0">
                <a:solidFill>
                  <a:srgbClr val="39629D"/>
                </a:solidFill>
                <a:latin typeface="Arial"/>
                <a:cs typeface="Arial"/>
              </a:rPr>
              <a:t>.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Therefore, it is </a:t>
            </a:r>
            <a:r>
              <a:rPr spc="-10" dirty="0">
                <a:solidFill>
                  <a:srgbClr val="39629D"/>
                </a:solidFill>
                <a:latin typeface="Arial"/>
                <a:cs typeface="Arial"/>
              </a:rPr>
              <a:t>typical  not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to </a:t>
            </a:r>
            <a:r>
              <a:rPr spc="-10" dirty="0">
                <a:solidFill>
                  <a:srgbClr val="39629D"/>
                </a:solidFill>
                <a:latin typeface="Arial"/>
                <a:cs typeface="Arial"/>
              </a:rPr>
              <a:t>write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the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base </a:t>
            </a:r>
            <a:r>
              <a:rPr spc="-20" dirty="0">
                <a:solidFill>
                  <a:srgbClr val="39629D"/>
                </a:solidFill>
                <a:latin typeface="Arial"/>
                <a:cs typeface="Arial"/>
              </a:rPr>
              <a:t>when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it is</a:t>
            </a:r>
            <a:r>
              <a:rPr spc="8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2:</a:t>
            </a:r>
            <a:endParaRPr>
              <a:latin typeface="Arial"/>
              <a:cs typeface="Arial"/>
            </a:endParaRPr>
          </a:p>
          <a:p>
            <a:pPr marL="54610" algn="ctr">
              <a:spcBef>
                <a:spcPts val="80"/>
              </a:spcBef>
            </a:pP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log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n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= </a:t>
            </a:r>
            <a:r>
              <a:rPr spc="-10" dirty="0">
                <a:solidFill>
                  <a:srgbClr val="39629D"/>
                </a:solidFill>
                <a:latin typeface="Arial"/>
                <a:cs typeface="Arial"/>
              </a:rPr>
              <a:t>log</a:t>
            </a:r>
            <a:r>
              <a:rPr spc="-15" baseline="-20833" dirty="0">
                <a:solidFill>
                  <a:srgbClr val="39629D"/>
                </a:solidFill>
                <a:latin typeface="Arial"/>
                <a:cs typeface="Arial"/>
              </a:rPr>
              <a:t>2</a:t>
            </a:r>
            <a:r>
              <a:rPr spc="284" baseline="-20833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  <a:p>
            <a:pPr marL="295910" marR="4410710" indent="-283845">
              <a:lnSpc>
                <a:spcPct val="96900"/>
              </a:lnSpc>
              <a:spcBef>
                <a:spcPts val="204"/>
              </a:spcBef>
              <a:tabLst>
                <a:tab pos="268605" algn="l"/>
              </a:tabLst>
            </a:pPr>
            <a:r>
              <a:rPr sz="1350" spc="1100" dirty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sz="2000" b="1" dirty="0">
                <a:solidFill>
                  <a:srgbClr val="39629D"/>
                </a:solidFill>
                <a:latin typeface="Arial"/>
                <a:cs typeface="Arial"/>
              </a:rPr>
              <a:t>properties of logarithms:  </a:t>
            </a:r>
            <a:r>
              <a:rPr sz="2300" spc="-15" dirty="0">
                <a:solidFill>
                  <a:srgbClr val="39629D"/>
                </a:solidFill>
                <a:latin typeface="Arial"/>
                <a:cs typeface="Arial"/>
              </a:rPr>
              <a:t>log</a:t>
            </a:r>
            <a:r>
              <a:rPr sz="2250" spc="-22" baseline="-20370" dirty="0">
                <a:solidFill>
                  <a:srgbClr val="39629D"/>
                </a:solidFill>
                <a:latin typeface="Arial"/>
                <a:cs typeface="Arial"/>
              </a:rPr>
              <a:t>b</a:t>
            </a:r>
            <a:r>
              <a:rPr sz="2300" spc="-15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400" i="1" spc="-15" dirty="0">
                <a:solidFill>
                  <a:srgbClr val="39629D"/>
                </a:solidFill>
                <a:latin typeface="Arial"/>
                <a:cs typeface="Arial"/>
              </a:rPr>
              <a:t>xy</a:t>
            </a:r>
            <a:r>
              <a:rPr sz="2300" spc="-15" dirty="0">
                <a:solidFill>
                  <a:srgbClr val="39629D"/>
                </a:solidFill>
                <a:latin typeface="Arial"/>
                <a:cs typeface="Arial"/>
              </a:rPr>
              <a:t>) </a:t>
            </a:r>
            <a:r>
              <a:rPr sz="2300" dirty="0">
                <a:solidFill>
                  <a:srgbClr val="39629D"/>
                </a:solidFill>
                <a:latin typeface="Arial"/>
                <a:cs typeface="Arial"/>
              </a:rPr>
              <a:t>= log</a:t>
            </a:r>
            <a:r>
              <a:rPr sz="2250" baseline="-20370" dirty="0">
                <a:solidFill>
                  <a:srgbClr val="39629D"/>
                </a:solidFill>
                <a:latin typeface="Arial"/>
                <a:cs typeface="Arial"/>
              </a:rPr>
              <a:t>b </a:t>
            </a:r>
            <a:r>
              <a:rPr sz="2400" i="1" spc="-50" dirty="0">
                <a:solidFill>
                  <a:srgbClr val="39629D"/>
                </a:solidFill>
                <a:latin typeface="Arial"/>
                <a:cs typeface="Arial"/>
              </a:rPr>
              <a:t>x </a:t>
            </a:r>
            <a:r>
              <a:rPr sz="2300" dirty="0">
                <a:solidFill>
                  <a:srgbClr val="39629D"/>
                </a:solidFill>
                <a:latin typeface="Arial"/>
                <a:cs typeface="Arial"/>
              </a:rPr>
              <a:t>+ log</a:t>
            </a:r>
            <a:r>
              <a:rPr sz="2250" baseline="-20370" dirty="0">
                <a:solidFill>
                  <a:srgbClr val="39629D"/>
                </a:solidFill>
                <a:latin typeface="Arial"/>
                <a:cs typeface="Arial"/>
              </a:rPr>
              <a:t>b </a:t>
            </a:r>
            <a:r>
              <a:rPr sz="2400" i="1" spc="-50" dirty="0">
                <a:solidFill>
                  <a:srgbClr val="39629D"/>
                </a:solidFill>
                <a:latin typeface="Arial"/>
                <a:cs typeface="Arial"/>
              </a:rPr>
              <a:t>y  </a:t>
            </a:r>
            <a:r>
              <a:rPr sz="2300" dirty="0">
                <a:solidFill>
                  <a:srgbClr val="39629D"/>
                </a:solidFill>
                <a:latin typeface="Arial"/>
                <a:cs typeface="Arial"/>
              </a:rPr>
              <a:t>log</a:t>
            </a:r>
            <a:r>
              <a:rPr sz="2250" baseline="-20370" dirty="0">
                <a:solidFill>
                  <a:srgbClr val="39629D"/>
                </a:solidFill>
                <a:latin typeface="Arial"/>
                <a:cs typeface="Arial"/>
              </a:rPr>
              <a:t>b </a:t>
            </a:r>
            <a:r>
              <a:rPr sz="2300" spc="-30" dirty="0">
                <a:solidFill>
                  <a:srgbClr val="39629D"/>
                </a:solidFill>
                <a:latin typeface="Arial"/>
                <a:cs typeface="Arial"/>
              </a:rPr>
              <a:t>(</a:t>
            </a:r>
            <a:r>
              <a:rPr sz="2400" i="1" spc="-30" dirty="0">
                <a:solidFill>
                  <a:srgbClr val="39629D"/>
                </a:solidFill>
                <a:latin typeface="Arial"/>
                <a:cs typeface="Arial"/>
              </a:rPr>
              <a:t>x/y</a:t>
            </a:r>
            <a:r>
              <a:rPr sz="2300" spc="-30" dirty="0">
                <a:solidFill>
                  <a:srgbClr val="39629D"/>
                </a:solidFill>
                <a:latin typeface="Arial"/>
                <a:cs typeface="Arial"/>
              </a:rPr>
              <a:t>) </a:t>
            </a:r>
            <a:r>
              <a:rPr sz="2300" dirty="0">
                <a:solidFill>
                  <a:srgbClr val="39629D"/>
                </a:solidFill>
                <a:latin typeface="Arial"/>
                <a:cs typeface="Arial"/>
              </a:rPr>
              <a:t>= log</a:t>
            </a:r>
            <a:r>
              <a:rPr sz="2250" baseline="-20370" dirty="0">
                <a:solidFill>
                  <a:srgbClr val="39629D"/>
                </a:solidFill>
                <a:latin typeface="Arial"/>
                <a:cs typeface="Arial"/>
              </a:rPr>
              <a:t>b </a:t>
            </a:r>
            <a:r>
              <a:rPr sz="2400" i="1" spc="-50" dirty="0">
                <a:solidFill>
                  <a:srgbClr val="39629D"/>
                </a:solidFill>
                <a:latin typeface="Arial"/>
                <a:cs typeface="Arial"/>
              </a:rPr>
              <a:t>x </a:t>
            </a:r>
            <a:r>
              <a:rPr sz="2300" dirty="0">
                <a:solidFill>
                  <a:srgbClr val="39629D"/>
                </a:solidFill>
                <a:latin typeface="Arial"/>
                <a:cs typeface="Arial"/>
              </a:rPr>
              <a:t>– log</a:t>
            </a:r>
            <a:r>
              <a:rPr sz="2250" baseline="-20370" dirty="0">
                <a:solidFill>
                  <a:srgbClr val="39629D"/>
                </a:solidFill>
                <a:latin typeface="Arial"/>
                <a:cs typeface="Arial"/>
              </a:rPr>
              <a:t>b </a:t>
            </a:r>
            <a:r>
              <a:rPr sz="2400" i="1" spc="-50" dirty="0">
                <a:solidFill>
                  <a:srgbClr val="39629D"/>
                </a:solidFill>
                <a:latin typeface="Arial"/>
                <a:cs typeface="Arial"/>
              </a:rPr>
              <a:t>y  </a:t>
            </a:r>
            <a:r>
              <a:rPr sz="2300" dirty="0">
                <a:solidFill>
                  <a:srgbClr val="39629D"/>
                </a:solidFill>
                <a:latin typeface="Arial"/>
                <a:cs typeface="Arial"/>
              </a:rPr>
              <a:t>Log</a:t>
            </a:r>
            <a:r>
              <a:rPr sz="2250" baseline="-20370" dirty="0">
                <a:solidFill>
                  <a:srgbClr val="39629D"/>
                </a:solidFill>
                <a:latin typeface="Arial"/>
                <a:cs typeface="Arial"/>
              </a:rPr>
              <a:t>b </a:t>
            </a:r>
            <a:r>
              <a:rPr sz="2400" i="1" spc="-55" dirty="0">
                <a:solidFill>
                  <a:srgbClr val="39629D"/>
                </a:solidFill>
                <a:latin typeface="Arial"/>
                <a:cs typeface="Arial"/>
              </a:rPr>
              <a:t>x</a:t>
            </a:r>
            <a:r>
              <a:rPr sz="2925" i="1" spc="-82" baseline="24216" dirty="0">
                <a:solidFill>
                  <a:srgbClr val="39629D"/>
                </a:solidFill>
                <a:latin typeface="Arial"/>
                <a:cs typeface="Arial"/>
              </a:rPr>
              <a:t>a </a:t>
            </a:r>
            <a:r>
              <a:rPr sz="2300" dirty="0">
                <a:solidFill>
                  <a:srgbClr val="39629D"/>
                </a:solidFill>
                <a:latin typeface="Arial"/>
                <a:cs typeface="Arial"/>
              </a:rPr>
              <a:t>= </a:t>
            </a:r>
            <a:r>
              <a:rPr sz="2400" i="1" spc="-5" dirty="0">
                <a:solidFill>
                  <a:srgbClr val="39629D"/>
                </a:solidFill>
                <a:latin typeface="Arial"/>
                <a:cs typeface="Arial"/>
              </a:rPr>
              <a:t>a</a:t>
            </a:r>
            <a:r>
              <a:rPr sz="2300" spc="-5" dirty="0">
                <a:solidFill>
                  <a:srgbClr val="39629D"/>
                </a:solidFill>
                <a:latin typeface="Arial"/>
                <a:cs typeface="Arial"/>
              </a:rPr>
              <a:t>log</a:t>
            </a:r>
            <a:r>
              <a:rPr sz="2250" spc="-7" baseline="-20370" dirty="0">
                <a:solidFill>
                  <a:srgbClr val="39629D"/>
                </a:solidFill>
                <a:latin typeface="Arial"/>
                <a:cs typeface="Arial"/>
              </a:rPr>
              <a:t>b</a:t>
            </a:r>
            <a:r>
              <a:rPr sz="2250" spc="75" baseline="-2037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400" i="1" spc="-50" dirty="0">
                <a:solidFill>
                  <a:srgbClr val="39629D"/>
                </a:solidFill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ts val="2785"/>
              </a:lnSpc>
            </a:pPr>
            <a:r>
              <a:rPr sz="2300" dirty="0">
                <a:solidFill>
                  <a:srgbClr val="39629D"/>
                </a:solidFill>
                <a:latin typeface="Arial"/>
                <a:cs typeface="Arial"/>
              </a:rPr>
              <a:t>Log</a:t>
            </a:r>
            <a:r>
              <a:rPr sz="2250" baseline="-20370" dirty="0">
                <a:solidFill>
                  <a:srgbClr val="39629D"/>
                </a:solidFill>
                <a:latin typeface="Arial"/>
                <a:cs typeface="Arial"/>
              </a:rPr>
              <a:t>b </a:t>
            </a:r>
            <a:r>
              <a:rPr sz="2400" i="1" spc="-55" dirty="0">
                <a:solidFill>
                  <a:srgbClr val="39629D"/>
                </a:solidFill>
                <a:latin typeface="Arial"/>
                <a:cs typeface="Arial"/>
              </a:rPr>
              <a:t>a </a:t>
            </a:r>
            <a:r>
              <a:rPr sz="2300" dirty="0">
                <a:solidFill>
                  <a:srgbClr val="39629D"/>
                </a:solidFill>
                <a:latin typeface="Arial"/>
                <a:cs typeface="Arial"/>
              </a:rPr>
              <a:t>= log</a:t>
            </a:r>
            <a:r>
              <a:rPr sz="2250" baseline="-20370" dirty="0">
                <a:solidFill>
                  <a:srgbClr val="39629D"/>
                </a:solidFill>
                <a:latin typeface="Arial"/>
                <a:cs typeface="Arial"/>
              </a:rPr>
              <a:t>x </a:t>
            </a:r>
            <a:r>
              <a:rPr sz="2400" i="1" spc="-55" dirty="0">
                <a:solidFill>
                  <a:srgbClr val="39629D"/>
                </a:solidFill>
                <a:latin typeface="Arial"/>
                <a:cs typeface="Arial"/>
              </a:rPr>
              <a:t>a </a:t>
            </a:r>
            <a:r>
              <a:rPr sz="2300" dirty="0">
                <a:solidFill>
                  <a:srgbClr val="39629D"/>
                </a:solidFill>
                <a:latin typeface="Arial"/>
                <a:cs typeface="Arial"/>
              </a:rPr>
              <a:t>/ log</a:t>
            </a:r>
            <a:r>
              <a:rPr sz="2250" baseline="-20370" dirty="0">
                <a:solidFill>
                  <a:srgbClr val="39629D"/>
                </a:solidFill>
                <a:latin typeface="Arial"/>
                <a:cs typeface="Arial"/>
              </a:rPr>
              <a:t>x</a:t>
            </a:r>
            <a:r>
              <a:rPr sz="2250" spc="-112" baseline="-2037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400" i="1" spc="-55" dirty="0">
                <a:solidFill>
                  <a:srgbClr val="39629D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5168" y="361189"/>
            <a:ext cx="7511796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24441" y="5733262"/>
            <a:ext cx="827582" cy="91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524000" y="1"/>
            <a:ext cx="0" cy="301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fld id="{81D60167-4931-47E6-BA6A-407CBD079E47}" type="slidenum">
              <a:rPr spc="-5" dirty="0"/>
              <a:pPr marL="25400">
                <a:spcBef>
                  <a:spcPts val="190"/>
                </a:spcBef>
              </a:pPr>
              <a:t>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3136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669" y="927598"/>
            <a:ext cx="2451735" cy="1367682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</a:t>
            </a:r>
            <a:r>
              <a:rPr spc="-5" dirty="0"/>
              <a:t>linear</a:t>
            </a:r>
            <a:r>
              <a:rPr spc="-85" dirty="0"/>
              <a:t> </a:t>
            </a:r>
            <a:r>
              <a:rPr dirty="0"/>
              <a:t>Function: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9669" y="1735410"/>
            <a:ext cx="7890509" cy="40184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 algn="ctr">
              <a:spcBef>
                <a:spcPts val="95"/>
              </a:spcBef>
            </a:pPr>
            <a:r>
              <a:rPr sz="1900" i="1" spc="-50" dirty="0">
                <a:solidFill>
                  <a:srgbClr val="39629D"/>
                </a:solidFill>
                <a:latin typeface="Arial"/>
                <a:cs typeface="Arial"/>
              </a:rPr>
              <a:t>ƒ(n)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= </a:t>
            </a:r>
            <a:r>
              <a:rPr sz="1900" i="1" spc="-6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ts val="2390"/>
              </a:lnSpc>
            </a:pPr>
            <a:r>
              <a:rPr sz="2000" b="1" dirty="0">
                <a:solidFill>
                  <a:srgbClr val="39629D"/>
                </a:solidFill>
                <a:latin typeface="Arial"/>
                <a:cs typeface="Arial"/>
              </a:rPr>
              <a:t>The N-Log-N</a:t>
            </a:r>
            <a:r>
              <a:rPr sz="2000" b="1" spc="-4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9629D"/>
                </a:solidFill>
                <a:latin typeface="Arial"/>
                <a:cs typeface="Arial"/>
              </a:rPr>
              <a:t>Function:</a:t>
            </a:r>
            <a:endParaRPr sz="2000">
              <a:latin typeface="Arial"/>
              <a:cs typeface="Arial"/>
            </a:endParaRPr>
          </a:p>
          <a:p>
            <a:pPr marL="70485" algn="ctr">
              <a:lnSpc>
                <a:spcPts val="1970"/>
              </a:lnSpc>
            </a:pPr>
            <a:r>
              <a:rPr sz="1650" i="1" spc="-30" dirty="0">
                <a:solidFill>
                  <a:srgbClr val="39629D"/>
                </a:solidFill>
                <a:latin typeface="Arial"/>
                <a:cs typeface="Arial"/>
              </a:rPr>
              <a:t>ƒ(n) </a:t>
            </a:r>
            <a:r>
              <a:rPr sz="1600" spc="-5" dirty="0">
                <a:solidFill>
                  <a:srgbClr val="39629D"/>
                </a:solidFill>
                <a:latin typeface="Arial"/>
                <a:cs typeface="Arial"/>
              </a:rPr>
              <a:t>= </a:t>
            </a:r>
            <a:r>
              <a:rPr sz="1650" i="1" spc="-1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39629D"/>
                </a:solidFill>
                <a:latin typeface="Arial"/>
                <a:cs typeface="Arial"/>
              </a:rPr>
              <a:t>log</a:t>
            </a:r>
            <a:r>
              <a:rPr sz="1600" spc="1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1650" i="1" spc="-35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2335"/>
              </a:lnSpc>
            </a:pPr>
            <a:r>
              <a:rPr sz="2000" b="1" dirty="0">
                <a:solidFill>
                  <a:srgbClr val="39629D"/>
                </a:solidFill>
                <a:latin typeface="Arial"/>
                <a:cs typeface="Arial"/>
              </a:rPr>
              <a:t>The Quadratic</a:t>
            </a:r>
            <a:r>
              <a:rPr sz="2000" b="1" spc="-6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9629D"/>
                </a:solidFill>
                <a:latin typeface="Arial"/>
                <a:cs typeface="Arial"/>
              </a:rPr>
              <a:t>Function:</a:t>
            </a:r>
            <a:endParaRPr sz="2000">
              <a:latin typeface="Arial"/>
              <a:cs typeface="Arial"/>
            </a:endParaRPr>
          </a:p>
          <a:p>
            <a:pPr marL="71755" algn="ctr">
              <a:lnSpc>
                <a:spcPts val="2215"/>
              </a:lnSpc>
            </a:pPr>
            <a:r>
              <a:rPr sz="1900" i="1" spc="-50" dirty="0">
                <a:solidFill>
                  <a:srgbClr val="39629D"/>
                </a:solidFill>
                <a:latin typeface="Arial"/>
                <a:cs typeface="Arial"/>
              </a:rPr>
              <a:t>ƒ(n)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= </a:t>
            </a:r>
            <a:r>
              <a:rPr sz="1900" i="1" spc="-45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1875" i="1" spc="-67" baseline="24444" dirty="0">
                <a:solidFill>
                  <a:srgbClr val="39629D"/>
                </a:solidFill>
                <a:latin typeface="Arial"/>
                <a:cs typeface="Arial"/>
              </a:rPr>
              <a:t>2</a:t>
            </a:r>
            <a:endParaRPr sz="1875" baseline="24444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ts val="2390"/>
              </a:lnSpc>
            </a:pPr>
            <a:r>
              <a:rPr sz="2000" b="1" dirty="0">
                <a:solidFill>
                  <a:srgbClr val="39629D"/>
                </a:solidFill>
                <a:latin typeface="Arial"/>
                <a:cs typeface="Arial"/>
              </a:rPr>
              <a:t>The Cubic</a:t>
            </a:r>
            <a:r>
              <a:rPr sz="2000" b="1" spc="-3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9629D"/>
                </a:solidFill>
                <a:latin typeface="Arial"/>
                <a:cs typeface="Arial"/>
              </a:rPr>
              <a:t>Function:</a:t>
            </a:r>
            <a:endParaRPr sz="2000">
              <a:latin typeface="Arial"/>
              <a:cs typeface="Arial"/>
            </a:endParaRPr>
          </a:p>
          <a:p>
            <a:pPr marL="73025" algn="ctr">
              <a:lnSpc>
                <a:spcPts val="1950"/>
              </a:lnSpc>
            </a:pPr>
            <a:r>
              <a:rPr sz="1650" i="1" spc="-30" dirty="0">
                <a:solidFill>
                  <a:srgbClr val="39629D"/>
                </a:solidFill>
                <a:latin typeface="Arial"/>
                <a:cs typeface="Arial"/>
              </a:rPr>
              <a:t>ƒ(n) </a:t>
            </a:r>
            <a:r>
              <a:rPr sz="1600" spc="-5" dirty="0">
                <a:solidFill>
                  <a:srgbClr val="39629D"/>
                </a:solidFill>
                <a:latin typeface="Arial"/>
                <a:cs typeface="Arial"/>
              </a:rPr>
              <a:t>=</a:t>
            </a:r>
            <a:r>
              <a:rPr sz="1600" spc="2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1650" i="1" spc="-25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1650" i="1" spc="-37" baseline="25252" dirty="0">
                <a:solidFill>
                  <a:srgbClr val="39629D"/>
                </a:solidFill>
                <a:latin typeface="Arial"/>
                <a:cs typeface="Arial"/>
              </a:rPr>
              <a:t>3</a:t>
            </a:r>
            <a:endParaRPr sz="1650" baseline="25252">
              <a:latin typeface="Arial"/>
              <a:cs typeface="Arial"/>
            </a:endParaRPr>
          </a:p>
          <a:p>
            <a:pPr marL="12700">
              <a:lnSpc>
                <a:spcPts val="1875"/>
              </a:lnSpc>
              <a:tabLst>
                <a:tab pos="268605" algn="l"/>
              </a:tabLst>
            </a:pPr>
            <a:r>
              <a:rPr sz="1200" spc="1005" dirty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All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the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function listed so far are part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of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a larger class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of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functions called</a:t>
            </a:r>
            <a:r>
              <a:rPr spc="114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the</a:t>
            </a:r>
            <a:endParaRPr>
              <a:latin typeface="Arial"/>
              <a:cs typeface="Arial"/>
            </a:endParaRPr>
          </a:p>
          <a:p>
            <a:pPr marL="268605">
              <a:lnSpc>
                <a:spcPts val="1935"/>
              </a:lnSpc>
            </a:pPr>
            <a:r>
              <a:rPr sz="1900" b="1" i="1" spc="-55" dirty="0">
                <a:solidFill>
                  <a:srgbClr val="39629D"/>
                </a:solidFill>
                <a:latin typeface="Arial"/>
                <a:cs typeface="Arial"/>
              </a:rPr>
              <a:t>polynomial.</a:t>
            </a:r>
            <a:endParaRPr sz="1900">
              <a:latin typeface="Arial"/>
              <a:cs typeface="Arial"/>
            </a:endParaRPr>
          </a:p>
          <a:p>
            <a:pPr marL="70485" algn="ctr">
              <a:lnSpc>
                <a:spcPts val="2200"/>
              </a:lnSpc>
            </a:pPr>
            <a:r>
              <a:rPr sz="1900" i="1" spc="-50" dirty="0">
                <a:solidFill>
                  <a:srgbClr val="39629D"/>
                </a:solidFill>
                <a:latin typeface="Arial"/>
                <a:cs typeface="Arial"/>
              </a:rPr>
              <a:t>ƒ(n)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= </a:t>
            </a:r>
            <a:r>
              <a:rPr spc="-10" dirty="0">
                <a:solidFill>
                  <a:srgbClr val="39629D"/>
                </a:solidFill>
                <a:latin typeface="Arial"/>
                <a:cs typeface="Arial"/>
              </a:rPr>
              <a:t>a</a:t>
            </a:r>
            <a:r>
              <a:rPr spc="-15" baseline="-20833" dirty="0">
                <a:solidFill>
                  <a:srgbClr val="39629D"/>
                </a:solidFill>
                <a:latin typeface="Arial"/>
                <a:cs typeface="Arial"/>
              </a:rPr>
              <a:t>0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+ </a:t>
            </a:r>
            <a:r>
              <a:rPr spc="-25" dirty="0">
                <a:solidFill>
                  <a:srgbClr val="39629D"/>
                </a:solidFill>
                <a:latin typeface="Arial"/>
                <a:cs typeface="Arial"/>
              </a:rPr>
              <a:t>a</a:t>
            </a:r>
            <a:r>
              <a:rPr spc="-37" baseline="-20833" dirty="0">
                <a:solidFill>
                  <a:srgbClr val="39629D"/>
                </a:solidFill>
                <a:latin typeface="Arial"/>
                <a:cs typeface="Arial"/>
              </a:rPr>
              <a:t>1</a:t>
            </a:r>
            <a:r>
              <a:rPr sz="1900" i="1" spc="-25" dirty="0">
                <a:solidFill>
                  <a:srgbClr val="39629D"/>
                </a:solidFill>
                <a:latin typeface="Arial"/>
                <a:cs typeface="Arial"/>
              </a:rPr>
              <a:t>n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+ </a:t>
            </a:r>
            <a:r>
              <a:rPr spc="-25" dirty="0">
                <a:solidFill>
                  <a:srgbClr val="39629D"/>
                </a:solidFill>
                <a:latin typeface="Arial"/>
                <a:cs typeface="Arial"/>
              </a:rPr>
              <a:t>a</a:t>
            </a:r>
            <a:r>
              <a:rPr spc="-37" baseline="-20833" dirty="0">
                <a:solidFill>
                  <a:srgbClr val="39629D"/>
                </a:solidFill>
                <a:latin typeface="Arial"/>
                <a:cs typeface="Arial"/>
              </a:rPr>
              <a:t>2</a:t>
            </a:r>
            <a:r>
              <a:rPr sz="1900" i="1" spc="-25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1875" i="1" spc="-37" baseline="24444" dirty="0">
                <a:solidFill>
                  <a:srgbClr val="39629D"/>
                </a:solidFill>
                <a:latin typeface="Arial"/>
                <a:cs typeface="Arial"/>
              </a:rPr>
              <a:t>2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+ </a:t>
            </a:r>
            <a:r>
              <a:rPr spc="-25" dirty="0">
                <a:solidFill>
                  <a:srgbClr val="39629D"/>
                </a:solidFill>
                <a:latin typeface="Arial"/>
                <a:cs typeface="Arial"/>
              </a:rPr>
              <a:t>a</a:t>
            </a:r>
            <a:r>
              <a:rPr spc="-37" baseline="-20833" dirty="0">
                <a:solidFill>
                  <a:srgbClr val="39629D"/>
                </a:solidFill>
                <a:latin typeface="Arial"/>
                <a:cs typeface="Arial"/>
              </a:rPr>
              <a:t>3</a:t>
            </a:r>
            <a:r>
              <a:rPr sz="1900" i="1" spc="-25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1875" i="1" spc="-37" baseline="24444" dirty="0">
                <a:solidFill>
                  <a:srgbClr val="39629D"/>
                </a:solidFill>
                <a:latin typeface="Arial"/>
                <a:cs typeface="Arial"/>
              </a:rPr>
              <a:t>3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+ …</a:t>
            </a:r>
            <a:r>
              <a:rPr spc="15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39629D"/>
                </a:solidFill>
                <a:latin typeface="Arial"/>
                <a:cs typeface="Arial"/>
              </a:rPr>
              <a:t>+a</a:t>
            </a:r>
            <a:r>
              <a:rPr spc="-30" baseline="-20833" dirty="0">
                <a:solidFill>
                  <a:srgbClr val="39629D"/>
                </a:solidFill>
                <a:latin typeface="Arial"/>
                <a:cs typeface="Arial"/>
              </a:rPr>
              <a:t>d</a:t>
            </a:r>
            <a:r>
              <a:rPr sz="1900" i="1" spc="-20" dirty="0">
                <a:solidFill>
                  <a:srgbClr val="39629D"/>
                </a:solidFill>
                <a:latin typeface="Arial"/>
                <a:cs typeface="Arial"/>
              </a:rPr>
              <a:t>n</a:t>
            </a:r>
            <a:r>
              <a:rPr sz="1875" i="1" spc="-30" baseline="24444" dirty="0">
                <a:solidFill>
                  <a:srgbClr val="39629D"/>
                </a:solidFill>
                <a:latin typeface="Arial"/>
                <a:cs typeface="Arial"/>
              </a:rPr>
              <a:t>d</a:t>
            </a:r>
            <a:endParaRPr sz="1875" baseline="24444">
              <a:latin typeface="Arial"/>
              <a:cs typeface="Arial"/>
            </a:endParaRPr>
          </a:p>
          <a:p>
            <a:pPr marL="126364" algn="ctr">
              <a:lnSpc>
                <a:spcPts val="1590"/>
              </a:lnSpc>
              <a:spcBef>
                <a:spcPts val="300"/>
              </a:spcBef>
            </a:pP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Where a</a:t>
            </a:r>
            <a:r>
              <a:rPr sz="1350" baseline="-21604" dirty="0">
                <a:solidFill>
                  <a:srgbClr val="39629D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,a</a:t>
            </a:r>
            <a:r>
              <a:rPr sz="1350" baseline="-21604" dirty="0">
                <a:solidFill>
                  <a:srgbClr val="39629D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,a</a:t>
            </a:r>
            <a:r>
              <a:rPr sz="1350" baseline="-21604" dirty="0">
                <a:solidFill>
                  <a:srgbClr val="39629D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,…,a</a:t>
            </a:r>
            <a:r>
              <a:rPr sz="1350" baseline="-21604" dirty="0">
                <a:solidFill>
                  <a:srgbClr val="39629D"/>
                </a:solidFill>
                <a:latin typeface="Arial"/>
                <a:cs typeface="Arial"/>
              </a:rPr>
              <a:t>d 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are constants, called </a:t>
            </a:r>
            <a:r>
              <a:rPr sz="1450" b="1" i="1" spc="-25" dirty="0">
                <a:solidFill>
                  <a:srgbClr val="39629D"/>
                </a:solidFill>
                <a:latin typeface="Arial"/>
                <a:cs typeface="Arial"/>
              </a:rPr>
              <a:t>coefficients 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of the </a:t>
            </a:r>
            <a:r>
              <a:rPr sz="1400" spc="-5" dirty="0">
                <a:solidFill>
                  <a:srgbClr val="39629D"/>
                </a:solidFill>
                <a:latin typeface="Arial"/>
                <a:cs typeface="Arial"/>
              </a:rPr>
              <a:t>polynomial, 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and </a:t>
            </a:r>
            <a:r>
              <a:rPr sz="1400" spc="5" dirty="0">
                <a:solidFill>
                  <a:srgbClr val="39629D"/>
                </a:solidFill>
                <a:latin typeface="Arial"/>
                <a:cs typeface="Arial"/>
              </a:rPr>
              <a:t>a</a:t>
            </a:r>
            <a:r>
              <a:rPr sz="1350" spc="7" baseline="-21604" dirty="0">
                <a:solidFill>
                  <a:srgbClr val="39629D"/>
                </a:solidFill>
                <a:latin typeface="Arial"/>
                <a:cs typeface="Arial"/>
              </a:rPr>
              <a:t>d 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≠ </a:t>
            </a:r>
            <a:r>
              <a:rPr sz="1400" spc="-5" dirty="0">
                <a:solidFill>
                  <a:srgbClr val="39629D"/>
                </a:solidFill>
                <a:latin typeface="Arial"/>
                <a:cs typeface="Arial"/>
              </a:rPr>
              <a:t>0. 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the integer</a:t>
            </a:r>
            <a:r>
              <a:rPr sz="1400" spc="-2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39629D"/>
                </a:solidFill>
                <a:latin typeface="Arial"/>
                <a:cs typeface="Arial"/>
              </a:rPr>
              <a:t>d,</a:t>
            </a:r>
            <a:endParaRPr sz="1450">
              <a:latin typeface="Arial"/>
              <a:cs typeface="Arial"/>
            </a:endParaRPr>
          </a:p>
          <a:p>
            <a:pPr marL="268605">
              <a:lnSpc>
                <a:spcPts val="1590"/>
              </a:lnSpc>
            </a:pPr>
            <a:r>
              <a:rPr sz="1400" spc="-5" dirty="0">
                <a:solidFill>
                  <a:srgbClr val="39629D"/>
                </a:solidFill>
                <a:latin typeface="Arial"/>
                <a:cs typeface="Arial"/>
              </a:rPr>
              <a:t>which 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indicates the highest </a:t>
            </a:r>
            <a:r>
              <a:rPr sz="1400" spc="-5" dirty="0">
                <a:solidFill>
                  <a:srgbClr val="39629D"/>
                </a:solidFill>
                <a:latin typeface="Arial"/>
                <a:cs typeface="Arial"/>
              </a:rPr>
              <a:t>power 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in the </a:t>
            </a:r>
            <a:r>
              <a:rPr sz="1400" spc="-5" dirty="0">
                <a:solidFill>
                  <a:srgbClr val="39629D"/>
                </a:solidFill>
                <a:latin typeface="Arial"/>
                <a:cs typeface="Arial"/>
              </a:rPr>
              <a:t>polynomial, 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is called the </a:t>
            </a:r>
            <a:r>
              <a:rPr sz="1450" b="1" i="1" spc="-30" dirty="0">
                <a:solidFill>
                  <a:srgbClr val="39629D"/>
                </a:solidFill>
                <a:latin typeface="Arial"/>
                <a:cs typeface="Arial"/>
              </a:rPr>
              <a:t>degree </a:t>
            </a:r>
            <a:r>
              <a:rPr sz="1400" dirty="0">
                <a:solidFill>
                  <a:srgbClr val="39629D"/>
                </a:solidFill>
                <a:latin typeface="Arial"/>
                <a:cs typeface="Arial"/>
              </a:rPr>
              <a:t>of the</a:t>
            </a:r>
            <a:r>
              <a:rPr sz="1400" spc="-19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9629D"/>
                </a:solidFill>
                <a:latin typeface="Arial"/>
                <a:cs typeface="Arial"/>
              </a:rPr>
              <a:t>polynomial.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5168" y="361189"/>
            <a:ext cx="7511796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24441" y="5733262"/>
            <a:ext cx="827582" cy="91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524000" y="1"/>
            <a:ext cx="0" cy="301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fld id="{81D60167-4931-47E6-BA6A-407CBD079E47}" type="slidenum">
              <a:rPr spc="-5" dirty="0"/>
              <a:pPr marL="25400">
                <a:spcBef>
                  <a:spcPts val="190"/>
                </a:spcBef>
              </a:pPr>
              <a:t>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7370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668" y="1420113"/>
            <a:ext cx="2317750" cy="452120"/>
          </a:xfrm>
          <a:prstGeom prst="rect">
            <a:avLst/>
          </a:prstGeom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DA1F28"/>
                </a:solidFill>
              </a:rPr>
              <a:t>Running</a:t>
            </a:r>
            <a:r>
              <a:rPr sz="2800" b="0" spc="-100" dirty="0">
                <a:solidFill>
                  <a:srgbClr val="DA1F28"/>
                </a:solidFill>
              </a:rPr>
              <a:t> </a:t>
            </a:r>
            <a:r>
              <a:rPr sz="2800" b="0" spc="-25" dirty="0">
                <a:solidFill>
                  <a:srgbClr val="DA1F28"/>
                </a:solidFill>
              </a:rPr>
              <a:t>Time: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169669" y="1837689"/>
            <a:ext cx="38322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350" spc="1100" dirty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Most algorithms transform</a:t>
            </a:r>
            <a:r>
              <a:rPr sz="2000" spc="-14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spc="-370" dirty="0">
                <a:solidFill>
                  <a:srgbClr val="39629D"/>
                </a:solidFill>
                <a:latin typeface="Arial"/>
                <a:cs typeface="Arial"/>
              </a:rPr>
              <a:t>input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ts val="2160"/>
              </a:lnSpc>
            </a:pP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objects </a:t>
            </a:r>
            <a:r>
              <a:rPr sz="2000" spc="-5" dirty="0">
                <a:solidFill>
                  <a:srgbClr val="39629D"/>
                </a:solidFill>
                <a:latin typeface="Arial"/>
                <a:cs typeface="Arial"/>
              </a:rPr>
              <a:t>into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output</a:t>
            </a:r>
            <a:r>
              <a:rPr sz="2000" spc="-8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objects.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9668" y="2671700"/>
            <a:ext cx="4090670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585"/>
              </a:spcBef>
              <a:tabLst>
                <a:tab pos="268605" algn="l"/>
              </a:tabLst>
            </a:pPr>
            <a:r>
              <a:rPr sz="1350" spc="1100" dirty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The running </a:t>
            </a:r>
            <a:r>
              <a:rPr sz="2000" spc="-5" dirty="0">
                <a:solidFill>
                  <a:srgbClr val="39629D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of an algorithm  </a:t>
            </a:r>
            <a:r>
              <a:rPr sz="2000" spc="-5" dirty="0">
                <a:solidFill>
                  <a:srgbClr val="39629D"/>
                </a:solidFill>
                <a:latin typeface="Arial"/>
                <a:cs typeface="Arial"/>
              </a:rPr>
              <a:t>typically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grows with </a:t>
            </a:r>
            <a:r>
              <a:rPr sz="2000" spc="-5" dirty="0">
                <a:solidFill>
                  <a:srgbClr val="39629D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input</a:t>
            </a:r>
            <a:r>
              <a:rPr sz="2000" spc="-8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size.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9668" y="3505276"/>
            <a:ext cx="4403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350" spc="1100" dirty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sz="2000" spc="-5" dirty="0">
                <a:solidFill>
                  <a:srgbClr val="39629D"/>
                </a:solidFill>
                <a:latin typeface="Arial"/>
                <a:cs typeface="Arial"/>
              </a:rPr>
              <a:t>Average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case time is often </a:t>
            </a:r>
            <a:r>
              <a:rPr sz="2000" spc="-5" dirty="0">
                <a:solidFill>
                  <a:srgbClr val="39629D"/>
                </a:solidFill>
                <a:latin typeface="Arial"/>
                <a:cs typeface="Arial"/>
              </a:rPr>
              <a:t>difficult</a:t>
            </a:r>
            <a:r>
              <a:rPr sz="2000" spc="-15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spc="-355" dirty="0">
                <a:solidFill>
                  <a:srgbClr val="39629D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ts val="2160"/>
              </a:lnSpc>
            </a:pP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determine.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9668" y="4337684"/>
            <a:ext cx="4434840" cy="13106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68605" marR="130810" indent="-256540">
              <a:lnSpc>
                <a:spcPct val="80000"/>
              </a:lnSpc>
              <a:spcBef>
                <a:spcPts val="585"/>
              </a:spcBef>
              <a:tabLst>
                <a:tab pos="268605" algn="l"/>
              </a:tabLst>
            </a:pPr>
            <a:r>
              <a:rPr sz="1350" spc="1100" dirty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sz="2000" spc="-15" dirty="0">
                <a:solidFill>
                  <a:srgbClr val="39629D"/>
                </a:solidFill>
                <a:latin typeface="Arial"/>
                <a:cs typeface="Arial"/>
              </a:rPr>
              <a:t>We </a:t>
            </a:r>
            <a:r>
              <a:rPr sz="2000" dirty="0">
                <a:solidFill>
                  <a:srgbClr val="39629D"/>
                </a:solidFill>
                <a:latin typeface="Arial"/>
                <a:cs typeface="Arial"/>
              </a:rPr>
              <a:t>focus on the worst case</a:t>
            </a:r>
            <a:r>
              <a:rPr sz="2000" spc="-15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39629D"/>
                </a:solidFill>
                <a:latin typeface="Arial"/>
                <a:cs typeface="Arial"/>
              </a:rPr>
              <a:t>running  </a:t>
            </a:r>
            <a:r>
              <a:rPr sz="2000" spc="-5" dirty="0">
                <a:solidFill>
                  <a:srgbClr val="39629D"/>
                </a:solidFill>
                <a:latin typeface="Arial"/>
                <a:cs typeface="Arial"/>
              </a:rPr>
              <a:t>time.</a:t>
            </a:r>
            <a:endParaRPr sz="2000">
              <a:latin typeface="Arial"/>
              <a:cs typeface="Arial"/>
            </a:endParaRPr>
          </a:p>
          <a:p>
            <a:pPr marL="524510" indent="-228600">
              <a:lnSpc>
                <a:spcPts val="1970"/>
              </a:lnSpc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Easier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to</a:t>
            </a:r>
            <a:r>
              <a:rPr spc="-15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39629D"/>
                </a:solidFill>
                <a:latin typeface="Arial"/>
                <a:cs typeface="Arial"/>
              </a:rPr>
              <a:t>analyze</a:t>
            </a:r>
            <a:endParaRPr>
              <a:latin typeface="Arial"/>
              <a:cs typeface="Arial"/>
            </a:endParaRPr>
          </a:p>
          <a:p>
            <a:pPr marL="524510" indent="-228600">
              <a:lnSpc>
                <a:spcPts val="1880"/>
              </a:lnSpc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Crucial </a:t>
            </a:r>
            <a:r>
              <a:rPr dirty="0">
                <a:solidFill>
                  <a:srgbClr val="39629D"/>
                </a:solidFill>
                <a:latin typeface="Arial"/>
                <a:cs typeface="Arial"/>
              </a:rPr>
              <a:t>to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applications such as</a:t>
            </a:r>
            <a:r>
              <a:rPr spc="-20" dirty="0">
                <a:solidFill>
                  <a:srgbClr val="39629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games,</a:t>
            </a:r>
            <a:endParaRPr>
              <a:latin typeface="Arial"/>
              <a:cs typeface="Arial"/>
            </a:endParaRPr>
          </a:p>
          <a:p>
            <a:pPr marL="524510">
              <a:lnSpc>
                <a:spcPts val="1945"/>
              </a:lnSpc>
            </a:pPr>
            <a:r>
              <a:rPr spc="-5" dirty="0">
                <a:solidFill>
                  <a:srgbClr val="39629D"/>
                </a:solidFill>
                <a:latin typeface="Arial"/>
                <a:cs typeface="Arial"/>
              </a:rPr>
              <a:t>finance and robotics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5168" y="361189"/>
            <a:ext cx="6569964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24441" y="5733262"/>
            <a:ext cx="827582" cy="91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49092" y="507672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592" y="0"/>
                </a:lnTo>
              </a:path>
            </a:pathLst>
          </a:custGeom>
          <a:ln w="380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86948" y="5076725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252" y="0"/>
                </a:lnTo>
              </a:path>
            </a:pathLst>
          </a:custGeom>
          <a:ln w="380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48715" y="5076725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673" y="0"/>
                </a:lnTo>
              </a:path>
            </a:pathLst>
          </a:custGeom>
          <a:ln w="380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6571" y="5076725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252" y="0"/>
                </a:lnTo>
              </a:path>
            </a:pathLst>
          </a:custGeom>
          <a:ln w="380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0980" y="5076725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094" y="0"/>
                </a:lnTo>
              </a:path>
            </a:pathLst>
          </a:custGeom>
          <a:ln w="380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05732" y="5062470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0" y="38012"/>
                </a:moveTo>
                <a:lnTo>
                  <a:pt x="47511" y="0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49091" y="506247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778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86948" y="5062470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252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48715" y="5062470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673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86571" y="5062470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252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2745" y="5062470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330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05732" y="4643382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0" y="38012"/>
                </a:moveTo>
                <a:lnTo>
                  <a:pt x="47511" y="0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49091" y="464338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778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86948" y="4643382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252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8715" y="4643382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673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86571" y="4643382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668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62745" y="4643382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474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5732" y="4243249"/>
            <a:ext cx="47625" cy="29209"/>
          </a:xfrm>
          <a:custGeom>
            <a:avLst/>
            <a:gdLst/>
            <a:ahLst/>
            <a:cxnLst/>
            <a:rect l="l" t="t" r="r" b="b"/>
            <a:pathLst>
              <a:path w="47625" h="29210">
                <a:moveTo>
                  <a:pt x="0" y="28889"/>
                </a:moveTo>
                <a:lnTo>
                  <a:pt x="47511" y="0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49091" y="423374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778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86948" y="4233745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542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48714" y="4233745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592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62744" y="4233745"/>
            <a:ext cx="1076960" cy="0"/>
          </a:xfrm>
          <a:custGeom>
            <a:avLst/>
            <a:gdLst/>
            <a:ahLst/>
            <a:cxnLst/>
            <a:rect l="l" t="t" r="r" b="b"/>
            <a:pathLst>
              <a:path w="1076959">
                <a:moveTo>
                  <a:pt x="0" y="0"/>
                </a:moveTo>
                <a:lnTo>
                  <a:pt x="1076667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05732" y="3824224"/>
            <a:ext cx="47625" cy="29209"/>
          </a:xfrm>
          <a:custGeom>
            <a:avLst/>
            <a:gdLst/>
            <a:ahLst/>
            <a:cxnLst/>
            <a:rect l="l" t="t" r="r" b="b"/>
            <a:pathLst>
              <a:path w="47625" h="29210">
                <a:moveTo>
                  <a:pt x="0" y="28762"/>
                </a:moveTo>
                <a:lnTo>
                  <a:pt x="47511" y="0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49091" y="381472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778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86948" y="381472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542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62745" y="3814720"/>
            <a:ext cx="1772285" cy="0"/>
          </a:xfrm>
          <a:custGeom>
            <a:avLst/>
            <a:gdLst/>
            <a:ahLst/>
            <a:cxnLst/>
            <a:rect l="l" t="t" r="r" b="b"/>
            <a:pathLst>
              <a:path w="1772284">
                <a:moveTo>
                  <a:pt x="0" y="0"/>
                </a:moveTo>
                <a:lnTo>
                  <a:pt x="1771851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05732" y="3405072"/>
            <a:ext cx="47625" cy="29209"/>
          </a:xfrm>
          <a:custGeom>
            <a:avLst/>
            <a:gdLst/>
            <a:ahLst/>
            <a:cxnLst/>
            <a:rect l="l" t="t" r="r" b="b"/>
            <a:pathLst>
              <a:path w="47625" h="29210">
                <a:moveTo>
                  <a:pt x="0" y="28889"/>
                </a:moveTo>
                <a:lnTo>
                  <a:pt x="47511" y="0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149091" y="339556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778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86948" y="3395568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333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62745" y="3395568"/>
            <a:ext cx="1772285" cy="0"/>
          </a:xfrm>
          <a:custGeom>
            <a:avLst/>
            <a:gdLst/>
            <a:ahLst/>
            <a:cxnLst/>
            <a:rect l="l" t="t" r="r" b="b"/>
            <a:pathLst>
              <a:path w="1772284">
                <a:moveTo>
                  <a:pt x="0" y="0"/>
                </a:moveTo>
                <a:lnTo>
                  <a:pt x="1771851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05732" y="2995550"/>
            <a:ext cx="47625" cy="29209"/>
          </a:xfrm>
          <a:custGeom>
            <a:avLst/>
            <a:gdLst/>
            <a:ahLst/>
            <a:cxnLst/>
            <a:rect l="l" t="t" r="r" b="b"/>
            <a:pathLst>
              <a:path w="47625" h="29210">
                <a:moveTo>
                  <a:pt x="0" y="28762"/>
                </a:moveTo>
                <a:lnTo>
                  <a:pt x="47511" y="0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149091" y="298604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778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62745" y="2986045"/>
            <a:ext cx="2477135" cy="0"/>
          </a:xfrm>
          <a:custGeom>
            <a:avLst/>
            <a:gdLst/>
            <a:ahLst/>
            <a:cxnLst/>
            <a:rect l="l" t="t" r="r" b="b"/>
            <a:pathLst>
              <a:path w="2477134">
                <a:moveTo>
                  <a:pt x="0" y="0"/>
                </a:moveTo>
                <a:lnTo>
                  <a:pt x="2476537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05732" y="2576398"/>
            <a:ext cx="47625" cy="29209"/>
          </a:xfrm>
          <a:custGeom>
            <a:avLst/>
            <a:gdLst/>
            <a:ahLst/>
            <a:cxnLst/>
            <a:rect l="l" t="t" r="r" b="b"/>
            <a:pathLst>
              <a:path w="47625" h="29210">
                <a:moveTo>
                  <a:pt x="0" y="28889"/>
                </a:moveTo>
                <a:lnTo>
                  <a:pt x="47511" y="0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62744" y="2566893"/>
            <a:ext cx="2791460" cy="0"/>
          </a:xfrm>
          <a:custGeom>
            <a:avLst/>
            <a:gdLst/>
            <a:ahLst/>
            <a:cxnLst/>
            <a:rect l="l" t="t" r="r" b="b"/>
            <a:pathLst>
              <a:path w="2791459">
                <a:moveTo>
                  <a:pt x="0" y="0"/>
                </a:moveTo>
                <a:lnTo>
                  <a:pt x="2791124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5732" y="5062470"/>
            <a:ext cx="2858135" cy="38100"/>
          </a:xfrm>
          <a:custGeom>
            <a:avLst/>
            <a:gdLst/>
            <a:ahLst/>
            <a:cxnLst/>
            <a:rect l="l" t="t" r="r" b="b"/>
            <a:pathLst>
              <a:path w="2858134" h="38100">
                <a:moveTo>
                  <a:pt x="2857640" y="0"/>
                </a:moveTo>
                <a:lnTo>
                  <a:pt x="2800373" y="38012"/>
                </a:lnTo>
                <a:lnTo>
                  <a:pt x="0" y="38012"/>
                </a:lnTo>
                <a:lnTo>
                  <a:pt x="57013" y="0"/>
                </a:lnTo>
                <a:lnTo>
                  <a:pt x="2857640" y="0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5731" y="2566893"/>
            <a:ext cx="57150" cy="2533650"/>
          </a:xfrm>
          <a:custGeom>
            <a:avLst/>
            <a:gdLst/>
            <a:ahLst/>
            <a:cxnLst/>
            <a:rect l="l" t="t" r="r" b="b"/>
            <a:pathLst>
              <a:path w="57150" h="2533650">
                <a:moveTo>
                  <a:pt x="0" y="2533589"/>
                </a:moveTo>
                <a:lnTo>
                  <a:pt x="0" y="38392"/>
                </a:lnTo>
                <a:lnTo>
                  <a:pt x="57013" y="0"/>
                </a:lnTo>
                <a:lnTo>
                  <a:pt x="57013" y="2495577"/>
                </a:lnTo>
                <a:lnTo>
                  <a:pt x="0" y="2533589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2745" y="2566944"/>
            <a:ext cx="2800985" cy="2495550"/>
          </a:xfrm>
          <a:custGeom>
            <a:avLst/>
            <a:gdLst/>
            <a:ahLst/>
            <a:cxnLst/>
            <a:rect l="l" t="t" r="r" b="b"/>
            <a:pathLst>
              <a:path w="2800984" h="2495550">
                <a:moveTo>
                  <a:pt x="0" y="2495526"/>
                </a:moveTo>
                <a:lnTo>
                  <a:pt x="2800627" y="2495526"/>
                </a:lnTo>
                <a:lnTo>
                  <a:pt x="2800627" y="0"/>
                </a:lnTo>
                <a:lnTo>
                  <a:pt x="0" y="0"/>
                </a:lnTo>
                <a:lnTo>
                  <a:pt x="0" y="2495526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1930" y="4853084"/>
            <a:ext cx="47625" cy="247650"/>
          </a:xfrm>
          <a:custGeom>
            <a:avLst/>
            <a:gdLst/>
            <a:ahLst/>
            <a:cxnLst/>
            <a:rect l="l" t="t" r="r" b="b"/>
            <a:pathLst>
              <a:path w="47625" h="247650">
                <a:moveTo>
                  <a:pt x="47511" y="0"/>
                </a:moveTo>
                <a:lnTo>
                  <a:pt x="0" y="38012"/>
                </a:lnTo>
                <a:lnTo>
                  <a:pt x="0" y="247398"/>
                </a:lnTo>
                <a:lnTo>
                  <a:pt x="47511" y="209386"/>
                </a:lnTo>
                <a:lnTo>
                  <a:pt x="47511" y="0"/>
                </a:lnTo>
                <a:close/>
              </a:path>
            </a:pathLst>
          </a:custGeom>
          <a:solidFill>
            <a:srgbClr val="175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81930" y="4853084"/>
            <a:ext cx="47625" cy="247650"/>
          </a:xfrm>
          <a:custGeom>
            <a:avLst/>
            <a:gdLst/>
            <a:ahLst/>
            <a:cxnLst/>
            <a:rect l="l" t="t" r="r" b="b"/>
            <a:pathLst>
              <a:path w="47625" h="247650">
                <a:moveTo>
                  <a:pt x="0" y="247398"/>
                </a:moveTo>
                <a:lnTo>
                  <a:pt x="0" y="38012"/>
                </a:lnTo>
                <a:lnTo>
                  <a:pt x="47511" y="0"/>
                </a:lnTo>
                <a:lnTo>
                  <a:pt x="47511" y="209386"/>
                </a:lnTo>
                <a:lnTo>
                  <a:pt x="0" y="247398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15324" y="4848334"/>
            <a:ext cx="218869" cy="256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34220" y="4643382"/>
            <a:ext cx="57785" cy="457200"/>
          </a:xfrm>
          <a:custGeom>
            <a:avLst/>
            <a:gdLst/>
            <a:ahLst/>
            <a:cxnLst/>
            <a:rect l="l" t="t" r="r" b="b"/>
            <a:pathLst>
              <a:path w="57785" h="457200">
                <a:moveTo>
                  <a:pt x="57393" y="0"/>
                </a:moveTo>
                <a:lnTo>
                  <a:pt x="0" y="38012"/>
                </a:lnTo>
                <a:lnTo>
                  <a:pt x="0" y="457101"/>
                </a:lnTo>
                <a:lnTo>
                  <a:pt x="57393" y="419088"/>
                </a:lnTo>
                <a:lnTo>
                  <a:pt x="57393" y="0"/>
                </a:lnTo>
                <a:close/>
              </a:path>
            </a:pathLst>
          </a:custGeom>
          <a:solidFill>
            <a:srgbClr val="6C0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4220" y="4643382"/>
            <a:ext cx="57785" cy="457200"/>
          </a:xfrm>
          <a:custGeom>
            <a:avLst/>
            <a:gdLst/>
            <a:ahLst/>
            <a:cxnLst/>
            <a:rect l="l" t="t" r="r" b="b"/>
            <a:pathLst>
              <a:path w="57785" h="457200">
                <a:moveTo>
                  <a:pt x="0" y="457101"/>
                </a:moveTo>
                <a:lnTo>
                  <a:pt x="0" y="38012"/>
                </a:lnTo>
                <a:lnTo>
                  <a:pt x="57393" y="0"/>
                </a:lnTo>
                <a:lnTo>
                  <a:pt x="57393" y="419088"/>
                </a:lnTo>
                <a:lnTo>
                  <a:pt x="0" y="457101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81929" y="4681394"/>
            <a:ext cx="152400" cy="419100"/>
          </a:xfrm>
          <a:custGeom>
            <a:avLst/>
            <a:gdLst/>
            <a:ahLst/>
            <a:cxnLst/>
            <a:rect l="l" t="t" r="r" b="b"/>
            <a:pathLst>
              <a:path w="152400" h="419100">
                <a:moveTo>
                  <a:pt x="0" y="419088"/>
                </a:moveTo>
                <a:lnTo>
                  <a:pt x="152352" y="419088"/>
                </a:lnTo>
                <a:lnTo>
                  <a:pt x="152352" y="0"/>
                </a:lnTo>
                <a:lnTo>
                  <a:pt x="0" y="0"/>
                </a:lnTo>
                <a:lnTo>
                  <a:pt x="0" y="419088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81929" y="4681394"/>
            <a:ext cx="152400" cy="419100"/>
          </a:xfrm>
          <a:custGeom>
            <a:avLst/>
            <a:gdLst/>
            <a:ahLst/>
            <a:cxnLst/>
            <a:rect l="l" t="t" r="r" b="b"/>
            <a:pathLst>
              <a:path w="152400" h="419100">
                <a:moveTo>
                  <a:pt x="0" y="419088"/>
                </a:moveTo>
                <a:lnTo>
                  <a:pt x="152352" y="419088"/>
                </a:lnTo>
                <a:lnTo>
                  <a:pt x="152352" y="0"/>
                </a:lnTo>
                <a:lnTo>
                  <a:pt x="0" y="0"/>
                </a:lnTo>
                <a:lnTo>
                  <a:pt x="0" y="419088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81930" y="4643382"/>
            <a:ext cx="210185" cy="38100"/>
          </a:xfrm>
          <a:custGeom>
            <a:avLst/>
            <a:gdLst/>
            <a:ahLst/>
            <a:cxnLst/>
            <a:rect l="l" t="t" r="r" b="b"/>
            <a:pathLst>
              <a:path w="210185" h="38100">
                <a:moveTo>
                  <a:pt x="209682" y="0"/>
                </a:moveTo>
                <a:lnTo>
                  <a:pt x="47511" y="0"/>
                </a:lnTo>
                <a:lnTo>
                  <a:pt x="0" y="38012"/>
                </a:lnTo>
                <a:lnTo>
                  <a:pt x="152289" y="38012"/>
                </a:lnTo>
                <a:lnTo>
                  <a:pt x="209682" y="0"/>
                </a:lnTo>
                <a:close/>
              </a:path>
            </a:pathLst>
          </a:custGeom>
          <a:solidFill>
            <a:srgbClr val="A31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81930" y="4643382"/>
            <a:ext cx="210185" cy="38100"/>
          </a:xfrm>
          <a:custGeom>
            <a:avLst/>
            <a:gdLst/>
            <a:ahLst/>
            <a:cxnLst/>
            <a:rect l="l" t="t" r="r" b="b"/>
            <a:pathLst>
              <a:path w="210185" h="38100">
                <a:moveTo>
                  <a:pt x="152289" y="38012"/>
                </a:moveTo>
                <a:lnTo>
                  <a:pt x="209682" y="0"/>
                </a:lnTo>
                <a:lnTo>
                  <a:pt x="47511" y="0"/>
                </a:lnTo>
                <a:lnTo>
                  <a:pt x="0" y="38012"/>
                </a:lnTo>
                <a:lnTo>
                  <a:pt x="152289" y="38012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86635" y="4433945"/>
            <a:ext cx="57785" cy="666750"/>
          </a:xfrm>
          <a:custGeom>
            <a:avLst/>
            <a:gdLst/>
            <a:ahLst/>
            <a:cxnLst/>
            <a:rect l="l" t="t" r="r" b="b"/>
            <a:pathLst>
              <a:path w="57784" h="666750">
                <a:moveTo>
                  <a:pt x="57393" y="0"/>
                </a:moveTo>
                <a:lnTo>
                  <a:pt x="0" y="47515"/>
                </a:lnTo>
                <a:lnTo>
                  <a:pt x="0" y="666538"/>
                </a:lnTo>
                <a:lnTo>
                  <a:pt x="57393" y="628525"/>
                </a:lnTo>
                <a:lnTo>
                  <a:pt x="57393" y="0"/>
                </a:lnTo>
                <a:close/>
              </a:path>
            </a:pathLst>
          </a:custGeom>
          <a:solidFill>
            <a:srgbClr val="80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86635" y="4433945"/>
            <a:ext cx="57785" cy="666750"/>
          </a:xfrm>
          <a:custGeom>
            <a:avLst/>
            <a:gdLst/>
            <a:ahLst/>
            <a:cxnLst/>
            <a:rect l="l" t="t" r="r" b="b"/>
            <a:pathLst>
              <a:path w="57784" h="666750">
                <a:moveTo>
                  <a:pt x="0" y="666538"/>
                </a:moveTo>
                <a:lnTo>
                  <a:pt x="0" y="47515"/>
                </a:lnTo>
                <a:lnTo>
                  <a:pt x="57393" y="0"/>
                </a:lnTo>
                <a:lnTo>
                  <a:pt x="57393" y="628525"/>
                </a:lnTo>
                <a:lnTo>
                  <a:pt x="0" y="666538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34219" y="4481512"/>
            <a:ext cx="152400" cy="619125"/>
          </a:xfrm>
          <a:custGeom>
            <a:avLst/>
            <a:gdLst/>
            <a:ahLst/>
            <a:cxnLst/>
            <a:rect l="l" t="t" r="r" b="b"/>
            <a:pathLst>
              <a:path w="152400" h="619125">
                <a:moveTo>
                  <a:pt x="0" y="618971"/>
                </a:moveTo>
                <a:lnTo>
                  <a:pt x="152352" y="618971"/>
                </a:lnTo>
                <a:lnTo>
                  <a:pt x="152352" y="0"/>
                </a:lnTo>
                <a:lnTo>
                  <a:pt x="0" y="0"/>
                </a:lnTo>
                <a:lnTo>
                  <a:pt x="0" y="618971"/>
                </a:lnTo>
                <a:close/>
              </a:path>
            </a:pathLst>
          </a:custGeom>
          <a:solidFill>
            <a:srgbClr val="FF8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34219" y="4481512"/>
            <a:ext cx="152400" cy="619125"/>
          </a:xfrm>
          <a:custGeom>
            <a:avLst/>
            <a:gdLst/>
            <a:ahLst/>
            <a:cxnLst/>
            <a:rect l="l" t="t" r="r" b="b"/>
            <a:pathLst>
              <a:path w="152400" h="619125">
                <a:moveTo>
                  <a:pt x="0" y="618971"/>
                </a:moveTo>
                <a:lnTo>
                  <a:pt x="152352" y="618971"/>
                </a:lnTo>
                <a:lnTo>
                  <a:pt x="152352" y="0"/>
                </a:lnTo>
                <a:lnTo>
                  <a:pt x="0" y="0"/>
                </a:lnTo>
                <a:lnTo>
                  <a:pt x="0" y="618971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34220" y="4433946"/>
            <a:ext cx="210185" cy="47625"/>
          </a:xfrm>
          <a:custGeom>
            <a:avLst/>
            <a:gdLst/>
            <a:ahLst/>
            <a:cxnLst/>
            <a:rect l="l" t="t" r="r" b="b"/>
            <a:pathLst>
              <a:path w="210184" h="47625">
                <a:moveTo>
                  <a:pt x="209809" y="0"/>
                </a:moveTo>
                <a:lnTo>
                  <a:pt x="57393" y="0"/>
                </a:lnTo>
                <a:lnTo>
                  <a:pt x="0" y="47515"/>
                </a:lnTo>
                <a:lnTo>
                  <a:pt x="152415" y="47515"/>
                </a:lnTo>
                <a:lnTo>
                  <a:pt x="209809" y="0"/>
                </a:lnTo>
                <a:close/>
              </a:path>
            </a:pathLst>
          </a:custGeom>
          <a:solidFill>
            <a:srgbClr val="BE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34220" y="4433946"/>
            <a:ext cx="210185" cy="47625"/>
          </a:xfrm>
          <a:custGeom>
            <a:avLst/>
            <a:gdLst/>
            <a:ahLst/>
            <a:cxnLst/>
            <a:rect l="l" t="t" r="r" b="b"/>
            <a:pathLst>
              <a:path w="210184" h="47625">
                <a:moveTo>
                  <a:pt x="152415" y="47515"/>
                </a:moveTo>
                <a:lnTo>
                  <a:pt x="209809" y="0"/>
                </a:lnTo>
                <a:lnTo>
                  <a:pt x="57393" y="0"/>
                </a:lnTo>
                <a:lnTo>
                  <a:pt x="0" y="47515"/>
                </a:lnTo>
                <a:lnTo>
                  <a:pt x="152415" y="47515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77241" y="4643382"/>
            <a:ext cx="57785" cy="457200"/>
          </a:xfrm>
          <a:custGeom>
            <a:avLst/>
            <a:gdLst/>
            <a:ahLst/>
            <a:cxnLst/>
            <a:rect l="l" t="t" r="r" b="b"/>
            <a:pathLst>
              <a:path w="57784" h="457200">
                <a:moveTo>
                  <a:pt x="57266" y="0"/>
                </a:moveTo>
                <a:lnTo>
                  <a:pt x="0" y="38012"/>
                </a:lnTo>
                <a:lnTo>
                  <a:pt x="0" y="457101"/>
                </a:lnTo>
                <a:lnTo>
                  <a:pt x="57266" y="419088"/>
                </a:lnTo>
                <a:lnTo>
                  <a:pt x="57266" y="0"/>
                </a:lnTo>
                <a:close/>
              </a:path>
            </a:pathLst>
          </a:custGeom>
          <a:solidFill>
            <a:srgbClr val="175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77241" y="4643382"/>
            <a:ext cx="57785" cy="457200"/>
          </a:xfrm>
          <a:custGeom>
            <a:avLst/>
            <a:gdLst/>
            <a:ahLst/>
            <a:cxnLst/>
            <a:rect l="l" t="t" r="r" b="b"/>
            <a:pathLst>
              <a:path w="57784" h="457200">
                <a:moveTo>
                  <a:pt x="0" y="457101"/>
                </a:moveTo>
                <a:lnTo>
                  <a:pt x="0" y="38012"/>
                </a:lnTo>
                <a:lnTo>
                  <a:pt x="57266" y="0"/>
                </a:lnTo>
                <a:lnTo>
                  <a:pt x="57266" y="419088"/>
                </a:lnTo>
                <a:lnTo>
                  <a:pt x="0" y="457101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24824" y="4681394"/>
            <a:ext cx="152400" cy="419100"/>
          </a:xfrm>
          <a:custGeom>
            <a:avLst/>
            <a:gdLst/>
            <a:ahLst/>
            <a:cxnLst/>
            <a:rect l="l" t="t" r="r" b="b"/>
            <a:pathLst>
              <a:path w="152400" h="419100">
                <a:moveTo>
                  <a:pt x="0" y="419088"/>
                </a:moveTo>
                <a:lnTo>
                  <a:pt x="152352" y="419088"/>
                </a:lnTo>
                <a:lnTo>
                  <a:pt x="152352" y="0"/>
                </a:lnTo>
                <a:lnTo>
                  <a:pt x="0" y="0"/>
                </a:lnTo>
                <a:lnTo>
                  <a:pt x="0" y="419088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24824" y="4681394"/>
            <a:ext cx="152400" cy="419100"/>
          </a:xfrm>
          <a:custGeom>
            <a:avLst/>
            <a:gdLst/>
            <a:ahLst/>
            <a:cxnLst/>
            <a:rect l="l" t="t" r="r" b="b"/>
            <a:pathLst>
              <a:path w="152400" h="419100">
                <a:moveTo>
                  <a:pt x="0" y="419088"/>
                </a:moveTo>
                <a:lnTo>
                  <a:pt x="152352" y="419088"/>
                </a:lnTo>
                <a:lnTo>
                  <a:pt x="152352" y="0"/>
                </a:lnTo>
                <a:lnTo>
                  <a:pt x="0" y="0"/>
                </a:lnTo>
                <a:lnTo>
                  <a:pt x="0" y="419088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24825" y="4643382"/>
            <a:ext cx="210185" cy="38100"/>
          </a:xfrm>
          <a:custGeom>
            <a:avLst/>
            <a:gdLst/>
            <a:ahLst/>
            <a:cxnLst/>
            <a:rect l="l" t="t" r="r" b="b"/>
            <a:pathLst>
              <a:path w="210184" h="38100">
                <a:moveTo>
                  <a:pt x="209682" y="0"/>
                </a:moveTo>
                <a:lnTo>
                  <a:pt x="57393" y="0"/>
                </a:lnTo>
                <a:lnTo>
                  <a:pt x="0" y="38012"/>
                </a:lnTo>
                <a:lnTo>
                  <a:pt x="152415" y="38012"/>
                </a:lnTo>
                <a:lnTo>
                  <a:pt x="209682" y="0"/>
                </a:lnTo>
                <a:close/>
              </a:path>
            </a:pathLst>
          </a:custGeom>
          <a:solidFill>
            <a:srgbClr val="217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24825" y="4643382"/>
            <a:ext cx="210185" cy="38100"/>
          </a:xfrm>
          <a:custGeom>
            <a:avLst/>
            <a:gdLst/>
            <a:ahLst/>
            <a:cxnLst/>
            <a:rect l="l" t="t" r="r" b="b"/>
            <a:pathLst>
              <a:path w="210184" h="38100">
                <a:moveTo>
                  <a:pt x="152415" y="38012"/>
                </a:moveTo>
                <a:lnTo>
                  <a:pt x="209682" y="0"/>
                </a:lnTo>
                <a:lnTo>
                  <a:pt x="57393" y="0"/>
                </a:lnTo>
                <a:lnTo>
                  <a:pt x="0" y="38012"/>
                </a:lnTo>
                <a:lnTo>
                  <a:pt x="152415" y="38012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39413" y="4233746"/>
            <a:ext cx="47625" cy="866775"/>
          </a:xfrm>
          <a:custGeom>
            <a:avLst/>
            <a:gdLst/>
            <a:ahLst/>
            <a:cxnLst/>
            <a:rect l="l" t="t" r="r" b="b"/>
            <a:pathLst>
              <a:path w="47625" h="866775">
                <a:moveTo>
                  <a:pt x="0" y="866737"/>
                </a:moveTo>
                <a:lnTo>
                  <a:pt x="0" y="38392"/>
                </a:lnTo>
                <a:lnTo>
                  <a:pt x="47511" y="0"/>
                </a:lnTo>
                <a:lnTo>
                  <a:pt x="47511" y="828725"/>
                </a:lnTo>
                <a:lnTo>
                  <a:pt x="0" y="866737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7240" y="4272126"/>
            <a:ext cx="162560" cy="828675"/>
          </a:xfrm>
          <a:custGeom>
            <a:avLst/>
            <a:gdLst/>
            <a:ahLst/>
            <a:cxnLst/>
            <a:rect l="l" t="t" r="r" b="b"/>
            <a:pathLst>
              <a:path w="162559" h="828675">
                <a:moveTo>
                  <a:pt x="0" y="828357"/>
                </a:moveTo>
                <a:lnTo>
                  <a:pt x="162171" y="828357"/>
                </a:lnTo>
                <a:lnTo>
                  <a:pt x="162171" y="0"/>
                </a:lnTo>
                <a:lnTo>
                  <a:pt x="0" y="0"/>
                </a:lnTo>
                <a:lnTo>
                  <a:pt x="0" y="82835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77240" y="4272126"/>
            <a:ext cx="162560" cy="828675"/>
          </a:xfrm>
          <a:custGeom>
            <a:avLst/>
            <a:gdLst/>
            <a:ahLst/>
            <a:cxnLst/>
            <a:rect l="l" t="t" r="r" b="b"/>
            <a:pathLst>
              <a:path w="162559" h="828675">
                <a:moveTo>
                  <a:pt x="0" y="828357"/>
                </a:moveTo>
                <a:lnTo>
                  <a:pt x="162171" y="828357"/>
                </a:lnTo>
                <a:lnTo>
                  <a:pt x="162171" y="0"/>
                </a:lnTo>
                <a:lnTo>
                  <a:pt x="0" y="0"/>
                </a:lnTo>
                <a:lnTo>
                  <a:pt x="0" y="828357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77241" y="4233746"/>
            <a:ext cx="210185" cy="38735"/>
          </a:xfrm>
          <a:custGeom>
            <a:avLst/>
            <a:gdLst/>
            <a:ahLst/>
            <a:cxnLst/>
            <a:rect l="l" t="t" r="r" b="b"/>
            <a:pathLst>
              <a:path w="210184" h="38735">
                <a:moveTo>
                  <a:pt x="209682" y="0"/>
                </a:moveTo>
                <a:lnTo>
                  <a:pt x="57266" y="0"/>
                </a:lnTo>
                <a:lnTo>
                  <a:pt x="0" y="38392"/>
                </a:lnTo>
                <a:lnTo>
                  <a:pt x="162171" y="38392"/>
                </a:lnTo>
                <a:lnTo>
                  <a:pt x="209682" y="0"/>
                </a:lnTo>
                <a:close/>
              </a:path>
            </a:pathLst>
          </a:custGeom>
          <a:solidFill>
            <a:srgbClr val="A31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77241" y="4233746"/>
            <a:ext cx="210185" cy="38735"/>
          </a:xfrm>
          <a:custGeom>
            <a:avLst/>
            <a:gdLst/>
            <a:ahLst/>
            <a:cxnLst/>
            <a:rect l="l" t="t" r="r" b="b"/>
            <a:pathLst>
              <a:path w="210184" h="38735">
                <a:moveTo>
                  <a:pt x="162171" y="38392"/>
                </a:moveTo>
                <a:lnTo>
                  <a:pt x="209682" y="0"/>
                </a:lnTo>
                <a:lnTo>
                  <a:pt x="57266" y="0"/>
                </a:lnTo>
                <a:lnTo>
                  <a:pt x="0" y="38392"/>
                </a:lnTo>
                <a:lnTo>
                  <a:pt x="162171" y="38392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20208" y="3814721"/>
            <a:ext cx="0" cy="1285875"/>
          </a:xfrm>
          <a:custGeom>
            <a:avLst/>
            <a:gdLst/>
            <a:ahLst/>
            <a:cxnLst/>
            <a:rect l="l" t="t" r="r" b="b"/>
            <a:pathLst>
              <a:path h="1285875">
                <a:moveTo>
                  <a:pt x="0" y="0"/>
                </a:moveTo>
                <a:lnTo>
                  <a:pt x="0" y="1285763"/>
                </a:lnTo>
              </a:path>
            </a:pathLst>
          </a:custGeom>
          <a:ln w="57013">
            <a:solidFill>
              <a:srgbClr val="804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91701" y="3814721"/>
            <a:ext cx="57150" cy="1285875"/>
          </a:xfrm>
          <a:custGeom>
            <a:avLst/>
            <a:gdLst/>
            <a:ahLst/>
            <a:cxnLst/>
            <a:rect l="l" t="t" r="r" b="b"/>
            <a:pathLst>
              <a:path w="57150" h="1285875">
                <a:moveTo>
                  <a:pt x="0" y="1285763"/>
                </a:moveTo>
                <a:lnTo>
                  <a:pt x="0" y="38266"/>
                </a:lnTo>
                <a:lnTo>
                  <a:pt x="57013" y="0"/>
                </a:lnTo>
                <a:lnTo>
                  <a:pt x="57013" y="1247750"/>
                </a:lnTo>
                <a:lnTo>
                  <a:pt x="0" y="1285763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39412" y="3853037"/>
            <a:ext cx="152400" cy="1247775"/>
          </a:xfrm>
          <a:custGeom>
            <a:avLst/>
            <a:gdLst/>
            <a:ahLst/>
            <a:cxnLst/>
            <a:rect l="l" t="t" r="r" b="b"/>
            <a:pathLst>
              <a:path w="152400" h="1247775">
                <a:moveTo>
                  <a:pt x="0" y="1247446"/>
                </a:moveTo>
                <a:lnTo>
                  <a:pt x="152352" y="1247446"/>
                </a:lnTo>
                <a:lnTo>
                  <a:pt x="152352" y="0"/>
                </a:lnTo>
                <a:lnTo>
                  <a:pt x="0" y="0"/>
                </a:lnTo>
                <a:lnTo>
                  <a:pt x="0" y="1247446"/>
                </a:lnTo>
                <a:close/>
              </a:path>
            </a:pathLst>
          </a:custGeom>
          <a:solidFill>
            <a:srgbClr val="FF8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39412" y="3853037"/>
            <a:ext cx="152400" cy="1247775"/>
          </a:xfrm>
          <a:custGeom>
            <a:avLst/>
            <a:gdLst/>
            <a:ahLst/>
            <a:cxnLst/>
            <a:rect l="l" t="t" r="r" b="b"/>
            <a:pathLst>
              <a:path w="152400" h="1247775">
                <a:moveTo>
                  <a:pt x="0" y="1247446"/>
                </a:moveTo>
                <a:lnTo>
                  <a:pt x="152352" y="1247446"/>
                </a:lnTo>
                <a:lnTo>
                  <a:pt x="152352" y="0"/>
                </a:lnTo>
                <a:lnTo>
                  <a:pt x="0" y="0"/>
                </a:lnTo>
                <a:lnTo>
                  <a:pt x="0" y="1247446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39412" y="3814721"/>
            <a:ext cx="209550" cy="38735"/>
          </a:xfrm>
          <a:custGeom>
            <a:avLst/>
            <a:gdLst/>
            <a:ahLst/>
            <a:cxnLst/>
            <a:rect l="l" t="t" r="r" b="b"/>
            <a:pathLst>
              <a:path w="209550" h="38735">
                <a:moveTo>
                  <a:pt x="209302" y="0"/>
                </a:moveTo>
                <a:lnTo>
                  <a:pt x="47511" y="0"/>
                </a:lnTo>
                <a:lnTo>
                  <a:pt x="0" y="38266"/>
                </a:lnTo>
                <a:lnTo>
                  <a:pt x="152289" y="38266"/>
                </a:lnTo>
                <a:lnTo>
                  <a:pt x="209302" y="0"/>
                </a:lnTo>
                <a:close/>
              </a:path>
            </a:pathLst>
          </a:custGeom>
          <a:solidFill>
            <a:srgbClr val="BE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39412" y="3814721"/>
            <a:ext cx="209550" cy="38735"/>
          </a:xfrm>
          <a:custGeom>
            <a:avLst/>
            <a:gdLst/>
            <a:ahLst/>
            <a:cxnLst/>
            <a:rect l="l" t="t" r="r" b="b"/>
            <a:pathLst>
              <a:path w="209550" h="38735">
                <a:moveTo>
                  <a:pt x="152289" y="38266"/>
                </a:moveTo>
                <a:lnTo>
                  <a:pt x="209302" y="0"/>
                </a:lnTo>
                <a:lnTo>
                  <a:pt x="47511" y="0"/>
                </a:lnTo>
                <a:lnTo>
                  <a:pt x="0" y="38266"/>
                </a:lnTo>
                <a:lnTo>
                  <a:pt x="152289" y="38266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82307" y="4433945"/>
            <a:ext cx="47625" cy="666750"/>
          </a:xfrm>
          <a:custGeom>
            <a:avLst/>
            <a:gdLst/>
            <a:ahLst/>
            <a:cxnLst/>
            <a:rect l="l" t="t" r="r" b="b"/>
            <a:pathLst>
              <a:path w="47625" h="666750">
                <a:moveTo>
                  <a:pt x="0" y="666538"/>
                </a:moveTo>
                <a:lnTo>
                  <a:pt x="0" y="47515"/>
                </a:lnTo>
                <a:lnTo>
                  <a:pt x="47511" y="0"/>
                </a:lnTo>
                <a:lnTo>
                  <a:pt x="47511" y="628525"/>
                </a:lnTo>
                <a:lnTo>
                  <a:pt x="0" y="666538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20389" y="4481512"/>
            <a:ext cx="161925" cy="619125"/>
          </a:xfrm>
          <a:custGeom>
            <a:avLst/>
            <a:gdLst/>
            <a:ahLst/>
            <a:cxnLst/>
            <a:rect l="l" t="t" r="r" b="b"/>
            <a:pathLst>
              <a:path w="161925" h="619125">
                <a:moveTo>
                  <a:pt x="0" y="618971"/>
                </a:moveTo>
                <a:lnTo>
                  <a:pt x="161854" y="618971"/>
                </a:lnTo>
                <a:lnTo>
                  <a:pt x="161854" y="0"/>
                </a:lnTo>
                <a:lnTo>
                  <a:pt x="0" y="0"/>
                </a:lnTo>
                <a:lnTo>
                  <a:pt x="0" y="618971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920389" y="4481512"/>
            <a:ext cx="161925" cy="619125"/>
          </a:xfrm>
          <a:custGeom>
            <a:avLst/>
            <a:gdLst/>
            <a:ahLst/>
            <a:cxnLst/>
            <a:rect l="l" t="t" r="r" b="b"/>
            <a:pathLst>
              <a:path w="161925" h="619125">
                <a:moveTo>
                  <a:pt x="0" y="618971"/>
                </a:moveTo>
                <a:lnTo>
                  <a:pt x="161854" y="618971"/>
                </a:lnTo>
                <a:lnTo>
                  <a:pt x="161854" y="0"/>
                </a:lnTo>
                <a:lnTo>
                  <a:pt x="0" y="0"/>
                </a:lnTo>
                <a:lnTo>
                  <a:pt x="0" y="618971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920388" y="4433946"/>
            <a:ext cx="209550" cy="47625"/>
          </a:xfrm>
          <a:custGeom>
            <a:avLst/>
            <a:gdLst/>
            <a:ahLst/>
            <a:cxnLst/>
            <a:rect l="l" t="t" r="r" b="b"/>
            <a:pathLst>
              <a:path w="209550" h="47625">
                <a:moveTo>
                  <a:pt x="209429" y="0"/>
                </a:moveTo>
                <a:lnTo>
                  <a:pt x="57013" y="0"/>
                </a:lnTo>
                <a:lnTo>
                  <a:pt x="0" y="47515"/>
                </a:lnTo>
                <a:lnTo>
                  <a:pt x="161918" y="47515"/>
                </a:lnTo>
                <a:lnTo>
                  <a:pt x="209429" y="0"/>
                </a:lnTo>
                <a:close/>
              </a:path>
            </a:pathLst>
          </a:custGeom>
          <a:solidFill>
            <a:srgbClr val="217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20388" y="4433946"/>
            <a:ext cx="209550" cy="47625"/>
          </a:xfrm>
          <a:custGeom>
            <a:avLst/>
            <a:gdLst/>
            <a:ahLst/>
            <a:cxnLst/>
            <a:rect l="l" t="t" r="r" b="b"/>
            <a:pathLst>
              <a:path w="209550" h="47625">
                <a:moveTo>
                  <a:pt x="161918" y="47515"/>
                </a:moveTo>
                <a:lnTo>
                  <a:pt x="209429" y="0"/>
                </a:lnTo>
                <a:lnTo>
                  <a:pt x="57013" y="0"/>
                </a:lnTo>
                <a:lnTo>
                  <a:pt x="0" y="47515"/>
                </a:lnTo>
                <a:lnTo>
                  <a:pt x="161918" y="47515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234596" y="3814721"/>
            <a:ext cx="57150" cy="1285875"/>
          </a:xfrm>
          <a:custGeom>
            <a:avLst/>
            <a:gdLst/>
            <a:ahLst/>
            <a:cxnLst/>
            <a:rect l="l" t="t" r="r" b="b"/>
            <a:pathLst>
              <a:path w="57150" h="1285875">
                <a:moveTo>
                  <a:pt x="0" y="1285763"/>
                </a:moveTo>
                <a:lnTo>
                  <a:pt x="0" y="38266"/>
                </a:lnTo>
                <a:lnTo>
                  <a:pt x="57013" y="0"/>
                </a:lnTo>
                <a:lnTo>
                  <a:pt x="57013" y="1247750"/>
                </a:lnTo>
                <a:lnTo>
                  <a:pt x="0" y="1285763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82306" y="3853037"/>
            <a:ext cx="152400" cy="1247775"/>
          </a:xfrm>
          <a:custGeom>
            <a:avLst/>
            <a:gdLst/>
            <a:ahLst/>
            <a:cxnLst/>
            <a:rect l="l" t="t" r="r" b="b"/>
            <a:pathLst>
              <a:path w="152400" h="1247775">
                <a:moveTo>
                  <a:pt x="0" y="1247446"/>
                </a:moveTo>
                <a:lnTo>
                  <a:pt x="152352" y="1247446"/>
                </a:lnTo>
                <a:lnTo>
                  <a:pt x="152352" y="0"/>
                </a:lnTo>
                <a:lnTo>
                  <a:pt x="0" y="0"/>
                </a:lnTo>
                <a:lnTo>
                  <a:pt x="0" y="1247446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82306" y="3853037"/>
            <a:ext cx="152400" cy="1247775"/>
          </a:xfrm>
          <a:custGeom>
            <a:avLst/>
            <a:gdLst/>
            <a:ahLst/>
            <a:cxnLst/>
            <a:rect l="l" t="t" r="r" b="b"/>
            <a:pathLst>
              <a:path w="152400" h="1247775">
                <a:moveTo>
                  <a:pt x="0" y="1247446"/>
                </a:moveTo>
                <a:lnTo>
                  <a:pt x="152352" y="1247446"/>
                </a:lnTo>
                <a:lnTo>
                  <a:pt x="152352" y="0"/>
                </a:lnTo>
                <a:lnTo>
                  <a:pt x="0" y="0"/>
                </a:lnTo>
                <a:lnTo>
                  <a:pt x="0" y="1247446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82306" y="3814721"/>
            <a:ext cx="209550" cy="38735"/>
          </a:xfrm>
          <a:custGeom>
            <a:avLst/>
            <a:gdLst/>
            <a:ahLst/>
            <a:cxnLst/>
            <a:rect l="l" t="t" r="r" b="b"/>
            <a:pathLst>
              <a:path w="209550" h="38735">
                <a:moveTo>
                  <a:pt x="209302" y="0"/>
                </a:moveTo>
                <a:lnTo>
                  <a:pt x="47511" y="0"/>
                </a:lnTo>
                <a:lnTo>
                  <a:pt x="0" y="38266"/>
                </a:lnTo>
                <a:lnTo>
                  <a:pt x="152289" y="38266"/>
                </a:lnTo>
                <a:lnTo>
                  <a:pt x="209302" y="0"/>
                </a:lnTo>
                <a:close/>
              </a:path>
            </a:pathLst>
          </a:custGeom>
          <a:solidFill>
            <a:srgbClr val="A31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82306" y="3814721"/>
            <a:ext cx="209550" cy="38735"/>
          </a:xfrm>
          <a:custGeom>
            <a:avLst/>
            <a:gdLst/>
            <a:ahLst/>
            <a:cxnLst/>
            <a:rect l="l" t="t" r="r" b="b"/>
            <a:pathLst>
              <a:path w="209550" h="38735">
                <a:moveTo>
                  <a:pt x="152289" y="38266"/>
                </a:moveTo>
                <a:lnTo>
                  <a:pt x="209302" y="0"/>
                </a:lnTo>
                <a:lnTo>
                  <a:pt x="47511" y="0"/>
                </a:lnTo>
                <a:lnTo>
                  <a:pt x="0" y="38266"/>
                </a:lnTo>
                <a:lnTo>
                  <a:pt x="152289" y="38266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387012" y="3186246"/>
            <a:ext cx="57785" cy="1914525"/>
          </a:xfrm>
          <a:custGeom>
            <a:avLst/>
            <a:gdLst/>
            <a:ahLst/>
            <a:cxnLst/>
            <a:rect l="l" t="t" r="r" b="b"/>
            <a:pathLst>
              <a:path w="57784" h="1914525">
                <a:moveTo>
                  <a:pt x="57266" y="0"/>
                </a:moveTo>
                <a:lnTo>
                  <a:pt x="0" y="47515"/>
                </a:lnTo>
                <a:lnTo>
                  <a:pt x="0" y="1914237"/>
                </a:lnTo>
                <a:lnTo>
                  <a:pt x="57266" y="1876225"/>
                </a:lnTo>
                <a:lnTo>
                  <a:pt x="57266" y="0"/>
                </a:lnTo>
                <a:close/>
              </a:path>
            </a:pathLst>
          </a:custGeom>
          <a:solidFill>
            <a:srgbClr val="80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387012" y="3186246"/>
            <a:ext cx="57785" cy="1914525"/>
          </a:xfrm>
          <a:custGeom>
            <a:avLst/>
            <a:gdLst/>
            <a:ahLst/>
            <a:cxnLst/>
            <a:rect l="l" t="t" r="r" b="b"/>
            <a:pathLst>
              <a:path w="57784" h="1914525">
                <a:moveTo>
                  <a:pt x="0" y="1914237"/>
                </a:moveTo>
                <a:lnTo>
                  <a:pt x="0" y="47515"/>
                </a:lnTo>
                <a:lnTo>
                  <a:pt x="57266" y="0"/>
                </a:lnTo>
                <a:lnTo>
                  <a:pt x="57266" y="1876225"/>
                </a:lnTo>
                <a:lnTo>
                  <a:pt x="0" y="1914237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34596" y="3233685"/>
            <a:ext cx="152400" cy="1866900"/>
          </a:xfrm>
          <a:custGeom>
            <a:avLst/>
            <a:gdLst/>
            <a:ahLst/>
            <a:cxnLst/>
            <a:rect l="l" t="t" r="r" b="b"/>
            <a:pathLst>
              <a:path w="152400" h="1866900">
                <a:moveTo>
                  <a:pt x="0" y="1866798"/>
                </a:moveTo>
                <a:lnTo>
                  <a:pt x="152352" y="1866798"/>
                </a:lnTo>
                <a:lnTo>
                  <a:pt x="152352" y="0"/>
                </a:lnTo>
                <a:lnTo>
                  <a:pt x="0" y="0"/>
                </a:lnTo>
                <a:lnTo>
                  <a:pt x="0" y="1866798"/>
                </a:lnTo>
                <a:close/>
              </a:path>
            </a:pathLst>
          </a:custGeom>
          <a:solidFill>
            <a:srgbClr val="FF8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34596" y="3233685"/>
            <a:ext cx="152400" cy="1866900"/>
          </a:xfrm>
          <a:custGeom>
            <a:avLst/>
            <a:gdLst/>
            <a:ahLst/>
            <a:cxnLst/>
            <a:rect l="l" t="t" r="r" b="b"/>
            <a:pathLst>
              <a:path w="152400" h="1866900">
                <a:moveTo>
                  <a:pt x="0" y="1866798"/>
                </a:moveTo>
                <a:lnTo>
                  <a:pt x="152352" y="1866798"/>
                </a:lnTo>
                <a:lnTo>
                  <a:pt x="152352" y="0"/>
                </a:lnTo>
                <a:lnTo>
                  <a:pt x="0" y="0"/>
                </a:lnTo>
                <a:lnTo>
                  <a:pt x="0" y="1866798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34597" y="3186246"/>
            <a:ext cx="210185" cy="47625"/>
          </a:xfrm>
          <a:custGeom>
            <a:avLst/>
            <a:gdLst/>
            <a:ahLst/>
            <a:cxnLst/>
            <a:rect l="l" t="t" r="r" b="b"/>
            <a:pathLst>
              <a:path w="210184" h="47625">
                <a:moveTo>
                  <a:pt x="209682" y="0"/>
                </a:moveTo>
                <a:lnTo>
                  <a:pt x="57013" y="0"/>
                </a:lnTo>
                <a:lnTo>
                  <a:pt x="0" y="47515"/>
                </a:lnTo>
                <a:lnTo>
                  <a:pt x="152415" y="47515"/>
                </a:lnTo>
                <a:lnTo>
                  <a:pt x="209682" y="0"/>
                </a:lnTo>
                <a:close/>
              </a:path>
            </a:pathLst>
          </a:custGeom>
          <a:solidFill>
            <a:srgbClr val="BE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34597" y="3186246"/>
            <a:ext cx="210185" cy="47625"/>
          </a:xfrm>
          <a:custGeom>
            <a:avLst/>
            <a:gdLst/>
            <a:ahLst/>
            <a:cxnLst/>
            <a:rect l="l" t="t" r="r" b="b"/>
            <a:pathLst>
              <a:path w="210184" h="47625">
                <a:moveTo>
                  <a:pt x="152415" y="47515"/>
                </a:moveTo>
                <a:lnTo>
                  <a:pt x="209682" y="0"/>
                </a:lnTo>
                <a:lnTo>
                  <a:pt x="57013" y="0"/>
                </a:lnTo>
                <a:lnTo>
                  <a:pt x="0" y="47515"/>
                </a:lnTo>
                <a:lnTo>
                  <a:pt x="152415" y="47515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777491" y="4233746"/>
            <a:ext cx="57785" cy="866775"/>
          </a:xfrm>
          <a:custGeom>
            <a:avLst/>
            <a:gdLst/>
            <a:ahLst/>
            <a:cxnLst/>
            <a:rect l="l" t="t" r="r" b="b"/>
            <a:pathLst>
              <a:path w="57784" h="866775">
                <a:moveTo>
                  <a:pt x="57266" y="0"/>
                </a:moveTo>
                <a:lnTo>
                  <a:pt x="0" y="38392"/>
                </a:lnTo>
                <a:lnTo>
                  <a:pt x="0" y="866737"/>
                </a:lnTo>
                <a:lnTo>
                  <a:pt x="57266" y="828725"/>
                </a:lnTo>
                <a:lnTo>
                  <a:pt x="57266" y="0"/>
                </a:lnTo>
                <a:close/>
              </a:path>
            </a:pathLst>
          </a:custGeom>
          <a:solidFill>
            <a:srgbClr val="175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77491" y="4233746"/>
            <a:ext cx="57785" cy="866775"/>
          </a:xfrm>
          <a:custGeom>
            <a:avLst/>
            <a:gdLst/>
            <a:ahLst/>
            <a:cxnLst/>
            <a:rect l="l" t="t" r="r" b="b"/>
            <a:pathLst>
              <a:path w="57784" h="866775">
                <a:moveTo>
                  <a:pt x="0" y="866737"/>
                </a:moveTo>
                <a:lnTo>
                  <a:pt x="0" y="38392"/>
                </a:lnTo>
                <a:lnTo>
                  <a:pt x="57266" y="0"/>
                </a:lnTo>
                <a:lnTo>
                  <a:pt x="57266" y="828725"/>
                </a:lnTo>
                <a:lnTo>
                  <a:pt x="0" y="866737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625201" y="4272126"/>
            <a:ext cx="152400" cy="828675"/>
          </a:xfrm>
          <a:custGeom>
            <a:avLst/>
            <a:gdLst/>
            <a:ahLst/>
            <a:cxnLst/>
            <a:rect l="l" t="t" r="r" b="b"/>
            <a:pathLst>
              <a:path w="152400" h="828675">
                <a:moveTo>
                  <a:pt x="0" y="828357"/>
                </a:moveTo>
                <a:lnTo>
                  <a:pt x="152352" y="828357"/>
                </a:lnTo>
                <a:lnTo>
                  <a:pt x="152352" y="0"/>
                </a:lnTo>
                <a:lnTo>
                  <a:pt x="0" y="0"/>
                </a:lnTo>
                <a:lnTo>
                  <a:pt x="0" y="82835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25201" y="4272126"/>
            <a:ext cx="152400" cy="828675"/>
          </a:xfrm>
          <a:custGeom>
            <a:avLst/>
            <a:gdLst/>
            <a:ahLst/>
            <a:cxnLst/>
            <a:rect l="l" t="t" r="r" b="b"/>
            <a:pathLst>
              <a:path w="152400" h="828675">
                <a:moveTo>
                  <a:pt x="0" y="828357"/>
                </a:moveTo>
                <a:lnTo>
                  <a:pt x="152352" y="828357"/>
                </a:lnTo>
                <a:lnTo>
                  <a:pt x="152352" y="0"/>
                </a:lnTo>
                <a:lnTo>
                  <a:pt x="0" y="0"/>
                </a:lnTo>
                <a:lnTo>
                  <a:pt x="0" y="828357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25202" y="4233746"/>
            <a:ext cx="210185" cy="38735"/>
          </a:xfrm>
          <a:custGeom>
            <a:avLst/>
            <a:gdLst/>
            <a:ahLst/>
            <a:cxnLst/>
            <a:rect l="l" t="t" r="r" b="b"/>
            <a:pathLst>
              <a:path w="210184" h="38735">
                <a:moveTo>
                  <a:pt x="209556" y="0"/>
                </a:moveTo>
                <a:lnTo>
                  <a:pt x="57013" y="0"/>
                </a:lnTo>
                <a:lnTo>
                  <a:pt x="0" y="38392"/>
                </a:lnTo>
                <a:lnTo>
                  <a:pt x="152289" y="38392"/>
                </a:lnTo>
                <a:lnTo>
                  <a:pt x="209556" y="0"/>
                </a:lnTo>
                <a:close/>
              </a:path>
            </a:pathLst>
          </a:custGeom>
          <a:solidFill>
            <a:srgbClr val="217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25202" y="4233746"/>
            <a:ext cx="210185" cy="38735"/>
          </a:xfrm>
          <a:custGeom>
            <a:avLst/>
            <a:gdLst/>
            <a:ahLst/>
            <a:cxnLst/>
            <a:rect l="l" t="t" r="r" b="b"/>
            <a:pathLst>
              <a:path w="210184" h="38735">
                <a:moveTo>
                  <a:pt x="152289" y="38392"/>
                </a:moveTo>
                <a:lnTo>
                  <a:pt x="209556" y="0"/>
                </a:lnTo>
                <a:lnTo>
                  <a:pt x="57013" y="0"/>
                </a:lnTo>
                <a:lnTo>
                  <a:pt x="0" y="38392"/>
                </a:lnTo>
                <a:lnTo>
                  <a:pt x="152289" y="38392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939282" y="3395569"/>
            <a:ext cx="48260" cy="1704975"/>
          </a:xfrm>
          <a:custGeom>
            <a:avLst/>
            <a:gdLst/>
            <a:ahLst/>
            <a:cxnLst/>
            <a:rect l="l" t="t" r="r" b="b"/>
            <a:pathLst>
              <a:path w="48259" h="1704975">
                <a:moveTo>
                  <a:pt x="0" y="1704915"/>
                </a:moveTo>
                <a:lnTo>
                  <a:pt x="0" y="38392"/>
                </a:lnTo>
                <a:lnTo>
                  <a:pt x="47891" y="0"/>
                </a:lnTo>
                <a:lnTo>
                  <a:pt x="47891" y="1666902"/>
                </a:lnTo>
                <a:lnTo>
                  <a:pt x="0" y="1704915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77491" y="3433885"/>
            <a:ext cx="161925" cy="1666875"/>
          </a:xfrm>
          <a:custGeom>
            <a:avLst/>
            <a:gdLst/>
            <a:ahLst/>
            <a:cxnLst/>
            <a:rect l="l" t="t" r="r" b="b"/>
            <a:pathLst>
              <a:path w="161925" h="1666875">
                <a:moveTo>
                  <a:pt x="0" y="1666598"/>
                </a:moveTo>
                <a:lnTo>
                  <a:pt x="161854" y="1666598"/>
                </a:lnTo>
                <a:lnTo>
                  <a:pt x="161854" y="0"/>
                </a:lnTo>
                <a:lnTo>
                  <a:pt x="0" y="0"/>
                </a:lnTo>
                <a:lnTo>
                  <a:pt x="0" y="1666598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77491" y="3433885"/>
            <a:ext cx="161925" cy="1666875"/>
          </a:xfrm>
          <a:custGeom>
            <a:avLst/>
            <a:gdLst/>
            <a:ahLst/>
            <a:cxnLst/>
            <a:rect l="l" t="t" r="r" b="b"/>
            <a:pathLst>
              <a:path w="161925" h="1666875">
                <a:moveTo>
                  <a:pt x="0" y="1666598"/>
                </a:moveTo>
                <a:lnTo>
                  <a:pt x="161854" y="1666598"/>
                </a:lnTo>
                <a:lnTo>
                  <a:pt x="161854" y="0"/>
                </a:lnTo>
                <a:lnTo>
                  <a:pt x="0" y="0"/>
                </a:lnTo>
                <a:lnTo>
                  <a:pt x="0" y="1666598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77491" y="3395569"/>
            <a:ext cx="210185" cy="38735"/>
          </a:xfrm>
          <a:custGeom>
            <a:avLst/>
            <a:gdLst/>
            <a:ahLst/>
            <a:cxnLst/>
            <a:rect l="l" t="t" r="r" b="b"/>
            <a:pathLst>
              <a:path w="210184" h="38735">
                <a:moveTo>
                  <a:pt x="209682" y="0"/>
                </a:moveTo>
                <a:lnTo>
                  <a:pt x="57266" y="0"/>
                </a:lnTo>
                <a:lnTo>
                  <a:pt x="0" y="38392"/>
                </a:lnTo>
                <a:lnTo>
                  <a:pt x="161791" y="38392"/>
                </a:lnTo>
                <a:lnTo>
                  <a:pt x="209682" y="0"/>
                </a:lnTo>
                <a:close/>
              </a:path>
            </a:pathLst>
          </a:custGeom>
          <a:solidFill>
            <a:srgbClr val="A31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77491" y="3395569"/>
            <a:ext cx="210185" cy="38735"/>
          </a:xfrm>
          <a:custGeom>
            <a:avLst/>
            <a:gdLst/>
            <a:ahLst/>
            <a:cxnLst/>
            <a:rect l="l" t="t" r="r" b="b"/>
            <a:pathLst>
              <a:path w="210184" h="38735">
                <a:moveTo>
                  <a:pt x="161791" y="38392"/>
                </a:moveTo>
                <a:lnTo>
                  <a:pt x="209682" y="0"/>
                </a:lnTo>
                <a:lnTo>
                  <a:pt x="57266" y="0"/>
                </a:lnTo>
                <a:lnTo>
                  <a:pt x="0" y="38392"/>
                </a:lnTo>
                <a:lnTo>
                  <a:pt x="161791" y="38392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120584" y="2566893"/>
            <a:ext cx="0" cy="2533650"/>
          </a:xfrm>
          <a:custGeom>
            <a:avLst/>
            <a:gdLst/>
            <a:ahLst/>
            <a:cxnLst/>
            <a:rect l="l" t="t" r="r" b="b"/>
            <a:pathLst>
              <a:path h="2533650">
                <a:moveTo>
                  <a:pt x="0" y="0"/>
                </a:moveTo>
                <a:lnTo>
                  <a:pt x="0" y="2533589"/>
                </a:lnTo>
              </a:path>
            </a:pathLst>
          </a:custGeom>
          <a:ln w="57013">
            <a:solidFill>
              <a:srgbClr val="804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092077" y="2566893"/>
            <a:ext cx="57150" cy="2533650"/>
          </a:xfrm>
          <a:custGeom>
            <a:avLst/>
            <a:gdLst/>
            <a:ahLst/>
            <a:cxnLst/>
            <a:rect l="l" t="t" r="r" b="b"/>
            <a:pathLst>
              <a:path w="57150" h="2533650">
                <a:moveTo>
                  <a:pt x="0" y="2533589"/>
                </a:moveTo>
                <a:lnTo>
                  <a:pt x="0" y="38392"/>
                </a:lnTo>
                <a:lnTo>
                  <a:pt x="57013" y="0"/>
                </a:lnTo>
                <a:lnTo>
                  <a:pt x="57013" y="2495577"/>
                </a:lnTo>
                <a:lnTo>
                  <a:pt x="0" y="2533589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39283" y="2605223"/>
            <a:ext cx="153035" cy="2495550"/>
          </a:xfrm>
          <a:custGeom>
            <a:avLst/>
            <a:gdLst/>
            <a:ahLst/>
            <a:cxnLst/>
            <a:rect l="l" t="t" r="r" b="b"/>
            <a:pathLst>
              <a:path w="153034" h="2495550">
                <a:moveTo>
                  <a:pt x="0" y="2495272"/>
                </a:moveTo>
                <a:lnTo>
                  <a:pt x="152669" y="2495272"/>
                </a:lnTo>
                <a:lnTo>
                  <a:pt x="152669" y="0"/>
                </a:lnTo>
                <a:lnTo>
                  <a:pt x="0" y="0"/>
                </a:lnTo>
                <a:lnTo>
                  <a:pt x="0" y="2495272"/>
                </a:lnTo>
                <a:close/>
              </a:path>
            </a:pathLst>
          </a:custGeom>
          <a:solidFill>
            <a:srgbClr val="FF8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39283" y="2605223"/>
            <a:ext cx="153035" cy="2495550"/>
          </a:xfrm>
          <a:custGeom>
            <a:avLst/>
            <a:gdLst/>
            <a:ahLst/>
            <a:cxnLst/>
            <a:rect l="l" t="t" r="r" b="b"/>
            <a:pathLst>
              <a:path w="153034" h="2495550">
                <a:moveTo>
                  <a:pt x="0" y="2495272"/>
                </a:moveTo>
                <a:lnTo>
                  <a:pt x="152669" y="2495272"/>
                </a:lnTo>
                <a:lnTo>
                  <a:pt x="152669" y="0"/>
                </a:lnTo>
                <a:lnTo>
                  <a:pt x="0" y="0"/>
                </a:lnTo>
                <a:lnTo>
                  <a:pt x="0" y="2495272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39283" y="2566894"/>
            <a:ext cx="210185" cy="38735"/>
          </a:xfrm>
          <a:custGeom>
            <a:avLst/>
            <a:gdLst/>
            <a:ahLst/>
            <a:cxnLst/>
            <a:rect l="l" t="t" r="r" b="b"/>
            <a:pathLst>
              <a:path w="210184" h="38735">
                <a:moveTo>
                  <a:pt x="209809" y="0"/>
                </a:moveTo>
                <a:lnTo>
                  <a:pt x="47891" y="0"/>
                </a:lnTo>
                <a:lnTo>
                  <a:pt x="0" y="38392"/>
                </a:lnTo>
                <a:lnTo>
                  <a:pt x="152796" y="38392"/>
                </a:lnTo>
                <a:lnTo>
                  <a:pt x="209809" y="0"/>
                </a:lnTo>
                <a:close/>
              </a:path>
            </a:pathLst>
          </a:custGeom>
          <a:solidFill>
            <a:srgbClr val="BE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39283" y="2566894"/>
            <a:ext cx="210185" cy="38735"/>
          </a:xfrm>
          <a:custGeom>
            <a:avLst/>
            <a:gdLst/>
            <a:ahLst/>
            <a:cxnLst/>
            <a:rect l="l" t="t" r="r" b="b"/>
            <a:pathLst>
              <a:path w="210184" h="38735">
                <a:moveTo>
                  <a:pt x="152796" y="38392"/>
                </a:moveTo>
                <a:lnTo>
                  <a:pt x="209809" y="0"/>
                </a:lnTo>
                <a:lnTo>
                  <a:pt x="47891" y="0"/>
                </a:lnTo>
                <a:lnTo>
                  <a:pt x="0" y="38392"/>
                </a:lnTo>
                <a:lnTo>
                  <a:pt x="152796" y="38392"/>
                </a:lnTo>
                <a:close/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05731" y="2614790"/>
            <a:ext cx="0" cy="2486025"/>
          </a:xfrm>
          <a:custGeom>
            <a:avLst/>
            <a:gdLst/>
            <a:ahLst/>
            <a:cxnLst/>
            <a:rect l="l" t="t" r="r" b="b"/>
            <a:pathLst>
              <a:path h="2486025">
                <a:moveTo>
                  <a:pt x="0" y="2485693"/>
                </a:moveTo>
                <a:lnTo>
                  <a:pt x="0" y="0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77225" y="510048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06" y="0"/>
                </a:moveTo>
                <a:lnTo>
                  <a:pt x="0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77225" y="468139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06" y="0"/>
                </a:moveTo>
                <a:lnTo>
                  <a:pt x="0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77225" y="4272138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06" y="0"/>
                </a:moveTo>
                <a:lnTo>
                  <a:pt x="0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77225" y="385298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06" y="0"/>
                </a:moveTo>
                <a:lnTo>
                  <a:pt x="0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77225" y="343396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06" y="0"/>
                </a:moveTo>
                <a:lnTo>
                  <a:pt x="0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77225" y="302431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06" y="0"/>
                </a:moveTo>
                <a:lnTo>
                  <a:pt x="0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77225" y="260528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06" y="0"/>
                </a:moveTo>
                <a:lnTo>
                  <a:pt x="0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7226426" y="4988000"/>
            <a:ext cx="122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131087" y="4568911"/>
            <a:ext cx="216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Tahoma"/>
                <a:cs typeface="Tahoma"/>
              </a:rPr>
              <a:t>20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131087" y="4159275"/>
            <a:ext cx="216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Tahoma"/>
                <a:cs typeface="Tahoma"/>
              </a:rPr>
              <a:t>40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131087" y="3740249"/>
            <a:ext cx="216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Tahoma"/>
                <a:cs typeface="Tahoma"/>
              </a:rPr>
              <a:t>60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131087" y="3321097"/>
            <a:ext cx="216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Tahoma"/>
                <a:cs typeface="Tahoma"/>
              </a:rPr>
              <a:t>80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035747" y="2911575"/>
            <a:ext cx="311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Tahoma"/>
                <a:cs typeface="Tahoma"/>
              </a:rPr>
              <a:t>100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035747" y="2492423"/>
            <a:ext cx="311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Tahoma"/>
                <a:cs typeface="Tahoma"/>
              </a:rPr>
              <a:t>120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711948" y="3205858"/>
            <a:ext cx="215444" cy="1293495"/>
          </a:xfrm>
          <a:prstGeom prst="rect">
            <a:avLst/>
          </a:prstGeom>
        </p:spPr>
        <p:txBody>
          <a:bodyPr vert="vert270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400" b="1" dirty="0">
                <a:latin typeface="Tahoma"/>
                <a:cs typeface="Tahoma"/>
              </a:rPr>
              <a:t>Running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15" dirty="0">
                <a:latin typeface="Tahoma"/>
                <a:cs typeface="Tahoma"/>
              </a:rPr>
              <a:t>Time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405731" y="5100483"/>
            <a:ext cx="2791460" cy="0"/>
          </a:xfrm>
          <a:custGeom>
            <a:avLst/>
            <a:gdLst/>
            <a:ahLst/>
            <a:cxnLst/>
            <a:rect l="l" t="t" r="r" b="b"/>
            <a:pathLst>
              <a:path w="2791459">
                <a:moveTo>
                  <a:pt x="0" y="0"/>
                </a:moveTo>
                <a:lnTo>
                  <a:pt x="2790871" y="0"/>
                </a:lnTo>
              </a:path>
            </a:pathLst>
          </a:custGeom>
          <a:ln w="9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405731" y="5100484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826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110544" y="5100484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826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06108" y="5100484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826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510794" y="5100484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826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206104" y="5100484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826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7550134" y="5095221"/>
            <a:ext cx="2512060" cy="5448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spcBef>
                <a:spcPts val="530"/>
              </a:spcBef>
              <a:tabLst>
                <a:tab pos="695325" algn="l"/>
                <a:tab pos="1400175" algn="l"/>
                <a:tab pos="2104390" algn="l"/>
              </a:tabLst>
            </a:pPr>
            <a:r>
              <a:rPr sz="1200" b="1" spc="-20" dirty="0">
                <a:latin typeface="Tahoma"/>
                <a:cs typeface="Tahoma"/>
              </a:rPr>
              <a:t>100</a:t>
            </a:r>
            <a:r>
              <a:rPr sz="1200" b="1" spc="-5" dirty="0">
                <a:latin typeface="Tahoma"/>
                <a:cs typeface="Tahoma"/>
              </a:rPr>
              <a:t>0	</a:t>
            </a:r>
            <a:r>
              <a:rPr sz="1200" b="1" spc="-20" dirty="0">
                <a:latin typeface="Tahoma"/>
                <a:cs typeface="Tahoma"/>
              </a:rPr>
              <a:t>200</a:t>
            </a:r>
            <a:r>
              <a:rPr sz="1200" b="1" spc="-5" dirty="0">
                <a:latin typeface="Tahoma"/>
                <a:cs typeface="Tahoma"/>
              </a:rPr>
              <a:t>0	</a:t>
            </a:r>
            <a:r>
              <a:rPr sz="1200" b="1" spc="-20" dirty="0">
                <a:latin typeface="Tahoma"/>
                <a:cs typeface="Tahoma"/>
              </a:rPr>
              <a:t>300</a:t>
            </a:r>
            <a:r>
              <a:rPr sz="1200" b="1" spc="-5" dirty="0">
                <a:latin typeface="Tahoma"/>
                <a:cs typeface="Tahoma"/>
              </a:rPr>
              <a:t>0	</a:t>
            </a:r>
            <a:r>
              <a:rPr sz="1200" b="1" spc="-20" dirty="0">
                <a:latin typeface="Tahoma"/>
                <a:cs typeface="Tahoma"/>
              </a:rPr>
              <a:t>4000</a:t>
            </a:r>
            <a:endParaRPr sz="1200">
              <a:latin typeface="Tahoma"/>
              <a:cs typeface="Tahoma"/>
            </a:endParaRPr>
          </a:p>
          <a:p>
            <a:pPr algn="ctr">
              <a:spcBef>
                <a:spcPts val="535"/>
              </a:spcBef>
            </a:pPr>
            <a:r>
              <a:rPr sz="1400" b="1" dirty="0">
                <a:latin typeface="Tahoma"/>
                <a:cs typeface="Tahoma"/>
              </a:rPr>
              <a:t>Input</a:t>
            </a:r>
            <a:r>
              <a:rPr sz="1400" b="1" spc="30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Size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239141" y="1809873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104851"/>
                </a:moveTo>
                <a:lnTo>
                  <a:pt x="104841" y="104851"/>
                </a:lnTo>
                <a:lnTo>
                  <a:pt x="104841" y="0"/>
                </a:lnTo>
                <a:lnTo>
                  <a:pt x="0" y="0"/>
                </a:lnTo>
                <a:lnTo>
                  <a:pt x="0" y="104851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239141" y="1809873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104851"/>
                </a:moveTo>
                <a:lnTo>
                  <a:pt x="104841" y="104851"/>
                </a:lnTo>
                <a:lnTo>
                  <a:pt x="104841" y="0"/>
                </a:lnTo>
                <a:lnTo>
                  <a:pt x="0" y="0"/>
                </a:lnTo>
                <a:lnTo>
                  <a:pt x="0" y="104851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239141" y="2067091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104851"/>
                </a:moveTo>
                <a:lnTo>
                  <a:pt x="104841" y="104851"/>
                </a:lnTo>
                <a:lnTo>
                  <a:pt x="104841" y="0"/>
                </a:lnTo>
                <a:lnTo>
                  <a:pt x="0" y="0"/>
                </a:lnTo>
                <a:lnTo>
                  <a:pt x="0" y="104851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39141" y="2067091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104851"/>
                </a:moveTo>
                <a:lnTo>
                  <a:pt x="104841" y="104851"/>
                </a:lnTo>
                <a:lnTo>
                  <a:pt x="104841" y="0"/>
                </a:lnTo>
                <a:lnTo>
                  <a:pt x="0" y="0"/>
                </a:lnTo>
                <a:lnTo>
                  <a:pt x="0" y="104851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239141" y="2324247"/>
            <a:ext cx="105410" cy="104775"/>
          </a:xfrm>
          <a:custGeom>
            <a:avLst/>
            <a:gdLst/>
            <a:ahLst/>
            <a:cxnLst/>
            <a:rect l="l" t="t" r="r" b="b"/>
            <a:pathLst>
              <a:path w="105409" h="104775">
                <a:moveTo>
                  <a:pt x="0" y="104534"/>
                </a:moveTo>
                <a:lnTo>
                  <a:pt x="104841" y="104534"/>
                </a:lnTo>
                <a:lnTo>
                  <a:pt x="104841" y="0"/>
                </a:lnTo>
                <a:lnTo>
                  <a:pt x="0" y="0"/>
                </a:lnTo>
                <a:lnTo>
                  <a:pt x="0" y="104534"/>
                </a:lnTo>
                <a:close/>
              </a:path>
            </a:pathLst>
          </a:custGeom>
          <a:solidFill>
            <a:srgbClr val="FF8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39141" y="2324247"/>
            <a:ext cx="105410" cy="104775"/>
          </a:xfrm>
          <a:custGeom>
            <a:avLst/>
            <a:gdLst/>
            <a:ahLst/>
            <a:cxnLst/>
            <a:rect l="l" t="t" r="r" b="b"/>
            <a:pathLst>
              <a:path w="105409" h="104775">
                <a:moveTo>
                  <a:pt x="0" y="104534"/>
                </a:moveTo>
                <a:lnTo>
                  <a:pt x="104841" y="104534"/>
                </a:lnTo>
                <a:lnTo>
                  <a:pt x="104841" y="0"/>
                </a:lnTo>
                <a:lnTo>
                  <a:pt x="0" y="0"/>
                </a:lnTo>
                <a:lnTo>
                  <a:pt x="0" y="104534"/>
                </a:lnTo>
                <a:close/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7934310" y="1714525"/>
            <a:ext cx="1791335" cy="745397"/>
          </a:xfrm>
          <a:prstGeom prst="rect">
            <a:avLst/>
          </a:prstGeom>
          <a:ln w="9502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466725" marR="267970">
              <a:lnSpc>
                <a:spcPts val="2030"/>
              </a:lnSpc>
              <a:spcBef>
                <a:spcPts val="25"/>
              </a:spcBef>
            </a:pPr>
            <a:r>
              <a:rPr sz="1400" dirty="0">
                <a:latin typeface="Tahoma"/>
                <a:cs typeface="Tahoma"/>
              </a:rPr>
              <a:t>best case  </a:t>
            </a:r>
            <a:r>
              <a:rPr sz="1400" spc="5" dirty="0">
                <a:latin typeface="Tahoma"/>
                <a:cs typeface="Tahoma"/>
              </a:rPr>
              <a:t>average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case  </a:t>
            </a:r>
            <a:r>
              <a:rPr sz="1400" spc="-5" dirty="0">
                <a:latin typeface="Tahoma"/>
                <a:cs typeface="Tahoma"/>
              </a:rPr>
              <a:t>worst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case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2" name="object 142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49785"/>
            <a:ext cx="2743200" cy="178254"/>
          </a:xfrm>
          <a:prstGeom prst="rect">
            <a:avLst/>
          </a:prstGeom>
        </p:spPr>
        <p:txBody>
          <a:bodyPr vert="horz" wrap="square" lIns="0" tIns="241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5400">
              <a:spcBef>
                <a:spcPts val="190"/>
              </a:spcBef>
            </a:pPr>
            <a:fld id="{81D60167-4931-47E6-BA6A-407CBD079E47}" type="slidenum">
              <a:rPr spc="-5" dirty="0"/>
              <a:pPr marL="25400">
                <a:spcBef>
                  <a:spcPts val="190"/>
                </a:spcBef>
              </a:pPr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75" y="214313"/>
            <a:ext cx="8786813" cy="547687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Algorithm Efficiency: Growth Rate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881188" y="990600"/>
            <a:ext cx="87868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An algorithm’s time requirements can be expressed as a function of (problem) input size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Problem size depends on the particular problem:</a:t>
            </a:r>
          </a:p>
          <a:p>
            <a:pPr marL="1066800" lvl="1" indent="-6096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For a search problem, the problem size is the number of elements in the search space</a:t>
            </a:r>
          </a:p>
          <a:p>
            <a:pPr marL="1066800" lvl="1" indent="-6096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For a sorting problem, the problem size is the number of elements in the given list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How quickly the time of an algorithm grows as a function of problem size -- this is often called an algorithm’s growth rate</a:t>
            </a:r>
          </a:p>
        </p:txBody>
      </p:sp>
    </p:spTree>
    <p:extLst>
      <p:ext uri="{BB962C8B-B14F-4D97-AF65-F5344CB8AC3E}">
        <p14:creationId xmlns:p14="http://schemas.microsoft.com/office/powerpoint/2010/main" val="266887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75" y="304800"/>
            <a:ext cx="8786813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Growth Rate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2571750"/>
            <a:ext cx="8215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809750" y="928688"/>
            <a:ext cx="8147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Which algorithm is the most efficient? [The one with the growth rate Log N.] </a:t>
            </a:r>
            <a:endParaRPr lang="en-GB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5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2006</Words>
  <Application>Microsoft Office PowerPoint</Application>
  <PresentationFormat>Widescreen</PresentationFormat>
  <Paragraphs>399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宋体</vt:lpstr>
      <vt:lpstr>Arial</vt:lpstr>
      <vt:lpstr>Calibri</vt:lpstr>
      <vt:lpstr>Calibri Light</vt:lpstr>
      <vt:lpstr>Courier New</vt:lpstr>
      <vt:lpstr>Lucida Sans Unicode</vt:lpstr>
      <vt:lpstr>Microsoft Sans Serif</vt:lpstr>
      <vt:lpstr>Symbol</vt:lpstr>
      <vt:lpstr>Tahoma</vt:lpstr>
      <vt:lpstr>Times New Roman</vt:lpstr>
      <vt:lpstr>Verdana</vt:lpstr>
      <vt:lpstr>Wingdings</vt:lpstr>
      <vt:lpstr>Office Theme</vt:lpstr>
      <vt:lpstr>GC 211:Data Structures  Algorithm Analysis Tools</vt:lpstr>
      <vt:lpstr>Algorithm Analysis: Motivation </vt:lpstr>
      <vt:lpstr>What is Algorithm Analysis?</vt:lpstr>
      <vt:lpstr>The Constant Function:</vt:lpstr>
      <vt:lpstr>PowerPoint Presentation</vt:lpstr>
      <vt:lpstr>The linear Function:</vt:lpstr>
      <vt:lpstr>Running Time:</vt:lpstr>
      <vt:lpstr>Algorithm Efficiency: Growth Rate</vt:lpstr>
      <vt:lpstr>Algorithm Growth Rate</vt:lpstr>
      <vt:lpstr>Algorithmic Time Complexity</vt:lpstr>
      <vt:lpstr>Seven Basic Function</vt:lpstr>
      <vt:lpstr>How to Analyse Algorithms?</vt:lpstr>
      <vt:lpstr>How to Analyse Algorithms? </vt:lpstr>
      <vt:lpstr>Primitive Operations</vt:lpstr>
      <vt:lpstr>Counting Primitive Operations</vt:lpstr>
      <vt:lpstr>PowerPoint Presentation</vt:lpstr>
      <vt:lpstr>PowerPoint Presentation</vt:lpstr>
      <vt:lpstr>PowerPoint Presentation</vt:lpstr>
      <vt:lpstr>Algorithmic Runtime</vt:lpstr>
      <vt:lpstr>Complexity Classes</vt:lpstr>
      <vt:lpstr>Big-O and Function Growth Rate</vt:lpstr>
      <vt:lpstr>PowerPoint Presentation</vt:lpstr>
      <vt:lpstr>PowerPoint Presentation</vt:lpstr>
      <vt:lpstr>Big-O: Functions Ranking</vt:lpstr>
      <vt:lpstr>PowerPoint Presentation</vt:lpstr>
      <vt:lpstr>PowerPoint Presentation</vt:lpstr>
      <vt:lpstr>Simplifications</vt:lpstr>
      <vt:lpstr>Big Oh: Some Examples</vt:lpstr>
      <vt:lpstr>PowerPoint Presentation</vt:lpstr>
      <vt:lpstr>PowerPoint Presentation</vt:lpstr>
      <vt:lpstr>Asymptotic Algorithm Analysis</vt:lpstr>
      <vt:lpstr>Practice: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</dc:title>
  <dc:creator>K AlSultan</dc:creator>
  <cp:lastModifiedBy>Sara Almudauh</cp:lastModifiedBy>
  <cp:revision>40</cp:revision>
  <dcterms:created xsi:type="dcterms:W3CDTF">2015-02-08T03:45:11Z</dcterms:created>
  <dcterms:modified xsi:type="dcterms:W3CDTF">2018-10-01T19:29:04Z</dcterms:modified>
</cp:coreProperties>
</file>