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4" r:id="rId6"/>
    <p:sldId id="260" r:id="rId7"/>
    <p:sldId id="261" r:id="rId8"/>
    <p:sldId id="262" r:id="rId9"/>
    <p:sldId id="263" r:id="rId10"/>
    <p:sldId id="265" r:id="rId11"/>
    <p:sldId id="266" r:id="rId1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88" d="100"/>
          <a:sy n="88" d="100"/>
        </p:scale>
        <p:origin x="494"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A2EE2D1-17B3-4695-BB34-D3D2F3354A59}" type="datetimeFigureOut">
              <a:rPr lang="ar-SA" smtClean="0"/>
              <a:t>25/09/1440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76AF351-A6E5-4D40-BA79-2C5D7ACA1FD4}" type="slidenum">
              <a:rPr lang="ar-SA" smtClean="0"/>
              <a:t>‹#›</a:t>
            </a:fld>
            <a:endParaRPr lang="ar-SA"/>
          </a:p>
        </p:txBody>
      </p:sp>
    </p:spTree>
    <p:extLst>
      <p:ext uri="{BB962C8B-B14F-4D97-AF65-F5344CB8AC3E}">
        <p14:creationId xmlns:p14="http://schemas.microsoft.com/office/powerpoint/2010/main" val="14983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A2EE2D1-17B3-4695-BB34-D3D2F3354A59}" type="datetimeFigureOut">
              <a:rPr lang="ar-SA" smtClean="0"/>
              <a:t>25/09/1440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76AF351-A6E5-4D40-BA79-2C5D7ACA1FD4}" type="slidenum">
              <a:rPr lang="ar-SA" smtClean="0"/>
              <a:t>‹#›</a:t>
            </a:fld>
            <a:endParaRPr lang="ar-SA"/>
          </a:p>
        </p:txBody>
      </p:sp>
    </p:spTree>
    <p:extLst>
      <p:ext uri="{BB962C8B-B14F-4D97-AF65-F5344CB8AC3E}">
        <p14:creationId xmlns:p14="http://schemas.microsoft.com/office/powerpoint/2010/main" val="292170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A2EE2D1-17B3-4695-BB34-D3D2F3354A59}" type="datetimeFigureOut">
              <a:rPr lang="ar-SA" smtClean="0"/>
              <a:t>25/09/1440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76AF351-A6E5-4D40-BA79-2C5D7ACA1FD4}" type="slidenum">
              <a:rPr lang="ar-SA" smtClean="0"/>
              <a:t>‹#›</a:t>
            </a:fld>
            <a:endParaRPr lang="ar-SA"/>
          </a:p>
        </p:txBody>
      </p:sp>
    </p:spTree>
    <p:extLst>
      <p:ext uri="{BB962C8B-B14F-4D97-AF65-F5344CB8AC3E}">
        <p14:creationId xmlns:p14="http://schemas.microsoft.com/office/powerpoint/2010/main" val="865112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A2EE2D1-17B3-4695-BB34-D3D2F3354A59}" type="datetimeFigureOut">
              <a:rPr lang="ar-SA" smtClean="0"/>
              <a:t>25/09/1440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76AF351-A6E5-4D40-BA79-2C5D7ACA1FD4}" type="slidenum">
              <a:rPr lang="ar-SA" smtClean="0"/>
              <a:t>‹#›</a:t>
            </a:fld>
            <a:endParaRPr lang="ar-SA"/>
          </a:p>
        </p:txBody>
      </p:sp>
    </p:spTree>
    <p:extLst>
      <p:ext uri="{BB962C8B-B14F-4D97-AF65-F5344CB8AC3E}">
        <p14:creationId xmlns:p14="http://schemas.microsoft.com/office/powerpoint/2010/main" val="2901760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A2EE2D1-17B3-4695-BB34-D3D2F3354A59}" type="datetimeFigureOut">
              <a:rPr lang="ar-SA" smtClean="0"/>
              <a:t>25/09/1440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76AF351-A6E5-4D40-BA79-2C5D7ACA1FD4}" type="slidenum">
              <a:rPr lang="ar-SA" smtClean="0"/>
              <a:t>‹#›</a:t>
            </a:fld>
            <a:endParaRPr lang="ar-SA"/>
          </a:p>
        </p:txBody>
      </p:sp>
    </p:spTree>
    <p:extLst>
      <p:ext uri="{BB962C8B-B14F-4D97-AF65-F5344CB8AC3E}">
        <p14:creationId xmlns:p14="http://schemas.microsoft.com/office/powerpoint/2010/main" val="2599346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A2EE2D1-17B3-4695-BB34-D3D2F3354A59}" type="datetimeFigureOut">
              <a:rPr lang="ar-SA" smtClean="0"/>
              <a:t>25/09/1440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76AF351-A6E5-4D40-BA79-2C5D7ACA1FD4}" type="slidenum">
              <a:rPr lang="ar-SA" smtClean="0"/>
              <a:t>‹#›</a:t>
            </a:fld>
            <a:endParaRPr lang="ar-SA"/>
          </a:p>
        </p:txBody>
      </p:sp>
    </p:spTree>
    <p:extLst>
      <p:ext uri="{BB962C8B-B14F-4D97-AF65-F5344CB8AC3E}">
        <p14:creationId xmlns:p14="http://schemas.microsoft.com/office/powerpoint/2010/main" val="1977410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A2EE2D1-17B3-4695-BB34-D3D2F3354A59}" type="datetimeFigureOut">
              <a:rPr lang="ar-SA" smtClean="0"/>
              <a:t>25/09/1440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76AF351-A6E5-4D40-BA79-2C5D7ACA1FD4}" type="slidenum">
              <a:rPr lang="ar-SA" smtClean="0"/>
              <a:t>‹#›</a:t>
            </a:fld>
            <a:endParaRPr lang="ar-SA"/>
          </a:p>
        </p:txBody>
      </p:sp>
    </p:spTree>
    <p:extLst>
      <p:ext uri="{BB962C8B-B14F-4D97-AF65-F5344CB8AC3E}">
        <p14:creationId xmlns:p14="http://schemas.microsoft.com/office/powerpoint/2010/main" val="3292739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BA2EE2D1-17B3-4695-BB34-D3D2F3354A59}" type="datetimeFigureOut">
              <a:rPr lang="ar-SA" smtClean="0"/>
              <a:t>25/09/1440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76AF351-A6E5-4D40-BA79-2C5D7ACA1FD4}" type="slidenum">
              <a:rPr lang="ar-SA" smtClean="0"/>
              <a:t>‹#›</a:t>
            </a:fld>
            <a:endParaRPr lang="ar-SA"/>
          </a:p>
        </p:txBody>
      </p:sp>
    </p:spTree>
    <p:extLst>
      <p:ext uri="{BB962C8B-B14F-4D97-AF65-F5344CB8AC3E}">
        <p14:creationId xmlns:p14="http://schemas.microsoft.com/office/powerpoint/2010/main" val="1353369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A2EE2D1-17B3-4695-BB34-D3D2F3354A59}" type="datetimeFigureOut">
              <a:rPr lang="ar-SA" smtClean="0"/>
              <a:t>25/09/1440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76AF351-A6E5-4D40-BA79-2C5D7ACA1FD4}" type="slidenum">
              <a:rPr lang="ar-SA" smtClean="0"/>
              <a:t>‹#›</a:t>
            </a:fld>
            <a:endParaRPr lang="ar-SA"/>
          </a:p>
        </p:txBody>
      </p:sp>
    </p:spTree>
    <p:extLst>
      <p:ext uri="{BB962C8B-B14F-4D97-AF65-F5344CB8AC3E}">
        <p14:creationId xmlns:p14="http://schemas.microsoft.com/office/powerpoint/2010/main" val="222715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A2EE2D1-17B3-4695-BB34-D3D2F3354A59}" type="datetimeFigureOut">
              <a:rPr lang="ar-SA" smtClean="0"/>
              <a:t>25/09/1440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76AF351-A6E5-4D40-BA79-2C5D7ACA1FD4}" type="slidenum">
              <a:rPr lang="ar-SA" smtClean="0"/>
              <a:t>‹#›</a:t>
            </a:fld>
            <a:endParaRPr lang="ar-SA"/>
          </a:p>
        </p:txBody>
      </p:sp>
    </p:spTree>
    <p:extLst>
      <p:ext uri="{BB962C8B-B14F-4D97-AF65-F5344CB8AC3E}">
        <p14:creationId xmlns:p14="http://schemas.microsoft.com/office/powerpoint/2010/main" val="163353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A2EE2D1-17B3-4695-BB34-D3D2F3354A59}" type="datetimeFigureOut">
              <a:rPr lang="ar-SA" smtClean="0"/>
              <a:t>25/09/1440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76AF351-A6E5-4D40-BA79-2C5D7ACA1FD4}" type="slidenum">
              <a:rPr lang="ar-SA" smtClean="0"/>
              <a:t>‹#›</a:t>
            </a:fld>
            <a:endParaRPr lang="ar-SA"/>
          </a:p>
        </p:txBody>
      </p:sp>
    </p:spTree>
    <p:extLst>
      <p:ext uri="{BB962C8B-B14F-4D97-AF65-F5344CB8AC3E}">
        <p14:creationId xmlns:p14="http://schemas.microsoft.com/office/powerpoint/2010/main" val="670666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A2EE2D1-17B3-4695-BB34-D3D2F3354A59}" type="datetimeFigureOut">
              <a:rPr lang="ar-SA" smtClean="0"/>
              <a:t>25/09/1440</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76AF351-A6E5-4D40-BA79-2C5D7ACA1FD4}" type="slidenum">
              <a:rPr lang="ar-SA" smtClean="0"/>
              <a:t>‹#›</a:t>
            </a:fld>
            <a:endParaRPr lang="ar-SA"/>
          </a:p>
        </p:txBody>
      </p:sp>
    </p:spTree>
    <p:extLst>
      <p:ext uri="{BB962C8B-B14F-4D97-AF65-F5344CB8AC3E}">
        <p14:creationId xmlns:p14="http://schemas.microsoft.com/office/powerpoint/2010/main" val="228446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thoughtco.com/skier-safety-tips-3008592" TargetMode="External"/><Relationship Id="rId2" Type="http://schemas.openxmlformats.org/officeDocument/2006/relationships/hyperlink" Target="https://www.thoughtco.com/who-invented-the-snowmaking-machine-4071870" TargetMode="External"/><Relationship Id="rId1" Type="http://schemas.openxmlformats.org/officeDocument/2006/relationships/slideLayout" Target="../slideLayouts/slideLayout2.xml"/><Relationship Id="rId4" Type="http://schemas.openxmlformats.org/officeDocument/2006/relationships/hyperlink" Target="https://www.thoughtco.com/skiing-styles-4151167"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935037"/>
          </a:xfrm>
        </p:spPr>
        <p:txBody>
          <a:bodyPr/>
          <a:lstStyle/>
          <a:p>
            <a:r>
              <a:rPr lang="en-US" dirty="0" smtClean="0"/>
              <a:t>The Lemma	</a:t>
            </a:r>
            <a:endParaRPr lang="ar-SA" dirty="0"/>
          </a:p>
        </p:txBody>
      </p:sp>
      <p:sp>
        <p:nvSpPr>
          <p:cNvPr id="3" name="عنوان فرعي 2"/>
          <p:cNvSpPr>
            <a:spLocks noGrp="1"/>
          </p:cNvSpPr>
          <p:nvPr>
            <p:ph type="subTitle" idx="1"/>
          </p:nvPr>
        </p:nvSpPr>
        <p:spPr>
          <a:xfrm>
            <a:off x="1365250" y="2611438"/>
            <a:ext cx="9461500" cy="2900362"/>
          </a:xfrm>
        </p:spPr>
        <p:txBody>
          <a:bodyPr>
            <a:normAutofit/>
          </a:bodyPr>
          <a:lstStyle/>
          <a:p>
            <a:pPr algn="l" rtl="0"/>
            <a:r>
              <a:rPr lang="en-US" dirty="0" smtClean="0"/>
              <a:t>The lemma functions as a representative of a linguistic sign; in a dictionary it represents the lexical item described in the individual dictionary entry.</a:t>
            </a:r>
            <a:endParaRPr lang="ar-SA" dirty="0" smtClean="0"/>
          </a:p>
          <a:p>
            <a:pPr algn="l"/>
            <a:r>
              <a:rPr lang="en-US" dirty="0" smtClean="0"/>
              <a:t>In a dictionary having an alphabetical macrostructure, the lemma also has the function of determining the position of the entry in the lemma list.</a:t>
            </a:r>
            <a:endParaRPr lang="ar-SA" dirty="0" smtClean="0"/>
          </a:p>
          <a:p>
            <a:pPr algn="l" rtl="0"/>
            <a:r>
              <a:rPr lang="en-US" dirty="0" smtClean="0"/>
              <a:t>The lemma helps users to find the information provided about the lemma sign. In some cases the information is given as a cross reference to another lemma. </a:t>
            </a:r>
            <a:endParaRPr lang="ar-SA" dirty="0" smtClean="0"/>
          </a:p>
          <a:p>
            <a:pPr algn="l"/>
            <a:endParaRPr lang="ar-SA" dirty="0"/>
          </a:p>
        </p:txBody>
      </p:sp>
    </p:spTree>
    <p:extLst>
      <p:ext uri="{BB962C8B-B14F-4D97-AF65-F5344CB8AC3E}">
        <p14:creationId xmlns:p14="http://schemas.microsoft.com/office/powerpoint/2010/main" val="4240831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5155"/>
            <a:ext cx="10515600" cy="5661808"/>
          </a:xfrm>
        </p:spPr>
        <p:txBody>
          <a:bodyPr>
            <a:normAutofit fontScale="62500" lnSpcReduction="20000"/>
          </a:bodyPr>
          <a:lstStyle/>
          <a:p>
            <a:pPr marL="0" indent="0" algn="l">
              <a:buNone/>
            </a:pPr>
            <a:r>
              <a:rPr lang="en-US" b="1" dirty="0">
                <a:solidFill>
                  <a:srgbClr val="282828"/>
                </a:solidFill>
                <a:latin typeface="Lato"/>
              </a:rPr>
              <a:t>Snow Terms</a:t>
            </a:r>
          </a:p>
          <a:p>
            <a:pPr marL="0" indent="0" algn="l">
              <a:buNone/>
            </a:pPr>
            <a:r>
              <a:rPr lang="en-US" b="1" dirty="0">
                <a:solidFill>
                  <a:srgbClr val="282828"/>
                </a:solidFill>
                <a:latin typeface="Georgia" panose="02040502050405020303" pitchFamily="18" charset="0"/>
              </a:rPr>
              <a:t>Artificial Snow:</a:t>
            </a:r>
            <a:r>
              <a:rPr lang="en-US" dirty="0">
                <a:solidFill>
                  <a:srgbClr val="282828"/>
                </a:solidFill>
                <a:latin typeface="Georgia" panose="02040502050405020303" pitchFamily="18" charset="0"/>
              </a:rPr>
              <a:t> Snow manufactured by </a:t>
            </a:r>
            <a:r>
              <a:rPr lang="en-US" dirty="0">
                <a:solidFill>
                  <a:srgbClr val="0086A6"/>
                </a:solidFill>
                <a:latin typeface="Georgia" panose="02040502050405020303" pitchFamily="18" charset="0"/>
                <a:hlinkClick r:id="rId2"/>
              </a:rPr>
              <a:t>snow cannons</a:t>
            </a:r>
            <a:r>
              <a:rPr lang="en-US" dirty="0">
                <a:solidFill>
                  <a:srgbClr val="282828"/>
                </a:solidFill>
                <a:latin typeface="Georgia" panose="02040502050405020303" pitchFamily="18" charset="0"/>
              </a:rPr>
              <a:t> or guns, which create tiny granules like hair or grits. These machines are becoming cheaper with increased technology.</a:t>
            </a:r>
          </a:p>
          <a:p>
            <a:pPr marL="0" indent="0" algn="l">
              <a:buNone/>
            </a:pPr>
            <a:r>
              <a:rPr lang="en-US" b="1" dirty="0">
                <a:solidFill>
                  <a:srgbClr val="282828"/>
                </a:solidFill>
                <a:latin typeface="Georgia" panose="02040502050405020303" pitchFamily="18" charset="0"/>
              </a:rPr>
              <a:t>Ball Bearings:</a:t>
            </a:r>
            <a:r>
              <a:rPr lang="en-US" dirty="0">
                <a:solidFill>
                  <a:srgbClr val="282828"/>
                </a:solidFill>
                <a:latin typeface="Georgia" panose="02040502050405020303" pitchFamily="18" charset="0"/>
              </a:rPr>
              <a:t> Little firm balls of snow that form around or under skis.</a:t>
            </a:r>
          </a:p>
          <a:p>
            <a:pPr marL="0" indent="0" algn="l">
              <a:buNone/>
            </a:pPr>
            <a:r>
              <a:rPr lang="en-US" b="1" dirty="0">
                <a:solidFill>
                  <a:srgbClr val="282828"/>
                </a:solidFill>
                <a:latin typeface="Georgia" panose="02040502050405020303" pitchFamily="18" charset="0"/>
              </a:rPr>
              <a:t>Blowing Snow:</a:t>
            </a:r>
            <a:r>
              <a:rPr lang="en-US" dirty="0">
                <a:solidFill>
                  <a:srgbClr val="282828"/>
                </a:solidFill>
                <a:latin typeface="Georgia" panose="02040502050405020303" pitchFamily="18" charset="0"/>
              </a:rPr>
              <a:t> Grounded snow that has been moved around by the wind.</a:t>
            </a:r>
          </a:p>
          <a:p>
            <a:pPr marL="0" indent="0" algn="l">
              <a:buNone/>
            </a:pPr>
            <a:r>
              <a:rPr lang="en-US" b="1" dirty="0">
                <a:solidFill>
                  <a:srgbClr val="282828"/>
                </a:solidFill>
                <a:latin typeface="Georgia" panose="02040502050405020303" pitchFamily="18" charset="0"/>
              </a:rPr>
              <a:t>Blue:</a:t>
            </a:r>
            <a:r>
              <a:rPr lang="en-US" dirty="0">
                <a:solidFill>
                  <a:srgbClr val="282828"/>
                </a:solidFill>
                <a:latin typeface="Georgia" panose="02040502050405020303" pitchFamily="18" charset="0"/>
              </a:rPr>
              <a:t> Clear ice, the ground is visible underneath it.</a:t>
            </a:r>
          </a:p>
          <a:p>
            <a:pPr marL="0" indent="0" algn="l">
              <a:buNone/>
            </a:pPr>
            <a:r>
              <a:rPr lang="en-US" b="1" dirty="0">
                <a:solidFill>
                  <a:srgbClr val="282828"/>
                </a:solidFill>
                <a:latin typeface="Georgia" panose="02040502050405020303" pitchFamily="18" charset="0"/>
              </a:rPr>
              <a:t>Breakable Crust:</a:t>
            </a:r>
            <a:r>
              <a:rPr lang="en-US" dirty="0">
                <a:solidFill>
                  <a:srgbClr val="282828"/>
                </a:solidFill>
                <a:latin typeface="Georgia" panose="02040502050405020303" pitchFamily="18" charset="0"/>
              </a:rPr>
              <a:t> The top is </a:t>
            </a:r>
            <a:r>
              <a:rPr lang="en-US" dirty="0">
                <a:solidFill>
                  <a:srgbClr val="0086A6"/>
                </a:solidFill>
                <a:latin typeface="Georgia" panose="02040502050405020303" pitchFamily="18" charset="0"/>
                <a:hlinkClick r:id="rId3"/>
              </a:rPr>
              <a:t>frozen solid</a:t>
            </a:r>
            <a:r>
              <a:rPr lang="en-US" dirty="0">
                <a:solidFill>
                  <a:srgbClr val="282828"/>
                </a:solidFill>
                <a:latin typeface="Georgia" panose="02040502050405020303" pitchFamily="18" charset="0"/>
              </a:rPr>
              <a:t>, but underneath there is soft powder.</a:t>
            </a:r>
          </a:p>
          <a:p>
            <a:pPr marL="0" indent="0" algn="l">
              <a:buNone/>
            </a:pPr>
            <a:r>
              <a:rPr lang="en-US" b="1" dirty="0">
                <a:solidFill>
                  <a:srgbClr val="282828"/>
                </a:solidFill>
                <a:latin typeface="Georgia" panose="02040502050405020303" pitchFamily="18" charset="0"/>
              </a:rPr>
              <a:t>Brown Snow:</a:t>
            </a:r>
            <a:r>
              <a:rPr lang="en-US" dirty="0">
                <a:solidFill>
                  <a:srgbClr val="282828"/>
                </a:solidFill>
                <a:latin typeface="Georgia" panose="02040502050405020303" pitchFamily="18" charset="0"/>
              </a:rPr>
              <a:t> Mud showing through, often during springtime.</a:t>
            </a:r>
          </a:p>
          <a:p>
            <a:pPr marL="0" indent="0" algn="l">
              <a:buNone/>
            </a:pPr>
            <a:r>
              <a:rPr lang="en-US" b="1" dirty="0">
                <a:solidFill>
                  <a:srgbClr val="282828"/>
                </a:solidFill>
                <a:latin typeface="Georgia" panose="02040502050405020303" pitchFamily="18" charset="0"/>
              </a:rPr>
              <a:t>Bulletproof:</a:t>
            </a:r>
            <a:r>
              <a:rPr lang="en-US" dirty="0">
                <a:solidFill>
                  <a:srgbClr val="282828"/>
                </a:solidFill>
                <a:latin typeface="Georgia" panose="02040502050405020303" pitchFamily="18" charset="0"/>
              </a:rPr>
              <a:t> White, but so densely packed it is hard to put dents through it.</a:t>
            </a:r>
          </a:p>
          <a:p>
            <a:pPr marL="0" indent="0" algn="l">
              <a:buNone/>
            </a:pPr>
            <a:r>
              <a:rPr lang="en-US" b="1" dirty="0">
                <a:solidFill>
                  <a:srgbClr val="282828"/>
                </a:solidFill>
                <a:latin typeface="Georgia" panose="02040502050405020303" pitchFamily="18" charset="0"/>
              </a:rPr>
              <a:t>California Concrete:</a:t>
            </a:r>
            <a:r>
              <a:rPr lang="en-US" dirty="0">
                <a:solidFill>
                  <a:srgbClr val="282828"/>
                </a:solidFill>
                <a:latin typeface="Georgia" panose="02040502050405020303" pitchFamily="18" charset="0"/>
              </a:rPr>
              <a:t> Heavy wet snow that is created by a Pacific storm.</a:t>
            </a:r>
          </a:p>
          <a:p>
            <a:pPr marL="0" indent="0" algn="l">
              <a:buNone/>
            </a:pPr>
            <a:r>
              <a:rPr lang="en-US" b="1" dirty="0" err="1">
                <a:solidFill>
                  <a:srgbClr val="282828"/>
                </a:solidFill>
                <a:latin typeface="Georgia" panose="02040502050405020303" pitchFamily="18" charset="0"/>
              </a:rPr>
              <a:t>Chokable</a:t>
            </a:r>
            <a:r>
              <a:rPr lang="en-US" b="1" dirty="0">
                <a:solidFill>
                  <a:srgbClr val="282828"/>
                </a:solidFill>
                <a:latin typeface="Georgia" panose="02040502050405020303" pitchFamily="18" charset="0"/>
              </a:rPr>
              <a:t>: </a:t>
            </a:r>
            <a:r>
              <a:rPr lang="en-US" dirty="0">
                <a:solidFill>
                  <a:srgbClr val="282828"/>
                </a:solidFill>
                <a:latin typeface="Georgia" panose="02040502050405020303" pitchFamily="18" charset="0"/>
              </a:rPr>
              <a:t>Powder that is so fine and deep you could drown or "choke."</a:t>
            </a:r>
          </a:p>
          <a:p>
            <a:pPr marL="0" indent="0" algn="l">
              <a:buNone/>
            </a:pPr>
            <a:r>
              <a:rPr lang="en-US" b="1" dirty="0">
                <a:solidFill>
                  <a:srgbClr val="282828"/>
                </a:solidFill>
                <a:latin typeface="Georgia" panose="02040502050405020303" pitchFamily="18" charset="0"/>
              </a:rPr>
              <a:t>Chop:</a:t>
            </a:r>
            <a:r>
              <a:rPr lang="en-US" dirty="0">
                <a:solidFill>
                  <a:srgbClr val="282828"/>
                </a:solidFill>
                <a:latin typeface="Georgia" panose="02040502050405020303" pitchFamily="18" charset="0"/>
              </a:rPr>
              <a:t> Freshly fallen powder that has been skied on enough to be chopped up, but there are few bumps.</a:t>
            </a:r>
          </a:p>
          <a:p>
            <a:pPr marL="0" indent="0" algn="l">
              <a:buNone/>
            </a:pPr>
            <a:r>
              <a:rPr lang="en-US" b="1" dirty="0">
                <a:solidFill>
                  <a:srgbClr val="282828"/>
                </a:solidFill>
                <a:latin typeface="Georgia" panose="02040502050405020303" pitchFamily="18" charset="0"/>
              </a:rPr>
              <a:t>Chopped Powder:</a:t>
            </a:r>
            <a:r>
              <a:rPr lang="en-US" dirty="0">
                <a:solidFill>
                  <a:srgbClr val="282828"/>
                </a:solidFill>
                <a:latin typeface="Georgia" panose="02040502050405020303" pitchFamily="18" charset="0"/>
              </a:rPr>
              <a:t> Powder snow that has been "cut up" by other skiers/snowboarders.</a:t>
            </a:r>
          </a:p>
          <a:p>
            <a:pPr marL="0" indent="0" algn="l">
              <a:buNone/>
            </a:pPr>
            <a:r>
              <a:rPr lang="en-US" b="1" dirty="0">
                <a:solidFill>
                  <a:srgbClr val="282828"/>
                </a:solidFill>
                <a:latin typeface="Georgia" panose="02040502050405020303" pitchFamily="18" charset="0"/>
              </a:rPr>
              <a:t>Chowder:</a:t>
            </a:r>
            <a:r>
              <a:rPr lang="en-US" dirty="0">
                <a:solidFill>
                  <a:srgbClr val="282828"/>
                </a:solidFill>
                <a:latin typeface="Georgia" panose="02040502050405020303" pitchFamily="18" charset="0"/>
              </a:rPr>
              <a:t> Heavy, wet, lumpy snow.</a:t>
            </a:r>
          </a:p>
          <a:p>
            <a:pPr marL="0" indent="0" algn="l">
              <a:buNone/>
            </a:pPr>
            <a:r>
              <a:rPr lang="en-US" b="1" dirty="0">
                <a:solidFill>
                  <a:srgbClr val="282828"/>
                </a:solidFill>
                <a:latin typeface="Georgia" panose="02040502050405020303" pitchFamily="18" charset="0"/>
              </a:rPr>
              <a:t>Colorado Super Chunk:</a:t>
            </a:r>
            <a:r>
              <a:rPr lang="en-US" dirty="0">
                <a:solidFill>
                  <a:srgbClr val="282828"/>
                </a:solidFill>
                <a:latin typeface="Georgia" panose="02040502050405020303" pitchFamily="18" charset="0"/>
              </a:rPr>
              <a:t> Heavy wet snow about two days after a spring storm.</a:t>
            </a:r>
          </a:p>
          <a:p>
            <a:pPr marL="0" indent="0" algn="l">
              <a:buNone/>
            </a:pPr>
            <a:r>
              <a:rPr lang="en-US" b="1" dirty="0">
                <a:solidFill>
                  <a:srgbClr val="282828"/>
                </a:solidFill>
                <a:latin typeface="Georgia" panose="02040502050405020303" pitchFamily="18" charset="0"/>
              </a:rPr>
              <a:t>Cornice:</a:t>
            </a:r>
            <a:r>
              <a:rPr lang="en-US" dirty="0">
                <a:solidFill>
                  <a:srgbClr val="282828"/>
                </a:solidFill>
                <a:latin typeface="Georgia" panose="02040502050405020303" pitchFamily="18" charset="0"/>
              </a:rPr>
              <a:t> A formation of windblown snow, also known as an overhang. It is important to recognize cornice in </a:t>
            </a:r>
            <a:r>
              <a:rPr lang="en-US" dirty="0">
                <a:solidFill>
                  <a:srgbClr val="0086A6"/>
                </a:solidFill>
                <a:latin typeface="Georgia" panose="02040502050405020303" pitchFamily="18" charset="0"/>
                <a:hlinkClick r:id="rId4"/>
              </a:rPr>
              <a:t>alpine skiing</a:t>
            </a:r>
            <a:r>
              <a:rPr lang="en-US" dirty="0">
                <a:solidFill>
                  <a:srgbClr val="282828"/>
                </a:solidFill>
                <a:latin typeface="Georgia" panose="02040502050405020303" pitchFamily="18" charset="0"/>
              </a:rPr>
              <a:t> and climbing because it is often unstable and hard to see from the windward side.</a:t>
            </a:r>
          </a:p>
          <a:p>
            <a:pPr marL="0" indent="0" algn="l">
              <a:buNone/>
            </a:pPr>
            <a:endParaRPr lang="en-US" dirty="0"/>
          </a:p>
        </p:txBody>
      </p:sp>
    </p:spTree>
    <p:extLst>
      <p:ext uri="{BB962C8B-B14F-4D97-AF65-F5344CB8AC3E}">
        <p14:creationId xmlns:p14="http://schemas.microsoft.com/office/powerpoint/2010/main" val="2924337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3335"/>
            <a:ext cx="10515600" cy="6336406"/>
          </a:xfrm>
        </p:spPr>
        <p:txBody>
          <a:bodyPr>
            <a:normAutofit fontScale="40000" lnSpcReduction="20000"/>
          </a:bodyPr>
          <a:lstStyle/>
          <a:p>
            <a:r>
              <a:rPr lang="ar-SA" dirty="0"/>
              <a:t>يُقال إنّ للجمل زهاء ألف اسم مختلف يعبّر كلّ اسم عن حالة معيّنة دقيقة تصفه في وضع محدّد أو زمن محدّد أو عمر محدّد ومن هذه الأسماء ما يلي:</a:t>
            </a:r>
          </a:p>
          <a:p>
            <a:r>
              <a:rPr lang="ar-SA" b="1" dirty="0"/>
              <a:t>الإبل – البعير:</a:t>
            </a:r>
            <a:r>
              <a:rPr lang="ar-SA" dirty="0"/>
              <a:t> هاتان الكلمتان تدلان على الإبل بصفة عامة.</a:t>
            </a:r>
          </a:p>
          <a:p>
            <a:r>
              <a:rPr lang="ar-SA" b="1" dirty="0"/>
              <a:t>الجَمَل:</a:t>
            </a:r>
            <a:r>
              <a:rPr lang="ar-SA" dirty="0"/>
              <a:t> تعني ذَكَر البعير.</a:t>
            </a:r>
          </a:p>
          <a:p>
            <a:r>
              <a:rPr lang="ar-SA" b="1" dirty="0"/>
              <a:t>الناقة:</a:t>
            </a:r>
            <a:r>
              <a:rPr lang="ar-SA" dirty="0"/>
              <a:t> تعني أُنثى البعير.</a:t>
            </a:r>
          </a:p>
          <a:p>
            <a:r>
              <a:rPr lang="ar-SA" b="1" dirty="0"/>
              <a:t>الطبز – دهامج:</a:t>
            </a:r>
            <a:r>
              <a:rPr lang="ar-SA" dirty="0"/>
              <a:t> تعني الإبل ذات السنامان.</a:t>
            </a:r>
          </a:p>
          <a:p>
            <a:r>
              <a:rPr lang="ar-SA" b="1" dirty="0"/>
              <a:t>ضائل:</a:t>
            </a:r>
            <a:r>
              <a:rPr lang="ar-SA" dirty="0"/>
              <a:t> تشير إلى ذكر البعير القوي.</a:t>
            </a:r>
          </a:p>
          <a:p>
            <a:r>
              <a:rPr lang="ar-SA" b="1" dirty="0"/>
              <a:t>حفض:</a:t>
            </a:r>
            <a:r>
              <a:rPr lang="ar-SA" dirty="0"/>
              <a:t> تشير إلى الإبل التي تحمل الأمتعة.</a:t>
            </a:r>
          </a:p>
          <a:p>
            <a:r>
              <a:rPr lang="ar-SA" b="1" dirty="0"/>
              <a:t>الغب:</a:t>
            </a:r>
            <a:r>
              <a:rPr lang="ar-SA" dirty="0"/>
              <a:t> هي الإبل التي تشرب الماء كل يومين.</a:t>
            </a:r>
          </a:p>
          <a:p>
            <a:r>
              <a:rPr lang="ar-SA" b="1" dirty="0"/>
              <a:t>الغب الطل:</a:t>
            </a:r>
            <a:r>
              <a:rPr lang="ar-SA" dirty="0"/>
              <a:t> تعني الإبل التي تذهب للشرب من حوض المياه خلال اليوم.</a:t>
            </a:r>
          </a:p>
          <a:p>
            <a:r>
              <a:rPr lang="ar-SA" b="1" dirty="0"/>
              <a:t>الربع:</a:t>
            </a:r>
            <a:r>
              <a:rPr lang="ar-SA" dirty="0"/>
              <a:t> الإبل التي تشرب الماء كل ثلاثة أيام.</a:t>
            </a:r>
          </a:p>
          <a:p>
            <a:r>
              <a:rPr lang="ar-SA" b="1" dirty="0"/>
              <a:t>الظاهرة:</a:t>
            </a:r>
            <a:r>
              <a:rPr lang="ar-SA" dirty="0"/>
              <a:t> الإبل التي تشرب الماء مرة كل يوم.</a:t>
            </a:r>
          </a:p>
          <a:p>
            <a:r>
              <a:rPr lang="ar-SA" b="1" dirty="0"/>
              <a:t>الرفة:</a:t>
            </a:r>
            <a:r>
              <a:rPr lang="ar-SA" dirty="0"/>
              <a:t> الإبل التي تشرب في أي وقت.</a:t>
            </a:r>
          </a:p>
          <a:p>
            <a:r>
              <a:rPr lang="ar-SA" b="1" dirty="0"/>
              <a:t>القصريد:</a:t>
            </a:r>
            <a:r>
              <a:rPr lang="ar-SA" dirty="0"/>
              <a:t> الإبل التي تشرب كمية قليلة من الماء.</a:t>
            </a:r>
          </a:p>
          <a:p>
            <a:r>
              <a:rPr lang="ar-SA" b="1" dirty="0"/>
              <a:t>العرجاء:</a:t>
            </a:r>
            <a:r>
              <a:rPr lang="ar-SA" dirty="0"/>
              <a:t> الإبل التي تشرب الماء مرة صباحاً ومرة مساءً.</a:t>
            </a:r>
          </a:p>
          <a:p>
            <a:r>
              <a:rPr lang="ar-SA" b="1" dirty="0"/>
              <a:t>التندية:</a:t>
            </a:r>
            <a:r>
              <a:rPr lang="ar-SA" dirty="0"/>
              <a:t> الإبل التي تعود لحوض المياه للشرب مرة أخرى.</a:t>
            </a:r>
          </a:p>
          <a:p>
            <a:r>
              <a:rPr lang="ar-SA" b="1" dirty="0"/>
              <a:t>السلوف:</a:t>
            </a:r>
            <a:r>
              <a:rPr lang="ar-SA" dirty="0"/>
              <a:t> الناقة التي تقود البعير الأخرى إلى حوض المياه للشرب.</a:t>
            </a:r>
          </a:p>
          <a:p>
            <a:r>
              <a:rPr lang="ar-SA" b="1" dirty="0"/>
              <a:t>الدفون:</a:t>
            </a:r>
            <a:r>
              <a:rPr lang="ar-SA" dirty="0"/>
              <a:t> الناقة الموجودة في منتصف قطيع من الإبل.</a:t>
            </a:r>
          </a:p>
          <a:p>
            <a:r>
              <a:rPr lang="ar-SA" b="1" dirty="0"/>
              <a:t>الهافة – الملواح:</a:t>
            </a:r>
            <a:r>
              <a:rPr lang="ar-SA" dirty="0"/>
              <a:t> الناقة التي تعطش بسرعة.</a:t>
            </a:r>
          </a:p>
          <a:p>
            <a:r>
              <a:rPr lang="ar-SA" b="1" dirty="0"/>
              <a:t>عيوف:</a:t>
            </a:r>
            <a:r>
              <a:rPr lang="ar-SA" dirty="0"/>
              <a:t> الناقة التي تشم الماء، ولكنها غالباً لا تشربه.</a:t>
            </a:r>
          </a:p>
          <a:p>
            <a:r>
              <a:rPr lang="ar-SA" b="1" dirty="0"/>
              <a:t>مقامح:</a:t>
            </a:r>
            <a:r>
              <a:rPr lang="ar-SA" dirty="0"/>
              <a:t> الناقة التي لا تشرب حتى تتغلب على آلامها.</a:t>
            </a:r>
          </a:p>
          <a:p>
            <a:r>
              <a:rPr lang="ar-SA" b="1" dirty="0"/>
              <a:t>رقوب:</a:t>
            </a:r>
            <a:r>
              <a:rPr lang="ar-SA" dirty="0"/>
              <a:t> الناقة التي لا تشرب من حوض المياه عندما يكون مشغولاً (مزدحماً)، بل تنتظر وتراقب.</a:t>
            </a:r>
          </a:p>
          <a:p>
            <a:r>
              <a:rPr lang="ar-SA" b="1" dirty="0"/>
              <a:t>ملحاح:</a:t>
            </a:r>
            <a:r>
              <a:rPr lang="ar-SA" dirty="0"/>
              <a:t> الناقة التي لا تكاد تبرح مكان حوض المياه.</a:t>
            </a:r>
          </a:p>
          <a:p>
            <a:r>
              <a:rPr lang="ar-SA" b="1" dirty="0"/>
              <a:t>ميراد:</a:t>
            </a:r>
            <a:r>
              <a:rPr lang="ar-SA" dirty="0"/>
              <a:t> الناقة التي تستعجل الوصول إلى حوض المياه.</a:t>
            </a:r>
          </a:p>
          <a:p>
            <a:r>
              <a:rPr lang="ar-SA" b="1" dirty="0"/>
              <a:t>الهيام:</a:t>
            </a:r>
            <a:r>
              <a:rPr lang="ar-SA" dirty="0"/>
              <a:t> الإبل العطشى.</a:t>
            </a:r>
          </a:p>
        </p:txBody>
      </p:sp>
    </p:spTree>
    <p:extLst>
      <p:ext uri="{BB962C8B-B14F-4D97-AF65-F5344CB8AC3E}">
        <p14:creationId xmlns:p14="http://schemas.microsoft.com/office/powerpoint/2010/main" val="2600263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dirty="0" smtClean="0"/>
              <a:t>What is actually a </a:t>
            </a:r>
            <a:r>
              <a:rPr lang="en-US" b="1" dirty="0" smtClean="0"/>
              <a:t>WORD</a:t>
            </a:r>
            <a:endParaRPr lang="ar-SA" b="1" dirty="0"/>
          </a:p>
        </p:txBody>
      </p:sp>
      <p:sp>
        <p:nvSpPr>
          <p:cNvPr id="3" name="عنصر نائب للمحتوى 2"/>
          <p:cNvSpPr>
            <a:spLocks noGrp="1"/>
          </p:cNvSpPr>
          <p:nvPr>
            <p:ph idx="1"/>
          </p:nvPr>
        </p:nvSpPr>
        <p:spPr/>
        <p:txBody>
          <a:bodyPr/>
          <a:lstStyle/>
          <a:p>
            <a:pPr marL="0" indent="0" algn="l" rtl="0">
              <a:buNone/>
            </a:pPr>
            <a:r>
              <a:rPr lang="en-US" dirty="0" smtClean="0"/>
              <a:t>A word is a group of characters placed together with spaces or punctuation marks before or after.</a:t>
            </a:r>
          </a:p>
          <a:p>
            <a:pPr marL="0" indent="0" algn="l" rtl="0">
              <a:buNone/>
            </a:pPr>
            <a:r>
              <a:rPr lang="en-US" dirty="0" smtClean="0"/>
              <a:t>But what about an expression like: air mail</a:t>
            </a:r>
          </a:p>
          <a:p>
            <a:pPr marL="0" indent="0" algn="l" rtl="0">
              <a:buNone/>
            </a:pPr>
            <a:r>
              <a:rPr lang="en-US" dirty="0" smtClean="0"/>
              <a:t>Is it two words?</a:t>
            </a:r>
          </a:p>
          <a:p>
            <a:pPr marL="0" indent="0" algn="l" rtl="0">
              <a:buNone/>
            </a:pPr>
            <a:r>
              <a:rPr lang="en-US" dirty="0" smtClean="0"/>
              <a:t>Is airline one word</a:t>
            </a:r>
          </a:p>
          <a:p>
            <a:pPr marL="0" indent="0" algn="l" rtl="0">
              <a:buNone/>
            </a:pPr>
            <a:r>
              <a:rPr lang="en-US" dirty="0" smtClean="0"/>
              <a:t>What about air-bed  </a:t>
            </a:r>
          </a:p>
          <a:p>
            <a:pPr marL="0" indent="0" algn="l" rtl="0">
              <a:buNone/>
            </a:pPr>
            <a:r>
              <a:rPr lang="en-US" dirty="0" smtClean="0"/>
              <a:t>The user will have to look in two or three different places in the dictionary to find the word as the user cannot know in advance whether a word like air mail is entered under air or under mail.</a:t>
            </a:r>
            <a:endParaRPr lang="ar-SA" dirty="0"/>
          </a:p>
        </p:txBody>
      </p:sp>
    </p:spTree>
    <p:extLst>
      <p:ext uri="{BB962C8B-B14F-4D97-AF65-F5344CB8AC3E}">
        <p14:creationId xmlns:p14="http://schemas.microsoft.com/office/powerpoint/2010/main" val="828980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dirty="0" smtClean="0"/>
              <a:t>Spelling and word division</a:t>
            </a:r>
            <a:endParaRPr lang="ar-SA" dirty="0"/>
          </a:p>
        </p:txBody>
      </p:sp>
      <p:sp>
        <p:nvSpPr>
          <p:cNvPr id="3" name="عنصر نائب للمحتوى 2"/>
          <p:cNvSpPr>
            <a:spLocks noGrp="1"/>
          </p:cNvSpPr>
          <p:nvPr>
            <p:ph idx="1"/>
          </p:nvPr>
        </p:nvSpPr>
        <p:spPr/>
        <p:txBody>
          <a:bodyPr/>
          <a:lstStyle/>
          <a:p>
            <a:pPr marL="0" indent="0" algn="l">
              <a:buNone/>
            </a:pPr>
            <a:r>
              <a:rPr lang="en-US" dirty="0" smtClean="0"/>
              <a:t>Spelling is one of the most frequent reasons for consulting a dictionary.</a:t>
            </a:r>
          </a:p>
          <a:p>
            <a:pPr marL="0" indent="0" algn="l">
              <a:buNone/>
            </a:pPr>
            <a:r>
              <a:rPr lang="en-US" dirty="0" smtClean="0"/>
              <a:t>Information about spelling is conveyed by the lemma.</a:t>
            </a:r>
            <a:endParaRPr lang="ar-SA" dirty="0" smtClean="0"/>
          </a:p>
          <a:p>
            <a:pPr marL="0" indent="0" algn="l" rtl="0">
              <a:buNone/>
            </a:pPr>
            <a:r>
              <a:rPr lang="en-US" dirty="0" smtClean="0"/>
              <a:t>A user who is not sure about the spelling of a certain word may need help to find the right entry in the dictionary.</a:t>
            </a:r>
          </a:p>
          <a:p>
            <a:pPr marL="0" indent="0" algn="l">
              <a:buNone/>
            </a:pPr>
            <a:r>
              <a:rPr lang="en-US" dirty="0" smtClean="0"/>
              <a:t>In electronic dictionaries, there is no need to search in various places in order to find the correct spelling since the dictionary automatically displays a list of suggestions if an incorrect or incomplete spelling is given.</a:t>
            </a:r>
            <a:endParaRPr lang="ar-SA" dirty="0"/>
          </a:p>
        </p:txBody>
      </p:sp>
    </p:spTree>
    <p:extLst>
      <p:ext uri="{BB962C8B-B14F-4D97-AF65-F5344CB8AC3E}">
        <p14:creationId xmlns:p14="http://schemas.microsoft.com/office/powerpoint/2010/main" val="2628698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762000"/>
            <a:ext cx="10515600" cy="5414963"/>
          </a:xfrm>
        </p:spPr>
        <p:txBody>
          <a:bodyPr>
            <a:normAutofit/>
          </a:bodyPr>
          <a:lstStyle/>
          <a:p>
            <a:pPr marL="0" indent="0" algn="l">
              <a:buNone/>
            </a:pPr>
            <a:r>
              <a:rPr lang="en-US" b="1" dirty="0" smtClean="0"/>
              <a:t>Word division</a:t>
            </a:r>
          </a:p>
          <a:p>
            <a:pPr marL="0" indent="0" algn="l">
              <a:buNone/>
            </a:pPr>
            <a:r>
              <a:rPr lang="en-US" dirty="0" smtClean="0"/>
              <a:t>Information about word division may serve different purposes. In most cases it is a matter of showing where the word can be divided at the end of a line of writing(orthographic word division), but there are also cases where word division is concerned with not only with orthography but with word formation as well.</a:t>
            </a:r>
          </a:p>
          <a:p>
            <a:pPr marL="0" indent="0" algn="l">
              <a:buNone/>
            </a:pPr>
            <a:r>
              <a:rPr lang="en-US" dirty="0" smtClean="0"/>
              <a:t>Word division information is useful in L1 dictionaries as they are intended for production.</a:t>
            </a:r>
          </a:p>
          <a:p>
            <a:pPr marL="0" indent="0" algn="l">
              <a:buNone/>
            </a:pPr>
            <a:r>
              <a:rPr lang="en-US" dirty="0" smtClean="0"/>
              <a:t>Word division information may promote vocabulary building.</a:t>
            </a:r>
          </a:p>
        </p:txBody>
      </p:sp>
    </p:spTree>
    <p:extLst>
      <p:ext uri="{BB962C8B-B14F-4D97-AF65-F5344CB8AC3E}">
        <p14:creationId xmlns:p14="http://schemas.microsoft.com/office/powerpoint/2010/main" val="290267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l">
              <a:buNone/>
            </a:pPr>
            <a:r>
              <a:rPr lang="en-US" dirty="0"/>
              <a:t>There are several types of word-division </a:t>
            </a:r>
            <a:r>
              <a:rPr lang="en-US" dirty="0" smtClean="0"/>
              <a:t>marker:</a:t>
            </a:r>
            <a:endParaRPr lang="en-US" dirty="0"/>
          </a:p>
          <a:p>
            <a:pPr marL="0" indent="0" algn="l">
              <a:buNone/>
            </a:pPr>
            <a:r>
              <a:rPr lang="en-US" dirty="0"/>
              <a:t> </a:t>
            </a:r>
            <a:r>
              <a:rPr lang="en-US" dirty="0" smtClean="0"/>
              <a:t>e.g. cap</a:t>
            </a:r>
            <a:r>
              <a:rPr lang="en-US" dirty="0"/>
              <a:t>·​</a:t>
            </a:r>
            <a:r>
              <a:rPr lang="en-US" dirty="0" err="1"/>
              <a:t>i</a:t>
            </a:r>
            <a:r>
              <a:rPr lang="en-US" dirty="0"/>
              <a:t>·​</a:t>
            </a:r>
            <a:r>
              <a:rPr lang="en-US" dirty="0" err="1"/>
              <a:t>tal</a:t>
            </a:r>
            <a:r>
              <a:rPr lang="en-US" dirty="0"/>
              <a:t>·​</a:t>
            </a:r>
            <a:r>
              <a:rPr lang="en-US" dirty="0" err="1"/>
              <a:t>i</a:t>
            </a:r>
            <a:r>
              <a:rPr lang="en-US" dirty="0"/>
              <a:t>·​</a:t>
            </a:r>
            <a:r>
              <a:rPr lang="en-US" dirty="0" err="1"/>
              <a:t>za</a:t>
            </a:r>
            <a:r>
              <a:rPr lang="en-US" dirty="0"/>
              <a:t>·​</a:t>
            </a:r>
            <a:r>
              <a:rPr lang="en-US" dirty="0" err="1"/>
              <a:t>tion</a:t>
            </a:r>
            <a:endParaRPr lang="en-US" dirty="0"/>
          </a:p>
          <a:p>
            <a:pPr marL="0" indent="0" algn="l">
              <a:buNone/>
            </a:pPr>
            <a:r>
              <a:rPr lang="en-US" dirty="0"/>
              <a:t>Dictionaries do not always agree on the position of word-division points. For example, in English there is a disagreement not only </a:t>
            </a:r>
            <a:r>
              <a:rPr lang="en-US" dirty="0" smtClean="0"/>
              <a:t>between </a:t>
            </a:r>
            <a:r>
              <a:rPr lang="en-US" dirty="0"/>
              <a:t>British and American dictionaries, but also </a:t>
            </a:r>
            <a:r>
              <a:rPr lang="en-US" dirty="0" smtClean="0"/>
              <a:t>between </a:t>
            </a:r>
            <a:r>
              <a:rPr lang="en-US" dirty="0"/>
              <a:t>different British dictionaries.</a:t>
            </a:r>
          </a:p>
          <a:p>
            <a:pPr marL="0" indent="0" algn="l">
              <a:buNone/>
            </a:pPr>
            <a:endParaRPr lang="ar-SA" dirty="0"/>
          </a:p>
        </p:txBody>
      </p:sp>
    </p:spTree>
    <p:extLst>
      <p:ext uri="{BB962C8B-B14F-4D97-AF65-F5344CB8AC3E}">
        <p14:creationId xmlns:p14="http://schemas.microsoft.com/office/powerpoint/2010/main" val="3646220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790575"/>
          </a:xfrm>
        </p:spPr>
        <p:txBody>
          <a:bodyPr/>
          <a:lstStyle/>
          <a:p>
            <a:pPr algn="l"/>
            <a:r>
              <a:rPr lang="en-US" dirty="0" smtClean="0"/>
              <a:t>Pronunciation	</a:t>
            </a:r>
            <a:endParaRPr lang="ar-SA" dirty="0"/>
          </a:p>
        </p:txBody>
      </p:sp>
      <p:sp>
        <p:nvSpPr>
          <p:cNvPr id="3" name="عنصر نائب للمحتوى 2"/>
          <p:cNvSpPr>
            <a:spLocks noGrp="1"/>
          </p:cNvSpPr>
          <p:nvPr>
            <p:ph idx="1"/>
          </p:nvPr>
        </p:nvSpPr>
        <p:spPr>
          <a:xfrm>
            <a:off x="838200" y="1155700"/>
            <a:ext cx="10515600" cy="5021263"/>
          </a:xfrm>
        </p:spPr>
        <p:txBody>
          <a:bodyPr>
            <a:normAutofit fontScale="92500"/>
          </a:bodyPr>
          <a:lstStyle/>
          <a:p>
            <a:pPr marL="0" indent="0" algn="l">
              <a:buNone/>
            </a:pPr>
            <a:r>
              <a:rPr lang="en-US" dirty="0" smtClean="0"/>
              <a:t>The need for pronunciation information in dictionaries varies between languages.</a:t>
            </a:r>
          </a:p>
          <a:p>
            <a:pPr marL="0" indent="0" algn="l">
              <a:buNone/>
            </a:pPr>
            <a:r>
              <a:rPr lang="en-US" dirty="0" smtClean="0"/>
              <a:t>In Finnish, there is a complete one -to-one correspondence between spelling and pronunciation and the stress is always on the first syllable. </a:t>
            </a:r>
          </a:p>
          <a:p>
            <a:pPr marL="0" indent="0" algn="l">
              <a:buNone/>
            </a:pPr>
            <a:r>
              <a:rPr lang="en-US" dirty="0" smtClean="0"/>
              <a:t>The pronunciation of English is very little in agreement with the spelling.</a:t>
            </a:r>
            <a:endParaRPr lang="ar-SA" dirty="0" smtClean="0"/>
          </a:p>
          <a:p>
            <a:pPr marL="0" indent="0" algn="l" rtl="0">
              <a:buNone/>
            </a:pPr>
            <a:r>
              <a:rPr lang="en-US" dirty="0" smtClean="0"/>
              <a:t>The need for pronunciation information varies between different types of dictionaries. Pronunciation is usually shown in monolingual dictionaries.</a:t>
            </a:r>
          </a:p>
          <a:p>
            <a:pPr marL="0" indent="0" algn="l" rtl="0">
              <a:buNone/>
            </a:pPr>
            <a:r>
              <a:rPr lang="en-US" dirty="0" smtClean="0"/>
              <a:t>In L1 (object language is the user’s native language)dictionaries, pronunciation information is needed only for words that may cause difficulties.</a:t>
            </a:r>
          </a:p>
          <a:p>
            <a:pPr marL="0" indent="0" algn="l" rtl="0">
              <a:buNone/>
            </a:pPr>
            <a:r>
              <a:rPr lang="en-US" dirty="0" smtClean="0"/>
              <a:t>In L2 (object language is not the user’s native language) dictionaries, pronunciation must be shown for all words.</a:t>
            </a:r>
            <a:endParaRPr lang="ar-SA" dirty="0" smtClean="0"/>
          </a:p>
        </p:txBody>
      </p:sp>
    </p:spTree>
    <p:extLst>
      <p:ext uri="{BB962C8B-B14F-4D97-AF65-F5344CB8AC3E}">
        <p14:creationId xmlns:p14="http://schemas.microsoft.com/office/powerpoint/2010/main" val="4006913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558800"/>
            <a:ext cx="10515600" cy="5618163"/>
          </a:xfrm>
        </p:spPr>
        <p:txBody>
          <a:bodyPr/>
          <a:lstStyle/>
          <a:p>
            <a:pPr marL="0" indent="0" algn="l">
              <a:buNone/>
            </a:pPr>
            <a:r>
              <a:rPr lang="en-US" b="1" dirty="0" smtClean="0"/>
              <a:t>Types of pronunciation information:</a:t>
            </a:r>
          </a:p>
          <a:p>
            <a:pPr marL="0" indent="0" algn="l">
              <a:buNone/>
            </a:pPr>
            <a:r>
              <a:rPr lang="en-US" dirty="0" smtClean="0"/>
              <a:t>Which sounds occur?</a:t>
            </a:r>
            <a:endParaRPr lang="ar-SA" dirty="0" smtClean="0"/>
          </a:p>
          <a:p>
            <a:pPr marL="0" indent="0" algn="l" rtl="0">
              <a:buNone/>
            </a:pPr>
            <a:r>
              <a:rPr lang="en-US" dirty="0" smtClean="0"/>
              <a:t>What is the length of the sounds?</a:t>
            </a:r>
          </a:p>
          <a:p>
            <a:pPr marL="0" indent="0" algn="l" rtl="0">
              <a:buNone/>
            </a:pPr>
            <a:r>
              <a:rPr lang="en-US" dirty="0" smtClean="0"/>
              <a:t>What is the position of the stress?</a:t>
            </a:r>
          </a:p>
          <a:p>
            <a:pPr marL="0" indent="0" algn="l" rtl="0">
              <a:buNone/>
            </a:pPr>
            <a:r>
              <a:rPr lang="en-US" dirty="0" smtClean="0"/>
              <a:t>What is the tone used?</a:t>
            </a:r>
          </a:p>
          <a:p>
            <a:pPr marL="0" indent="0" algn="l" rtl="0">
              <a:buNone/>
            </a:pPr>
            <a:r>
              <a:rPr lang="en-US" dirty="0" smtClean="0"/>
              <a:t>This information is conveyed to the user in two main types:</a:t>
            </a:r>
          </a:p>
          <a:p>
            <a:pPr marL="0" indent="0" algn="l" rtl="0">
              <a:buNone/>
            </a:pPr>
            <a:r>
              <a:rPr lang="en-US" dirty="0" smtClean="0"/>
              <a:t>Visually, by means of written characters on a book page or a computer screen.</a:t>
            </a:r>
          </a:p>
          <a:p>
            <a:pPr marL="0" indent="0" algn="l" rtl="0">
              <a:buNone/>
            </a:pPr>
            <a:r>
              <a:rPr lang="en-US" dirty="0" err="1" smtClean="0"/>
              <a:t>Auditorally</a:t>
            </a:r>
            <a:r>
              <a:rPr lang="en-US" dirty="0" smtClean="0"/>
              <a:t>, this feature is offered by some electronic dictionaries.</a:t>
            </a:r>
          </a:p>
          <a:p>
            <a:pPr marL="514350" indent="-514350" algn="l">
              <a:buAutoNum type="arabicPeriod"/>
            </a:pPr>
            <a:endParaRPr lang="ar-SA" dirty="0"/>
          </a:p>
        </p:txBody>
      </p:sp>
    </p:spTree>
    <p:extLst>
      <p:ext uri="{BB962C8B-B14F-4D97-AF65-F5344CB8AC3E}">
        <p14:creationId xmlns:p14="http://schemas.microsoft.com/office/powerpoint/2010/main" val="3220973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dirty="0" smtClean="0"/>
              <a:t>Equivalents</a:t>
            </a:r>
            <a:endParaRPr lang="ar-SA" dirty="0"/>
          </a:p>
        </p:txBody>
      </p:sp>
      <p:sp>
        <p:nvSpPr>
          <p:cNvPr id="3" name="عنصر نائب للمحتوى 2"/>
          <p:cNvSpPr>
            <a:spLocks noGrp="1"/>
          </p:cNvSpPr>
          <p:nvPr>
            <p:ph idx="1"/>
          </p:nvPr>
        </p:nvSpPr>
        <p:spPr/>
        <p:txBody>
          <a:bodyPr/>
          <a:lstStyle/>
          <a:p>
            <a:pPr marL="0" indent="0" algn="l">
              <a:buNone/>
            </a:pPr>
            <a:r>
              <a:rPr lang="en-US" dirty="0" smtClean="0"/>
              <a:t>The purpose of the bilingual dictionary is to provide lexical items in one language( the source language) with counterparts (equivalents) in another language (the target language) that are as near as possible with regard to meaning and usage.</a:t>
            </a:r>
          </a:p>
          <a:p>
            <a:pPr marL="0" indent="0" algn="l">
              <a:buNone/>
            </a:pPr>
            <a:r>
              <a:rPr lang="en-US" dirty="0" smtClean="0"/>
              <a:t>In bilingual lexicography, there are certain restriction and problems originating from the differences between the two linguistic systems.</a:t>
            </a:r>
            <a:endParaRPr lang="ar-SA" dirty="0"/>
          </a:p>
        </p:txBody>
      </p:sp>
    </p:spTree>
    <p:extLst>
      <p:ext uri="{BB962C8B-B14F-4D97-AF65-F5344CB8AC3E}">
        <p14:creationId xmlns:p14="http://schemas.microsoft.com/office/powerpoint/2010/main" val="1976106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dirty="0" smtClean="0"/>
              <a:t>Different concept formation in different languages</a:t>
            </a:r>
            <a:endParaRPr lang="ar-SA" dirty="0"/>
          </a:p>
        </p:txBody>
      </p:sp>
      <p:sp>
        <p:nvSpPr>
          <p:cNvPr id="3" name="عنصر نائب للمحتوى 2"/>
          <p:cNvSpPr>
            <a:spLocks noGrp="1"/>
          </p:cNvSpPr>
          <p:nvPr>
            <p:ph idx="1"/>
          </p:nvPr>
        </p:nvSpPr>
        <p:spPr/>
        <p:txBody>
          <a:bodyPr/>
          <a:lstStyle/>
          <a:p>
            <a:pPr marL="0" indent="0" algn="l" rtl="0">
              <a:buNone/>
            </a:pPr>
            <a:r>
              <a:rPr lang="en-US" dirty="0" smtClean="0"/>
              <a:t>The conceptual world evolves differently in different languages as a result of cultural and other differences between the areas where the languages are used.</a:t>
            </a:r>
            <a:endParaRPr lang="ar-SA" dirty="0" smtClean="0"/>
          </a:p>
          <a:p>
            <a:pPr marL="0" indent="0" algn="l">
              <a:buNone/>
            </a:pPr>
            <a:r>
              <a:rPr lang="en-US" dirty="0" smtClean="0"/>
              <a:t>The number of concepts within a certain conceptual field may differ.</a:t>
            </a:r>
          </a:p>
          <a:p>
            <a:pPr marL="0" indent="0" algn="l">
              <a:buNone/>
            </a:pPr>
            <a:r>
              <a:rPr lang="en-US" dirty="0" smtClean="0"/>
              <a:t>E.g. in the Eskimo language, there is a large stock of concepts relating to snow while Arabic has a wide range of concepts relating to camels.</a:t>
            </a:r>
            <a:endParaRPr lang="ar-SA" dirty="0" smtClean="0"/>
          </a:p>
        </p:txBody>
      </p:sp>
    </p:spTree>
    <p:extLst>
      <p:ext uri="{BB962C8B-B14F-4D97-AF65-F5344CB8AC3E}">
        <p14:creationId xmlns:p14="http://schemas.microsoft.com/office/powerpoint/2010/main" val="426705319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2394</TotalTime>
  <Words>763</Words>
  <Application>Microsoft Office PowerPoint</Application>
  <PresentationFormat>Widescreen</PresentationFormat>
  <Paragraphs>84</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Georgia</vt:lpstr>
      <vt:lpstr>Lato</vt:lpstr>
      <vt:lpstr>Times New Roman</vt:lpstr>
      <vt:lpstr>نسق Office</vt:lpstr>
      <vt:lpstr>The Lemma </vt:lpstr>
      <vt:lpstr>What is actually a WORD</vt:lpstr>
      <vt:lpstr>Spelling and word division</vt:lpstr>
      <vt:lpstr>PowerPoint Presentation</vt:lpstr>
      <vt:lpstr>PowerPoint Presentation</vt:lpstr>
      <vt:lpstr>Pronunciation </vt:lpstr>
      <vt:lpstr>PowerPoint Presentation</vt:lpstr>
      <vt:lpstr>Equivalents</vt:lpstr>
      <vt:lpstr>Different concept formation in different languages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Lemma</dc:title>
  <dc:creator>win8</dc:creator>
  <cp:lastModifiedBy>Windows User</cp:lastModifiedBy>
  <cp:revision>23</cp:revision>
  <dcterms:created xsi:type="dcterms:W3CDTF">2019-01-31T07:40:38Z</dcterms:created>
  <dcterms:modified xsi:type="dcterms:W3CDTF">2019-05-29T00:12:03Z</dcterms:modified>
</cp:coreProperties>
</file>