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8"/>
  </p:notesMasterIdLst>
  <p:sldIdLst>
    <p:sldId id="256" r:id="rId2"/>
    <p:sldId id="257" r:id="rId3"/>
    <p:sldId id="260" r:id="rId4"/>
    <p:sldId id="261" r:id="rId5"/>
    <p:sldId id="262" r:id="rId6"/>
    <p:sldId id="263" r:id="rId7"/>
    <p:sldId id="264" r:id="rId8"/>
    <p:sldId id="265" r:id="rId9"/>
    <p:sldId id="266" r:id="rId10"/>
    <p:sldId id="267" r:id="rId11"/>
    <p:sldId id="268" r:id="rId12"/>
    <p:sldId id="272" r:id="rId13"/>
    <p:sldId id="273" r:id="rId14"/>
    <p:sldId id="271" r:id="rId15"/>
    <p:sldId id="274" r:id="rId16"/>
    <p:sldId id="275" r:id="rId17"/>
    <p:sldId id="277" r:id="rId18"/>
    <p:sldId id="278" r:id="rId19"/>
    <p:sldId id="276" r:id="rId20"/>
    <p:sldId id="279" r:id="rId21"/>
    <p:sldId id="302" r:id="rId22"/>
    <p:sldId id="303" r:id="rId23"/>
    <p:sldId id="283" r:id="rId24"/>
    <p:sldId id="304" r:id="rId25"/>
    <p:sldId id="284" r:id="rId26"/>
    <p:sldId id="286" r:id="rId27"/>
    <p:sldId id="290" r:id="rId28"/>
    <p:sldId id="288" r:id="rId29"/>
    <p:sldId id="291" r:id="rId30"/>
    <p:sldId id="292" r:id="rId31"/>
    <p:sldId id="293" r:id="rId32"/>
    <p:sldId id="294" r:id="rId33"/>
    <p:sldId id="295" r:id="rId34"/>
    <p:sldId id="296" r:id="rId35"/>
    <p:sldId id="297" r:id="rId36"/>
    <p:sldId id="298" r:id="rId37"/>
    <p:sldId id="299" r:id="rId38"/>
    <p:sldId id="300" r:id="rId39"/>
    <p:sldId id="306" r:id="rId40"/>
    <p:sldId id="307" r:id="rId41"/>
    <p:sldId id="308" r:id="rId42"/>
    <p:sldId id="309" r:id="rId43"/>
    <p:sldId id="311" r:id="rId44"/>
    <p:sldId id="312" r:id="rId45"/>
    <p:sldId id="314" r:id="rId46"/>
    <p:sldId id="315" r:id="rId47"/>
    <p:sldId id="316" r:id="rId48"/>
    <p:sldId id="317" r:id="rId49"/>
    <p:sldId id="319" r:id="rId50"/>
    <p:sldId id="318" r:id="rId51"/>
    <p:sldId id="320" r:id="rId52"/>
    <p:sldId id="321" r:id="rId53"/>
    <p:sldId id="322" r:id="rId54"/>
    <p:sldId id="323" r:id="rId55"/>
    <p:sldId id="324" r:id="rId56"/>
    <p:sldId id="325"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4" autoAdjust="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07C5E-210A-4DC0-B966-C4FAD86B77A5}" type="datetimeFigureOut">
              <a:rPr lang="en-US" smtClean="0"/>
              <a:pPr/>
              <a:t>2/12/2018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0E13C-3FB1-4AC2-9F7D-1F43DABBD141}" type="slidenum">
              <a:rPr lang="en-US" smtClean="0"/>
              <a:pPr/>
              <a:t>‹#›</a:t>
            </a:fld>
            <a:endParaRPr lang="en-US"/>
          </a:p>
        </p:txBody>
      </p:sp>
    </p:spTree>
    <p:extLst>
      <p:ext uri="{BB962C8B-B14F-4D97-AF65-F5344CB8AC3E}">
        <p14:creationId xmlns:p14="http://schemas.microsoft.com/office/powerpoint/2010/main" val="1024528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2/12/2018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2/12/2018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2/12/2018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2/12/2018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2/12/2018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2/12/2018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health.tki.org.nz/Key-collections/Curriculum-in-action/Making-Meaning/Socio-ecological-perspective/Defining-health-promotion/Models-of-health-promo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applications.emro.who.int/dsaf/EMRPUB_2012_EN_1362.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Week </a:t>
            </a:r>
            <a:r>
              <a:rPr lang="ar-SA" dirty="0" smtClean="0"/>
              <a:t>4</a:t>
            </a:r>
            <a:r>
              <a:rPr lang="en-US" dirty="0" smtClean="0"/>
              <a:t> </a:t>
            </a:r>
            <a:r>
              <a:rPr lang="en-US" dirty="0" smtClean="0"/>
              <a:t>lecture </a:t>
            </a:r>
            <a:r>
              <a:rPr lang="ar-SA" dirty="0" smtClean="0"/>
              <a:t>3</a:t>
            </a:r>
            <a:r>
              <a:rPr lang="en-US" dirty="0" smtClean="0"/>
              <a:t> </a:t>
            </a:r>
            <a:endParaRPr lang="en-US" dirty="0"/>
          </a:p>
        </p:txBody>
      </p:sp>
      <p:sp>
        <p:nvSpPr>
          <p:cNvPr id="2" name="Title 1"/>
          <p:cNvSpPr>
            <a:spLocks noGrp="1"/>
          </p:cNvSpPr>
          <p:nvPr>
            <p:ph type="ctrTitle"/>
          </p:nvPr>
        </p:nvSpPr>
        <p:spPr/>
        <p:txBody>
          <a:bodyPr>
            <a:normAutofit fontScale="90000"/>
          </a:bodyPr>
          <a:lstStyle/>
          <a:p>
            <a:r>
              <a:rPr lang="en-US" dirty="0" smtClean="0"/>
              <a:t>Approaches in Health Promotion</a:t>
            </a:r>
            <a:br>
              <a:rPr lang="en-US" dirty="0" smtClean="0"/>
            </a:br>
            <a:r>
              <a:rPr lang="en-US" dirty="0" smtClean="0"/>
              <a:t>Part 1</a:t>
            </a:r>
            <a:endParaRPr lang="en-US" dirty="0"/>
          </a:p>
        </p:txBody>
      </p:sp>
    </p:spTree>
    <p:extLst>
      <p:ext uri="{BB962C8B-B14F-4D97-AF65-F5344CB8AC3E}">
        <p14:creationId xmlns:p14="http://schemas.microsoft.com/office/powerpoint/2010/main" val="3163513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758952"/>
          </a:xfrm>
        </p:spPr>
        <p:txBody>
          <a:bodyPr>
            <a:normAutofit fontScale="90000"/>
          </a:bodyPr>
          <a:lstStyle/>
          <a:p>
            <a:pPr algn="l"/>
            <a:r>
              <a:rPr lang="en-US" sz="3100" dirty="0" smtClean="0">
                <a:solidFill>
                  <a:schemeClr val="accent1"/>
                </a:solidFill>
              </a:rPr>
              <a:t>Useful links</a:t>
            </a:r>
            <a:r>
              <a:rPr lang="en-US" dirty="0" smtClean="0"/>
              <a:t>:</a:t>
            </a:r>
            <a:br>
              <a:rPr lang="en-US" dirty="0" smtClean="0"/>
            </a:br>
            <a:endParaRPr lang="en-US" dirty="0"/>
          </a:p>
        </p:txBody>
      </p:sp>
      <p:sp>
        <p:nvSpPr>
          <p:cNvPr id="3" name="Content Placeholder 2"/>
          <p:cNvSpPr>
            <a:spLocks noGrp="1"/>
          </p:cNvSpPr>
          <p:nvPr>
            <p:ph sz="quarter" idx="1"/>
          </p:nvPr>
        </p:nvSpPr>
        <p:spPr/>
        <p:txBody>
          <a:bodyPr/>
          <a:lstStyle/>
          <a:p>
            <a:pPr>
              <a:buNone/>
            </a:pPr>
            <a:endParaRPr lang="en-US" dirty="0"/>
          </a:p>
        </p:txBody>
      </p:sp>
      <p:sp>
        <p:nvSpPr>
          <p:cNvPr id="4" name="Rectangle 3"/>
          <p:cNvSpPr/>
          <p:nvPr/>
        </p:nvSpPr>
        <p:spPr>
          <a:xfrm>
            <a:off x="609600" y="2274838"/>
            <a:ext cx="8077200" cy="1200329"/>
          </a:xfrm>
          <a:prstGeom prst="rect">
            <a:avLst/>
          </a:prstGeom>
        </p:spPr>
        <p:txBody>
          <a:bodyPr wrap="square">
            <a:spAutoFit/>
          </a:bodyPr>
          <a:lstStyle/>
          <a:p>
            <a:r>
              <a:rPr lang="en-US" u="sng" dirty="0" smtClean="0">
                <a:hlinkClick r:id="rId2"/>
              </a:rPr>
              <a:t>http://health.tki.org.nz/Key-collections/Curriculum-in-action/Making-Meaning/Socio-ecological-perspective/Defining-health-promotion/Models-of-health-promotion</a:t>
            </a:r>
          </a:p>
          <a:p>
            <a:endParaRPr lang="en-US" u="sng" dirty="0" smtClean="0">
              <a:hlinkClick r:id="rId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solidFill>
                  <a:schemeClr val="bg2">
                    <a:lumMod val="25000"/>
                  </a:schemeClr>
                </a:solidFill>
              </a:rPr>
              <a:t>Medical or preventative</a:t>
            </a:r>
          </a:p>
          <a:p>
            <a:r>
              <a:rPr lang="en-US" dirty="0" smtClean="0">
                <a:solidFill>
                  <a:schemeClr val="bg2">
                    <a:lumMod val="25000"/>
                  </a:schemeClr>
                </a:solidFill>
              </a:rPr>
              <a:t>Educational</a:t>
            </a:r>
          </a:p>
          <a:p>
            <a:r>
              <a:rPr lang="en-US" dirty="0" smtClean="0">
                <a:solidFill>
                  <a:schemeClr val="bg2">
                    <a:lumMod val="25000"/>
                  </a:schemeClr>
                </a:solidFill>
              </a:rPr>
              <a:t>Behavioral change</a:t>
            </a:r>
          </a:p>
          <a:p>
            <a:r>
              <a:rPr lang="en-US" dirty="0" smtClean="0">
                <a:solidFill>
                  <a:schemeClr val="bg2">
                    <a:lumMod val="25000"/>
                  </a:schemeClr>
                </a:solidFill>
              </a:rPr>
              <a:t>Empowerment</a:t>
            </a:r>
          </a:p>
          <a:p>
            <a:r>
              <a:rPr lang="en-US" dirty="0" smtClean="0">
                <a:solidFill>
                  <a:schemeClr val="bg2">
                    <a:lumMod val="25000"/>
                  </a:schemeClr>
                </a:solidFill>
              </a:rPr>
              <a:t> Social change</a:t>
            </a:r>
          </a:p>
          <a:p>
            <a:endParaRPr lang="en-US" dirty="0"/>
          </a:p>
        </p:txBody>
      </p:sp>
      <p:sp>
        <p:nvSpPr>
          <p:cNvPr id="5" name="Title 4"/>
          <p:cNvSpPr>
            <a:spLocks noGrp="1"/>
          </p:cNvSpPr>
          <p:nvPr>
            <p:ph type="title"/>
          </p:nvPr>
        </p:nvSpPr>
        <p:spPr/>
        <p:txBody>
          <a:bodyPr>
            <a:normAutofit/>
          </a:bodyPr>
          <a:lstStyle/>
          <a:p>
            <a:r>
              <a:rPr lang="en-US" sz="3800" dirty="0" smtClean="0">
                <a:solidFill>
                  <a:schemeClr val="accent1"/>
                </a:solidFill>
              </a:rPr>
              <a:t>Main Approaches in Health Promotion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3752" cy="758952"/>
          </a:xfrm>
        </p:spPr>
        <p:txBody>
          <a:bodyPr>
            <a:noAutofit/>
          </a:bodyPr>
          <a:lstStyle/>
          <a:p>
            <a:pPr algn="l"/>
            <a:r>
              <a:rPr lang="en-US" sz="3200" dirty="0" smtClean="0">
                <a:solidFill>
                  <a:schemeClr val="accent1"/>
                </a:solidFill>
              </a:rPr>
              <a:t>These approaches have different objectives:  </a:t>
            </a:r>
          </a:p>
        </p:txBody>
      </p:sp>
      <p:sp>
        <p:nvSpPr>
          <p:cNvPr id="3" name="Content Placeholder 2"/>
          <p:cNvSpPr>
            <a:spLocks noGrp="1"/>
          </p:cNvSpPr>
          <p:nvPr>
            <p:ph sz="quarter" idx="1"/>
          </p:nvPr>
        </p:nvSpPr>
        <p:spPr/>
        <p:txBody>
          <a:bodyPr/>
          <a:lstStyle/>
          <a:p>
            <a:r>
              <a:rPr lang="en-US" dirty="0" smtClean="0"/>
              <a:t>To prevent disease </a:t>
            </a:r>
          </a:p>
          <a:p>
            <a:r>
              <a:rPr lang="en-US" dirty="0" smtClean="0"/>
              <a:t>To insure that people are well informed and are able to make health choices</a:t>
            </a:r>
          </a:p>
          <a:p>
            <a:r>
              <a:rPr lang="en-US" dirty="0" smtClean="0"/>
              <a:t>To help people acquire the skills and confidence to take greater control over their health</a:t>
            </a:r>
          </a:p>
          <a:p>
            <a:r>
              <a:rPr lang="en-US" dirty="0" smtClean="0"/>
              <a:t>To change polices and environments in order to facilitate healthy choices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solidFill>
              </a:rPr>
              <a:t>TOP-DOWN VS. BOTTOM-UP</a:t>
            </a:r>
          </a:p>
        </p:txBody>
      </p:sp>
      <p:sp>
        <p:nvSpPr>
          <p:cNvPr id="3" name="Content Placeholder 2"/>
          <p:cNvSpPr>
            <a:spLocks noGrp="1"/>
          </p:cNvSpPr>
          <p:nvPr>
            <p:ph sz="quarter" idx="1"/>
          </p:nvPr>
        </p:nvSpPr>
        <p:spPr>
          <a:xfrm>
            <a:off x="301752" y="1527048"/>
            <a:ext cx="4803648" cy="4572000"/>
          </a:xfrm>
        </p:spPr>
        <p:txBody>
          <a:bodyPr/>
          <a:lstStyle/>
          <a:p>
            <a:r>
              <a:rPr lang="en-US" dirty="0" smtClean="0"/>
              <a:t>Priorities set by health promoters who have the power and resources to make decisions and impose ideas of what should be done</a:t>
            </a:r>
          </a:p>
          <a:p>
            <a:r>
              <a:rPr lang="en-US" dirty="0" smtClean="0"/>
              <a:t>Priorities are set by people themselves identifying issues they perceive as relevant</a:t>
            </a:r>
          </a:p>
          <a:p>
            <a:endParaRPr lang="en-US" dirty="0" smtClean="0"/>
          </a:p>
        </p:txBody>
      </p:sp>
      <p:pic>
        <p:nvPicPr>
          <p:cNvPr id="4" name="Picture 2"/>
          <p:cNvPicPr>
            <a:picLocks noChangeAspect="1" noChangeArrowheads="1"/>
          </p:cNvPicPr>
          <p:nvPr/>
        </p:nvPicPr>
        <p:blipFill>
          <a:blip r:embed="rId2" cstate="print"/>
          <a:srcRect/>
          <a:stretch>
            <a:fillRect/>
          </a:stretch>
        </p:blipFill>
        <p:spPr bwMode="auto">
          <a:xfrm>
            <a:off x="5638800" y="1447800"/>
            <a:ext cx="2619375" cy="2619375"/>
          </a:xfrm>
          <a:prstGeom prst="rect">
            <a:avLst/>
          </a:prstGeom>
          <a:noFill/>
          <a:ln w="9525">
            <a:noFill/>
            <a:miter lim="800000"/>
            <a:headEnd/>
            <a:tailEnd/>
          </a:ln>
          <a:effectLst/>
        </p:spPr>
      </p:pic>
      <p:pic>
        <p:nvPicPr>
          <p:cNvPr id="5" name="Picture 3"/>
          <p:cNvPicPr>
            <a:picLocks noChangeAspect="1" noChangeArrowheads="1"/>
          </p:cNvPicPr>
          <p:nvPr/>
        </p:nvPicPr>
        <p:blipFill>
          <a:blip r:embed="rId3" cstate="print"/>
          <a:srcRect/>
          <a:stretch>
            <a:fillRect/>
          </a:stretch>
        </p:blipFill>
        <p:spPr bwMode="auto">
          <a:xfrm>
            <a:off x="5638800" y="4038600"/>
            <a:ext cx="2609850" cy="235267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Autofit/>
          </a:bodyPr>
          <a:lstStyle/>
          <a:p>
            <a:r>
              <a:rPr lang="en-US" sz="2800" dirty="0" smtClean="0">
                <a:solidFill>
                  <a:schemeClr val="accent1"/>
                </a:solidFill>
              </a:rPr>
              <a:t>THE MEDICAL APPROACH</a:t>
            </a:r>
            <a:r>
              <a:rPr lang="en-US" sz="2000" dirty="0" smtClean="0">
                <a:solidFill>
                  <a:schemeClr val="bg1"/>
                </a:solidFill>
              </a:rPr>
              <a:t/>
            </a:r>
            <a:br>
              <a:rPr lang="en-US" sz="2000" dirty="0" smtClean="0">
                <a:solidFill>
                  <a:schemeClr val="bg1"/>
                </a:solidFill>
              </a:rPr>
            </a:br>
            <a:endParaRPr lang="en-US" sz="2000" dirty="0"/>
          </a:p>
        </p:txBody>
      </p:sp>
      <p:sp>
        <p:nvSpPr>
          <p:cNvPr id="3" name="Content Placeholder 2"/>
          <p:cNvSpPr>
            <a:spLocks noGrp="1"/>
          </p:cNvSpPr>
          <p:nvPr>
            <p:ph sz="quarter" idx="1"/>
          </p:nvPr>
        </p:nvSpPr>
        <p:spPr/>
        <p:txBody>
          <a:bodyPr/>
          <a:lstStyle/>
          <a:p>
            <a:pPr>
              <a:lnSpc>
                <a:spcPct val="80000"/>
              </a:lnSpc>
            </a:pPr>
            <a:r>
              <a:rPr lang="en-US" sz="2800" dirty="0" smtClean="0">
                <a:solidFill>
                  <a:schemeClr val="accent1"/>
                </a:solidFill>
                <a:latin typeface="+mj-lt"/>
                <a:ea typeface="+mj-ea"/>
                <a:cs typeface="+mj-cs"/>
              </a:rPr>
              <a:t>Aim:  </a:t>
            </a:r>
            <a:r>
              <a:rPr lang="en-US" sz="2400" dirty="0" smtClean="0"/>
              <a:t>Reduce morbidity and premature mortality</a:t>
            </a:r>
          </a:p>
          <a:p>
            <a:pPr>
              <a:lnSpc>
                <a:spcPct val="80000"/>
              </a:lnSpc>
              <a:buNone/>
            </a:pPr>
            <a:endParaRPr lang="en-US" sz="2400" dirty="0" smtClean="0"/>
          </a:p>
          <a:p>
            <a:pPr>
              <a:lnSpc>
                <a:spcPct val="80000"/>
              </a:lnSpc>
            </a:pPr>
            <a:r>
              <a:rPr lang="en-US" sz="2800" dirty="0" smtClean="0">
                <a:solidFill>
                  <a:schemeClr val="accent1"/>
                </a:solidFill>
                <a:latin typeface="+mj-lt"/>
                <a:ea typeface="+mj-ea"/>
                <a:cs typeface="+mj-cs"/>
              </a:rPr>
              <a:t>Target:</a:t>
            </a:r>
            <a:r>
              <a:rPr lang="en-US" sz="2400" dirty="0" smtClean="0"/>
              <a:t> Whole populations or high risk groups</a:t>
            </a:r>
          </a:p>
          <a:p>
            <a:pPr>
              <a:lnSpc>
                <a:spcPct val="80000"/>
              </a:lnSpc>
              <a:buNone/>
            </a:pPr>
            <a:endParaRPr lang="en-US" sz="2400" dirty="0" smtClean="0"/>
          </a:p>
          <a:p>
            <a:pPr>
              <a:lnSpc>
                <a:spcPct val="80000"/>
              </a:lnSpc>
            </a:pPr>
            <a:r>
              <a:rPr lang="en-US" sz="2800" dirty="0" smtClean="0">
                <a:solidFill>
                  <a:schemeClr val="accent1"/>
                </a:solidFill>
                <a:latin typeface="+mj-lt"/>
                <a:ea typeface="+mj-ea"/>
                <a:cs typeface="+mj-cs"/>
              </a:rPr>
              <a:t>Activities:</a:t>
            </a:r>
            <a:r>
              <a:rPr lang="en-US" sz="2400" dirty="0" smtClean="0"/>
              <a:t>  Involves medical intervention to prevent or ameliorate ill-health</a:t>
            </a:r>
          </a:p>
          <a:p>
            <a:pPr>
              <a:lnSpc>
                <a:spcPct val="80000"/>
              </a:lnSpc>
            </a:pPr>
            <a:endParaRPr lang="en-US" sz="2400" dirty="0" smtClean="0">
              <a:solidFill>
                <a:schemeClr val="bg1"/>
              </a:solidFill>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accent1"/>
                </a:solidFill>
              </a:rPr>
              <a:t>Stages of </a:t>
            </a:r>
            <a:r>
              <a:rPr lang="en-GB" sz="3200" dirty="0" smtClean="0">
                <a:solidFill>
                  <a:schemeClr val="accent1"/>
                </a:solidFill>
              </a:rPr>
              <a:t>preventions</a:t>
            </a:r>
            <a:r>
              <a:rPr lang="en-US" sz="3200" dirty="0" smtClean="0">
                <a:solidFill>
                  <a:schemeClr val="accent1"/>
                </a:solidFill>
              </a:rPr>
              <a:t>:</a:t>
            </a:r>
          </a:p>
        </p:txBody>
      </p:sp>
      <p:sp>
        <p:nvSpPr>
          <p:cNvPr id="3" name="Content Placeholder 2"/>
          <p:cNvSpPr>
            <a:spLocks noGrp="1"/>
          </p:cNvSpPr>
          <p:nvPr>
            <p:ph sz="quarter" idx="1"/>
          </p:nvPr>
        </p:nvSpPr>
        <p:spPr>
          <a:xfrm>
            <a:off x="228600" y="1527048"/>
            <a:ext cx="8610600" cy="4572000"/>
          </a:xfrm>
        </p:spPr>
        <p:txBody>
          <a:bodyPr>
            <a:normAutofit/>
          </a:bodyPr>
          <a:lstStyle/>
          <a:p>
            <a:r>
              <a:rPr lang="en-US" sz="2800" dirty="0" smtClean="0">
                <a:solidFill>
                  <a:schemeClr val="accent1"/>
                </a:solidFill>
                <a:latin typeface="+mj-lt"/>
                <a:ea typeface="+mj-ea"/>
                <a:cs typeface="+mj-cs"/>
              </a:rPr>
              <a:t>Primary prevention </a:t>
            </a:r>
            <a:r>
              <a:rPr lang="en-US" sz="2400" dirty="0" smtClean="0"/>
              <a:t>– prevention of onset of disease, e.g. immunization; encouraging non smoking</a:t>
            </a:r>
          </a:p>
          <a:p>
            <a:r>
              <a:rPr lang="en-US" sz="2400" dirty="0" smtClean="0"/>
              <a:t> </a:t>
            </a:r>
            <a:r>
              <a:rPr lang="en-US" sz="2800" dirty="0" smtClean="0">
                <a:solidFill>
                  <a:schemeClr val="accent1"/>
                </a:solidFill>
                <a:latin typeface="+mj-lt"/>
                <a:ea typeface="+mj-ea"/>
                <a:cs typeface="+mj-cs"/>
              </a:rPr>
              <a:t>Secondary prevention </a:t>
            </a:r>
            <a:r>
              <a:rPr lang="en-US" sz="2400" dirty="0" smtClean="0"/>
              <a:t>– preventing progression of disease, e.g. Screening</a:t>
            </a:r>
          </a:p>
          <a:p>
            <a:r>
              <a:rPr lang="en-US" sz="2800" dirty="0" smtClean="0">
                <a:solidFill>
                  <a:schemeClr val="accent1"/>
                </a:solidFill>
                <a:latin typeface="+mj-lt"/>
                <a:ea typeface="+mj-ea"/>
                <a:cs typeface="+mj-cs"/>
              </a:rPr>
              <a:t>Tertiary prevention </a:t>
            </a:r>
            <a:r>
              <a:rPr lang="en-US" sz="2400" dirty="0" smtClean="0"/>
              <a:t>– reducing further disability and suffering in those already </a:t>
            </a:r>
            <a:r>
              <a:rPr lang="fr-FR" sz="2400" dirty="0" err="1" smtClean="0"/>
              <a:t>ill</a:t>
            </a:r>
            <a:r>
              <a:rPr lang="fr-FR" sz="2400" dirty="0" smtClean="0"/>
              <a:t>; </a:t>
            </a:r>
            <a:r>
              <a:rPr lang="fr-FR" sz="2400" dirty="0" err="1" smtClean="0"/>
              <a:t>e.g</a:t>
            </a:r>
            <a:r>
              <a:rPr lang="fr-FR" sz="2400" dirty="0" smtClean="0"/>
              <a:t>. </a:t>
            </a:r>
            <a:r>
              <a:rPr lang="fr-FR" sz="2400" dirty="0" err="1" smtClean="0"/>
              <a:t>rehabilitation</a:t>
            </a:r>
            <a:r>
              <a:rPr lang="fr-FR" sz="2400" dirty="0" smtClean="0"/>
              <a:t>, patient éducation, </a:t>
            </a:r>
            <a:r>
              <a:rPr lang="en-US" sz="2400" dirty="0" smtClean="0"/>
              <a:t>palliative care</a:t>
            </a:r>
          </a:p>
          <a:p>
            <a:pPr marL="0" indent="0">
              <a:buNone/>
            </a:pPr>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accent1"/>
                </a:solidFill>
              </a:rPr>
              <a:t>The medical approach features:</a:t>
            </a:r>
          </a:p>
        </p:txBody>
      </p:sp>
      <p:sp>
        <p:nvSpPr>
          <p:cNvPr id="3" name="Content Placeholder 2"/>
          <p:cNvSpPr>
            <a:spLocks noGrp="1"/>
          </p:cNvSpPr>
          <p:nvPr>
            <p:ph sz="quarter" idx="1"/>
          </p:nvPr>
        </p:nvSpPr>
        <p:spPr/>
        <p:txBody>
          <a:bodyPr/>
          <a:lstStyle/>
          <a:p>
            <a:r>
              <a:rPr lang="en-US" dirty="0" smtClean="0"/>
              <a:t>Uses scientific methods, e.g. epidemiology</a:t>
            </a:r>
          </a:p>
          <a:p>
            <a:r>
              <a:rPr lang="en-US" dirty="0" smtClean="0"/>
              <a:t>Prevention and early detection of disease is cheaper than treatment</a:t>
            </a:r>
          </a:p>
          <a:p>
            <a:r>
              <a:rPr lang="en-US" dirty="0" smtClean="0"/>
              <a:t>Top-down approach, i.e. led by experts, this kind of activity reinforces authority of health professionals who are viewed as having necessary knowledge to achieve results</a:t>
            </a:r>
          </a:p>
          <a:p>
            <a:r>
              <a:rPr lang="en-US" dirty="0" smtClean="0"/>
              <a:t>Highly successful examples in the past, e.g. eradication of smallpox</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Preventive procedures need to be based on a sound rationale derived from epidemiological evidence</a:t>
            </a:r>
          </a:p>
          <a:p>
            <a:r>
              <a:rPr lang="en-US" dirty="0" smtClean="0"/>
              <a:t>Having an infrastructure capable of delivering screening or immunization programs, e.g. Trained personnel, equipment and laboratory facilities, record keeping facilities, effective and safe vaccine</a:t>
            </a:r>
          </a:p>
          <a:p>
            <a:endParaRPr lang="en-US" dirty="0"/>
          </a:p>
        </p:txBody>
      </p:sp>
      <p:sp>
        <p:nvSpPr>
          <p:cNvPr id="6" name="Rectangle 5"/>
          <p:cNvSpPr/>
          <p:nvPr/>
        </p:nvSpPr>
        <p:spPr>
          <a:xfrm>
            <a:off x="304800" y="533400"/>
            <a:ext cx="4855816" cy="369332"/>
          </a:xfrm>
          <a:prstGeom prst="rect">
            <a:avLst/>
          </a:prstGeom>
        </p:spPr>
        <p:txBody>
          <a:bodyPr wrap="none">
            <a:spAutoFit/>
          </a:bodyPr>
          <a:lstStyle/>
          <a:p>
            <a:r>
              <a:rPr lang="en-US" dirty="0" smtClean="0">
                <a:solidFill>
                  <a:schemeClr val="accent1"/>
                </a:solidFill>
              </a:rPr>
              <a:t>The medical approach features ( methods )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accent1"/>
                </a:solidFill>
              </a:rPr>
              <a:t>Evaluation of the medical approach:</a:t>
            </a:r>
          </a:p>
        </p:txBody>
      </p:sp>
      <p:sp>
        <p:nvSpPr>
          <p:cNvPr id="3" name="Content Placeholder 2"/>
          <p:cNvSpPr>
            <a:spLocks noGrp="1"/>
          </p:cNvSpPr>
          <p:nvPr>
            <p:ph sz="quarter" idx="1"/>
          </p:nvPr>
        </p:nvSpPr>
        <p:spPr/>
        <p:txBody>
          <a:bodyPr/>
          <a:lstStyle/>
          <a:p>
            <a:r>
              <a:rPr lang="en-US" dirty="0" smtClean="0"/>
              <a:t>Short term evaluation</a:t>
            </a:r>
          </a:p>
          <a:p>
            <a:pPr lvl="1">
              <a:buFont typeface="Wingdings" pitchFamily="2" charset="2"/>
              <a:buChar char="Ø"/>
            </a:pPr>
            <a:r>
              <a:rPr lang="en-US" dirty="0" smtClean="0"/>
              <a:t>Increasing in percentage of target population being screened or immunized</a:t>
            </a:r>
          </a:p>
          <a:p>
            <a:r>
              <a:rPr lang="en-US" dirty="0" smtClean="0"/>
              <a:t>Long term evaluation</a:t>
            </a:r>
          </a:p>
          <a:p>
            <a:pPr lvl="1">
              <a:buFont typeface="Wingdings" pitchFamily="2" charset="2"/>
              <a:buChar char="Ø"/>
            </a:pPr>
            <a:r>
              <a:rPr lang="en-US" dirty="0" smtClean="0"/>
              <a:t>Reduction in disease rates and associated mortality</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chemeClr val="accent1"/>
                </a:solidFill>
              </a:rPr>
              <a:t>The medical approach pitfalls:</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Focuses on the absence of disease rather than on promoting positive health</a:t>
            </a:r>
          </a:p>
          <a:p>
            <a:r>
              <a:rPr lang="en-US" dirty="0" smtClean="0"/>
              <a:t>Based on a medical definition of health</a:t>
            </a:r>
          </a:p>
          <a:p>
            <a:r>
              <a:rPr lang="en-US" dirty="0" smtClean="0"/>
              <a:t>Ignores the social and environmental dimensions of health </a:t>
            </a:r>
          </a:p>
          <a:p>
            <a:r>
              <a:rPr lang="en-US" dirty="0" smtClean="0"/>
              <a:t>Encourages dependency on medical knowledge and compliance with treatments</a:t>
            </a:r>
          </a:p>
          <a:p>
            <a:r>
              <a:rPr lang="en-US" dirty="0" smtClean="0"/>
              <a:t>Removes health decisions from nonprofessional people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534400" cy="758952"/>
          </a:xfrm>
        </p:spPr>
        <p:txBody>
          <a:bodyPr>
            <a:noAutofit/>
          </a:bodyPr>
          <a:lstStyle/>
          <a:p>
            <a:pPr algn="l"/>
            <a:r>
              <a:rPr lang="en-US" sz="3800" dirty="0" smtClean="0">
                <a:solidFill>
                  <a:schemeClr val="accent1"/>
                </a:solidFill>
              </a:rPr>
              <a:t>Objectives:</a:t>
            </a:r>
            <a:br>
              <a:rPr lang="en-US" sz="3800" dirty="0" smtClean="0">
                <a:solidFill>
                  <a:schemeClr val="accent1"/>
                </a:solidFill>
              </a:rPr>
            </a:br>
            <a:endParaRPr lang="en-US" sz="3800" dirty="0" smtClean="0">
              <a:solidFill>
                <a:schemeClr val="accent1"/>
              </a:solidFill>
            </a:endParaRPr>
          </a:p>
        </p:txBody>
      </p:sp>
      <p:sp>
        <p:nvSpPr>
          <p:cNvPr id="3" name="Content Placeholder 2"/>
          <p:cNvSpPr>
            <a:spLocks noGrp="1"/>
          </p:cNvSpPr>
          <p:nvPr>
            <p:ph sz="quarter" idx="1"/>
          </p:nvPr>
        </p:nvSpPr>
        <p:spPr/>
        <p:txBody>
          <a:bodyPr/>
          <a:lstStyle/>
          <a:p>
            <a:pPr>
              <a:buNone/>
            </a:pPr>
            <a:r>
              <a:rPr lang="en-US" dirty="0" smtClean="0"/>
              <a:t>By the end of this lecture, you will be able to: </a:t>
            </a:r>
          </a:p>
          <a:p>
            <a:r>
              <a:rPr lang="en-US" dirty="0" smtClean="0"/>
              <a:t>Recognize the different ways of looking at health and the root causes of health and illness</a:t>
            </a:r>
          </a:p>
          <a:p>
            <a:r>
              <a:rPr lang="en-US" dirty="0" smtClean="0"/>
              <a:t>Explain how one’s perspective on health influences the choice of strategies to address health issues.</a:t>
            </a:r>
          </a:p>
          <a:p>
            <a:r>
              <a:rPr lang="en-US" dirty="0" smtClean="0"/>
              <a:t>Exploring the three models of health that influence health promotion practice</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solidFill>
              </a:rPr>
              <a:t>The Educational Approach</a:t>
            </a:r>
          </a:p>
        </p:txBody>
      </p:sp>
      <p:sp>
        <p:nvSpPr>
          <p:cNvPr id="3" name="Content Placeholder 2"/>
          <p:cNvSpPr>
            <a:spLocks noGrp="1"/>
          </p:cNvSpPr>
          <p:nvPr>
            <p:ph sz="quarter" idx="1"/>
          </p:nvPr>
        </p:nvSpPr>
        <p:spPr/>
        <p:txBody>
          <a:bodyPr>
            <a:normAutofit/>
          </a:bodyPr>
          <a:lstStyle/>
          <a:p>
            <a:r>
              <a:rPr lang="en-US" sz="2400" dirty="0" smtClean="0">
                <a:solidFill>
                  <a:schemeClr val="accent1"/>
                </a:solidFill>
                <a:latin typeface="+mj-lt"/>
                <a:ea typeface="+mj-ea"/>
                <a:cs typeface="+mj-cs"/>
              </a:rPr>
              <a:t>Aim: </a:t>
            </a:r>
            <a:r>
              <a:rPr lang="en-US" sz="2000" dirty="0" smtClean="0"/>
              <a:t>To enable people to make an informed choice about their health behavior by:</a:t>
            </a:r>
            <a:endParaRPr lang="en-US" dirty="0" smtClean="0"/>
          </a:p>
          <a:p>
            <a:pPr lvl="1">
              <a:buClrTx/>
              <a:buFont typeface="Wingdings" pitchFamily="2" charset="2"/>
              <a:buChar char="§"/>
            </a:pPr>
            <a:r>
              <a:rPr lang="en-US" dirty="0" smtClean="0"/>
              <a:t>providing knowledge and information </a:t>
            </a:r>
          </a:p>
          <a:p>
            <a:pPr lvl="1">
              <a:buClrTx/>
              <a:buFont typeface="Wingdings" pitchFamily="2" charset="2"/>
              <a:buChar char="§"/>
            </a:pPr>
            <a:r>
              <a:rPr lang="en-US" dirty="0" smtClean="0"/>
              <a:t>developing the necessary skills</a:t>
            </a:r>
          </a:p>
          <a:p>
            <a:r>
              <a:rPr lang="en-US" sz="1800" dirty="0" smtClean="0">
                <a:solidFill>
                  <a:schemeClr val="accent1"/>
                </a:solidFill>
                <a:latin typeface="+mj-lt"/>
                <a:ea typeface="+mj-ea"/>
                <a:cs typeface="+mj-cs"/>
              </a:rPr>
              <a:t>OUTCOME</a:t>
            </a:r>
            <a:r>
              <a:rPr lang="en-US" sz="2000" dirty="0" smtClean="0"/>
              <a:t> is client’s voluntary choice which may be different from the one preferred by health promoter</a:t>
            </a:r>
          </a:p>
          <a:p>
            <a:endParaRPr lang="en-US"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accent1"/>
                </a:solidFill>
              </a:rPr>
              <a:t>The Educational Approach (features):</a:t>
            </a:r>
          </a:p>
        </p:txBody>
      </p:sp>
      <p:sp>
        <p:nvSpPr>
          <p:cNvPr id="3" name="Content Placeholder 2"/>
          <p:cNvSpPr>
            <a:spLocks noGrp="1"/>
          </p:cNvSpPr>
          <p:nvPr>
            <p:ph sz="quarter" idx="1"/>
          </p:nvPr>
        </p:nvSpPr>
        <p:spPr/>
        <p:txBody>
          <a:bodyPr/>
          <a:lstStyle/>
          <a:p>
            <a:r>
              <a:rPr lang="en-US" dirty="0" smtClean="0"/>
              <a:t>Aspects of learning:</a:t>
            </a:r>
          </a:p>
          <a:p>
            <a:pPr marL="788670" lvl="1" indent="-514350">
              <a:buClrTx/>
              <a:buFont typeface="+mj-lt"/>
              <a:buAutoNum type="arabicPeriod"/>
            </a:pPr>
            <a:r>
              <a:rPr lang="en-US" sz="2800" dirty="0" smtClean="0"/>
              <a:t>Cognitive Aspect (information and understanding)</a:t>
            </a:r>
          </a:p>
          <a:p>
            <a:pPr marL="788670" lvl="1" indent="-514350">
              <a:buClrTx/>
              <a:buFont typeface="+mj-lt"/>
              <a:buAutoNum type="arabicPeriod"/>
            </a:pPr>
            <a:r>
              <a:rPr lang="en-US" sz="2800" dirty="0" smtClean="0"/>
              <a:t>Affective Aspect (attitudes and feelings)</a:t>
            </a:r>
          </a:p>
          <a:p>
            <a:pPr marL="788670" lvl="1" indent="-514350">
              <a:buClrTx/>
              <a:buFont typeface="+mj-lt"/>
              <a:buAutoNum type="arabicPeriod"/>
            </a:pPr>
            <a:r>
              <a:rPr lang="en-US" sz="2800" dirty="0" smtClean="0"/>
              <a:t>Psychomotor Aspect (skills)</a:t>
            </a:r>
          </a:p>
          <a:p>
            <a:pPr marL="788670" lvl="1" indent="-514350">
              <a:buClrTx/>
              <a:buNone/>
            </a:pPr>
            <a:endParaRPr lang="en-US" sz="2800" dirty="0" smtClean="0"/>
          </a:p>
          <a:p>
            <a:pPr algn="ctr">
              <a:buNone/>
            </a:pPr>
            <a:r>
              <a:rPr lang="en-US" dirty="0" smtClean="0"/>
              <a:t>http://aview.in/allevents/learning-aspects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accent1"/>
                </a:solidFill>
              </a:rPr>
              <a:t>Aspects of Learning (methods):</a:t>
            </a:r>
          </a:p>
        </p:txBody>
      </p:sp>
      <p:sp>
        <p:nvSpPr>
          <p:cNvPr id="3" name="Content Placeholder 2"/>
          <p:cNvSpPr>
            <a:spLocks noGrp="1"/>
          </p:cNvSpPr>
          <p:nvPr>
            <p:ph sz="quarter" idx="1"/>
          </p:nvPr>
        </p:nvSpPr>
        <p:spPr/>
        <p:txBody>
          <a:bodyPr>
            <a:normAutofit/>
          </a:bodyPr>
          <a:lstStyle/>
          <a:p>
            <a:r>
              <a:rPr lang="en-US" sz="1800" dirty="0" smtClean="0">
                <a:solidFill>
                  <a:schemeClr val="accent1"/>
                </a:solidFill>
                <a:latin typeface="+mj-lt"/>
                <a:ea typeface="+mj-ea"/>
                <a:cs typeface="+mj-cs"/>
              </a:rPr>
              <a:t>Cognitive Aspect </a:t>
            </a:r>
            <a:r>
              <a:rPr lang="en-US" sz="2000" dirty="0" smtClean="0"/>
              <a:t>- Provision of information about causes and effects of health-related behaviors </a:t>
            </a:r>
          </a:p>
          <a:p>
            <a:pPr lvl="1">
              <a:buFont typeface="Wingdings" pitchFamily="2" charset="2"/>
              <a:buChar char="§"/>
            </a:pPr>
            <a:r>
              <a:rPr lang="en-US" sz="1800" dirty="0" smtClean="0"/>
              <a:t> Provision of leaflets/booklets</a:t>
            </a:r>
          </a:p>
          <a:p>
            <a:pPr lvl="1">
              <a:buFont typeface="Wingdings" pitchFamily="2" charset="2"/>
              <a:buChar char="§"/>
            </a:pPr>
            <a:r>
              <a:rPr lang="en-US" sz="1800" dirty="0" smtClean="0"/>
              <a:t>Visual displays</a:t>
            </a:r>
          </a:p>
          <a:p>
            <a:pPr lvl="1">
              <a:buFont typeface="Wingdings" pitchFamily="2" charset="2"/>
              <a:buChar char="§"/>
            </a:pPr>
            <a:r>
              <a:rPr lang="en-US" sz="1800" dirty="0" smtClean="0"/>
              <a:t>One-to-one advice</a:t>
            </a:r>
          </a:p>
          <a:p>
            <a:r>
              <a:rPr lang="en-US" sz="1800" dirty="0" smtClean="0">
                <a:solidFill>
                  <a:schemeClr val="accent1"/>
                </a:solidFill>
                <a:latin typeface="+mj-lt"/>
                <a:ea typeface="+mj-ea"/>
                <a:cs typeface="+mj-cs"/>
              </a:rPr>
              <a:t>Affective Aspect </a:t>
            </a:r>
            <a:r>
              <a:rPr lang="en-US" sz="2000" dirty="0" smtClean="0"/>
              <a:t>- Provision of opportunities for clients to share and explore their attitudes and feelings</a:t>
            </a:r>
            <a:endParaRPr lang="en-US" sz="1800" dirty="0" smtClean="0"/>
          </a:p>
          <a:p>
            <a:pPr lvl="1">
              <a:buFont typeface="Wingdings" pitchFamily="2" charset="2"/>
              <a:buChar char="§"/>
            </a:pPr>
            <a:r>
              <a:rPr lang="en-US" sz="1800" dirty="0" smtClean="0"/>
              <a:t>Support groups </a:t>
            </a:r>
          </a:p>
          <a:p>
            <a:pPr lvl="1">
              <a:buFont typeface="Wingdings" pitchFamily="2" charset="2"/>
              <a:buChar char="§"/>
            </a:pPr>
            <a:r>
              <a:rPr lang="en-US" sz="1800" dirty="0" smtClean="0"/>
              <a:t>Group discussions</a:t>
            </a:r>
          </a:p>
          <a:p>
            <a:r>
              <a:rPr lang="en-US" sz="1800" dirty="0" smtClean="0">
                <a:solidFill>
                  <a:schemeClr val="accent1"/>
                </a:solidFill>
                <a:latin typeface="+mj-lt"/>
                <a:ea typeface="+mj-ea"/>
                <a:cs typeface="+mj-cs"/>
              </a:rPr>
              <a:t>Psychomotor Aspect</a:t>
            </a:r>
            <a:r>
              <a:rPr lang="en-US" dirty="0" smtClean="0"/>
              <a:t> - </a:t>
            </a:r>
            <a:r>
              <a:rPr lang="en-US" sz="2000" dirty="0" smtClean="0"/>
              <a:t>Deals with the skill of doing things. </a:t>
            </a:r>
          </a:p>
          <a:p>
            <a:pPr lvl="1">
              <a:buFont typeface="Wingdings" pitchFamily="2" charset="2"/>
              <a:buChar char="§"/>
            </a:pPr>
            <a:r>
              <a:rPr lang="en-US" sz="1800" dirty="0" smtClean="0"/>
              <a:t> Practice essential  disease management skills Group discussions</a:t>
            </a:r>
          </a:p>
          <a:p>
            <a:pPr lvl="1">
              <a:buNone/>
            </a:pPr>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accent1"/>
                </a:solidFill>
              </a:rPr>
              <a:t>The Educational Approach (Evaluation):</a:t>
            </a:r>
          </a:p>
        </p:txBody>
      </p:sp>
      <p:sp>
        <p:nvSpPr>
          <p:cNvPr id="3" name="Content Placeholder 2"/>
          <p:cNvSpPr>
            <a:spLocks noGrp="1"/>
          </p:cNvSpPr>
          <p:nvPr>
            <p:ph sz="quarter" idx="1"/>
          </p:nvPr>
        </p:nvSpPr>
        <p:spPr/>
        <p:txBody>
          <a:bodyPr/>
          <a:lstStyle/>
          <a:p>
            <a:r>
              <a:rPr lang="en-US" dirty="0" smtClean="0"/>
              <a:t>Increase in knowledge is easy to measure (exam, pre-post questionnaire..)</a:t>
            </a:r>
          </a:p>
          <a:p>
            <a:r>
              <a:rPr lang="en-US" dirty="0" smtClean="0"/>
              <a:t>HOWEVER, Knowledge alone is insufficient to change behavior </a:t>
            </a:r>
          </a:p>
          <a:p>
            <a:r>
              <a:rPr lang="en-US" dirty="0" smtClean="0"/>
              <a:t>Knowledge is rarely translated into behavior</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accent1"/>
                </a:solidFill>
              </a:rPr>
              <a:t>The educational approach pitfalls:</a:t>
            </a:r>
          </a:p>
        </p:txBody>
      </p:sp>
      <p:sp>
        <p:nvSpPr>
          <p:cNvPr id="3" name="Content Placeholder 2"/>
          <p:cNvSpPr>
            <a:spLocks noGrp="1"/>
          </p:cNvSpPr>
          <p:nvPr>
            <p:ph sz="quarter" idx="1"/>
          </p:nvPr>
        </p:nvSpPr>
        <p:spPr/>
        <p:txBody>
          <a:bodyPr/>
          <a:lstStyle/>
          <a:p>
            <a:r>
              <a:rPr lang="en-US" dirty="0" smtClean="0"/>
              <a:t>ASSUMES THAT:</a:t>
            </a:r>
          </a:p>
          <a:p>
            <a:pPr marL="0" indent="0">
              <a:buNone/>
            </a:pPr>
            <a:r>
              <a:rPr lang="en-US" dirty="0" smtClean="0"/>
              <a:t>Increase in knowledge        change in attitudes             behavior change</a:t>
            </a:r>
          </a:p>
          <a:p>
            <a:pPr marL="0" indent="0">
              <a:spcBef>
                <a:spcPct val="0"/>
              </a:spcBef>
              <a:buNone/>
            </a:pPr>
            <a:r>
              <a:rPr lang="en-US" sz="3200" dirty="0" smtClean="0">
                <a:solidFill>
                  <a:schemeClr val="accent1"/>
                </a:solidFill>
                <a:latin typeface="+mj-lt"/>
                <a:ea typeface="+mj-ea"/>
                <a:cs typeface="+mj-cs"/>
              </a:rPr>
              <a:t>BUT:</a:t>
            </a:r>
          </a:p>
          <a:p>
            <a:r>
              <a:rPr lang="en-US" dirty="0" smtClean="0"/>
              <a:t>Voluntary behavior change may be restricted by social and economic factors</a:t>
            </a:r>
          </a:p>
          <a:p>
            <a:r>
              <a:rPr lang="en-US" dirty="0" smtClean="0"/>
              <a:t>Health related decisions are very complex</a:t>
            </a:r>
          </a:p>
          <a:p>
            <a:endParaRPr lang="en-US" dirty="0"/>
          </a:p>
        </p:txBody>
      </p:sp>
      <p:sp>
        <p:nvSpPr>
          <p:cNvPr id="4" name="Right Arrow 3"/>
          <p:cNvSpPr/>
          <p:nvPr/>
        </p:nvSpPr>
        <p:spPr>
          <a:xfrm>
            <a:off x="3886200" y="22098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391400" y="22098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solidFill>
                  <a:schemeClr val="accent1"/>
                </a:solidFill>
              </a:rPr>
              <a:t>Behavior Change Approach</a:t>
            </a:r>
          </a:p>
        </p:txBody>
      </p:sp>
      <p:sp>
        <p:nvSpPr>
          <p:cNvPr id="3" name="Content Placeholder 2"/>
          <p:cNvSpPr>
            <a:spLocks noGrp="1"/>
          </p:cNvSpPr>
          <p:nvPr>
            <p:ph sz="quarter" idx="1"/>
          </p:nvPr>
        </p:nvSpPr>
        <p:spPr/>
        <p:txBody>
          <a:bodyPr/>
          <a:lstStyle/>
          <a:p>
            <a:r>
              <a:rPr lang="en-US" sz="2400" dirty="0" smtClean="0">
                <a:solidFill>
                  <a:schemeClr val="accent1"/>
                </a:solidFill>
                <a:latin typeface="+mj-lt"/>
                <a:ea typeface="+mj-ea"/>
                <a:cs typeface="+mj-cs"/>
              </a:rPr>
              <a:t>Aim:</a:t>
            </a:r>
            <a:r>
              <a:rPr lang="en-US" sz="2400" dirty="0" smtClean="0"/>
              <a:t> Encourages individuals to adopt healthy behaviors which improve health</a:t>
            </a:r>
          </a:p>
          <a:p>
            <a:r>
              <a:rPr lang="en-US" sz="2400" dirty="0" smtClean="0"/>
              <a:t>Views health as a property of individuals</a:t>
            </a:r>
          </a:p>
          <a:p>
            <a:r>
              <a:rPr lang="en-US" sz="2400" dirty="0" smtClean="0"/>
              <a:t>People can make real improvements to their health by choosing to change lifestyle</a:t>
            </a:r>
          </a:p>
          <a:p>
            <a:r>
              <a:rPr lang="en-US" sz="2400" dirty="0" smtClean="0"/>
              <a:t>It is people’s responsibility to take action to look after themselves</a:t>
            </a:r>
          </a:p>
          <a:p>
            <a:r>
              <a:rPr lang="en-US" sz="2400" dirty="0" smtClean="0"/>
              <a:t>Involves a change in attitude followed by a change in behavior</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solidFill>
                  <a:schemeClr val="accent1"/>
                </a:solidFill>
              </a:rPr>
              <a:t>Behavior change approach (Methods):</a:t>
            </a:r>
            <a:endParaRPr lang="en-US" dirty="0"/>
          </a:p>
        </p:txBody>
      </p:sp>
      <p:sp>
        <p:nvSpPr>
          <p:cNvPr id="3" name="Content Placeholder 2"/>
          <p:cNvSpPr>
            <a:spLocks noGrp="1"/>
          </p:cNvSpPr>
          <p:nvPr>
            <p:ph sz="quarter" idx="1"/>
          </p:nvPr>
        </p:nvSpPr>
        <p:spPr/>
        <p:txBody>
          <a:bodyPr/>
          <a:lstStyle/>
          <a:p>
            <a:r>
              <a:rPr lang="en-US" dirty="0" smtClean="0"/>
              <a:t>Campaigns to persuade people e.g.</a:t>
            </a:r>
          </a:p>
          <a:p>
            <a:pPr marL="857250" lvl="1" indent="-457200">
              <a:buFont typeface="Wingdings" pitchFamily="2" charset="2"/>
              <a:buChar char="§"/>
            </a:pPr>
            <a:r>
              <a:rPr lang="en-US" dirty="0" smtClean="0"/>
              <a:t>Not to smoke</a:t>
            </a:r>
          </a:p>
          <a:p>
            <a:pPr marL="857250" lvl="1" indent="-457200">
              <a:buFont typeface="Wingdings" pitchFamily="2" charset="2"/>
              <a:buChar char="§"/>
            </a:pPr>
            <a:r>
              <a:rPr lang="en-US" dirty="0" smtClean="0"/>
              <a:t>To adopt a healthy diet</a:t>
            </a:r>
          </a:p>
          <a:p>
            <a:pPr marL="857250" lvl="1" indent="-457200">
              <a:buFont typeface="Wingdings" pitchFamily="2" charset="2"/>
              <a:buChar char="§"/>
            </a:pPr>
            <a:r>
              <a:rPr lang="en-US" dirty="0" smtClean="0"/>
              <a:t>To undertake regular exercise, etc.</a:t>
            </a:r>
          </a:p>
          <a:p>
            <a:r>
              <a:rPr lang="en-US" dirty="0" smtClean="0"/>
              <a:t>Targeted towards individuals</a:t>
            </a:r>
          </a:p>
          <a:p>
            <a:r>
              <a:rPr lang="en-US" dirty="0" smtClean="0"/>
              <a:t> May use mass-media to reach them</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dirty="0" smtClean="0"/>
              <a:t>Theoretically it would appear simple by asking: “Has the health behavior changed after the intervention?”</a:t>
            </a:r>
          </a:p>
          <a:p>
            <a:r>
              <a:rPr lang="en-US" dirty="0" smtClean="0"/>
              <a:t>However, there are two main problems</a:t>
            </a:r>
          </a:p>
          <a:p>
            <a:pPr lvl="1">
              <a:buFont typeface="Wingdings" pitchFamily="2" charset="2"/>
              <a:buChar char="§"/>
            </a:pPr>
            <a:r>
              <a:rPr lang="en-US" dirty="0" smtClean="0"/>
              <a:t>Change may become apparent only after a long period</a:t>
            </a:r>
          </a:p>
          <a:p>
            <a:pPr lvl="1">
              <a:buFont typeface="Wingdings" pitchFamily="2" charset="2"/>
              <a:buChar char="§"/>
            </a:pPr>
            <a:r>
              <a:rPr lang="en-US" dirty="0" smtClean="0"/>
              <a:t>Difficult to determine whether behavior change was due to health promotion intervention</a:t>
            </a:r>
          </a:p>
          <a:p>
            <a:endParaRPr lang="en-US" dirty="0"/>
          </a:p>
        </p:txBody>
      </p:sp>
      <p:sp>
        <p:nvSpPr>
          <p:cNvPr id="5" name="Title 4"/>
          <p:cNvSpPr>
            <a:spLocks noGrp="1"/>
          </p:cNvSpPr>
          <p:nvPr>
            <p:ph type="title"/>
          </p:nvPr>
        </p:nvSpPr>
        <p:spPr/>
        <p:txBody>
          <a:bodyPr/>
          <a:lstStyle/>
          <a:p>
            <a:pPr algn="l"/>
            <a:r>
              <a:rPr lang="en-US" sz="3200" dirty="0" smtClean="0">
                <a:solidFill>
                  <a:schemeClr val="accent1"/>
                </a:solidFill>
              </a:rPr>
              <a:t>Behavior change approach (Evaluation):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solidFill>
                  <a:schemeClr val="accent1"/>
                </a:solidFill>
              </a:rPr>
              <a:t>The behavior change approach pitfalls:</a:t>
            </a:r>
            <a:endParaRPr lang="en-US" dirty="0"/>
          </a:p>
        </p:txBody>
      </p:sp>
      <p:sp>
        <p:nvSpPr>
          <p:cNvPr id="3" name="Content Placeholder 2"/>
          <p:cNvSpPr>
            <a:spLocks noGrp="1"/>
          </p:cNvSpPr>
          <p:nvPr>
            <p:ph sz="quarter" idx="1"/>
          </p:nvPr>
        </p:nvSpPr>
        <p:spPr/>
        <p:txBody>
          <a:bodyPr/>
          <a:lstStyle/>
          <a:p>
            <a:r>
              <a:rPr lang="en-US" dirty="0" smtClean="0"/>
              <a:t>Depends on person’s readiness to take action</a:t>
            </a:r>
          </a:p>
          <a:p>
            <a:r>
              <a:rPr lang="en-US" dirty="0" smtClean="0"/>
              <a:t> Complex relationship between individual behavior and social and environmental factors</a:t>
            </a:r>
          </a:p>
          <a:p>
            <a:r>
              <a:rPr lang="en-US" dirty="0" smtClean="0"/>
              <a:t>Behavior may be a response to a persons’ living conditions which may be beyond individual control (e.g. Poverty, unemployment)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Empowerment Approach</a:t>
            </a:r>
          </a:p>
        </p:txBody>
      </p:sp>
      <p:sp>
        <p:nvSpPr>
          <p:cNvPr id="3" name="Content Placeholder 2"/>
          <p:cNvSpPr>
            <a:spLocks noGrp="1"/>
          </p:cNvSpPr>
          <p:nvPr>
            <p:ph sz="quarter" idx="1"/>
          </p:nvPr>
        </p:nvSpPr>
        <p:spPr/>
        <p:txBody>
          <a:bodyPr/>
          <a:lstStyle/>
          <a:p>
            <a:r>
              <a:rPr lang="en-US" dirty="0" smtClean="0"/>
              <a:t>WHO defined health promotion as “enabling people to gain control over their lives”  (empowerment)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Perspectives on Health:</a:t>
            </a:r>
          </a:p>
        </p:txBody>
      </p:sp>
      <p:sp>
        <p:nvSpPr>
          <p:cNvPr id="3" name="Content Placeholder 2"/>
          <p:cNvSpPr>
            <a:spLocks noGrp="1"/>
          </p:cNvSpPr>
          <p:nvPr>
            <p:ph sz="quarter" idx="1"/>
          </p:nvPr>
        </p:nvSpPr>
        <p:spPr>
          <a:xfrm>
            <a:off x="304800" y="1981200"/>
            <a:ext cx="8503920" cy="4572000"/>
          </a:xfrm>
        </p:spPr>
        <p:txBody>
          <a:bodyPr/>
          <a:lstStyle/>
          <a:p>
            <a:pPr algn="ctr">
              <a:spcBef>
                <a:spcPct val="0"/>
              </a:spcBef>
              <a:buNone/>
            </a:pPr>
            <a:r>
              <a:rPr lang="en-US" sz="3800" dirty="0" smtClean="0">
                <a:solidFill>
                  <a:schemeClr val="accent1"/>
                </a:solidFill>
                <a:latin typeface="+mj-lt"/>
                <a:ea typeface="+mj-ea"/>
                <a:cs typeface="+mj-cs"/>
              </a:rPr>
              <a:t>What causes heart disease?</a:t>
            </a:r>
          </a:p>
          <a:p>
            <a:pPr algn="ctr">
              <a:buNone/>
            </a:pPr>
            <a:endParaRPr lang="en-US" dirty="0" smtClean="0">
              <a:solidFill>
                <a:srgbClr val="FF0000"/>
              </a:solidFill>
            </a:endParaRPr>
          </a:p>
          <a:p>
            <a:pPr algn="ctr">
              <a:buNone/>
            </a:pPr>
            <a:r>
              <a:rPr lang="en-US" dirty="0" smtClean="0"/>
              <a:t>If you ask the same question to three different health professionals, you may get three different answers.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1"/>
                </a:solidFill>
              </a:rPr>
              <a:t>Empowerment Approach</a:t>
            </a:r>
            <a:endParaRPr lang="en-US" dirty="0"/>
          </a:p>
        </p:txBody>
      </p:sp>
      <p:sp>
        <p:nvSpPr>
          <p:cNvPr id="3" name="Content Placeholder 2"/>
          <p:cNvSpPr>
            <a:spLocks noGrp="1"/>
          </p:cNvSpPr>
          <p:nvPr>
            <p:ph sz="quarter" idx="1"/>
          </p:nvPr>
        </p:nvSpPr>
        <p:spPr/>
        <p:txBody>
          <a:bodyPr>
            <a:normAutofit/>
          </a:bodyPr>
          <a:lstStyle/>
          <a:p>
            <a:r>
              <a:rPr lang="en-US" sz="2800" dirty="0" smtClean="0">
                <a:solidFill>
                  <a:schemeClr val="accent1"/>
                </a:solidFill>
                <a:latin typeface="+mj-lt"/>
                <a:ea typeface="+mj-ea"/>
                <a:cs typeface="+mj-cs"/>
              </a:rPr>
              <a:t>Aim:</a:t>
            </a:r>
            <a:r>
              <a:rPr lang="en-US" sz="2400" dirty="0" smtClean="0"/>
              <a:t> Helps people identify their own concerns and gain the skills and confidence necessary to act upon them</a:t>
            </a:r>
          </a:p>
          <a:p>
            <a:r>
              <a:rPr lang="en-US" sz="2800" dirty="0" smtClean="0">
                <a:solidFill>
                  <a:schemeClr val="accent1"/>
                </a:solidFill>
                <a:latin typeface="+mj-lt"/>
                <a:ea typeface="+mj-ea"/>
                <a:cs typeface="+mj-cs"/>
              </a:rPr>
              <a:t>Features:</a:t>
            </a:r>
          </a:p>
          <a:p>
            <a:pPr>
              <a:buFont typeface="Wingdings" pitchFamily="2" charset="2"/>
              <a:buChar char="Ø"/>
            </a:pPr>
            <a:r>
              <a:rPr lang="en-US" sz="2400" dirty="0" smtClean="0"/>
              <a:t>This is the only approach to use a ‘bottom-up’ (rather than ‘top-down’) approach</a:t>
            </a:r>
          </a:p>
          <a:p>
            <a:pPr>
              <a:buFont typeface="Wingdings" pitchFamily="2" charset="2"/>
              <a:buChar char="Ø"/>
            </a:pPr>
            <a:r>
              <a:rPr lang="en-US" sz="2400" dirty="0" smtClean="0"/>
              <a:t>Clients have the right to set their own agenda</a:t>
            </a:r>
          </a:p>
          <a:p>
            <a:pPr>
              <a:buFont typeface="Wingdings" pitchFamily="2" charset="2"/>
              <a:buChar char="Ø"/>
            </a:pPr>
            <a:r>
              <a:rPr lang="en-US" sz="2400" dirty="0" smtClean="0"/>
              <a:t>Health promoter plays the role of a facilitator rather than that of an expert, he/she initiates the process but then withdraws from the situation</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accent1"/>
                </a:solidFill>
              </a:rPr>
              <a:t>Empowerment Approach</a:t>
            </a:r>
            <a:endParaRPr lang="en-US" dirty="0"/>
          </a:p>
        </p:txBody>
      </p:sp>
      <p:sp>
        <p:nvSpPr>
          <p:cNvPr id="3" name="Content Placeholder 2"/>
          <p:cNvSpPr>
            <a:spLocks noGrp="1"/>
          </p:cNvSpPr>
          <p:nvPr>
            <p:ph sz="quarter" idx="1"/>
          </p:nvPr>
        </p:nvSpPr>
        <p:spPr/>
        <p:txBody>
          <a:bodyPr>
            <a:normAutofit/>
          </a:bodyPr>
          <a:lstStyle/>
          <a:p>
            <a:r>
              <a:rPr lang="en-US" sz="2400" dirty="0" smtClean="0"/>
              <a:t>Empowerment may involve both self-empowerment and community empowerment</a:t>
            </a:r>
          </a:p>
          <a:p>
            <a:r>
              <a:rPr lang="en-US" sz="2400" dirty="0" smtClean="0"/>
              <a:t>Self-empowerment:</a:t>
            </a:r>
          </a:p>
          <a:p>
            <a:pPr marL="857250" lvl="1" indent="-457200">
              <a:buFont typeface="Wingdings" pitchFamily="2" charset="2"/>
              <a:buChar char="Ø"/>
            </a:pPr>
            <a:r>
              <a:rPr lang="en-US" sz="1800" dirty="0" smtClean="0"/>
              <a:t>Based on counseling </a:t>
            </a:r>
          </a:p>
          <a:p>
            <a:pPr marL="857250" lvl="1" indent="-457200">
              <a:buFont typeface="Wingdings" pitchFamily="2" charset="2"/>
              <a:buChar char="Ø"/>
            </a:pPr>
            <a:r>
              <a:rPr lang="en-US" sz="1800" dirty="0" smtClean="0"/>
              <a:t>Uses non-directive ways</a:t>
            </a:r>
          </a:p>
          <a:p>
            <a:pPr marL="857250" lvl="1" indent="-457200">
              <a:buFont typeface="Wingdings" pitchFamily="2" charset="2"/>
              <a:buChar char="Ø"/>
            </a:pPr>
            <a:r>
              <a:rPr lang="en-US" sz="1800" dirty="0" smtClean="0"/>
              <a:t>Increase person’s control over his/her own live</a:t>
            </a:r>
          </a:p>
          <a:p>
            <a:r>
              <a:rPr lang="en-US" sz="2400" dirty="0" smtClean="0"/>
              <a:t>For people to be empowered they need to:</a:t>
            </a:r>
            <a:endParaRPr lang="en-US" sz="1800" dirty="0" smtClean="0"/>
          </a:p>
          <a:p>
            <a:pPr marL="857250" lvl="1" indent="-457200">
              <a:buFont typeface="Wingdings" pitchFamily="2" charset="2"/>
              <a:buChar char="Ø"/>
            </a:pPr>
            <a:r>
              <a:rPr lang="en-US" sz="1800" dirty="0" smtClean="0"/>
              <a:t>Feel strongly enough about their situation to want to change it</a:t>
            </a:r>
          </a:p>
          <a:p>
            <a:pPr marL="857250" lvl="1" indent="-457200">
              <a:buFont typeface="Wingdings" pitchFamily="2" charset="2"/>
              <a:buChar char="Ø"/>
            </a:pPr>
            <a:r>
              <a:rPr lang="en-US" sz="1800" dirty="0" smtClean="0"/>
              <a:t> Feel capable of changing the situation by having information, support and life skills</a:t>
            </a:r>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accent1"/>
                </a:solidFill>
              </a:rPr>
              <a:t>Empowerment Approach (Methods):</a:t>
            </a:r>
          </a:p>
        </p:txBody>
      </p:sp>
      <p:sp>
        <p:nvSpPr>
          <p:cNvPr id="3" name="Content Placeholder 2"/>
          <p:cNvSpPr>
            <a:spLocks noGrp="1"/>
          </p:cNvSpPr>
          <p:nvPr>
            <p:ph sz="quarter" idx="1"/>
          </p:nvPr>
        </p:nvSpPr>
        <p:spPr/>
        <p:txBody>
          <a:bodyPr/>
          <a:lstStyle/>
          <a:p>
            <a:r>
              <a:rPr lang="en-US" dirty="0" smtClean="0"/>
              <a:t>Examples of methods used in empowerment approach:</a:t>
            </a:r>
          </a:p>
          <a:p>
            <a:pPr lvl="1">
              <a:buFont typeface="Wingdings" pitchFamily="2" charset="2"/>
              <a:buChar char="Ø"/>
            </a:pPr>
            <a:r>
              <a:rPr lang="en-US" dirty="0" smtClean="0"/>
              <a:t>Nurses working with patients to develop a care plan</a:t>
            </a:r>
          </a:p>
          <a:p>
            <a:pPr lvl="1">
              <a:buFont typeface="Wingdings" pitchFamily="2" charset="2"/>
              <a:buChar char="Ø"/>
            </a:pPr>
            <a:r>
              <a:rPr lang="en-US" dirty="0" smtClean="0"/>
              <a:t>Teachers working with students to raise their self-esteem</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solidFill>
                  <a:schemeClr val="accent1"/>
                </a:solidFill>
              </a:rPr>
              <a:t>Empowerment Approach (Evaluation):</a:t>
            </a:r>
            <a:endParaRPr lang="en-US" dirty="0"/>
          </a:p>
        </p:txBody>
      </p:sp>
      <p:sp>
        <p:nvSpPr>
          <p:cNvPr id="3" name="Content Placeholder 2"/>
          <p:cNvSpPr>
            <a:spLocks noGrp="1"/>
          </p:cNvSpPr>
          <p:nvPr>
            <p:ph sz="quarter" idx="1"/>
          </p:nvPr>
        </p:nvSpPr>
        <p:spPr/>
        <p:txBody>
          <a:bodyPr>
            <a:normAutofit/>
          </a:bodyPr>
          <a:lstStyle/>
          <a:p>
            <a:r>
              <a:rPr lang="en-US" dirty="0" smtClean="0"/>
              <a:t>Evaluation includes qualitative methods that reveal people's perceptions and beliefs ,</a:t>
            </a:r>
          </a:p>
          <a:p>
            <a:r>
              <a:rPr lang="en-US" dirty="0" smtClean="0"/>
              <a:t>Quantitative methods that demonstrate the outcome such as behavioral change</a:t>
            </a:r>
          </a:p>
          <a:p>
            <a:pPr algn="ctr">
              <a:buNone/>
            </a:pPr>
            <a:r>
              <a:rPr lang="en-US" sz="2400" b="1" dirty="0" smtClean="0">
                <a:solidFill>
                  <a:schemeClr val="accent1"/>
                </a:solidFill>
                <a:latin typeface="+mj-lt"/>
                <a:ea typeface="+mj-ea"/>
                <a:cs typeface="+mj-cs"/>
              </a:rPr>
              <a:t>HOWEVER,</a:t>
            </a:r>
          </a:p>
          <a:p>
            <a:r>
              <a:rPr lang="en-US" dirty="0" smtClean="0"/>
              <a:t>Usually empowerment is a long term process</a:t>
            </a:r>
          </a:p>
          <a:p>
            <a:r>
              <a:rPr lang="en-US" dirty="0" smtClean="0"/>
              <a:t>Difficult to conclude that changes are due to the intervention rather than some other factor</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chemeClr val="accent1"/>
                </a:solidFill>
              </a:rPr>
              <a:t>The empowerment approach pitfalls:</a:t>
            </a:r>
            <a:endParaRPr lang="en-US" dirty="0"/>
          </a:p>
        </p:txBody>
      </p:sp>
      <p:sp>
        <p:nvSpPr>
          <p:cNvPr id="3" name="Content Placeholder 2"/>
          <p:cNvSpPr>
            <a:spLocks noGrp="1"/>
          </p:cNvSpPr>
          <p:nvPr>
            <p:ph sz="quarter" idx="1"/>
          </p:nvPr>
        </p:nvSpPr>
        <p:spPr/>
        <p:txBody>
          <a:bodyPr/>
          <a:lstStyle/>
          <a:p>
            <a:r>
              <a:rPr lang="en-US" dirty="0" smtClean="0"/>
              <a:t>Results are vague and hard to quantify compared with those of other approaches</a:t>
            </a:r>
          </a:p>
          <a:p>
            <a:r>
              <a:rPr lang="en-US" dirty="0" smtClean="0"/>
              <a:t>Health promoter may feel uncomfortable in handing over his expert role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Social Change Approach</a:t>
            </a:r>
          </a:p>
        </p:txBody>
      </p:sp>
      <p:sp>
        <p:nvSpPr>
          <p:cNvPr id="3" name="Content Placeholder 2"/>
          <p:cNvSpPr>
            <a:spLocks noGrp="1"/>
          </p:cNvSpPr>
          <p:nvPr>
            <p:ph sz="quarter" idx="1"/>
          </p:nvPr>
        </p:nvSpPr>
        <p:spPr/>
        <p:txBody>
          <a:bodyPr/>
          <a:lstStyle/>
          <a:p>
            <a:r>
              <a:rPr lang="en-US" dirty="0" smtClean="0"/>
              <a:t>Radical approach which </a:t>
            </a:r>
            <a:r>
              <a:rPr lang="en-US" sz="2800" dirty="0" smtClean="0">
                <a:solidFill>
                  <a:schemeClr val="accent1"/>
                </a:solidFill>
                <a:latin typeface="+mj-lt"/>
                <a:ea typeface="+mj-ea"/>
                <a:cs typeface="+mj-cs"/>
              </a:rPr>
              <a:t>aims to:</a:t>
            </a:r>
          </a:p>
          <a:p>
            <a:pPr marL="514350" indent="-514350">
              <a:buFont typeface="+mj-lt"/>
              <a:buAutoNum type="arabicPeriod"/>
            </a:pPr>
            <a:r>
              <a:rPr lang="en-US" dirty="0" smtClean="0"/>
              <a:t> change society not individual behavior</a:t>
            </a:r>
          </a:p>
          <a:p>
            <a:pPr marL="514350" indent="-514350">
              <a:buFont typeface="+mj-lt"/>
              <a:buAutoNum type="arabicPeriod"/>
            </a:pPr>
            <a:r>
              <a:rPr lang="en-US" dirty="0" smtClean="0"/>
              <a:t> bring changes in the physical, economic and social environment</a:t>
            </a:r>
          </a:p>
          <a:p>
            <a:pPr marL="514350" indent="-514350">
              <a:buFont typeface="+mj-lt"/>
              <a:buAutoNum type="arabicPeriod"/>
            </a:pPr>
            <a:r>
              <a:rPr lang="en-US" dirty="0" smtClean="0"/>
              <a:t>Facilitate healthy choice to become the easier choice in terms of cost, availability and accessibility</a:t>
            </a:r>
          </a:p>
          <a:p>
            <a:r>
              <a:rPr lang="en-US" dirty="0" smtClean="0"/>
              <a:t>Targeted towards groups and populations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The Social Change Approach (Methods): </a:t>
            </a:r>
          </a:p>
        </p:txBody>
      </p:sp>
      <p:sp>
        <p:nvSpPr>
          <p:cNvPr id="3" name="Content Placeholder 2"/>
          <p:cNvSpPr>
            <a:spLocks noGrp="1"/>
          </p:cNvSpPr>
          <p:nvPr>
            <p:ph sz="quarter" idx="1"/>
          </p:nvPr>
        </p:nvSpPr>
        <p:spPr/>
        <p:txBody>
          <a:bodyPr/>
          <a:lstStyle/>
          <a:p>
            <a:r>
              <a:rPr lang="en-US" dirty="0" smtClean="0"/>
              <a:t>Public needs to be informed of its importance</a:t>
            </a:r>
          </a:p>
          <a:p>
            <a:r>
              <a:rPr lang="en-US" dirty="0" smtClean="0"/>
              <a:t>Health promoter involved in awareness raising, policy planning, negotiating and implementation</a:t>
            </a:r>
          </a:p>
          <a:p>
            <a:r>
              <a:rPr lang="en-US" dirty="0" smtClean="0"/>
              <a:t>Example: changes in the pricing structures such as reducing the price of whole wheat bread compared to white bread</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chemeClr val="accent1"/>
                </a:solidFill>
              </a:rPr>
              <a:t>The Social Change Approach (Evaluation): </a:t>
            </a:r>
            <a:endParaRPr lang="en-US" dirty="0"/>
          </a:p>
        </p:txBody>
      </p:sp>
      <p:sp>
        <p:nvSpPr>
          <p:cNvPr id="3" name="Content Placeholder 2"/>
          <p:cNvSpPr>
            <a:spLocks noGrp="1"/>
          </p:cNvSpPr>
          <p:nvPr>
            <p:ph sz="quarter" idx="1"/>
          </p:nvPr>
        </p:nvSpPr>
        <p:spPr/>
        <p:txBody>
          <a:bodyPr/>
          <a:lstStyle/>
          <a:p>
            <a:r>
              <a:rPr lang="en-US" dirty="0" smtClean="0"/>
              <a:t>Outcome evaluation:</a:t>
            </a:r>
          </a:p>
          <a:p>
            <a:pPr marL="857250" lvl="1" indent="-457200">
              <a:buFont typeface="Wingdings" pitchFamily="2" charset="2"/>
              <a:buChar char="§"/>
            </a:pPr>
            <a:r>
              <a:rPr lang="en-US" dirty="0" smtClean="0"/>
              <a:t>changes in laws or regulations, e.g. Smoking bans, food labeling, applying taxes / subsidies on certain types of foods</a:t>
            </a:r>
          </a:p>
          <a:p>
            <a:pPr marL="857250" lvl="1" indent="-457200">
              <a:buFont typeface="Wingdings" pitchFamily="2" charset="2"/>
              <a:buChar char="§"/>
            </a:pPr>
            <a:r>
              <a:rPr lang="en-US" dirty="0" smtClean="0"/>
              <a:t>Improvement in the profile of health issues on common agendas</a:t>
            </a:r>
          </a:p>
          <a:p>
            <a:r>
              <a:rPr lang="en-US" dirty="0" smtClean="0"/>
              <a:t>May be difficult to prove link with health promotion interventions as change is usually a lengthy process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1"/>
                </a:solidFill>
              </a:rPr>
              <a:t>The Social Change Approach (Pitfalls): </a:t>
            </a:r>
            <a:endParaRPr lang="en-US" dirty="0"/>
          </a:p>
        </p:txBody>
      </p:sp>
      <p:sp>
        <p:nvSpPr>
          <p:cNvPr id="3" name="Content Placeholder 2"/>
          <p:cNvSpPr>
            <a:spLocks noGrp="1"/>
          </p:cNvSpPr>
          <p:nvPr>
            <p:ph sz="quarter" idx="1"/>
          </p:nvPr>
        </p:nvSpPr>
        <p:spPr/>
        <p:txBody>
          <a:bodyPr/>
          <a:lstStyle/>
          <a:p>
            <a:r>
              <a:rPr lang="en-US" dirty="0" smtClean="0"/>
              <a:t>It may require major structural changes</a:t>
            </a:r>
          </a:p>
          <a:p>
            <a:r>
              <a:rPr lang="en-US" dirty="0" smtClean="0"/>
              <a:t>Vulnerable to official disapprovals</a:t>
            </a:r>
          </a:p>
          <a:p>
            <a:r>
              <a:rPr lang="en-US" dirty="0" smtClean="0"/>
              <a:t>Requires political support from the highest level, e.g. through legislation</a:t>
            </a:r>
          </a:p>
          <a:p>
            <a:r>
              <a:rPr lang="en-US" dirty="0" smtClean="0"/>
              <a:t>Needs support of the public</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600" dirty="0"/>
              <a:t>THE FIVE </a:t>
            </a:r>
            <a:r>
              <a:rPr lang="en-US" sz="3600" dirty="0" smtClean="0"/>
              <a:t>APPROACHES</a:t>
            </a:r>
            <a:endParaRPr lang="en-US" sz="3600" dirty="0"/>
          </a:p>
          <a:p>
            <a:pPr marL="0" indent="0" algn="ctr">
              <a:buNone/>
            </a:pPr>
            <a:r>
              <a:rPr lang="en-US" sz="3600" dirty="0"/>
              <a:t>EXAMPLES RELATED TO </a:t>
            </a:r>
            <a:r>
              <a:rPr lang="en-US" sz="3600" dirty="0" smtClean="0"/>
              <a:t>SMOKING </a:t>
            </a:r>
          </a:p>
          <a:p>
            <a:pPr marL="0" indent="0" algn="ctr">
              <a:buNone/>
            </a:pPr>
            <a:r>
              <a:rPr lang="en-US" sz="3600" dirty="0" smtClean="0"/>
              <a:t>Based on </a:t>
            </a:r>
            <a:r>
              <a:rPr lang="en-US" sz="3600" dirty="0" err="1" smtClean="0"/>
              <a:t>Ewles</a:t>
            </a:r>
            <a:r>
              <a:rPr lang="en-US" sz="3600" dirty="0" smtClean="0"/>
              <a:t> </a:t>
            </a:r>
            <a:r>
              <a:rPr lang="en-US" sz="3600" dirty="0"/>
              <a:t>and </a:t>
            </a:r>
            <a:r>
              <a:rPr lang="en-US" sz="3600" dirty="0" err="1"/>
              <a:t>Simnet</a:t>
            </a:r>
            <a:r>
              <a:rPr lang="en-US" sz="3600" dirty="0"/>
              <a:t> (1992: 36)</a:t>
            </a:r>
          </a:p>
        </p:txBody>
      </p:sp>
    </p:spTree>
    <p:extLst>
      <p:ext uri="{BB962C8B-B14F-4D97-AF65-F5344CB8AC3E}">
        <p14:creationId xmlns:p14="http://schemas.microsoft.com/office/powerpoint/2010/main" val="196457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solidFill>
                  <a:schemeClr val="accent1"/>
                </a:solidFill>
              </a:rPr>
              <a:t>Perspectives on Health: </a:t>
            </a:r>
          </a:p>
        </p:txBody>
      </p:sp>
      <p:sp>
        <p:nvSpPr>
          <p:cNvPr id="3" name="Content Placeholder 2"/>
          <p:cNvSpPr>
            <a:spLocks noGrp="1"/>
          </p:cNvSpPr>
          <p:nvPr>
            <p:ph sz="quarter" idx="1"/>
          </p:nvPr>
        </p:nvSpPr>
        <p:spPr>
          <a:xfrm>
            <a:off x="381000" y="1828800"/>
            <a:ext cx="8503920" cy="4572000"/>
          </a:xfrm>
        </p:spPr>
        <p:txBody>
          <a:bodyPr/>
          <a:lstStyle/>
          <a:p>
            <a:r>
              <a:rPr lang="en-US" dirty="0" smtClean="0"/>
              <a:t>Ask a </a:t>
            </a:r>
            <a:r>
              <a:rPr lang="en-US" sz="2800" dirty="0" smtClean="0">
                <a:solidFill>
                  <a:schemeClr val="accent1"/>
                </a:solidFill>
                <a:latin typeface="+mj-lt"/>
                <a:ea typeface="+mj-ea"/>
                <a:cs typeface="+mj-cs"/>
              </a:rPr>
              <a:t>cardiologist and she/he may tell you that:</a:t>
            </a:r>
            <a:endParaRPr lang="en-US" sz="3800" dirty="0" smtClean="0">
              <a:solidFill>
                <a:schemeClr val="accent1"/>
              </a:solidFill>
              <a:latin typeface="+mj-lt"/>
              <a:ea typeface="+mj-ea"/>
              <a:cs typeface="+mj-cs"/>
            </a:endParaRPr>
          </a:p>
          <a:p>
            <a:pPr algn="ctr">
              <a:buNone/>
            </a:pPr>
            <a:r>
              <a:rPr lang="en-US" dirty="0" smtClean="0"/>
              <a:t>“Heart disease is caused by hypertension, family history, and a build-up of arterial plaque.”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58952"/>
          </a:xfrm>
        </p:spPr>
        <p:txBody>
          <a:bodyPr>
            <a:normAutofit fontScale="90000"/>
          </a:bodyPr>
          <a:lstStyle/>
          <a:p>
            <a:r>
              <a:rPr lang="en-US" dirty="0" smtClean="0"/>
              <a:t>The Medical Approach</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rgbClr val="CC3300"/>
                </a:solidFill>
              </a:rPr>
              <a:t>AIM</a:t>
            </a:r>
            <a:r>
              <a:rPr lang="en-US" dirty="0"/>
              <a:t>: Free from lung disease, </a:t>
            </a:r>
            <a:r>
              <a:rPr lang="en-US" dirty="0" smtClean="0"/>
              <a:t>heart disease </a:t>
            </a:r>
            <a:r>
              <a:rPr lang="en-US" dirty="0"/>
              <a:t>and other smoking </a:t>
            </a:r>
            <a:r>
              <a:rPr lang="en-US" dirty="0" smtClean="0"/>
              <a:t>related disorders</a:t>
            </a:r>
          </a:p>
          <a:p>
            <a:pPr marL="0" indent="0">
              <a:buNone/>
            </a:pPr>
            <a:endParaRPr lang="en-US" dirty="0"/>
          </a:p>
          <a:p>
            <a:r>
              <a:rPr lang="en-US" dirty="0" smtClean="0">
                <a:solidFill>
                  <a:srgbClr val="CC3300"/>
                </a:solidFill>
              </a:rPr>
              <a:t>ACTIVITY</a:t>
            </a:r>
            <a:r>
              <a:rPr lang="en-US" dirty="0">
                <a:solidFill>
                  <a:srgbClr val="CC3300"/>
                </a:solidFill>
              </a:rPr>
              <a:t>: </a:t>
            </a:r>
            <a:r>
              <a:rPr lang="en-US" dirty="0"/>
              <a:t>Encourage people to seek </a:t>
            </a:r>
            <a:r>
              <a:rPr lang="en-US" dirty="0" smtClean="0"/>
              <a:t>early detection </a:t>
            </a:r>
            <a:r>
              <a:rPr lang="en-US" dirty="0"/>
              <a:t>and treatment of </a:t>
            </a:r>
            <a:r>
              <a:rPr lang="en-US" dirty="0" smtClean="0"/>
              <a:t>smoking related </a:t>
            </a:r>
            <a:r>
              <a:rPr lang="en-US" dirty="0"/>
              <a:t>disorders</a:t>
            </a:r>
          </a:p>
        </p:txBody>
      </p:sp>
    </p:spTree>
    <p:extLst>
      <p:ext uri="{BB962C8B-B14F-4D97-AF65-F5344CB8AC3E}">
        <p14:creationId xmlns:p14="http://schemas.microsoft.com/office/powerpoint/2010/main" val="20553988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534400" cy="758952"/>
          </a:xfrm>
        </p:spPr>
        <p:txBody>
          <a:bodyPr>
            <a:normAutofit fontScale="90000"/>
          </a:bodyPr>
          <a:lstStyle/>
          <a:p>
            <a:r>
              <a:rPr lang="en-US" dirty="0" smtClean="0"/>
              <a:t>Behavioral Change Approach</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solidFill>
                  <a:srgbClr val="CC3300"/>
                </a:solidFill>
              </a:rPr>
              <a:t>AIM</a:t>
            </a:r>
            <a:r>
              <a:rPr lang="en-US" dirty="0"/>
              <a:t>: </a:t>
            </a:r>
            <a:r>
              <a:rPr lang="en-US" dirty="0" smtClean="0"/>
              <a:t>Behavior changes from </a:t>
            </a:r>
            <a:r>
              <a:rPr lang="en-US" dirty="0"/>
              <a:t>smoking to </a:t>
            </a:r>
            <a:r>
              <a:rPr lang="en-US" dirty="0" smtClean="0"/>
              <a:t>not smoking</a:t>
            </a:r>
          </a:p>
          <a:p>
            <a:pPr marL="0" indent="0">
              <a:buNone/>
            </a:pPr>
            <a:endParaRPr lang="en-US" dirty="0"/>
          </a:p>
          <a:p>
            <a:r>
              <a:rPr lang="en-US" dirty="0" smtClean="0">
                <a:solidFill>
                  <a:srgbClr val="CC3300"/>
                </a:solidFill>
              </a:rPr>
              <a:t>ACTIVITY</a:t>
            </a:r>
            <a:r>
              <a:rPr lang="en-US" dirty="0"/>
              <a:t>: </a:t>
            </a:r>
            <a:r>
              <a:rPr lang="en-US" dirty="0" smtClean="0"/>
              <a:t>Persuasive education to </a:t>
            </a:r>
          </a:p>
          <a:p>
            <a:pPr marL="400050" lvl="1" indent="0">
              <a:buFont typeface="Wingdings" pitchFamily="2" charset="2"/>
              <a:buChar char="§"/>
            </a:pPr>
            <a:r>
              <a:rPr lang="en-US" dirty="0" smtClean="0"/>
              <a:t> </a:t>
            </a:r>
            <a:r>
              <a:rPr lang="en-US" dirty="0"/>
              <a:t>prevent non-smokers </a:t>
            </a:r>
            <a:r>
              <a:rPr lang="en-US" dirty="0" smtClean="0"/>
              <a:t>from starting to smoke</a:t>
            </a:r>
          </a:p>
          <a:p>
            <a:pPr marL="400050" lvl="1" indent="0">
              <a:buFont typeface="Wingdings" pitchFamily="2" charset="2"/>
              <a:buChar char="§"/>
            </a:pPr>
            <a:r>
              <a:rPr lang="en-US" dirty="0" smtClean="0"/>
              <a:t> </a:t>
            </a:r>
            <a:r>
              <a:rPr lang="en-US" dirty="0"/>
              <a:t>persuade smokers to stop</a:t>
            </a:r>
          </a:p>
        </p:txBody>
      </p:sp>
    </p:spTree>
    <p:extLst>
      <p:ext uri="{BB962C8B-B14F-4D97-AF65-F5344CB8AC3E}">
        <p14:creationId xmlns:p14="http://schemas.microsoft.com/office/powerpoint/2010/main" val="16127211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dirty="0" smtClean="0"/>
              <a:t>Educational Approach</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solidFill>
                  <a:srgbClr val="CC3300"/>
                </a:solidFill>
              </a:rPr>
              <a:t>AIM</a:t>
            </a:r>
            <a:r>
              <a:rPr lang="en-US" dirty="0"/>
              <a:t>: Clients understand effects of smoking </a:t>
            </a:r>
            <a:r>
              <a:rPr lang="en-US" dirty="0" smtClean="0"/>
              <a:t>on health </a:t>
            </a:r>
            <a:r>
              <a:rPr lang="en-US" dirty="0"/>
              <a:t>and will make a decision whether </a:t>
            </a:r>
            <a:r>
              <a:rPr lang="en-US" dirty="0" smtClean="0"/>
              <a:t>to smoke </a:t>
            </a:r>
            <a:r>
              <a:rPr lang="en-US" dirty="0"/>
              <a:t>or not and act on their </a:t>
            </a:r>
            <a:r>
              <a:rPr lang="en-US" dirty="0" smtClean="0"/>
              <a:t>decision</a:t>
            </a:r>
          </a:p>
          <a:p>
            <a:endParaRPr lang="en-US" dirty="0"/>
          </a:p>
          <a:p>
            <a:r>
              <a:rPr lang="en-US" dirty="0" smtClean="0">
                <a:solidFill>
                  <a:srgbClr val="CC3300"/>
                </a:solidFill>
              </a:rPr>
              <a:t>ACTIVITY</a:t>
            </a:r>
            <a:r>
              <a:rPr lang="en-US" dirty="0" smtClean="0"/>
              <a:t>: Giving </a:t>
            </a:r>
            <a:r>
              <a:rPr lang="en-US" dirty="0"/>
              <a:t>information to </a:t>
            </a:r>
            <a:r>
              <a:rPr lang="en-US" dirty="0" smtClean="0"/>
              <a:t>clients about </a:t>
            </a:r>
            <a:r>
              <a:rPr lang="en-US" dirty="0"/>
              <a:t>effects of smoking</a:t>
            </a:r>
          </a:p>
          <a:p>
            <a:pPr marL="914400" lvl="1" indent="-514350">
              <a:buFont typeface="Wingdings" pitchFamily="2" charset="2"/>
              <a:buChar char="§"/>
            </a:pPr>
            <a:r>
              <a:rPr lang="en-US" dirty="0" smtClean="0"/>
              <a:t>Helping </a:t>
            </a:r>
            <a:r>
              <a:rPr lang="en-US" dirty="0"/>
              <a:t>them explore </a:t>
            </a:r>
            <a:r>
              <a:rPr lang="en-US" dirty="0" smtClean="0"/>
              <a:t>their values </a:t>
            </a:r>
            <a:r>
              <a:rPr lang="en-US" dirty="0"/>
              <a:t>and attitudes and </a:t>
            </a:r>
            <a:r>
              <a:rPr lang="en-US" dirty="0" smtClean="0"/>
              <a:t>come to </a:t>
            </a:r>
            <a:r>
              <a:rPr lang="en-US" dirty="0"/>
              <a:t>a </a:t>
            </a:r>
            <a:r>
              <a:rPr lang="en-US" dirty="0" smtClean="0"/>
              <a:t>decision</a:t>
            </a:r>
          </a:p>
          <a:p>
            <a:pPr marL="914400" lvl="1" indent="-514350">
              <a:buFont typeface="Wingdings" pitchFamily="2" charset="2"/>
              <a:buChar char="§"/>
            </a:pPr>
            <a:r>
              <a:rPr lang="en-US" dirty="0" smtClean="0"/>
              <a:t>Helping </a:t>
            </a:r>
            <a:r>
              <a:rPr lang="en-US" dirty="0"/>
              <a:t>them learn how to </a:t>
            </a:r>
            <a:r>
              <a:rPr lang="en-US" dirty="0" smtClean="0"/>
              <a:t>stop smoking </a:t>
            </a:r>
            <a:r>
              <a:rPr lang="en-US" dirty="0"/>
              <a:t>if they want to</a:t>
            </a:r>
          </a:p>
        </p:txBody>
      </p:sp>
    </p:spTree>
    <p:extLst>
      <p:ext uri="{BB962C8B-B14F-4D97-AF65-F5344CB8AC3E}">
        <p14:creationId xmlns:p14="http://schemas.microsoft.com/office/powerpoint/2010/main" val="1097479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534400" cy="758952"/>
          </a:xfrm>
        </p:spPr>
        <p:txBody>
          <a:bodyPr>
            <a:normAutofit fontScale="90000"/>
          </a:bodyPr>
          <a:lstStyle/>
          <a:p>
            <a:r>
              <a:rPr lang="en-US" dirty="0" smtClean="0"/>
              <a:t>The Empowerment Approach</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CC3300"/>
                </a:solidFill>
              </a:rPr>
              <a:t>AIM</a:t>
            </a:r>
            <a:r>
              <a:rPr lang="en-US" dirty="0" smtClean="0"/>
              <a:t>: Anti-smoking </a:t>
            </a:r>
            <a:r>
              <a:rPr lang="en-US" dirty="0"/>
              <a:t>issue </a:t>
            </a:r>
            <a:r>
              <a:rPr lang="en-US" dirty="0" smtClean="0"/>
              <a:t>is considered </a:t>
            </a:r>
            <a:r>
              <a:rPr lang="en-US" dirty="0"/>
              <a:t>only if </a:t>
            </a:r>
            <a:r>
              <a:rPr lang="en-US" dirty="0" smtClean="0"/>
              <a:t>clients identify </a:t>
            </a:r>
            <a:r>
              <a:rPr lang="en-US" dirty="0"/>
              <a:t>it as a </a:t>
            </a:r>
            <a:r>
              <a:rPr lang="en-US" dirty="0" smtClean="0"/>
              <a:t>concern</a:t>
            </a:r>
          </a:p>
          <a:p>
            <a:pPr marL="0" indent="0">
              <a:buNone/>
            </a:pPr>
            <a:endParaRPr lang="en-US" dirty="0" smtClean="0"/>
          </a:p>
          <a:p>
            <a:pPr marL="0" indent="0">
              <a:buNone/>
            </a:pPr>
            <a:r>
              <a:rPr lang="en-US" dirty="0" smtClean="0">
                <a:solidFill>
                  <a:srgbClr val="CC3300"/>
                </a:solidFill>
              </a:rPr>
              <a:t>ACTIVITY</a:t>
            </a:r>
            <a:r>
              <a:rPr lang="en-US" dirty="0" smtClean="0"/>
              <a:t>: Clients </a:t>
            </a:r>
            <a:r>
              <a:rPr lang="en-US" dirty="0"/>
              <a:t>identify what, </a:t>
            </a:r>
            <a:r>
              <a:rPr lang="en-US" dirty="0" smtClean="0"/>
              <a:t>if anything</a:t>
            </a:r>
            <a:r>
              <a:rPr lang="en-US" dirty="0"/>
              <a:t>, they want </a:t>
            </a:r>
            <a:r>
              <a:rPr lang="en-US" dirty="0" smtClean="0"/>
              <a:t>to know </a:t>
            </a:r>
            <a:r>
              <a:rPr lang="en-US" dirty="0"/>
              <a:t>and do about it</a:t>
            </a:r>
          </a:p>
        </p:txBody>
      </p:sp>
    </p:spTree>
    <p:extLst>
      <p:ext uri="{BB962C8B-B14F-4D97-AF65-F5344CB8AC3E}">
        <p14:creationId xmlns:p14="http://schemas.microsoft.com/office/powerpoint/2010/main" val="3638245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dirty="0" smtClean="0"/>
              <a:t>Social Change Approach</a:t>
            </a:r>
            <a:br>
              <a:rPr lang="en-US" dirty="0" smtClean="0"/>
            </a:br>
            <a:endParaRPr lang="en-US" dirty="0"/>
          </a:p>
        </p:txBody>
      </p:sp>
      <p:sp>
        <p:nvSpPr>
          <p:cNvPr id="3" name="Content Placeholder 2"/>
          <p:cNvSpPr>
            <a:spLocks noGrp="1"/>
          </p:cNvSpPr>
          <p:nvPr>
            <p:ph idx="1"/>
          </p:nvPr>
        </p:nvSpPr>
        <p:spPr>
          <a:xfrm>
            <a:off x="467544" y="1628800"/>
            <a:ext cx="8229600" cy="4525963"/>
          </a:xfrm>
        </p:spPr>
        <p:txBody>
          <a:bodyPr>
            <a:normAutofit/>
          </a:bodyPr>
          <a:lstStyle/>
          <a:p>
            <a:r>
              <a:rPr lang="en-US" dirty="0" smtClean="0">
                <a:solidFill>
                  <a:srgbClr val="CC3300"/>
                </a:solidFill>
              </a:rPr>
              <a:t>AIM:</a:t>
            </a:r>
            <a:r>
              <a:rPr lang="en-US" dirty="0" smtClean="0"/>
              <a:t> Make </a:t>
            </a:r>
            <a:r>
              <a:rPr lang="en-US" dirty="0"/>
              <a:t>smoking socially </a:t>
            </a:r>
            <a:r>
              <a:rPr lang="en-US" dirty="0" smtClean="0"/>
              <a:t>unacceptable so </a:t>
            </a:r>
            <a:r>
              <a:rPr lang="en-US" dirty="0"/>
              <a:t>it is easier not to smoke than </a:t>
            </a:r>
            <a:r>
              <a:rPr lang="en-US" dirty="0" smtClean="0"/>
              <a:t>to smoke</a:t>
            </a:r>
          </a:p>
          <a:p>
            <a:pPr marL="0" indent="0">
              <a:buNone/>
            </a:pPr>
            <a:endParaRPr lang="en-US" dirty="0"/>
          </a:p>
          <a:p>
            <a:r>
              <a:rPr lang="en-US" dirty="0" smtClean="0">
                <a:solidFill>
                  <a:srgbClr val="CC3300"/>
                </a:solidFill>
              </a:rPr>
              <a:t>ACTIVITIES:</a:t>
            </a:r>
            <a:endParaRPr lang="en-US" dirty="0">
              <a:solidFill>
                <a:srgbClr val="CC3300"/>
              </a:solidFill>
            </a:endParaRPr>
          </a:p>
          <a:p>
            <a:pPr marL="400050" lvl="1" indent="0">
              <a:buNone/>
            </a:pPr>
            <a:r>
              <a:rPr lang="en-US" dirty="0"/>
              <a:t>– No smoking policy in all public places</a:t>
            </a:r>
          </a:p>
          <a:p>
            <a:pPr marL="400050" lvl="1" indent="0">
              <a:buNone/>
            </a:pPr>
            <a:r>
              <a:rPr lang="en-US" dirty="0"/>
              <a:t>– Cigarette sales less accessible</a:t>
            </a:r>
          </a:p>
          <a:p>
            <a:pPr marL="400050" lvl="1" indent="0">
              <a:buNone/>
            </a:pPr>
            <a:r>
              <a:rPr lang="en-US" dirty="0"/>
              <a:t>– Promotion of non-smoking as a social norm</a:t>
            </a:r>
          </a:p>
          <a:p>
            <a:pPr marL="400050" lvl="1" indent="0">
              <a:buNone/>
            </a:pPr>
            <a:r>
              <a:rPr lang="en-US" dirty="0"/>
              <a:t>– Limiting and challenging tobacco </a:t>
            </a:r>
            <a:r>
              <a:rPr lang="en-US" dirty="0" smtClean="0"/>
              <a:t>advertisements and sports </a:t>
            </a:r>
            <a:r>
              <a:rPr lang="en-US" dirty="0"/>
              <a:t>sponsorships</a:t>
            </a:r>
          </a:p>
        </p:txBody>
      </p:sp>
    </p:spTree>
    <p:extLst>
      <p:ext uri="{BB962C8B-B14F-4D97-AF65-F5344CB8AC3E}">
        <p14:creationId xmlns:p14="http://schemas.microsoft.com/office/powerpoint/2010/main" val="36221613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tx2">
                    <a:lumMod val="75000"/>
                  </a:schemeClr>
                </a:solidFill>
              </a:rPr>
              <a:t>Exercise:</a:t>
            </a:r>
            <a:endParaRPr lang="en-US" dirty="0">
              <a:solidFill>
                <a:schemeClr val="tx2">
                  <a:lumMod val="75000"/>
                </a:schemeClr>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rgbClr val="B10307"/>
                </a:solidFill>
              </a:rPr>
              <a:t>Look at the following example ( healthy diet ) and fill the blanks with the appropriate health promotion approach.</a:t>
            </a:r>
          </a:p>
          <a:p>
            <a:pPr marL="514350" indent="-514350">
              <a:buFont typeface="+mj-lt"/>
              <a:buAutoNum type="arabicPeriod"/>
            </a:pPr>
            <a:r>
              <a:rPr lang="en-US" dirty="0" smtClean="0">
                <a:solidFill>
                  <a:srgbClr val="B10307"/>
                </a:solidFill>
              </a:rPr>
              <a:t>Justify your answer.  </a:t>
            </a:r>
            <a:endParaRPr lang="en-US" dirty="0">
              <a:solidFill>
                <a:srgbClr val="B10307"/>
              </a:solidFill>
            </a:endParaRPr>
          </a:p>
        </p:txBody>
      </p:sp>
    </p:spTree>
    <p:extLst>
      <p:ext uri="{BB962C8B-B14F-4D97-AF65-F5344CB8AC3E}">
        <p14:creationId xmlns:p14="http://schemas.microsoft.com/office/powerpoint/2010/main" val="1051743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04800" y="1905000"/>
          <a:ext cx="8534400" cy="2377440"/>
        </p:xfrm>
        <a:graphic>
          <a:graphicData uri="http://schemas.openxmlformats.org/drawingml/2006/table">
            <a:tbl>
              <a:tblPr rtl="1" firstRow="1" bandRow="1">
                <a:tableStyleId>{5C22544A-7EE6-4342-B048-85BDC9FD1C3A}</a:tableStyleId>
              </a:tblPr>
              <a:tblGrid>
                <a:gridCol w="2133600"/>
                <a:gridCol w="2133600"/>
                <a:gridCol w="2133600"/>
                <a:gridCol w="2133600"/>
              </a:tblGrid>
              <a:tr h="370840">
                <a:tc>
                  <a:txBody>
                    <a:bodyPr/>
                    <a:lstStyle/>
                    <a:p>
                      <a:pPr rtl="1"/>
                      <a:r>
                        <a:rPr lang="en-US" dirty="0" smtClean="0"/>
                        <a:t>Worker/Client Relationship</a:t>
                      </a:r>
                      <a:endParaRPr lang="ar-SA" dirty="0"/>
                    </a:p>
                  </a:txBody>
                  <a:tcPr/>
                </a:tc>
                <a:tc>
                  <a:txBody>
                    <a:bodyPr/>
                    <a:lstStyle/>
                    <a:p>
                      <a:pPr rtl="1"/>
                      <a:r>
                        <a:rPr lang="en-US" dirty="0" smtClean="0"/>
                        <a:t>Method</a:t>
                      </a:r>
                      <a:endParaRPr lang="ar-SA" dirty="0"/>
                    </a:p>
                  </a:txBody>
                  <a:tcPr/>
                </a:tc>
                <a:tc>
                  <a:txBody>
                    <a:bodyPr/>
                    <a:lstStyle/>
                    <a:p>
                      <a:pPr rtl="1"/>
                      <a:r>
                        <a:rPr lang="en-US" dirty="0" smtClean="0"/>
                        <a:t>Aim</a:t>
                      </a:r>
                      <a:endParaRPr lang="ar-SA" dirty="0"/>
                    </a:p>
                  </a:txBody>
                  <a:tcPr/>
                </a:tc>
                <a:tc>
                  <a:txBody>
                    <a:bodyPr/>
                    <a:lstStyle/>
                    <a:p>
                      <a:pPr rtl="1"/>
                      <a:r>
                        <a:rPr lang="en-US" dirty="0" smtClean="0"/>
                        <a:t>The approach</a:t>
                      </a:r>
                      <a:endParaRPr lang="ar-SA" dirty="0"/>
                    </a:p>
                  </a:txBody>
                  <a:tcPr/>
                </a:tc>
              </a:tr>
              <a:tr h="370840">
                <a:tc>
                  <a:txBody>
                    <a:bodyPr/>
                    <a:lstStyle/>
                    <a:p>
                      <a:r>
                        <a:rPr lang="en-US" sz="1800" kern="1200" baseline="0" dirty="0" smtClean="0">
                          <a:solidFill>
                            <a:schemeClr val="dk1"/>
                          </a:solidFill>
                          <a:latin typeface="+mn-lt"/>
                          <a:ea typeface="+mn-ea"/>
                          <a:cs typeface="+mn-cs"/>
                        </a:rPr>
                        <a:t>Expert-led.</a:t>
                      </a:r>
                    </a:p>
                    <a:p>
                      <a:r>
                        <a:rPr lang="en-US" sz="1800" kern="1200" baseline="0" dirty="0" smtClean="0">
                          <a:solidFill>
                            <a:schemeClr val="dk1"/>
                          </a:solidFill>
                          <a:latin typeface="+mn-lt"/>
                          <a:ea typeface="+mn-ea"/>
                          <a:cs typeface="+mn-cs"/>
                        </a:rPr>
                        <a:t>Passive,</a:t>
                      </a:r>
                    </a:p>
                    <a:p>
                      <a:r>
                        <a:rPr lang="en-US" sz="1800" kern="1200" baseline="0" dirty="0" smtClean="0">
                          <a:solidFill>
                            <a:schemeClr val="dk1"/>
                          </a:solidFill>
                          <a:latin typeface="+mn-lt"/>
                          <a:ea typeface="+mn-ea"/>
                          <a:cs typeface="+mn-cs"/>
                        </a:rPr>
                        <a:t>conforming</a:t>
                      </a:r>
                    </a:p>
                    <a:p>
                      <a:r>
                        <a:rPr lang="en-US" sz="1800" kern="1200" baseline="0" dirty="0" smtClean="0">
                          <a:solidFill>
                            <a:schemeClr val="dk1"/>
                          </a:solidFill>
                          <a:latin typeface="+mn-lt"/>
                          <a:ea typeface="+mn-ea"/>
                          <a:cs typeface="+mn-cs"/>
                        </a:rPr>
                        <a:t>client.</a:t>
                      </a:r>
                      <a:endParaRPr lang="ar-SA" dirty="0"/>
                    </a:p>
                  </a:txBody>
                  <a:tcPr/>
                </a:tc>
                <a:tc>
                  <a:txBody>
                    <a:bodyPr/>
                    <a:lstStyle/>
                    <a:p>
                      <a:r>
                        <a:rPr lang="en-US" sz="1800" kern="1200" baseline="0" dirty="0" smtClean="0">
                          <a:solidFill>
                            <a:schemeClr val="dk1"/>
                          </a:solidFill>
                          <a:latin typeface="+mn-lt"/>
                          <a:ea typeface="+mn-ea"/>
                          <a:cs typeface="+mn-cs"/>
                        </a:rPr>
                        <a:t>Primary</a:t>
                      </a:r>
                    </a:p>
                    <a:p>
                      <a:r>
                        <a:rPr lang="en-US" sz="1800" kern="1200" baseline="0" dirty="0" smtClean="0">
                          <a:solidFill>
                            <a:schemeClr val="dk1"/>
                          </a:solidFill>
                          <a:latin typeface="+mn-lt"/>
                          <a:ea typeface="+mn-ea"/>
                          <a:cs typeface="+mn-cs"/>
                        </a:rPr>
                        <a:t>health care</a:t>
                      </a:r>
                    </a:p>
                    <a:p>
                      <a:r>
                        <a:rPr lang="en-US" sz="1800" kern="1200" baseline="0" dirty="0" smtClean="0">
                          <a:solidFill>
                            <a:schemeClr val="dk1"/>
                          </a:solidFill>
                          <a:latin typeface="+mn-lt"/>
                          <a:ea typeface="+mn-ea"/>
                          <a:cs typeface="+mn-cs"/>
                        </a:rPr>
                        <a:t>consultation.</a:t>
                      </a:r>
                    </a:p>
                    <a:p>
                      <a:r>
                        <a:rPr lang="en-US" sz="1800" kern="1200" baseline="0" dirty="0" smtClean="0">
                          <a:solidFill>
                            <a:schemeClr val="dk1"/>
                          </a:solidFill>
                          <a:latin typeface="+mn-lt"/>
                          <a:ea typeface="+mn-ea"/>
                          <a:cs typeface="+mn-cs"/>
                        </a:rPr>
                        <a:t>e.g.</a:t>
                      </a:r>
                    </a:p>
                    <a:p>
                      <a:r>
                        <a:rPr lang="en-US" sz="1800" kern="1200" baseline="0" dirty="0" smtClean="0">
                          <a:solidFill>
                            <a:schemeClr val="dk1"/>
                          </a:solidFill>
                          <a:latin typeface="+mn-lt"/>
                          <a:ea typeface="+mn-ea"/>
                          <a:cs typeface="+mn-cs"/>
                        </a:rPr>
                        <a:t>measurement</a:t>
                      </a:r>
                    </a:p>
                    <a:p>
                      <a:r>
                        <a:rPr lang="en-US" sz="1800" kern="1200" baseline="0" dirty="0" smtClean="0">
                          <a:solidFill>
                            <a:schemeClr val="dk1"/>
                          </a:solidFill>
                          <a:latin typeface="+mn-lt"/>
                          <a:ea typeface="+mn-ea"/>
                          <a:cs typeface="+mn-cs"/>
                        </a:rPr>
                        <a:t>of body mass</a:t>
                      </a:r>
                      <a:endParaRPr lang="ar-SA" dirty="0"/>
                    </a:p>
                  </a:txBody>
                  <a:tcPr/>
                </a:tc>
                <a:tc>
                  <a:txBody>
                    <a:bodyPr/>
                    <a:lstStyle/>
                    <a:p>
                      <a:r>
                        <a:rPr lang="en-US" sz="1800" kern="1200" baseline="0" dirty="0" smtClean="0">
                          <a:solidFill>
                            <a:schemeClr val="dk1"/>
                          </a:solidFill>
                          <a:latin typeface="+mn-lt"/>
                          <a:ea typeface="+mn-ea"/>
                          <a:cs typeface="+mn-cs"/>
                        </a:rPr>
                        <a:t>To identify</a:t>
                      </a:r>
                    </a:p>
                    <a:p>
                      <a:r>
                        <a:rPr lang="en-US" sz="1800" kern="1200" baseline="0" dirty="0" smtClean="0">
                          <a:solidFill>
                            <a:schemeClr val="dk1"/>
                          </a:solidFill>
                          <a:latin typeface="+mn-lt"/>
                          <a:ea typeface="+mn-ea"/>
                          <a:cs typeface="+mn-cs"/>
                        </a:rPr>
                        <a:t>those at risk</a:t>
                      </a:r>
                    </a:p>
                    <a:p>
                      <a:r>
                        <a:rPr lang="en-US" sz="1800" kern="1200" baseline="0" dirty="0" smtClean="0">
                          <a:solidFill>
                            <a:schemeClr val="dk1"/>
                          </a:solidFill>
                          <a:latin typeface="+mn-lt"/>
                          <a:ea typeface="+mn-ea"/>
                          <a:cs typeface="+mn-cs"/>
                        </a:rPr>
                        <a:t>from disease.</a:t>
                      </a:r>
                      <a:endParaRPr lang="ar-SA" dirty="0"/>
                    </a:p>
                  </a:txBody>
                  <a:tcPr/>
                </a:tc>
                <a:tc>
                  <a:txBody>
                    <a:bodyPr/>
                    <a:lstStyle/>
                    <a:p>
                      <a:pPr rtl="1"/>
                      <a:r>
                        <a:rPr lang="en-US" dirty="0" smtClean="0"/>
                        <a:t>……………………….</a:t>
                      </a:r>
                      <a:endParaRPr lang="ar-SA" dirty="0"/>
                    </a:p>
                  </a:txBody>
                  <a:tcPr/>
                </a:tc>
              </a:tr>
            </a:tbl>
          </a:graphicData>
        </a:graphic>
      </p:graphicFrame>
    </p:spTree>
    <p:extLst>
      <p:ext uri="{BB962C8B-B14F-4D97-AF65-F5344CB8AC3E}">
        <p14:creationId xmlns:p14="http://schemas.microsoft.com/office/powerpoint/2010/main" val="40077782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752600"/>
          <a:ext cx="8229600" cy="347472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r>
                        <a:rPr lang="en-CA" dirty="0" smtClean="0"/>
                        <a:t>Worker/Client relation</a:t>
                      </a:r>
                      <a:endParaRPr lang="ar-SA" dirty="0"/>
                    </a:p>
                  </a:txBody>
                  <a:tcPr/>
                </a:tc>
                <a:tc>
                  <a:txBody>
                    <a:bodyPr/>
                    <a:lstStyle/>
                    <a:p>
                      <a:pPr rtl="1"/>
                      <a:r>
                        <a:rPr lang="en-CA" dirty="0" smtClean="0"/>
                        <a:t>Method</a:t>
                      </a:r>
                      <a:endParaRPr lang="ar-SA" dirty="0"/>
                    </a:p>
                  </a:txBody>
                  <a:tcPr/>
                </a:tc>
                <a:tc>
                  <a:txBody>
                    <a:bodyPr/>
                    <a:lstStyle/>
                    <a:p>
                      <a:pPr rtl="1"/>
                      <a:r>
                        <a:rPr lang="en-CA" dirty="0" smtClean="0"/>
                        <a:t>Aim</a:t>
                      </a:r>
                      <a:endParaRPr lang="ar-SA" dirty="0"/>
                    </a:p>
                  </a:txBody>
                  <a:tcPr/>
                </a:tc>
                <a:tc>
                  <a:txBody>
                    <a:bodyPr/>
                    <a:lstStyle/>
                    <a:p>
                      <a:pPr rtl="1"/>
                      <a:r>
                        <a:rPr lang="en-CA" dirty="0" smtClean="0"/>
                        <a:t>Approach</a:t>
                      </a:r>
                      <a:r>
                        <a:rPr lang="en-CA" baseline="0" dirty="0" smtClean="0"/>
                        <a:t> </a:t>
                      </a:r>
                      <a:endParaRPr lang="ar-SA" dirty="0"/>
                    </a:p>
                  </a:txBody>
                  <a:tcPr/>
                </a:tc>
              </a:tr>
              <a:tr h="370840">
                <a:tc>
                  <a:txBody>
                    <a:bodyPr/>
                    <a:lstStyle/>
                    <a:p>
                      <a:r>
                        <a:rPr lang="en-US" sz="1800" kern="1200" baseline="0" dirty="0" smtClean="0">
                          <a:solidFill>
                            <a:schemeClr val="dk1"/>
                          </a:solidFill>
                          <a:latin typeface="+mn-lt"/>
                          <a:ea typeface="+mn-ea"/>
                          <a:cs typeface="+mn-cs"/>
                        </a:rPr>
                        <a:t>Expert-led.</a:t>
                      </a:r>
                    </a:p>
                    <a:p>
                      <a:r>
                        <a:rPr lang="en-US" sz="1800" kern="1200" baseline="0" dirty="0" smtClean="0">
                          <a:solidFill>
                            <a:schemeClr val="dk1"/>
                          </a:solidFill>
                          <a:latin typeface="+mn-lt"/>
                          <a:ea typeface="+mn-ea"/>
                          <a:cs typeface="+mn-cs"/>
                        </a:rPr>
                        <a:t>Dependent</a:t>
                      </a:r>
                    </a:p>
                    <a:p>
                      <a:r>
                        <a:rPr lang="en-US" sz="1800" kern="1200" baseline="0" dirty="0" smtClean="0">
                          <a:solidFill>
                            <a:schemeClr val="dk1"/>
                          </a:solidFill>
                          <a:latin typeface="+mn-lt"/>
                          <a:ea typeface="+mn-ea"/>
                          <a:cs typeface="+mn-cs"/>
                        </a:rPr>
                        <a:t>client.</a:t>
                      </a:r>
                      <a:endParaRPr lang="ar-SA" dirty="0"/>
                    </a:p>
                  </a:txBody>
                  <a:tcPr/>
                </a:tc>
                <a:tc>
                  <a:txBody>
                    <a:bodyPr/>
                    <a:lstStyle/>
                    <a:p>
                      <a:r>
                        <a:rPr lang="en-US" sz="1800" kern="1200" baseline="0" dirty="0" smtClean="0">
                          <a:solidFill>
                            <a:schemeClr val="dk1"/>
                          </a:solidFill>
                          <a:latin typeface="+mn-lt"/>
                          <a:ea typeface="+mn-ea"/>
                          <a:cs typeface="+mn-cs"/>
                        </a:rPr>
                        <a:t>Persuasion</a:t>
                      </a:r>
                    </a:p>
                    <a:p>
                      <a:r>
                        <a:rPr lang="en-US" sz="1800" kern="1200" baseline="0" dirty="0" smtClean="0">
                          <a:solidFill>
                            <a:schemeClr val="dk1"/>
                          </a:solidFill>
                          <a:latin typeface="+mn-lt"/>
                          <a:ea typeface="+mn-ea"/>
                          <a:cs typeface="+mn-cs"/>
                        </a:rPr>
                        <a:t>through one to-</a:t>
                      </a:r>
                    </a:p>
                    <a:p>
                      <a:r>
                        <a:rPr lang="en-US" sz="1800" kern="1200" baseline="0" dirty="0" smtClean="0">
                          <a:solidFill>
                            <a:schemeClr val="dk1"/>
                          </a:solidFill>
                          <a:latin typeface="+mn-lt"/>
                          <a:ea typeface="+mn-ea"/>
                          <a:cs typeface="+mn-cs"/>
                        </a:rPr>
                        <a:t>one advice,</a:t>
                      </a:r>
                    </a:p>
                    <a:p>
                      <a:r>
                        <a:rPr lang="en-US" sz="1800" kern="1200" baseline="0" dirty="0" smtClean="0">
                          <a:solidFill>
                            <a:schemeClr val="dk1"/>
                          </a:solidFill>
                          <a:latin typeface="+mn-lt"/>
                          <a:ea typeface="+mn-ea"/>
                          <a:cs typeface="+mn-cs"/>
                        </a:rPr>
                        <a:t>information,</a:t>
                      </a:r>
                    </a:p>
                    <a:p>
                      <a:r>
                        <a:rPr lang="en-US" sz="1800" kern="1200" baseline="0" dirty="0" smtClean="0">
                          <a:solidFill>
                            <a:schemeClr val="dk1"/>
                          </a:solidFill>
                          <a:latin typeface="+mn-lt"/>
                          <a:ea typeface="+mn-ea"/>
                          <a:cs typeface="+mn-cs"/>
                        </a:rPr>
                        <a:t>mass</a:t>
                      </a:r>
                    </a:p>
                    <a:p>
                      <a:r>
                        <a:rPr lang="en-US" sz="1800" kern="1200" baseline="0" dirty="0" smtClean="0">
                          <a:solidFill>
                            <a:schemeClr val="dk1"/>
                          </a:solidFill>
                          <a:latin typeface="+mn-lt"/>
                          <a:ea typeface="+mn-ea"/>
                          <a:cs typeface="+mn-cs"/>
                        </a:rPr>
                        <a:t>campaigns,</a:t>
                      </a:r>
                    </a:p>
                    <a:p>
                      <a:r>
                        <a:rPr lang="en-US" sz="1800" kern="1200" baseline="0" dirty="0" smtClean="0">
                          <a:solidFill>
                            <a:schemeClr val="dk1"/>
                          </a:solidFill>
                          <a:latin typeface="+mn-lt"/>
                          <a:ea typeface="+mn-ea"/>
                          <a:cs typeface="+mn-cs"/>
                        </a:rPr>
                        <a:t>e.g. “Look</a:t>
                      </a:r>
                    </a:p>
                    <a:p>
                      <a:r>
                        <a:rPr lang="en-US" sz="1800" kern="1200" baseline="0" dirty="0" smtClean="0">
                          <a:solidFill>
                            <a:schemeClr val="dk1"/>
                          </a:solidFill>
                          <a:latin typeface="+mn-lt"/>
                          <a:ea typeface="+mn-ea"/>
                          <a:cs typeface="+mn-cs"/>
                        </a:rPr>
                        <a:t>After Your</a:t>
                      </a:r>
                    </a:p>
                    <a:p>
                      <a:r>
                        <a:rPr lang="en-US" sz="1800" kern="1200" baseline="0" dirty="0" smtClean="0">
                          <a:solidFill>
                            <a:schemeClr val="dk1"/>
                          </a:solidFill>
                          <a:latin typeface="+mn-lt"/>
                          <a:ea typeface="+mn-ea"/>
                          <a:cs typeface="+mn-cs"/>
                        </a:rPr>
                        <a:t>Heart</a:t>
                      </a:r>
                      <a:r>
                        <a:rPr lang="ar-SA" sz="1800" kern="1200" baseline="0" dirty="0" err="1" smtClean="0">
                          <a:solidFill>
                            <a:schemeClr val="dk1"/>
                          </a:solidFill>
                          <a:latin typeface="+mn-lt"/>
                          <a:ea typeface="+mn-ea"/>
                          <a:cs typeface="+mn-cs"/>
                        </a:rPr>
                        <a:t>“</a:t>
                      </a:r>
                      <a:r>
                        <a:rPr lang="ar-SA" sz="1800" kern="1200" baseline="0" dirty="0" smtClean="0">
                          <a:solidFill>
                            <a:schemeClr val="dk1"/>
                          </a:solidFill>
                          <a:latin typeface="+mn-lt"/>
                          <a:ea typeface="+mn-ea"/>
                          <a:cs typeface="+mn-cs"/>
                        </a:rPr>
                        <a:t> </a:t>
                      </a:r>
                      <a:r>
                        <a:rPr lang="en-US" sz="1800" kern="1200" baseline="0" dirty="0" smtClean="0">
                          <a:solidFill>
                            <a:schemeClr val="dk1"/>
                          </a:solidFill>
                          <a:latin typeface="+mn-lt"/>
                          <a:ea typeface="+mn-ea"/>
                          <a:cs typeface="+mn-cs"/>
                        </a:rPr>
                        <a:t>dietary</a:t>
                      </a:r>
                    </a:p>
                    <a:p>
                      <a:r>
                        <a:rPr lang="en-US" sz="1800" kern="1200" baseline="0" dirty="0" smtClean="0">
                          <a:solidFill>
                            <a:schemeClr val="dk1"/>
                          </a:solidFill>
                          <a:latin typeface="+mn-lt"/>
                          <a:ea typeface="+mn-ea"/>
                          <a:cs typeface="+mn-cs"/>
                        </a:rPr>
                        <a:t>messages.</a:t>
                      </a:r>
                      <a:endParaRPr lang="ar-SA" dirty="0"/>
                    </a:p>
                  </a:txBody>
                  <a:tcPr/>
                </a:tc>
                <a:tc>
                  <a:txBody>
                    <a:bodyPr/>
                    <a:lstStyle/>
                    <a:p>
                      <a:r>
                        <a:rPr lang="en-US" sz="1800" kern="1200" baseline="0" dirty="0" smtClean="0">
                          <a:solidFill>
                            <a:schemeClr val="dk1"/>
                          </a:solidFill>
                          <a:latin typeface="+mn-lt"/>
                          <a:ea typeface="+mn-ea"/>
                          <a:cs typeface="+mn-cs"/>
                        </a:rPr>
                        <a:t>To encourage</a:t>
                      </a:r>
                    </a:p>
                    <a:p>
                      <a:r>
                        <a:rPr lang="en-US" sz="1800" kern="1200" baseline="0" dirty="0" smtClean="0">
                          <a:solidFill>
                            <a:schemeClr val="dk1"/>
                          </a:solidFill>
                          <a:latin typeface="+mn-lt"/>
                          <a:ea typeface="+mn-ea"/>
                          <a:cs typeface="+mn-cs"/>
                        </a:rPr>
                        <a:t>individuals to</a:t>
                      </a:r>
                    </a:p>
                    <a:p>
                      <a:r>
                        <a:rPr lang="en-US" sz="1800" kern="1200" baseline="0" dirty="0" smtClean="0">
                          <a:solidFill>
                            <a:schemeClr val="dk1"/>
                          </a:solidFill>
                          <a:latin typeface="+mn-lt"/>
                          <a:ea typeface="+mn-ea"/>
                          <a:cs typeface="+mn-cs"/>
                        </a:rPr>
                        <a:t>take</a:t>
                      </a:r>
                    </a:p>
                    <a:p>
                      <a:r>
                        <a:rPr lang="en-US" sz="1800" kern="1200" baseline="0" dirty="0" smtClean="0">
                          <a:solidFill>
                            <a:schemeClr val="dk1"/>
                          </a:solidFill>
                          <a:latin typeface="+mn-lt"/>
                          <a:ea typeface="+mn-ea"/>
                          <a:cs typeface="+mn-cs"/>
                        </a:rPr>
                        <a:t>responsibility</a:t>
                      </a:r>
                    </a:p>
                    <a:p>
                      <a:r>
                        <a:rPr lang="en-US" sz="1800" kern="1200" baseline="0" dirty="0" smtClean="0">
                          <a:solidFill>
                            <a:schemeClr val="dk1"/>
                          </a:solidFill>
                          <a:latin typeface="+mn-lt"/>
                          <a:ea typeface="+mn-ea"/>
                          <a:cs typeface="+mn-cs"/>
                        </a:rPr>
                        <a:t>for their own</a:t>
                      </a:r>
                    </a:p>
                    <a:p>
                      <a:r>
                        <a:rPr lang="en-US" sz="1800" kern="1200" baseline="0" dirty="0" smtClean="0">
                          <a:solidFill>
                            <a:schemeClr val="dk1"/>
                          </a:solidFill>
                          <a:latin typeface="+mn-lt"/>
                          <a:ea typeface="+mn-ea"/>
                          <a:cs typeface="+mn-cs"/>
                        </a:rPr>
                        <a:t>health and</a:t>
                      </a:r>
                    </a:p>
                    <a:p>
                      <a:r>
                        <a:rPr lang="en-US" sz="1800" kern="1200" baseline="0" dirty="0" smtClean="0">
                          <a:solidFill>
                            <a:schemeClr val="dk1"/>
                          </a:solidFill>
                          <a:latin typeface="+mn-lt"/>
                          <a:ea typeface="+mn-ea"/>
                          <a:cs typeface="+mn-cs"/>
                        </a:rPr>
                        <a:t>choose</a:t>
                      </a:r>
                    </a:p>
                    <a:p>
                      <a:r>
                        <a:rPr lang="en-US" sz="1800" kern="1200" baseline="0" dirty="0" smtClean="0">
                          <a:solidFill>
                            <a:schemeClr val="dk1"/>
                          </a:solidFill>
                          <a:latin typeface="+mn-lt"/>
                          <a:ea typeface="+mn-ea"/>
                          <a:cs typeface="+mn-cs"/>
                        </a:rPr>
                        <a:t>healthier</a:t>
                      </a:r>
                    </a:p>
                    <a:p>
                      <a:r>
                        <a:rPr lang="en-US" sz="1800" kern="1200" baseline="0" dirty="0" smtClean="0">
                          <a:solidFill>
                            <a:schemeClr val="dk1"/>
                          </a:solidFill>
                          <a:latin typeface="+mn-lt"/>
                          <a:ea typeface="+mn-ea"/>
                          <a:cs typeface="+mn-cs"/>
                        </a:rPr>
                        <a:t>lifestyles.</a:t>
                      </a:r>
                      <a:endParaRPr lang="ar-SA" dirty="0"/>
                    </a:p>
                  </a:txBody>
                  <a:tcPr/>
                </a:tc>
                <a:tc>
                  <a:txBody>
                    <a:bodyPr/>
                    <a:lstStyle/>
                    <a:p>
                      <a:pPr rtl="1"/>
                      <a:r>
                        <a:rPr lang="en-CA" dirty="0" smtClean="0"/>
                        <a:t>……………………….</a:t>
                      </a:r>
                      <a:endParaRPr lang="ar-SA" dirty="0"/>
                    </a:p>
                  </a:txBody>
                  <a:tcPr/>
                </a:tc>
              </a:tr>
            </a:tbl>
          </a:graphicData>
        </a:graphic>
      </p:graphicFrame>
    </p:spTree>
    <p:extLst>
      <p:ext uri="{BB962C8B-B14F-4D97-AF65-F5344CB8AC3E}">
        <p14:creationId xmlns:p14="http://schemas.microsoft.com/office/powerpoint/2010/main" val="10401809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828800"/>
          <a:ext cx="8229600" cy="320040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r>
                        <a:rPr lang="en-CA" dirty="0" smtClean="0"/>
                        <a:t>Client/</a:t>
                      </a:r>
                      <a:r>
                        <a:rPr lang="en-CA" baseline="0" dirty="0" smtClean="0"/>
                        <a:t> Worker relation</a:t>
                      </a:r>
                      <a:endParaRPr lang="ar-SA" dirty="0"/>
                    </a:p>
                  </a:txBody>
                  <a:tcPr/>
                </a:tc>
                <a:tc>
                  <a:txBody>
                    <a:bodyPr/>
                    <a:lstStyle/>
                    <a:p>
                      <a:pPr rtl="1"/>
                      <a:r>
                        <a:rPr lang="en-CA" dirty="0" smtClean="0"/>
                        <a:t>Methods</a:t>
                      </a:r>
                      <a:endParaRPr lang="ar-SA" dirty="0"/>
                    </a:p>
                  </a:txBody>
                  <a:tcPr/>
                </a:tc>
                <a:tc>
                  <a:txBody>
                    <a:bodyPr/>
                    <a:lstStyle/>
                    <a:p>
                      <a:pPr rtl="1"/>
                      <a:r>
                        <a:rPr lang="en-CA" dirty="0" smtClean="0"/>
                        <a:t>Aim</a:t>
                      </a:r>
                      <a:endParaRPr lang="ar-SA" dirty="0"/>
                    </a:p>
                  </a:txBody>
                  <a:tcPr/>
                </a:tc>
                <a:tc>
                  <a:txBody>
                    <a:bodyPr/>
                    <a:lstStyle/>
                    <a:p>
                      <a:pPr rtl="1"/>
                      <a:r>
                        <a:rPr lang="en-CA" dirty="0" smtClean="0"/>
                        <a:t>Approach</a:t>
                      </a:r>
                      <a:endParaRPr lang="ar-SA" dirty="0"/>
                    </a:p>
                  </a:txBody>
                  <a:tcPr/>
                </a:tc>
              </a:tr>
              <a:tr h="370840">
                <a:tc>
                  <a:txBody>
                    <a:bodyPr/>
                    <a:lstStyle/>
                    <a:p>
                      <a:r>
                        <a:rPr lang="en-US" sz="1800" kern="1200" baseline="0" dirty="0" smtClean="0">
                          <a:solidFill>
                            <a:schemeClr val="dk1"/>
                          </a:solidFill>
                          <a:latin typeface="+mn-lt"/>
                          <a:ea typeface="+mn-ea"/>
                          <a:cs typeface="+mn-cs"/>
                        </a:rPr>
                        <a:t>May be expert</a:t>
                      </a:r>
                    </a:p>
                    <a:p>
                      <a:r>
                        <a:rPr lang="en-US" sz="1800" kern="1200" baseline="0" dirty="0" smtClean="0">
                          <a:solidFill>
                            <a:schemeClr val="dk1"/>
                          </a:solidFill>
                          <a:latin typeface="+mn-lt"/>
                          <a:ea typeface="+mn-ea"/>
                          <a:cs typeface="+mn-cs"/>
                        </a:rPr>
                        <a:t>led.</a:t>
                      </a:r>
                    </a:p>
                    <a:p>
                      <a:r>
                        <a:rPr lang="en-US" sz="1800" kern="1200" baseline="0" dirty="0" smtClean="0">
                          <a:solidFill>
                            <a:schemeClr val="dk1"/>
                          </a:solidFill>
                          <a:latin typeface="+mn-lt"/>
                          <a:ea typeface="+mn-ea"/>
                          <a:cs typeface="+mn-cs"/>
                        </a:rPr>
                        <a:t>May also</a:t>
                      </a:r>
                    </a:p>
                    <a:p>
                      <a:r>
                        <a:rPr lang="en-US" sz="1800" kern="1200" baseline="0" dirty="0" smtClean="0">
                          <a:solidFill>
                            <a:schemeClr val="dk1"/>
                          </a:solidFill>
                          <a:latin typeface="+mn-lt"/>
                          <a:ea typeface="+mn-ea"/>
                          <a:cs typeface="+mn-cs"/>
                        </a:rPr>
                        <a:t>involve client</a:t>
                      </a:r>
                    </a:p>
                    <a:p>
                      <a:r>
                        <a:rPr lang="en-US" sz="1800" kern="1200" baseline="0" dirty="0" smtClean="0">
                          <a:solidFill>
                            <a:schemeClr val="dk1"/>
                          </a:solidFill>
                          <a:latin typeface="+mn-lt"/>
                          <a:ea typeface="+mn-ea"/>
                          <a:cs typeface="+mn-cs"/>
                        </a:rPr>
                        <a:t>negotiation of</a:t>
                      </a:r>
                    </a:p>
                    <a:p>
                      <a:r>
                        <a:rPr lang="en-US" sz="1800" kern="1200" baseline="0" dirty="0" smtClean="0">
                          <a:solidFill>
                            <a:schemeClr val="dk1"/>
                          </a:solidFill>
                          <a:latin typeface="+mn-lt"/>
                          <a:ea typeface="+mn-ea"/>
                          <a:cs typeface="+mn-cs"/>
                        </a:rPr>
                        <a:t>issues for</a:t>
                      </a:r>
                    </a:p>
                    <a:p>
                      <a:r>
                        <a:rPr lang="en-US" sz="1800" kern="1200" baseline="0" dirty="0" smtClean="0">
                          <a:solidFill>
                            <a:schemeClr val="dk1"/>
                          </a:solidFill>
                          <a:latin typeface="+mn-lt"/>
                          <a:ea typeface="+mn-ea"/>
                          <a:cs typeface="+mn-cs"/>
                        </a:rPr>
                        <a:t>discussion</a:t>
                      </a:r>
                      <a:endParaRPr lang="ar-SA" dirty="0"/>
                    </a:p>
                  </a:txBody>
                  <a:tcPr/>
                </a:tc>
                <a:tc>
                  <a:txBody>
                    <a:bodyPr/>
                    <a:lstStyle/>
                    <a:p>
                      <a:r>
                        <a:rPr lang="en-US" sz="1800" kern="1200" baseline="0" dirty="0" smtClean="0">
                          <a:solidFill>
                            <a:schemeClr val="dk1"/>
                          </a:solidFill>
                          <a:latin typeface="+mn-lt"/>
                          <a:ea typeface="+mn-ea"/>
                          <a:cs typeface="+mn-cs"/>
                        </a:rPr>
                        <a:t>Information.</a:t>
                      </a:r>
                    </a:p>
                    <a:p>
                      <a:r>
                        <a:rPr lang="en-US" sz="1800" kern="1200" baseline="0" dirty="0" smtClean="0">
                          <a:solidFill>
                            <a:schemeClr val="dk1"/>
                          </a:solidFill>
                          <a:latin typeface="+mn-lt"/>
                          <a:ea typeface="+mn-ea"/>
                          <a:cs typeface="+mn-cs"/>
                        </a:rPr>
                        <a:t>Exploration of</a:t>
                      </a:r>
                    </a:p>
                    <a:p>
                      <a:r>
                        <a:rPr lang="en-US" sz="1800" kern="1200" baseline="0" dirty="0" smtClean="0">
                          <a:solidFill>
                            <a:schemeClr val="dk1"/>
                          </a:solidFill>
                          <a:latin typeface="+mn-lt"/>
                          <a:ea typeface="+mn-ea"/>
                          <a:cs typeface="+mn-cs"/>
                        </a:rPr>
                        <a:t>attitudes</a:t>
                      </a:r>
                    </a:p>
                    <a:p>
                      <a:r>
                        <a:rPr lang="en-US" sz="1800" kern="1200" baseline="0" dirty="0" smtClean="0">
                          <a:solidFill>
                            <a:schemeClr val="dk1"/>
                          </a:solidFill>
                          <a:latin typeface="+mn-lt"/>
                          <a:ea typeface="+mn-ea"/>
                          <a:cs typeface="+mn-cs"/>
                        </a:rPr>
                        <a:t>through small</a:t>
                      </a:r>
                    </a:p>
                    <a:p>
                      <a:r>
                        <a:rPr lang="en-US" sz="1800" kern="1200" baseline="0" dirty="0" smtClean="0">
                          <a:solidFill>
                            <a:schemeClr val="dk1"/>
                          </a:solidFill>
                          <a:latin typeface="+mn-lt"/>
                          <a:ea typeface="+mn-ea"/>
                          <a:cs typeface="+mn-cs"/>
                        </a:rPr>
                        <a:t>group work.</a:t>
                      </a:r>
                    </a:p>
                    <a:p>
                      <a:r>
                        <a:rPr lang="en-US" sz="1800" kern="1200" baseline="0" dirty="0" smtClean="0">
                          <a:solidFill>
                            <a:schemeClr val="dk1"/>
                          </a:solidFill>
                          <a:latin typeface="+mn-lt"/>
                          <a:ea typeface="+mn-ea"/>
                          <a:cs typeface="+mn-cs"/>
                        </a:rPr>
                        <a:t>Development</a:t>
                      </a:r>
                    </a:p>
                    <a:p>
                      <a:r>
                        <a:rPr lang="en-US" sz="1800" kern="1200" baseline="0" dirty="0" smtClean="0">
                          <a:solidFill>
                            <a:schemeClr val="dk1"/>
                          </a:solidFill>
                          <a:latin typeface="+mn-lt"/>
                          <a:ea typeface="+mn-ea"/>
                          <a:cs typeface="+mn-cs"/>
                        </a:rPr>
                        <a:t>of skills, e.g.</a:t>
                      </a:r>
                    </a:p>
                    <a:p>
                      <a:r>
                        <a:rPr lang="en-US" sz="1800" kern="1200" baseline="0" dirty="0" smtClean="0">
                          <a:solidFill>
                            <a:schemeClr val="dk1"/>
                          </a:solidFill>
                          <a:latin typeface="+mn-lt"/>
                          <a:ea typeface="+mn-ea"/>
                          <a:cs typeface="+mn-cs"/>
                        </a:rPr>
                        <a:t>women</a:t>
                      </a:r>
                      <a:r>
                        <a:rPr lang="ar-SA" sz="1800" kern="1200" baseline="0" dirty="0" err="1" smtClean="0">
                          <a:solidFill>
                            <a:schemeClr val="dk1"/>
                          </a:solidFill>
                          <a:latin typeface="+mn-lt"/>
                          <a:ea typeface="+mn-ea"/>
                          <a:cs typeface="+mn-cs"/>
                        </a:rPr>
                        <a:t>􀂶</a:t>
                      </a:r>
                      <a:r>
                        <a:rPr lang="en-US" sz="1800" kern="1200" baseline="0" dirty="0" smtClean="0">
                          <a:solidFill>
                            <a:schemeClr val="dk1"/>
                          </a:solidFill>
                          <a:latin typeface="+mn-lt"/>
                          <a:ea typeface="+mn-ea"/>
                          <a:cs typeface="+mn-cs"/>
                        </a:rPr>
                        <a:t>s</a:t>
                      </a:r>
                    </a:p>
                    <a:p>
                      <a:r>
                        <a:rPr lang="en-US" sz="1800" kern="1200" baseline="0" dirty="0" smtClean="0">
                          <a:solidFill>
                            <a:schemeClr val="dk1"/>
                          </a:solidFill>
                          <a:latin typeface="+mn-lt"/>
                          <a:ea typeface="+mn-ea"/>
                          <a:cs typeface="+mn-cs"/>
                        </a:rPr>
                        <a:t>health group</a:t>
                      </a:r>
                      <a:endParaRPr lang="ar-SA" dirty="0"/>
                    </a:p>
                  </a:txBody>
                  <a:tcPr/>
                </a:tc>
                <a:tc>
                  <a:txBody>
                    <a:bodyPr/>
                    <a:lstStyle/>
                    <a:p>
                      <a:r>
                        <a:rPr lang="en-US" sz="1800" kern="1200" baseline="0" dirty="0" smtClean="0">
                          <a:solidFill>
                            <a:schemeClr val="dk1"/>
                          </a:solidFill>
                          <a:latin typeface="+mn-lt"/>
                          <a:ea typeface="+mn-ea"/>
                          <a:cs typeface="+mn-cs"/>
                        </a:rPr>
                        <a:t>To increase</a:t>
                      </a:r>
                    </a:p>
                    <a:p>
                      <a:r>
                        <a:rPr lang="en-US" sz="1800" kern="1200" baseline="0" dirty="0" smtClean="0">
                          <a:solidFill>
                            <a:schemeClr val="dk1"/>
                          </a:solidFill>
                          <a:latin typeface="+mn-lt"/>
                          <a:ea typeface="+mn-ea"/>
                          <a:cs typeface="+mn-cs"/>
                        </a:rPr>
                        <a:t>knowledge</a:t>
                      </a:r>
                    </a:p>
                    <a:p>
                      <a:r>
                        <a:rPr lang="en-US" sz="1800" kern="1200" baseline="0" dirty="0" smtClean="0">
                          <a:solidFill>
                            <a:schemeClr val="dk1"/>
                          </a:solidFill>
                          <a:latin typeface="+mn-lt"/>
                          <a:ea typeface="+mn-ea"/>
                          <a:cs typeface="+mn-cs"/>
                        </a:rPr>
                        <a:t>and skills</a:t>
                      </a:r>
                    </a:p>
                    <a:p>
                      <a:r>
                        <a:rPr lang="en-US" sz="1800" kern="1200" baseline="0" dirty="0" smtClean="0">
                          <a:solidFill>
                            <a:schemeClr val="dk1"/>
                          </a:solidFill>
                          <a:latin typeface="+mn-lt"/>
                          <a:ea typeface="+mn-ea"/>
                          <a:cs typeface="+mn-cs"/>
                        </a:rPr>
                        <a:t>about healthy</a:t>
                      </a:r>
                    </a:p>
                    <a:p>
                      <a:r>
                        <a:rPr lang="en-US" sz="1800" kern="1200" baseline="0" dirty="0" smtClean="0">
                          <a:solidFill>
                            <a:schemeClr val="dk1"/>
                          </a:solidFill>
                          <a:latin typeface="+mn-lt"/>
                          <a:ea typeface="+mn-ea"/>
                          <a:cs typeface="+mn-cs"/>
                        </a:rPr>
                        <a:t>lifestyles.</a:t>
                      </a:r>
                      <a:endParaRPr lang="ar-SA" dirty="0"/>
                    </a:p>
                  </a:txBody>
                  <a:tcPr/>
                </a:tc>
                <a:tc>
                  <a:txBody>
                    <a:bodyPr/>
                    <a:lstStyle/>
                    <a:p>
                      <a:pPr rtl="1"/>
                      <a:r>
                        <a:rPr lang="en-CA" dirty="0" smtClean="0"/>
                        <a:t>…………………………</a:t>
                      </a:r>
                      <a:endParaRPr lang="ar-SA" dirty="0"/>
                    </a:p>
                  </a:txBody>
                  <a:tcPr/>
                </a:tc>
              </a:tr>
            </a:tbl>
          </a:graphicData>
        </a:graphic>
      </p:graphicFrame>
    </p:spTree>
    <p:extLst>
      <p:ext uri="{BB962C8B-B14F-4D97-AF65-F5344CB8AC3E}">
        <p14:creationId xmlns:p14="http://schemas.microsoft.com/office/powerpoint/2010/main" val="10244780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237744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r>
                        <a:rPr lang="en-CA" dirty="0" smtClean="0"/>
                        <a:t>Client/Worker</a:t>
                      </a:r>
                      <a:r>
                        <a:rPr lang="en-CA" baseline="0" dirty="0" smtClean="0"/>
                        <a:t> relation</a:t>
                      </a:r>
                      <a:endParaRPr lang="ar-SA" dirty="0"/>
                    </a:p>
                  </a:txBody>
                  <a:tcPr/>
                </a:tc>
                <a:tc>
                  <a:txBody>
                    <a:bodyPr/>
                    <a:lstStyle/>
                    <a:p>
                      <a:pPr rtl="1"/>
                      <a:r>
                        <a:rPr lang="en-CA" dirty="0" smtClean="0"/>
                        <a:t>Method</a:t>
                      </a:r>
                      <a:endParaRPr lang="ar-SA" dirty="0"/>
                    </a:p>
                  </a:txBody>
                  <a:tcPr/>
                </a:tc>
                <a:tc>
                  <a:txBody>
                    <a:bodyPr/>
                    <a:lstStyle/>
                    <a:p>
                      <a:pPr rtl="1"/>
                      <a:r>
                        <a:rPr lang="en-CA" dirty="0" smtClean="0"/>
                        <a:t>Aim</a:t>
                      </a:r>
                      <a:endParaRPr lang="ar-SA" dirty="0"/>
                    </a:p>
                  </a:txBody>
                  <a:tcPr/>
                </a:tc>
                <a:tc>
                  <a:txBody>
                    <a:bodyPr/>
                    <a:lstStyle/>
                    <a:p>
                      <a:pPr rtl="1"/>
                      <a:r>
                        <a:rPr lang="en-CA" dirty="0" smtClean="0"/>
                        <a:t>Approach</a:t>
                      </a:r>
                      <a:endParaRPr lang="ar-SA" dirty="0"/>
                    </a:p>
                  </a:txBody>
                  <a:tcPr/>
                </a:tc>
              </a:tr>
              <a:tr h="370840">
                <a:tc>
                  <a:txBody>
                    <a:bodyPr/>
                    <a:lstStyle/>
                    <a:p>
                      <a:r>
                        <a:rPr lang="en-US" sz="1800" kern="1200" baseline="0" dirty="0" smtClean="0">
                          <a:solidFill>
                            <a:schemeClr val="dk1"/>
                          </a:solidFill>
                          <a:latin typeface="+mn-lt"/>
                          <a:ea typeface="+mn-ea"/>
                          <a:cs typeface="+mn-cs"/>
                        </a:rPr>
                        <a:t>Health</a:t>
                      </a:r>
                    </a:p>
                    <a:p>
                      <a:r>
                        <a:rPr lang="en-US" sz="1800" kern="1200" baseline="0" dirty="0" smtClean="0">
                          <a:solidFill>
                            <a:schemeClr val="dk1"/>
                          </a:solidFill>
                          <a:latin typeface="+mn-lt"/>
                          <a:ea typeface="+mn-ea"/>
                          <a:cs typeface="+mn-cs"/>
                        </a:rPr>
                        <a:t>promoter is</a:t>
                      </a:r>
                    </a:p>
                    <a:p>
                      <a:r>
                        <a:rPr lang="en-US" sz="1800" kern="1200" baseline="0" dirty="0" smtClean="0">
                          <a:solidFill>
                            <a:schemeClr val="dk1"/>
                          </a:solidFill>
                          <a:latin typeface="+mn-lt"/>
                          <a:ea typeface="+mn-ea"/>
                          <a:cs typeface="+mn-cs"/>
                        </a:rPr>
                        <a:t>facilitator,</a:t>
                      </a:r>
                    </a:p>
                    <a:p>
                      <a:r>
                        <a:rPr lang="en-US" sz="1800" kern="1200" baseline="0" dirty="0" smtClean="0">
                          <a:solidFill>
                            <a:schemeClr val="dk1"/>
                          </a:solidFill>
                          <a:latin typeface="+mn-lt"/>
                          <a:ea typeface="+mn-ea"/>
                          <a:cs typeface="+mn-cs"/>
                        </a:rPr>
                        <a:t>client becomes</a:t>
                      </a:r>
                    </a:p>
                    <a:p>
                      <a:r>
                        <a:rPr lang="en-US" sz="1800" kern="1200" baseline="0" dirty="0" smtClean="0">
                          <a:solidFill>
                            <a:schemeClr val="dk1"/>
                          </a:solidFill>
                          <a:latin typeface="+mn-lt"/>
                          <a:ea typeface="+mn-ea"/>
                          <a:cs typeface="+mn-cs"/>
                        </a:rPr>
                        <a:t>empowered.</a:t>
                      </a:r>
                      <a:endParaRPr lang="ar-SA" dirty="0"/>
                    </a:p>
                  </a:txBody>
                  <a:tcPr/>
                </a:tc>
                <a:tc>
                  <a:txBody>
                    <a:bodyPr/>
                    <a:lstStyle/>
                    <a:p>
                      <a:r>
                        <a:rPr lang="en-US" sz="1800" kern="1200" baseline="0" dirty="0" smtClean="0">
                          <a:solidFill>
                            <a:schemeClr val="dk1"/>
                          </a:solidFill>
                          <a:latin typeface="+mn-lt"/>
                          <a:ea typeface="+mn-ea"/>
                          <a:cs typeface="+mn-cs"/>
                        </a:rPr>
                        <a:t>Advocacy</a:t>
                      </a:r>
                    </a:p>
                    <a:p>
                      <a:r>
                        <a:rPr lang="en-US" sz="1800" kern="1200" baseline="0" dirty="0" smtClean="0">
                          <a:solidFill>
                            <a:schemeClr val="dk1"/>
                          </a:solidFill>
                          <a:latin typeface="+mn-lt"/>
                          <a:ea typeface="+mn-ea"/>
                          <a:cs typeface="+mn-cs"/>
                        </a:rPr>
                        <a:t>Negotiation</a:t>
                      </a:r>
                    </a:p>
                    <a:p>
                      <a:r>
                        <a:rPr lang="en-US" sz="1800" kern="1200" baseline="0" dirty="0" smtClean="0">
                          <a:solidFill>
                            <a:schemeClr val="dk1"/>
                          </a:solidFill>
                          <a:latin typeface="+mn-lt"/>
                          <a:ea typeface="+mn-ea"/>
                          <a:cs typeface="+mn-cs"/>
                        </a:rPr>
                        <a:t>Networking</a:t>
                      </a:r>
                    </a:p>
                    <a:p>
                      <a:r>
                        <a:rPr lang="en-US" sz="1800" kern="1200" baseline="0" dirty="0" smtClean="0">
                          <a:solidFill>
                            <a:schemeClr val="dk1"/>
                          </a:solidFill>
                          <a:latin typeface="+mn-lt"/>
                          <a:ea typeface="+mn-ea"/>
                          <a:cs typeface="+mn-cs"/>
                        </a:rPr>
                        <a:t>Facilitation</a:t>
                      </a:r>
                      <a:endParaRPr lang="ar-SA" dirty="0"/>
                    </a:p>
                  </a:txBody>
                  <a:tcPr/>
                </a:tc>
                <a:tc>
                  <a:txBody>
                    <a:bodyPr/>
                    <a:lstStyle/>
                    <a:p>
                      <a:r>
                        <a:rPr lang="en-US" sz="1800" kern="1200" baseline="0" dirty="0" smtClean="0">
                          <a:solidFill>
                            <a:schemeClr val="dk1"/>
                          </a:solidFill>
                          <a:latin typeface="+mn-lt"/>
                          <a:ea typeface="+mn-ea"/>
                          <a:cs typeface="+mn-cs"/>
                        </a:rPr>
                        <a:t>To work with</a:t>
                      </a:r>
                    </a:p>
                    <a:p>
                      <a:r>
                        <a:rPr lang="en-US" sz="1800" kern="1200" baseline="0" dirty="0" smtClean="0">
                          <a:solidFill>
                            <a:schemeClr val="dk1"/>
                          </a:solidFill>
                          <a:latin typeface="+mn-lt"/>
                          <a:ea typeface="+mn-ea"/>
                          <a:cs typeface="+mn-cs"/>
                        </a:rPr>
                        <a:t>client or</a:t>
                      </a:r>
                    </a:p>
                    <a:p>
                      <a:r>
                        <a:rPr lang="en-US" sz="1800" kern="1200" baseline="0" dirty="0" smtClean="0">
                          <a:solidFill>
                            <a:schemeClr val="dk1"/>
                          </a:solidFill>
                          <a:latin typeface="+mn-lt"/>
                          <a:ea typeface="+mn-ea"/>
                          <a:cs typeface="+mn-cs"/>
                        </a:rPr>
                        <a:t>communities</a:t>
                      </a:r>
                    </a:p>
                    <a:p>
                      <a:r>
                        <a:rPr lang="en-US" sz="1800" kern="1200" baseline="0" dirty="0" smtClean="0">
                          <a:solidFill>
                            <a:schemeClr val="dk1"/>
                          </a:solidFill>
                          <a:latin typeface="+mn-lt"/>
                          <a:ea typeface="+mn-ea"/>
                          <a:cs typeface="+mn-cs"/>
                        </a:rPr>
                        <a:t>to meet their</a:t>
                      </a:r>
                    </a:p>
                    <a:p>
                      <a:r>
                        <a:rPr lang="en-US" sz="1800" kern="1200" baseline="0" dirty="0" smtClean="0">
                          <a:solidFill>
                            <a:schemeClr val="dk1"/>
                          </a:solidFill>
                          <a:latin typeface="+mn-lt"/>
                          <a:ea typeface="+mn-ea"/>
                          <a:cs typeface="+mn-cs"/>
                        </a:rPr>
                        <a:t>perceived</a:t>
                      </a:r>
                    </a:p>
                    <a:p>
                      <a:r>
                        <a:rPr lang="en-US" sz="1800" kern="1200" baseline="0" dirty="0" smtClean="0">
                          <a:solidFill>
                            <a:schemeClr val="dk1"/>
                          </a:solidFill>
                          <a:latin typeface="+mn-lt"/>
                          <a:ea typeface="+mn-ea"/>
                          <a:cs typeface="+mn-cs"/>
                        </a:rPr>
                        <a:t>needs.</a:t>
                      </a:r>
                      <a:endParaRPr lang="ar-SA" dirty="0"/>
                    </a:p>
                  </a:txBody>
                  <a:tcPr/>
                </a:tc>
                <a:tc>
                  <a:txBody>
                    <a:bodyPr/>
                    <a:lstStyle/>
                    <a:p>
                      <a:pPr rtl="1"/>
                      <a:r>
                        <a:rPr lang="en-CA" dirty="0" smtClean="0"/>
                        <a:t>……………………………</a:t>
                      </a:r>
                      <a:endParaRPr lang="ar-SA" dirty="0"/>
                    </a:p>
                  </a:txBody>
                  <a:tcPr/>
                </a:tc>
              </a:tr>
            </a:tbl>
          </a:graphicData>
        </a:graphic>
      </p:graphicFrame>
    </p:spTree>
    <p:extLst>
      <p:ext uri="{BB962C8B-B14F-4D97-AF65-F5344CB8AC3E}">
        <p14:creationId xmlns:p14="http://schemas.microsoft.com/office/powerpoint/2010/main" val="1983933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solidFill>
                  <a:schemeClr val="accent1"/>
                </a:solidFill>
              </a:rPr>
              <a:t>Perspectives on Health: </a:t>
            </a:r>
            <a:endParaRPr lang="en-US" dirty="0"/>
          </a:p>
        </p:txBody>
      </p:sp>
      <p:sp>
        <p:nvSpPr>
          <p:cNvPr id="3" name="Content Placeholder 2"/>
          <p:cNvSpPr>
            <a:spLocks noGrp="1"/>
          </p:cNvSpPr>
          <p:nvPr>
            <p:ph sz="quarter" idx="1"/>
          </p:nvPr>
        </p:nvSpPr>
        <p:spPr/>
        <p:txBody>
          <a:bodyPr/>
          <a:lstStyle/>
          <a:p>
            <a:pPr>
              <a:buNone/>
            </a:pPr>
            <a:r>
              <a:rPr lang="en-US" dirty="0" smtClean="0"/>
              <a:t>On the other hand, if you ask </a:t>
            </a:r>
            <a:r>
              <a:rPr lang="en-US" sz="2800" dirty="0" smtClean="0">
                <a:solidFill>
                  <a:schemeClr val="accent1"/>
                </a:solidFill>
                <a:latin typeface="+mj-lt"/>
                <a:ea typeface="+mj-ea"/>
                <a:cs typeface="+mj-cs"/>
              </a:rPr>
              <a:t>a public health worker, he/she may tell you that: </a:t>
            </a:r>
            <a:endParaRPr lang="en-US" sz="3600" dirty="0" smtClean="0">
              <a:solidFill>
                <a:schemeClr val="accent1"/>
              </a:solidFill>
              <a:latin typeface="+mj-lt"/>
              <a:ea typeface="+mj-ea"/>
              <a:cs typeface="+mj-cs"/>
            </a:endParaRPr>
          </a:p>
          <a:p>
            <a:pPr>
              <a:buNone/>
            </a:pPr>
            <a:r>
              <a:rPr lang="en-US" dirty="0" smtClean="0"/>
              <a:t>“Heart disease is caused by smoking, physical inactivity, excess alcohol consumption and a high fat diet.” </a:t>
            </a:r>
          </a:p>
          <a:p>
            <a:pPr>
              <a:buNone/>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81000" y="1752600"/>
          <a:ext cx="8229600" cy="2926080"/>
        </p:xfrm>
        <a:graphic>
          <a:graphicData uri="http://schemas.openxmlformats.org/drawingml/2006/table">
            <a:tbl>
              <a:tblPr rtl="1" firstRow="1" bandRow="1">
                <a:tableStyleId>{5C22544A-7EE6-4342-B048-85BDC9FD1C3A}</a:tableStyleId>
              </a:tblPr>
              <a:tblGrid>
                <a:gridCol w="2057400"/>
                <a:gridCol w="2057400"/>
                <a:gridCol w="2057400"/>
                <a:gridCol w="2057400"/>
              </a:tblGrid>
              <a:tr h="370840">
                <a:tc>
                  <a:txBody>
                    <a:bodyPr/>
                    <a:lstStyle/>
                    <a:p>
                      <a:pPr rtl="1"/>
                      <a:r>
                        <a:rPr lang="en-CA" dirty="0" smtClean="0"/>
                        <a:t>Client/Worker</a:t>
                      </a:r>
                      <a:r>
                        <a:rPr lang="en-CA" baseline="0" dirty="0" smtClean="0"/>
                        <a:t> relation</a:t>
                      </a:r>
                      <a:endParaRPr lang="ar-SA" dirty="0"/>
                    </a:p>
                  </a:txBody>
                  <a:tcPr/>
                </a:tc>
                <a:tc>
                  <a:txBody>
                    <a:bodyPr/>
                    <a:lstStyle/>
                    <a:p>
                      <a:pPr rtl="1"/>
                      <a:r>
                        <a:rPr lang="en-CA" dirty="0" smtClean="0"/>
                        <a:t>Method</a:t>
                      </a:r>
                      <a:endParaRPr lang="ar-SA" dirty="0"/>
                    </a:p>
                  </a:txBody>
                  <a:tcPr/>
                </a:tc>
                <a:tc>
                  <a:txBody>
                    <a:bodyPr/>
                    <a:lstStyle/>
                    <a:p>
                      <a:pPr rtl="1"/>
                      <a:r>
                        <a:rPr lang="en-CA" dirty="0" smtClean="0"/>
                        <a:t>Aim</a:t>
                      </a:r>
                      <a:endParaRPr lang="ar-SA" dirty="0"/>
                    </a:p>
                  </a:txBody>
                  <a:tcPr/>
                </a:tc>
                <a:tc>
                  <a:txBody>
                    <a:bodyPr/>
                    <a:lstStyle/>
                    <a:p>
                      <a:pPr rtl="1"/>
                      <a:r>
                        <a:rPr lang="en-CA" dirty="0" smtClean="0"/>
                        <a:t>Approach</a:t>
                      </a:r>
                      <a:endParaRPr lang="ar-SA" dirty="0"/>
                    </a:p>
                  </a:txBody>
                  <a:tcPr/>
                </a:tc>
              </a:tr>
              <a:tr h="370840">
                <a:tc>
                  <a:txBody>
                    <a:bodyPr/>
                    <a:lstStyle/>
                    <a:p>
                      <a:r>
                        <a:rPr lang="en-US" sz="1800" kern="1200" baseline="0" dirty="0" smtClean="0">
                          <a:solidFill>
                            <a:schemeClr val="dk1"/>
                          </a:solidFill>
                          <a:latin typeface="+mn-lt"/>
                          <a:ea typeface="+mn-ea"/>
                          <a:cs typeface="+mn-cs"/>
                        </a:rPr>
                        <a:t>Entails social</a:t>
                      </a:r>
                    </a:p>
                    <a:p>
                      <a:r>
                        <a:rPr lang="en-US" sz="1800" kern="1200" baseline="0" dirty="0" smtClean="0">
                          <a:solidFill>
                            <a:schemeClr val="dk1"/>
                          </a:solidFill>
                          <a:latin typeface="+mn-lt"/>
                          <a:ea typeface="+mn-ea"/>
                          <a:cs typeface="+mn-cs"/>
                        </a:rPr>
                        <a:t>regulation and</a:t>
                      </a:r>
                    </a:p>
                    <a:p>
                      <a:r>
                        <a:rPr lang="en-US" sz="1800" kern="1200" baseline="0" dirty="0" smtClean="0">
                          <a:solidFill>
                            <a:schemeClr val="dk1"/>
                          </a:solidFill>
                          <a:latin typeface="+mn-lt"/>
                          <a:ea typeface="+mn-ea"/>
                          <a:cs typeface="+mn-cs"/>
                        </a:rPr>
                        <a:t>is top-down.</a:t>
                      </a:r>
                      <a:endParaRPr lang="ar-SA" dirty="0"/>
                    </a:p>
                  </a:txBody>
                  <a:tcPr/>
                </a:tc>
                <a:tc>
                  <a:txBody>
                    <a:bodyPr/>
                    <a:lstStyle/>
                    <a:p>
                      <a:r>
                        <a:rPr lang="en-US" sz="1800" kern="1200" baseline="0" dirty="0" smtClean="0">
                          <a:solidFill>
                            <a:schemeClr val="dk1"/>
                          </a:solidFill>
                          <a:latin typeface="+mn-lt"/>
                          <a:ea typeface="+mn-ea"/>
                          <a:cs typeface="+mn-cs"/>
                        </a:rPr>
                        <a:t>Development of</a:t>
                      </a:r>
                    </a:p>
                    <a:p>
                      <a:r>
                        <a:rPr lang="en-US" sz="1800" kern="1200" baseline="0" dirty="0" smtClean="0">
                          <a:solidFill>
                            <a:schemeClr val="dk1"/>
                          </a:solidFill>
                          <a:latin typeface="+mn-lt"/>
                          <a:ea typeface="+mn-ea"/>
                          <a:cs typeface="+mn-cs"/>
                        </a:rPr>
                        <a:t>organizational</a:t>
                      </a:r>
                    </a:p>
                    <a:p>
                      <a:r>
                        <a:rPr lang="en-US" sz="1800" kern="1200" baseline="0" dirty="0" smtClean="0">
                          <a:solidFill>
                            <a:schemeClr val="dk1"/>
                          </a:solidFill>
                          <a:latin typeface="+mn-lt"/>
                          <a:ea typeface="+mn-ea"/>
                          <a:cs typeface="+mn-cs"/>
                        </a:rPr>
                        <a:t>Policy. </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legislation, e.g.</a:t>
                      </a:r>
                    </a:p>
                    <a:p>
                      <a:r>
                        <a:rPr lang="en-US" sz="1800" kern="1200" baseline="0" dirty="0" smtClean="0">
                          <a:solidFill>
                            <a:schemeClr val="dk1"/>
                          </a:solidFill>
                          <a:latin typeface="+mn-lt"/>
                          <a:ea typeface="+mn-ea"/>
                          <a:cs typeface="+mn-cs"/>
                        </a:rPr>
                        <a:t>food labeling.</a:t>
                      </a:r>
                    </a:p>
                    <a:p>
                      <a:endParaRPr lang="en-US" sz="1800" kern="1200" baseline="0" dirty="0" smtClean="0">
                        <a:solidFill>
                          <a:schemeClr val="dk1"/>
                        </a:solidFill>
                        <a:latin typeface="+mn-lt"/>
                        <a:ea typeface="+mn-ea"/>
                        <a:cs typeface="+mn-cs"/>
                      </a:endParaRPr>
                    </a:p>
                    <a:p>
                      <a:endParaRPr lang="en-US" sz="1800" kern="1200" baseline="0" dirty="0" smtClean="0">
                        <a:solidFill>
                          <a:schemeClr val="dk1"/>
                        </a:solidFill>
                        <a:latin typeface="+mn-lt"/>
                        <a:ea typeface="+mn-ea"/>
                        <a:cs typeface="+mn-cs"/>
                      </a:endParaRPr>
                    </a:p>
                  </a:txBody>
                  <a:tcPr/>
                </a:tc>
                <a:tc>
                  <a:txBody>
                    <a:bodyPr/>
                    <a:lstStyle/>
                    <a:p>
                      <a:r>
                        <a:rPr lang="en-US" sz="1800" kern="1200" baseline="0" dirty="0" smtClean="0">
                          <a:solidFill>
                            <a:schemeClr val="dk1"/>
                          </a:solidFill>
                          <a:latin typeface="+mn-lt"/>
                          <a:ea typeface="+mn-ea"/>
                          <a:cs typeface="+mn-cs"/>
                        </a:rPr>
                        <a:t>To address</a:t>
                      </a:r>
                    </a:p>
                    <a:p>
                      <a:r>
                        <a:rPr lang="en-US" sz="1800" kern="1200" baseline="0" dirty="0" smtClean="0">
                          <a:solidFill>
                            <a:schemeClr val="dk1"/>
                          </a:solidFill>
                          <a:latin typeface="+mn-lt"/>
                          <a:ea typeface="+mn-ea"/>
                          <a:cs typeface="+mn-cs"/>
                        </a:rPr>
                        <a:t>inequalities in</a:t>
                      </a:r>
                    </a:p>
                    <a:p>
                      <a:r>
                        <a:rPr lang="en-US" sz="1800" kern="1200" baseline="0" dirty="0" smtClean="0">
                          <a:solidFill>
                            <a:schemeClr val="dk1"/>
                          </a:solidFill>
                          <a:latin typeface="+mn-lt"/>
                          <a:ea typeface="+mn-ea"/>
                          <a:cs typeface="+mn-cs"/>
                        </a:rPr>
                        <a:t>health based</a:t>
                      </a:r>
                    </a:p>
                    <a:p>
                      <a:r>
                        <a:rPr lang="en-US" sz="1800" kern="1200" baseline="0" dirty="0" smtClean="0">
                          <a:solidFill>
                            <a:schemeClr val="dk1"/>
                          </a:solidFill>
                          <a:latin typeface="+mn-lt"/>
                          <a:ea typeface="+mn-ea"/>
                          <a:cs typeface="+mn-cs"/>
                        </a:rPr>
                        <a:t>on class, race,</a:t>
                      </a:r>
                    </a:p>
                    <a:p>
                      <a:r>
                        <a:rPr lang="en-US" sz="1800" kern="1200" baseline="0" dirty="0" smtClean="0">
                          <a:solidFill>
                            <a:schemeClr val="dk1"/>
                          </a:solidFill>
                          <a:latin typeface="+mn-lt"/>
                          <a:ea typeface="+mn-ea"/>
                          <a:cs typeface="+mn-cs"/>
                        </a:rPr>
                        <a:t>gender,</a:t>
                      </a:r>
                    </a:p>
                    <a:p>
                      <a:r>
                        <a:rPr lang="en-US" sz="1800" kern="1200" baseline="0" dirty="0" smtClean="0">
                          <a:solidFill>
                            <a:schemeClr val="dk1"/>
                          </a:solidFill>
                          <a:latin typeface="+mn-lt"/>
                          <a:ea typeface="+mn-ea"/>
                          <a:cs typeface="+mn-cs"/>
                        </a:rPr>
                        <a:t>geography.</a:t>
                      </a:r>
                      <a:endParaRPr lang="ar-SA" dirty="0"/>
                    </a:p>
                  </a:txBody>
                  <a:tcPr/>
                </a:tc>
                <a:tc>
                  <a:txBody>
                    <a:bodyPr/>
                    <a:lstStyle/>
                    <a:p>
                      <a:pPr rtl="1"/>
                      <a:r>
                        <a:rPr lang="en-CA" dirty="0" smtClean="0"/>
                        <a:t>……………………………</a:t>
                      </a:r>
                      <a:endParaRPr lang="ar-SA" dirty="0"/>
                    </a:p>
                  </a:txBody>
                  <a:tcPr/>
                </a:tc>
              </a:tr>
            </a:tbl>
          </a:graphicData>
        </a:graphic>
      </p:graphicFrame>
    </p:spTree>
    <p:extLst>
      <p:ext uri="{BB962C8B-B14F-4D97-AF65-F5344CB8AC3E}">
        <p14:creationId xmlns:p14="http://schemas.microsoft.com/office/powerpoint/2010/main" val="7415773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The </a:t>
            </a:r>
            <a:r>
              <a:rPr lang="en-US" dirty="0"/>
              <a:t>representation of different approaches of health promotion is primary descriptive. It is what health promoters do, and it is possible to move in and out of different approaches depending on the situation</a:t>
            </a:r>
            <a:r>
              <a:rPr lang="en-US" dirty="0" smtClean="0"/>
              <a:t>.</a:t>
            </a:r>
          </a:p>
          <a:p>
            <a:endParaRPr lang="en-US" dirty="0"/>
          </a:p>
          <a:p>
            <a:endParaRPr lang="en-US" dirty="0"/>
          </a:p>
        </p:txBody>
      </p:sp>
      <p:sp>
        <p:nvSpPr>
          <p:cNvPr id="4" name="Title 3"/>
          <p:cNvSpPr>
            <a:spLocks noGrp="1"/>
          </p:cNvSpPr>
          <p:nvPr>
            <p:ph type="title"/>
          </p:nvPr>
        </p:nvSpPr>
        <p:spPr/>
        <p:txBody>
          <a:bodyPr>
            <a:normAutofit/>
          </a:bodyPr>
          <a:lstStyle/>
          <a:p>
            <a:pPr algn="l"/>
            <a:r>
              <a:rPr lang="en-US" sz="2700" dirty="0" smtClean="0">
                <a:solidFill>
                  <a:srgbClr val="B10307"/>
                </a:solidFill>
                <a:latin typeface="+mn-lt"/>
                <a:ea typeface="+mn-ea"/>
                <a:cs typeface="+mn-cs"/>
              </a:rPr>
              <a:t>We can conclude that:</a:t>
            </a:r>
            <a:endParaRPr lang="ar-SA" sz="2700" dirty="0">
              <a:solidFill>
                <a:srgbClr val="B10307"/>
              </a:solidFill>
              <a:latin typeface="+mn-lt"/>
              <a:ea typeface="+mn-ea"/>
              <a:cs typeface="+mn-cs"/>
            </a:endParaRPr>
          </a:p>
        </p:txBody>
      </p:sp>
    </p:spTree>
    <p:extLst>
      <p:ext uri="{BB962C8B-B14F-4D97-AF65-F5344CB8AC3E}">
        <p14:creationId xmlns:p14="http://schemas.microsoft.com/office/powerpoint/2010/main" val="35243058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700" dirty="0">
                <a:solidFill>
                  <a:srgbClr val="B10307"/>
                </a:solidFill>
                <a:latin typeface="+mn-lt"/>
                <a:ea typeface="+mn-ea"/>
                <a:cs typeface="+mn-cs"/>
              </a:rPr>
              <a:t>Models Of Health </a:t>
            </a:r>
            <a:r>
              <a:rPr lang="en-US" sz="2700" dirty="0" smtClean="0">
                <a:solidFill>
                  <a:srgbClr val="B10307"/>
                </a:solidFill>
                <a:latin typeface="+mn-lt"/>
                <a:ea typeface="+mn-ea"/>
                <a:cs typeface="+mn-cs"/>
              </a:rPr>
              <a:t>Promotion:</a:t>
            </a:r>
            <a:endParaRPr lang="en-US" sz="2700" dirty="0">
              <a:solidFill>
                <a:srgbClr val="B10307"/>
              </a:solidFill>
              <a:latin typeface="+mn-lt"/>
              <a:ea typeface="+mn-ea"/>
              <a:cs typeface="+mn-cs"/>
            </a:endParaRPr>
          </a:p>
        </p:txBody>
      </p:sp>
      <p:sp>
        <p:nvSpPr>
          <p:cNvPr id="3" name="Content Placeholder 2"/>
          <p:cNvSpPr>
            <a:spLocks noGrp="1"/>
          </p:cNvSpPr>
          <p:nvPr>
            <p:ph idx="1"/>
          </p:nvPr>
        </p:nvSpPr>
        <p:spPr/>
        <p:txBody>
          <a:bodyPr>
            <a:normAutofit/>
          </a:bodyPr>
          <a:lstStyle/>
          <a:p>
            <a:r>
              <a:rPr lang="en-US" dirty="0" smtClean="0"/>
              <a:t>A more analytical means of identifying heath promotion is to develop models of practice.</a:t>
            </a:r>
          </a:p>
          <a:p>
            <a:r>
              <a:rPr lang="en-US" dirty="0" smtClean="0"/>
              <a:t>All models seek to represent reality in some way and try to show in a simplified form how different things connect.</a:t>
            </a:r>
          </a:p>
          <a:p>
            <a:pPr>
              <a:buNone/>
            </a:pPr>
            <a:endParaRPr lang="en-US" dirty="0" smtClean="0"/>
          </a:p>
        </p:txBody>
      </p:sp>
    </p:spTree>
    <p:extLst>
      <p:ext uri="{BB962C8B-B14F-4D97-AF65-F5344CB8AC3E}">
        <p14:creationId xmlns:p14="http://schemas.microsoft.com/office/powerpoint/2010/main" val="7296767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700" dirty="0">
                <a:solidFill>
                  <a:srgbClr val="B10307"/>
                </a:solidFill>
                <a:latin typeface="+mn-lt"/>
                <a:ea typeface="+mn-ea"/>
                <a:cs typeface="+mn-cs"/>
              </a:rPr>
              <a:t>Models Of Health </a:t>
            </a:r>
            <a:r>
              <a:rPr lang="en-US" sz="2700" dirty="0" smtClean="0">
                <a:solidFill>
                  <a:srgbClr val="B10307"/>
                </a:solidFill>
                <a:latin typeface="+mn-lt"/>
                <a:ea typeface="+mn-ea"/>
                <a:cs typeface="+mn-cs"/>
              </a:rPr>
              <a:t>Promotion: </a:t>
            </a:r>
            <a:r>
              <a:rPr lang="en-US" sz="2700" dirty="0">
                <a:solidFill>
                  <a:srgbClr val="B10307"/>
                </a:solidFill>
                <a:latin typeface="+mn-lt"/>
                <a:ea typeface="+mn-ea"/>
                <a:cs typeface="+mn-cs"/>
              </a:rPr>
              <a:t>(cont.)</a:t>
            </a:r>
          </a:p>
        </p:txBody>
      </p:sp>
      <p:sp>
        <p:nvSpPr>
          <p:cNvPr id="3" name="Content Placeholder 2"/>
          <p:cNvSpPr>
            <a:spLocks noGrp="1"/>
          </p:cNvSpPr>
          <p:nvPr>
            <p:ph idx="1"/>
          </p:nvPr>
        </p:nvSpPr>
        <p:spPr/>
        <p:txBody>
          <a:bodyPr/>
          <a:lstStyle/>
          <a:p>
            <a:r>
              <a:rPr lang="en-US" dirty="0" smtClean="0"/>
              <a:t>Using a model can be helpful because it encourages you to think theoretically, and come up with new strategies and ways of working.</a:t>
            </a:r>
          </a:p>
          <a:p>
            <a:r>
              <a:rPr lang="en-US" dirty="0" smtClean="0"/>
              <a:t>It can also help you to prioritize and locate more or less desirable types of interventions. </a:t>
            </a:r>
            <a:endParaRPr lang="en-US" dirty="0"/>
          </a:p>
        </p:txBody>
      </p:sp>
    </p:spTree>
    <p:extLst>
      <p:ext uri="{BB962C8B-B14F-4D97-AF65-F5344CB8AC3E}">
        <p14:creationId xmlns:p14="http://schemas.microsoft.com/office/powerpoint/2010/main" val="24165433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700" dirty="0" smtClean="0">
                <a:solidFill>
                  <a:srgbClr val="B10307"/>
                </a:solidFill>
                <a:latin typeface="+mn-lt"/>
                <a:ea typeface="+mn-ea"/>
                <a:cs typeface="+mn-cs"/>
              </a:rPr>
              <a:t>Models of health promotion may help to:</a:t>
            </a:r>
            <a:endParaRPr lang="en-US" sz="2700" dirty="0">
              <a:solidFill>
                <a:srgbClr val="B10307"/>
              </a:solidFill>
              <a:latin typeface="+mn-lt"/>
              <a:ea typeface="+mn-ea"/>
              <a:cs typeface="+mn-cs"/>
            </a:endParaRPr>
          </a:p>
        </p:txBody>
      </p:sp>
      <p:sp>
        <p:nvSpPr>
          <p:cNvPr id="3" name="Content Placeholder 2"/>
          <p:cNvSpPr>
            <a:spLocks noGrp="1"/>
          </p:cNvSpPr>
          <p:nvPr>
            <p:ph idx="1"/>
          </p:nvPr>
        </p:nvSpPr>
        <p:spPr/>
        <p:txBody>
          <a:bodyPr/>
          <a:lstStyle/>
          <a:p>
            <a:r>
              <a:rPr lang="en-US" dirty="0" smtClean="0"/>
              <a:t>Conceptualize or map the field of health promotion </a:t>
            </a:r>
          </a:p>
          <a:p>
            <a:r>
              <a:rPr lang="en-US" dirty="0" smtClean="0"/>
              <a:t>Interrogate and analyze existing practice</a:t>
            </a:r>
          </a:p>
          <a:p>
            <a:r>
              <a:rPr lang="en-US" dirty="0" smtClean="0"/>
              <a:t>Plan and chart the possibilities for interventions </a:t>
            </a:r>
          </a:p>
          <a:p>
            <a:pPr marL="0" indent="0">
              <a:buNone/>
            </a:pPr>
            <a:r>
              <a:rPr lang="en-US" dirty="0" smtClean="0"/>
              <a:t>(Niandoo &amp; Wills 2005)</a:t>
            </a:r>
          </a:p>
        </p:txBody>
      </p:sp>
    </p:spTree>
    <p:extLst>
      <p:ext uri="{BB962C8B-B14F-4D97-AF65-F5344CB8AC3E}">
        <p14:creationId xmlns:p14="http://schemas.microsoft.com/office/powerpoint/2010/main" val="16505974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700" dirty="0" smtClean="0">
                <a:solidFill>
                  <a:srgbClr val="B10307"/>
                </a:solidFill>
                <a:latin typeface="+mn-lt"/>
                <a:ea typeface="+mn-ea"/>
                <a:cs typeface="+mn-cs"/>
              </a:rPr>
              <a:t>Theory:</a:t>
            </a:r>
            <a:endParaRPr lang="en-US" sz="2700" dirty="0">
              <a:solidFill>
                <a:srgbClr val="B10307"/>
              </a:solidFill>
              <a:latin typeface="+mn-lt"/>
              <a:ea typeface="+mn-ea"/>
              <a:cs typeface="+mn-cs"/>
            </a:endParaRPr>
          </a:p>
        </p:txBody>
      </p:sp>
      <p:sp>
        <p:nvSpPr>
          <p:cNvPr id="3" name="Content Placeholder 2"/>
          <p:cNvSpPr>
            <a:spLocks noGrp="1"/>
          </p:cNvSpPr>
          <p:nvPr>
            <p:ph idx="1"/>
          </p:nvPr>
        </p:nvSpPr>
        <p:spPr/>
        <p:txBody>
          <a:bodyPr/>
          <a:lstStyle/>
          <a:p>
            <a:r>
              <a:rPr lang="en-US" dirty="0"/>
              <a:t>Theory is defined as ‘ systematically organized knowledge applicable in a relatively widen verity of circumstances devised to analyze, predict or otherwise explain the nature or behavior of a specified set of phenomena that could be used as the basis for action’ (Van Ryn &amp; Heany 1922) </a:t>
            </a:r>
          </a:p>
          <a:p>
            <a:endParaRPr lang="en-US" dirty="0"/>
          </a:p>
        </p:txBody>
      </p:sp>
    </p:spTree>
    <p:extLst>
      <p:ext uri="{BB962C8B-B14F-4D97-AF65-F5344CB8AC3E}">
        <p14:creationId xmlns:p14="http://schemas.microsoft.com/office/powerpoint/2010/main" val="27227384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l"/>
            <a:r>
              <a:rPr lang="en-GB" sz="2700" dirty="0" smtClean="0">
                <a:solidFill>
                  <a:srgbClr val="B10307"/>
                </a:solidFill>
                <a:latin typeface="+mn-lt"/>
                <a:ea typeface="+mn-ea"/>
                <a:cs typeface="+mn-cs"/>
              </a:rPr>
              <a:t>Health promotion theories:</a:t>
            </a:r>
          </a:p>
        </p:txBody>
      </p:sp>
      <p:sp>
        <p:nvSpPr>
          <p:cNvPr id="7171" name="Rectangle 3"/>
          <p:cNvSpPr>
            <a:spLocks noGrp="1" noChangeArrowheads="1"/>
          </p:cNvSpPr>
          <p:nvPr>
            <p:ph type="body" idx="1"/>
          </p:nvPr>
        </p:nvSpPr>
        <p:spPr/>
        <p:txBody>
          <a:bodyPr>
            <a:normAutofit/>
          </a:bodyPr>
          <a:lstStyle/>
          <a:p>
            <a:pPr eaLnBrk="1" hangingPunct="1"/>
            <a:r>
              <a:rPr lang="en-GB" dirty="0" smtClean="0"/>
              <a:t>There are many different theories that guide health promotion interventions</a:t>
            </a:r>
          </a:p>
          <a:p>
            <a:pPr eaLnBrk="1" hangingPunct="1"/>
            <a:r>
              <a:rPr lang="en-GB" dirty="0" smtClean="0"/>
              <a:t>Most theories are based in the social sciences including sociology, education, psychology and policy studies</a:t>
            </a:r>
          </a:p>
          <a:p>
            <a:pPr eaLnBrk="1" hangingPunct="1">
              <a:buNone/>
            </a:pPr>
            <a:endParaRPr lang="en-GB" dirty="0" smtClean="0"/>
          </a:p>
        </p:txBody>
      </p:sp>
      <p:sp>
        <p:nvSpPr>
          <p:cNvPr id="4" name="Rectangle 3"/>
          <p:cNvSpPr/>
          <p:nvPr/>
        </p:nvSpPr>
        <p:spPr>
          <a:xfrm>
            <a:off x="533400" y="4114800"/>
            <a:ext cx="8229600" cy="369332"/>
          </a:xfrm>
          <a:prstGeom prst="rect">
            <a:avLst/>
          </a:prstGeom>
        </p:spPr>
        <p:txBody>
          <a:bodyPr wrap="square">
            <a:spAutoFit/>
          </a:bodyPr>
          <a:lstStyle/>
          <a:p>
            <a:pPr lvl="0">
              <a:buNone/>
            </a:pPr>
            <a:r>
              <a:rPr lang="en-CA" dirty="0" smtClean="0">
                <a:hlinkClick r:id="rId2"/>
              </a:rPr>
              <a:t>http://applications.emro.who.int/dsaf/EMRPUB_2012_EN_1362.pdf</a:t>
            </a:r>
            <a:endParaRPr lang="en-CA" dirty="0" smtClean="0"/>
          </a:p>
        </p:txBody>
      </p:sp>
    </p:spTree>
    <p:extLst>
      <p:ext uri="{BB962C8B-B14F-4D97-AF65-F5344CB8AC3E}">
        <p14:creationId xmlns:p14="http://schemas.microsoft.com/office/powerpoint/2010/main" val="1937539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chemeClr val="accent1"/>
                </a:solidFill>
              </a:rPr>
              <a:t>Perspectives on Health: </a:t>
            </a:r>
            <a:endParaRPr lang="en-US" dirty="0"/>
          </a:p>
        </p:txBody>
      </p:sp>
      <p:sp>
        <p:nvSpPr>
          <p:cNvPr id="3" name="Content Placeholder 2"/>
          <p:cNvSpPr>
            <a:spLocks noGrp="1"/>
          </p:cNvSpPr>
          <p:nvPr>
            <p:ph sz="quarter" idx="1"/>
          </p:nvPr>
        </p:nvSpPr>
        <p:spPr/>
        <p:txBody>
          <a:bodyPr/>
          <a:lstStyle/>
          <a:p>
            <a:pPr>
              <a:buNone/>
            </a:pPr>
            <a:r>
              <a:rPr lang="en-US" dirty="0" smtClean="0"/>
              <a:t>But, on the other hand, if you ask </a:t>
            </a:r>
            <a:r>
              <a:rPr lang="en-US" sz="2400" dirty="0" smtClean="0">
                <a:solidFill>
                  <a:schemeClr val="accent1"/>
                </a:solidFill>
                <a:latin typeface="+mj-lt"/>
                <a:ea typeface="+mj-ea"/>
                <a:cs typeface="+mj-cs"/>
              </a:rPr>
              <a:t>a social worker, social epidemiologist or anti-poverty activist, you may get the following answer: </a:t>
            </a:r>
            <a:endParaRPr lang="en-US" sz="3200" dirty="0" smtClean="0">
              <a:solidFill>
                <a:schemeClr val="accent1"/>
              </a:solidFill>
              <a:latin typeface="+mj-lt"/>
              <a:ea typeface="+mj-ea"/>
              <a:cs typeface="+mj-cs"/>
            </a:endParaRPr>
          </a:p>
          <a:p>
            <a:pPr algn="ctr">
              <a:buNone/>
            </a:pPr>
            <a:r>
              <a:rPr lang="en-US" dirty="0" smtClean="0"/>
              <a:t>“Heart disease is caused by stress, poverty, unemployment and social isolation.”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534400" cy="758952"/>
          </a:xfrm>
        </p:spPr>
        <p:txBody>
          <a:bodyPr>
            <a:noAutofit/>
          </a:bodyPr>
          <a:lstStyle/>
          <a:p>
            <a:pPr algn="l"/>
            <a:r>
              <a:rPr lang="en-US" sz="3200" dirty="0" smtClean="0">
                <a:solidFill>
                  <a:schemeClr val="accent1"/>
                </a:solidFill>
              </a:rPr>
              <a:t>What are the three models of health that influence health promotion practice?</a:t>
            </a:r>
            <a:br>
              <a:rPr lang="en-US" sz="3200" dirty="0" smtClean="0">
                <a:solidFill>
                  <a:schemeClr val="accent1"/>
                </a:solidFill>
              </a:rPr>
            </a:br>
            <a:endParaRPr lang="en-US" sz="3200" dirty="0" smtClean="0">
              <a:solidFill>
                <a:schemeClr val="accent1"/>
              </a:solidFill>
            </a:endParaRPr>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smtClean="0"/>
              <a:t>The biomedical model views health as the absence of diseases or disorders. </a:t>
            </a:r>
          </a:p>
          <a:p>
            <a:pPr marL="514350" indent="-514350">
              <a:buFont typeface="+mj-lt"/>
              <a:buAutoNum type="arabicPeriod"/>
            </a:pPr>
            <a:r>
              <a:rPr lang="en-US" dirty="0" smtClean="0"/>
              <a:t>The behavioral model views health as the product of making healthy lifestyle choices. </a:t>
            </a:r>
          </a:p>
          <a:p>
            <a:pPr marL="514350" indent="-514350">
              <a:buFont typeface="+mj-lt"/>
              <a:buAutoNum type="arabicPeriod"/>
            </a:pPr>
            <a:r>
              <a:rPr lang="en-US" dirty="0" smtClean="0"/>
              <a:t>The socio-environmental model views health as the product of social, economic and environmental determinants that provide incentives and barriers to the health of individuals and communities.</a:t>
            </a:r>
          </a:p>
          <a:p>
            <a:pPr marL="514350" indent="-514350" algn="ctr">
              <a:buNone/>
            </a:pPr>
            <a:r>
              <a:rPr lang="en-US" sz="3200" dirty="0" smtClean="0">
                <a:solidFill>
                  <a:schemeClr val="accent1"/>
                </a:solidFill>
                <a:latin typeface="+mj-lt"/>
                <a:ea typeface="+mj-ea"/>
                <a:cs typeface="+mj-cs"/>
              </a:rPr>
              <a:t> These models represent three different ways of looking at health.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534400" cy="758952"/>
          </a:xfrm>
        </p:spPr>
        <p:txBody>
          <a:bodyPr>
            <a:normAutofit fontScale="90000"/>
          </a:bodyPr>
          <a:lstStyle/>
          <a:p>
            <a:r>
              <a:rPr lang="en-US" dirty="0" smtClean="0"/>
              <a:t>Exploring the Three Models </a:t>
            </a:r>
            <a:br>
              <a:rPr lang="en-US" dirty="0" smtClean="0"/>
            </a:br>
            <a:endParaRPr lang="en-US" dirty="0"/>
          </a:p>
        </p:txBody>
      </p:sp>
      <p:sp>
        <p:nvSpPr>
          <p:cNvPr id="3" name="Content Placeholder 2"/>
          <p:cNvSpPr>
            <a:spLocks noGrp="1"/>
          </p:cNvSpPr>
          <p:nvPr>
            <p:ph sz="quarter" idx="1"/>
          </p:nvPr>
        </p:nvSpPr>
        <p:spPr>
          <a:xfrm>
            <a:off x="228600" y="2133600"/>
            <a:ext cx="8503920" cy="4572000"/>
          </a:xfrm>
        </p:spPr>
        <p:txBody>
          <a:bodyPr/>
          <a:lstStyle/>
          <a:p>
            <a:pPr algn="ctr">
              <a:buNone/>
            </a:pPr>
            <a:r>
              <a:rPr lang="en-US" sz="2800" dirty="0" smtClean="0">
                <a:solidFill>
                  <a:schemeClr val="accent1"/>
                </a:solidFill>
                <a:latin typeface="+mj-lt"/>
                <a:ea typeface="+mj-ea"/>
                <a:cs typeface="+mj-cs"/>
              </a:rPr>
              <a:t>The following table illustrates the recommended course of action for addressing this issue suggested by each of the three models.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952"/>
          </a:xfrm>
        </p:spPr>
        <p:txBody>
          <a:bodyPr>
            <a:normAutofit fontScale="90000"/>
          </a:bodyPr>
          <a:lstStyle/>
          <a:p>
            <a:r>
              <a:rPr lang="en-US" dirty="0" smtClean="0"/>
              <a:t>Exploring the Three Models </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301625" y="1527174"/>
          <a:ext cx="8504238" cy="4904740"/>
        </p:xfrm>
        <a:graphic>
          <a:graphicData uri="http://schemas.openxmlformats.org/drawingml/2006/table">
            <a:tbl>
              <a:tblPr firstRow="1" bandRow="1">
                <a:tableStyleId>{5C22544A-7EE6-4342-B048-85BDC9FD1C3A}</a:tableStyleId>
              </a:tblPr>
              <a:tblGrid>
                <a:gridCol w="2834746"/>
                <a:gridCol w="2834746"/>
                <a:gridCol w="2834746"/>
              </a:tblGrid>
              <a:tr h="883285">
                <a:tc gridSpan="3">
                  <a:txBody>
                    <a:bodyPr/>
                    <a:lstStyle/>
                    <a:p>
                      <a:pPr algn="ctr"/>
                      <a:r>
                        <a:rPr lang="en-US" sz="1400" dirty="0" smtClean="0"/>
                        <a:t>3 Approaches</a:t>
                      </a:r>
                      <a:r>
                        <a:rPr lang="en-US" sz="1400" baseline="0" dirty="0" smtClean="0"/>
                        <a:t> to Reducing Heart Diseases</a:t>
                      </a:r>
                      <a:endParaRPr lang="en-US" sz="1400" dirty="0"/>
                    </a:p>
                  </a:txBody>
                  <a:tcPr/>
                </a:tc>
                <a:tc hMerge="1">
                  <a:txBody>
                    <a:bodyPr/>
                    <a:lstStyle/>
                    <a:p>
                      <a:endParaRPr lang="en-US" dirty="0"/>
                    </a:p>
                  </a:txBody>
                  <a:tcPr/>
                </a:tc>
                <a:tc hMerge="1">
                  <a:txBody>
                    <a:bodyPr/>
                    <a:lstStyle/>
                    <a:p>
                      <a:endParaRPr lang="en-US" dirty="0"/>
                    </a:p>
                  </a:txBody>
                  <a:tcPr/>
                </a:tc>
              </a:tr>
              <a:tr h="883285">
                <a:tc>
                  <a:txBody>
                    <a:bodyPr/>
                    <a:lstStyle/>
                    <a:p>
                      <a:pPr algn="ctr"/>
                      <a:r>
                        <a:rPr lang="en-US" sz="1400" dirty="0" smtClean="0"/>
                        <a:t>Health Model</a:t>
                      </a:r>
                      <a:endParaRPr lang="en-US" sz="1400" dirty="0"/>
                    </a:p>
                  </a:txBody>
                  <a:tcPr/>
                </a:tc>
                <a:tc>
                  <a:txBody>
                    <a:bodyPr/>
                    <a:lstStyle/>
                    <a:p>
                      <a:pPr algn="ctr"/>
                      <a:r>
                        <a:rPr lang="en-US" sz="1400" dirty="0" smtClean="0"/>
                        <a:t>Causes of Problem</a:t>
                      </a:r>
                      <a:endParaRPr lang="en-US" sz="1400" dirty="0"/>
                    </a:p>
                  </a:txBody>
                  <a:tcPr/>
                </a:tc>
                <a:tc>
                  <a:txBody>
                    <a:bodyPr/>
                    <a:lstStyle/>
                    <a:p>
                      <a:pPr algn="ctr"/>
                      <a:r>
                        <a:rPr lang="en-US" sz="1400" dirty="0" smtClean="0"/>
                        <a:t>Principles to</a:t>
                      </a:r>
                      <a:r>
                        <a:rPr lang="en-US" sz="1400" baseline="0" dirty="0" smtClean="0"/>
                        <a:t> Address Problem</a:t>
                      </a:r>
                      <a:endParaRPr lang="en-US" sz="1400" dirty="0"/>
                    </a:p>
                  </a:txBody>
                  <a:tcPr/>
                </a:tc>
              </a:tr>
              <a:tr h="883285">
                <a:tc>
                  <a:txBody>
                    <a:bodyPr/>
                    <a:lstStyle/>
                    <a:p>
                      <a:r>
                        <a:rPr lang="en-US" sz="1400" dirty="0" smtClean="0"/>
                        <a:t>Biomedical</a:t>
                      </a:r>
                      <a:endParaRPr lang="en-US" sz="1400" dirty="0"/>
                    </a:p>
                  </a:txBody>
                  <a:tcPr/>
                </a:tc>
                <a:tc>
                  <a:txBody>
                    <a:bodyPr/>
                    <a:lstStyle/>
                    <a:p>
                      <a:r>
                        <a:rPr lang="en-US" sz="1400" dirty="0" smtClean="0"/>
                        <a:t>Hypertension</a:t>
                      </a:r>
                      <a:r>
                        <a:rPr lang="en-US" sz="1400" baseline="0" dirty="0" smtClean="0"/>
                        <a:t> </a:t>
                      </a:r>
                    </a:p>
                    <a:p>
                      <a:r>
                        <a:rPr lang="en-US" sz="1400" baseline="0" dirty="0" smtClean="0"/>
                        <a:t>Family history</a:t>
                      </a:r>
                    </a:p>
                    <a:p>
                      <a:r>
                        <a:rPr lang="en-US" sz="1400" baseline="0" dirty="0" smtClean="0"/>
                        <a:t>hypercholesterolemia</a:t>
                      </a:r>
                      <a:endParaRPr lang="en-US" sz="1400" dirty="0"/>
                    </a:p>
                  </a:txBody>
                  <a:tcPr/>
                </a:tc>
                <a:tc>
                  <a:txBody>
                    <a:bodyPr/>
                    <a:lstStyle/>
                    <a:p>
                      <a:r>
                        <a:rPr lang="en-US" sz="1400" dirty="0" smtClean="0"/>
                        <a:t>Treatment/</a:t>
                      </a:r>
                      <a:r>
                        <a:rPr lang="en-US" sz="1400" baseline="0" dirty="0" smtClean="0"/>
                        <a:t> drugs</a:t>
                      </a:r>
                    </a:p>
                    <a:p>
                      <a:r>
                        <a:rPr lang="en-US" sz="1400" baseline="0" dirty="0" smtClean="0"/>
                        <a:t>Low salt/low cholesterol dietary regimen</a:t>
                      </a:r>
                      <a:endParaRPr lang="en-US" sz="1400" dirty="0" smtClean="0"/>
                    </a:p>
                  </a:txBody>
                  <a:tcPr/>
                </a:tc>
              </a:tr>
              <a:tr h="883285">
                <a:tc>
                  <a:txBody>
                    <a:bodyPr/>
                    <a:lstStyle/>
                    <a:p>
                      <a:r>
                        <a:rPr lang="en-US" sz="1400" dirty="0" smtClean="0"/>
                        <a:t>Behavioral</a:t>
                      </a:r>
                      <a:endParaRPr lang="en-US" sz="1400" dirty="0"/>
                    </a:p>
                  </a:txBody>
                  <a:tcPr/>
                </a:tc>
                <a:tc>
                  <a:txBody>
                    <a:bodyPr/>
                    <a:lstStyle/>
                    <a:p>
                      <a:r>
                        <a:rPr lang="en-US" sz="1400" dirty="0" smtClean="0"/>
                        <a:t>Lifestyle</a:t>
                      </a:r>
                    </a:p>
                    <a:p>
                      <a:r>
                        <a:rPr lang="en-US" sz="1400" dirty="0" smtClean="0"/>
                        <a:t>Smoking</a:t>
                      </a:r>
                    </a:p>
                    <a:p>
                      <a:r>
                        <a:rPr lang="en-US" sz="1400" dirty="0" smtClean="0"/>
                        <a:t>High fat diet </a:t>
                      </a:r>
                    </a:p>
                    <a:p>
                      <a:r>
                        <a:rPr lang="en-US" sz="1400" dirty="0" smtClean="0"/>
                        <a:t>Low level of physical activity</a:t>
                      </a:r>
                    </a:p>
                    <a:p>
                      <a:r>
                        <a:rPr lang="en-US" sz="1400" dirty="0" smtClean="0"/>
                        <a:t>High</a:t>
                      </a:r>
                      <a:r>
                        <a:rPr lang="en-US" sz="1400" baseline="0" dirty="0" smtClean="0"/>
                        <a:t> stress levels </a:t>
                      </a:r>
                      <a:endParaRPr lang="en-US" sz="1400" dirty="0" smtClean="0"/>
                    </a:p>
                    <a:p>
                      <a:endParaRPr lang="en-US" sz="1400" dirty="0"/>
                    </a:p>
                  </a:txBody>
                  <a:tcPr/>
                </a:tc>
                <a:tc>
                  <a:txBody>
                    <a:bodyPr/>
                    <a:lstStyle/>
                    <a:p>
                      <a:r>
                        <a:rPr lang="en-US" sz="1400" dirty="0" smtClean="0"/>
                        <a:t>Health education</a:t>
                      </a:r>
                    </a:p>
                    <a:p>
                      <a:r>
                        <a:rPr lang="en-US" sz="1400" dirty="0" smtClean="0"/>
                        <a:t>Health</a:t>
                      </a:r>
                      <a:r>
                        <a:rPr lang="en-US" sz="1400" baseline="0" dirty="0" smtClean="0"/>
                        <a:t> communication</a:t>
                      </a:r>
                    </a:p>
                    <a:p>
                      <a:r>
                        <a:rPr lang="en-US" sz="1400" baseline="0" dirty="0" smtClean="0"/>
                        <a:t>Advocacy for health public policy  supporting lifestyles choices (</a:t>
                      </a:r>
                      <a:r>
                        <a:rPr lang="en-US" sz="1400" baseline="0" dirty="0" err="1" smtClean="0"/>
                        <a:t>e.g</a:t>
                      </a:r>
                      <a:r>
                        <a:rPr lang="en-US" sz="1400" baseline="0" dirty="0" smtClean="0"/>
                        <a:t> workplace smoking bands) </a:t>
                      </a:r>
                      <a:endParaRPr lang="en-US" sz="1400" dirty="0"/>
                    </a:p>
                  </a:txBody>
                  <a:tcPr/>
                </a:tc>
              </a:tr>
              <a:tr h="883285">
                <a:tc>
                  <a:txBody>
                    <a:bodyPr/>
                    <a:lstStyle/>
                    <a:p>
                      <a:r>
                        <a:rPr lang="en-US" sz="1400" dirty="0" smtClean="0"/>
                        <a:t>Socio-environmental</a:t>
                      </a:r>
                      <a:endParaRPr lang="en-US" sz="1400" dirty="0"/>
                    </a:p>
                  </a:txBody>
                  <a:tcPr/>
                </a:tc>
                <a:tc>
                  <a:txBody>
                    <a:bodyPr/>
                    <a:lstStyle/>
                    <a:p>
                      <a:r>
                        <a:rPr lang="en-US" sz="1400" dirty="0" smtClean="0"/>
                        <a:t>Living conditions</a:t>
                      </a:r>
                    </a:p>
                    <a:p>
                      <a:r>
                        <a:rPr lang="en-US" sz="1400" dirty="0" smtClean="0"/>
                        <a:t>Working conditions</a:t>
                      </a:r>
                    </a:p>
                    <a:p>
                      <a:r>
                        <a:rPr lang="en-US" sz="1400" dirty="0" smtClean="0"/>
                        <a:t>Social isolation</a:t>
                      </a:r>
                      <a:endParaRPr lang="en-US" sz="1400" dirty="0"/>
                    </a:p>
                  </a:txBody>
                  <a:tcPr/>
                </a:tc>
                <a:tc>
                  <a:txBody>
                    <a:bodyPr/>
                    <a:lstStyle/>
                    <a:p>
                      <a:r>
                        <a:rPr lang="en-US" sz="1400" dirty="0" smtClean="0"/>
                        <a:t>Policy change</a:t>
                      </a:r>
                    </a:p>
                    <a:p>
                      <a:r>
                        <a:rPr lang="en-US" sz="1400" dirty="0" smtClean="0"/>
                        <a:t>Advocacy</a:t>
                      </a:r>
                    </a:p>
                    <a:p>
                      <a:r>
                        <a:rPr lang="en-US" sz="1400" dirty="0" smtClean="0"/>
                        <a:t>Community </a:t>
                      </a:r>
                      <a:r>
                        <a:rPr lang="en-US" sz="1400" dirty="0" err="1" smtClean="0"/>
                        <a:t>moblization</a:t>
                      </a:r>
                      <a:r>
                        <a:rPr lang="en-US" sz="1400" dirty="0" smtClean="0"/>
                        <a:t> </a:t>
                      </a:r>
                      <a:endParaRPr lang="en-US" sz="1400"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326</TotalTime>
  <Words>2338</Words>
  <Application>Microsoft Office PowerPoint</Application>
  <PresentationFormat>On-screen Show (4:3)</PresentationFormat>
  <Paragraphs>368</Paragraphs>
  <Slides>56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Calibri</vt:lpstr>
      <vt:lpstr>Georgia</vt:lpstr>
      <vt:lpstr>Times New Roman</vt:lpstr>
      <vt:lpstr>Wingdings</vt:lpstr>
      <vt:lpstr>Wingdings 2</vt:lpstr>
      <vt:lpstr>Civic</vt:lpstr>
      <vt:lpstr>Approaches in Health Promotion Part 1</vt:lpstr>
      <vt:lpstr>Objectives: </vt:lpstr>
      <vt:lpstr>Perspectives on Health:</vt:lpstr>
      <vt:lpstr>Perspectives on Health: </vt:lpstr>
      <vt:lpstr>Perspectives on Health: </vt:lpstr>
      <vt:lpstr>Perspectives on Health: </vt:lpstr>
      <vt:lpstr>What are the three models of health that influence health promotion practice? </vt:lpstr>
      <vt:lpstr>Exploring the Three Models  </vt:lpstr>
      <vt:lpstr>Exploring the Three Models  </vt:lpstr>
      <vt:lpstr>Useful links: </vt:lpstr>
      <vt:lpstr>Main Approaches in Health Promotion </vt:lpstr>
      <vt:lpstr>These approaches have different objectives:  </vt:lpstr>
      <vt:lpstr>TOP-DOWN VS. BOTTOM-UP</vt:lpstr>
      <vt:lpstr>THE MEDICAL APPROACH </vt:lpstr>
      <vt:lpstr>Stages of preventions:</vt:lpstr>
      <vt:lpstr>The medical approach features:</vt:lpstr>
      <vt:lpstr> </vt:lpstr>
      <vt:lpstr>Evaluation of the medical approach:</vt:lpstr>
      <vt:lpstr>The medical approach pitfalls: </vt:lpstr>
      <vt:lpstr>The Educational Approach</vt:lpstr>
      <vt:lpstr>The Educational Approach (features):</vt:lpstr>
      <vt:lpstr>Aspects of Learning (methods):</vt:lpstr>
      <vt:lpstr>The Educational Approach (Evaluation):</vt:lpstr>
      <vt:lpstr>The educational approach pitfalls:</vt:lpstr>
      <vt:lpstr>Behavior Change Approach</vt:lpstr>
      <vt:lpstr>Behavior change approach (Methods):</vt:lpstr>
      <vt:lpstr>Behavior change approach (Evaluation):</vt:lpstr>
      <vt:lpstr>The behavior change approach pitfalls:</vt:lpstr>
      <vt:lpstr>Empowerment Approach</vt:lpstr>
      <vt:lpstr>Empowerment Approach</vt:lpstr>
      <vt:lpstr>Empowerment Approach</vt:lpstr>
      <vt:lpstr>Empowerment Approach (Methods):</vt:lpstr>
      <vt:lpstr>Empowerment Approach (Evaluation):</vt:lpstr>
      <vt:lpstr>The empowerment approach pitfalls:</vt:lpstr>
      <vt:lpstr>Social Change Approach</vt:lpstr>
      <vt:lpstr>The Social Change Approach (Methods): </vt:lpstr>
      <vt:lpstr>The Social Change Approach (Evaluation): </vt:lpstr>
      <vt:lpstr>The Social Change Approach (Pitfalls): </vt:lpstr>
      <vt:lpstr>PowerPoint Presentation</vt:lpstr>
      <vt:lpstr>The Medical Approach </vt:lpstr>
      <vt:lpstr>Behavioral Change Approach </vt:lpstr>
      <vt:lpstr>Educational Approach </vt:lpstr>
      <vt:lpstr>The Empowerment Approach </vt:lpstr>
      <vt:lpstr>Social Change Approach </vt:lpstr>
      <vt:lpstr>Exercise:</vt:lpstr>
      <vt:lpstr>PowerPoint Presentation</vt:lpstr>
      <vt:lpstr>PowerPoint Presentation</vt:lpstr>
      <vt:lpstr>PowerPoint Presentation</vt:lpstr>
      <vt:lpstr>PowerPoint Presentation</vt:lpstr>
      <vt:lpstr>PowerPoint Presentation</vt:lpstr>
      <vt:lpstr>We can conclude that:</vt:lpstr>
      <vt:lpstr>Models Of Health Promotion:</vt:lpstr>
      <vt:lpstr>Models Of Health Promotion: (cont.)</vt:lpstr>
      <vt:lpstr>Models of health promotion may help to:</vt:lpstr>
      <vt:lpstr>Theory:</vt:lpstr>
      <vt:lpstr>Health promotion theories: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Health Promotion Part 1</dc:title>
  <dc:creator>Bassim Aljazaeri</dc:creator>
  <cp:lastModifiedBy>Alaa Jameel Almaiman</cp:lastModifiedBy>
  <cp:revision>44</cp:revision>
  <dcterms:created xsi:type="dcterms:W3CDTF">2006-08-16T00:00:00Z</dcterms:created>
  <dcterms:modified xsi:type="dcterms:W3CDTF">2018-02-12T05:30:54Z</dcterms:modified>
</cp:coreProperties>
</file>