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413" r:id="rId3"/>
    <p:sldId id="412" r:id="rId4"/>
    <p:sldId id="301" r:id="rId5"/>
    <p:sldId id="290" r:id="rId6"/>
    <p:sldId id="291" r:id="rId7"/>
    <p:sldId id="257" r:id="rId8"/>
    <p:sldId id="258" r:id="rId9"/>
    <p:sldId id="259" r:id="rId10"/>
    <p:sldId id="300" r:id="rId11"/>
    <p:sldId id="356" r:id="rId12"/>
    <p:sldId id="288" r:id="rId13"/>
    <p:sldId id="366" r:id="rId14"/>
    <p:sldId id="263" r:id="rId15"/>
    <p:sldId id="285" r:id="rId16"/>
    <p:sldId id="286" r:id="rId17"/>
    <p:sldId id="302" r:id="rId18"/>
    <p:sldId id="303" r:id="rId19"/>
    <p:sldId id="304" r:id="rId20"/>
    <p:sldId id="312" r:id="rId21"/>
    <p:sldId id="265" r:id="rId22"/>
    <p:sldId id="305" r:id="rId23"/>
    <p:sldId id="266" r:id="rId24"/>
    <p:sldId id="388" r:id="rId25"/>
    <p:sldId id="267" r:id="rId26"/>
    <p:sldId id="268" r:id="rId27"/>
    <p:sldId id="269" r:id="rId28"/>
    <p:sldId id="270" r:id="rId29"/>
    <p:sldId id="271" r:id="rId30"/>
    <p:sldId id="283" r:id="rId31"/>
    <p:sldId id="314" r:id="rId32"/>
    <p:sldId id="315" r:id="rId33"/>
    <p:sldId id="313" r:id="rId34"/>
    <p:sldId id="316" r:id="rId35"/>
    <p:sldId id="273" r:id="rId36"/>
    <p:sldId id="274" r:id="rId37"/>
    <p:sldId id="275" r:id="rId38"/>
    <p:sldId id="317" r:id="rId39"/>
    <p:sldId id="389" r:id="rId40"/>
    <p:sldId id="318" r:id="rId41"/>
    <p:sldId id="368" r:id="rId42"/>
    <p:sldId id="277" r:id="rId43"/>
    <p:sldId id="278" r:id="rId44"/>
    <p:sldId id="294" r:id="rId45"/>
    <p:sldId id="295" r:id="rId46"/>
    <p:sldId id="359" r:id="rId47"/>
    <p:sldId id="361" r:id="rId48"/>
    <p:sldId id="363" r:id="rId49"/>
    <p:sldId id="365" r:id="rId50"/>
    <p:sldId id="357" r:id="rId51"/>
    <p:sldId id="307" r:id="rId52"/>
    <p:sldId id="367" r:id="rId53"/>
    <p:sldId id="308" r:id="rId54"/>
    <p:sldId id="309" r:id="rId55"/>
    <p:sldId id="310" r:id="rId56"/>
    <p:sldId id="319" r:id="rId57"/>
    <p:sldId id="320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63823B-14D1-42BE-8953-26C36DA2D960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92E186-FC9E-4953-950B-2AE2E1F4E1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1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6A43F8-E293-4272-86C4-452E62A47CBB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D8C31C-7A51-4ECF-9E65-21BCEB289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9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988-F557-4EAA-AF0E-6E94D7F9EA84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D801-F2D2-4A0A-9DD6-B7F739AB10CB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37F6-0509-4299-931F-5F3A217AC26C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B2E9-BA4C-4C3F-AF5F-8FFC9830E5E2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ED6B-A2E2-4F68-9308-3600CA30C6CF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2EA7-CBF6-4A00-9F76-12B872DE62A0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D3AC-D7B7-4FD1-94EA-7FA5D1BF7403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651B-AC6A-4E10-A595-02DA85E37C27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8715-2D36-404E-8868-40BBBEA0189C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6190-044E-4C77-A578-09111576491B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1E5095C-D21F-4D55-8693-894BA1732339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263E28-9236-4BBB-A2E5-235F8FF26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2672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w Cen MT Condensed Extra Bold" pitchFamily="34" charset="0"/>
                <a:cs typeface="Times New Roman" pitchFamily="18" charset="0"/>
              </a:rPr>
              <a:t>The Measures </a:t>
            </a:r>
            <a:r>
              <a:rPr lang="en-US" sz="6000" b="1" dirty="0" smtClean="0">
                <a:latin typeface="Tw Cen MT Condensed Extra Bold" pitchFamily="34" charset="0"/>
                <a:cs typeface="Times New Roman" pitchFamily="18" charset="0"/>
              </a:rPr>
              <a:t>of Mortality</a:t>
            </a:r>
            <a:endParaRPr lang="en-US" sz="6000" b="1" dirty="0">
              <a:latin typeface="Tw Cen MT Condensed Extra Bold" pitchFamily="34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3B62-B8B3-4C5A-9849-D69D9CB42B6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560572"/>
              </p:ext>
            </p:extLst>
          </p:nvPr>
        </p:nvGraphicFramePr>
        <p:xfrm>
          <a:off x="176318" y="692696"/>
          <a:ext cx="8860178" cy="6349325"/>
        </p:xfrm>
        <a:graphic>
          <a:graphicData uri="http://schemas.openxmlformats.org/drawingml/2006/table">
            <a:tbl>
              <a:tblPr rtl="1"/>
              <a:tblGrid>
                <a:gridCol w="877955"/>
                <a:gridCol w="877955"/>
                <a:gridCol w="904831"/>
                <a:gridCol w="877955"/>
                <a:gridCol w="877955"/>
                <a:gridCol w="904831"/>
                <a:gridCol w="877955"/>
                <a:gridCol w="877955"/>
                <a:gridCol w="904831"/>
                <a:gridCol w="877955"/>
              </a:tblGrid>
              <a:tr h="305538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SA" sz="1800" b="1" i="0" u="none" strike="noStrike" dirty="0">
                          <a:latin typeface="Arial Black" pitchFamily="34" charset="0"/>
                        </a:rPr>
                        <a:t>السنة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SA" sz="1800" b="1" i="0" u="none" strike="noStrike">
                          <a:latin typeface="Arial Black" pitchFamily="34" charset="0"/>
                        </a:rPr>
                        <a:t>سعوديون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SA" sz="1800" b="1" i="0" u="none" strike="noStrike">
                          <a:latin typeface="Arial Black" pitchFamily="34" charset="0"/>
                        </a:rPr>
                        <a:t>غير سعوديين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SA" sz="1800" b="1" i="0" u="none" strike="noStrike" dirty="0">
                          <a:latin typeface="Arial Black" pitchFamily="34" charset="0"/>
                        </a:rPr>
                        <a:t>الجملة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SAUDI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NON-SAUDI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latin typeface="Arial Black" pitchFamily="34" charset="0"/>
                        </a:rPr>
                        <a:t>TOTAL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YEAR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ذكور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اناث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جملة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ذكور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اناث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جملة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ذكور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latin typeface="Arial Black" pitchFamily="34" charset="0"/>
                        </a:rPr>
                        <a:t>اناث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latin typeface="Arial Black" pitchFamily="34" charset="0"/>
                        </a:rPr>
                        <a:t>جملة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7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MALE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FEMALE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TOTAL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MALE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FEMALE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TOTAL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MALE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FEMALE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latin typeface="Arial Black" pitchFamily="34" charset="0"/>
                        </a:rPr>
                        <a:t>TOTAL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4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4.7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4.3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2005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4.7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2006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4.6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9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2007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4.6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3.2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3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2008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4.5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3.5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2.8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3.6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2009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4.5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3.5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6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latin typeface="Arial Black" pitchFamily="34" charset="0"/>
                        </a:rPr>
                        <a:t>2010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4.4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4.1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3.6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2.7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3.3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4.2</a:t>
                      </a:r>
                    </a:p>
                  </a:txBody>
                  <a:tcPr marL="5501" marR="5501" marT="55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3.5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latin typeface="Arial Black" pitchFamily="34" charset="0"/>
                        </a:rPr>
                        <a:t>3.9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94"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975">
                <a:tc gridSpan="10">
                  <a:txBody>
                    <a:bodyPr/>
                    <a:lstStyle/>
                    <a:p>
                      <a:pPr algn="r" rtl="1" fontAlgn="ctr"/>
                      <a:endParaRPr lang="ar-SA" sz="1400" b="1" i="0" u="none" strike="noStrike" dirty="0">
                        <a:latin typeface="Arial Black" pitchFamily="34" charset="0"/>
                      </a:endParaRPr>
                    </a:p>
                  </a:txBody>
                  <a:tcPr marL="5501" marR="5501" marT="5501" marB="0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6318" y="18864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CMR </a:t>
            </a:r>
            <a:r>
              <a:rPr lang="en-US" sz="2000" dirty="0">
                <a:latin typeface="Arial Black" pitchFamily="34" charset="0"/>
              </a:rPr>
              <a:t>By Sex And Nationality </a:t>
            </a:r>
            <a:r>
              <a:rPr lang="en-US" sz="2000" dirty="0" smtClean="0">
                <a:latin typeface="Arial Black" pitchFamily="34" charset="0"/>
              </a:rPr>
              <a:t>In </a:t>
            </a:r>
            <a:r>
              <a:rPr lang="en-US" sz="2000" dirty="0">
                <a:latin typeface="Arial Black" pitchFamily="34" charset="0"/>
              </a:rPr>
              <a:t>The </a:t>
            </a:r>
            <a:r>
              <a:rPr lang="en-US" sz="2000" dirty="0" smtClean="0">
                <a:latin typeface="Arial Black" pitchFamily="34" charset="0"/>
              </a:rPr>
              <a:t>KSA </a:t>
            </a:r>
            <a:r>
              <a:rPr lang="en-US" sz="2000" dirty="0">
                <a:latin typeface="Arial Black" pitchFamily="34" charset="0"/>
              </a:rPr>
              <a:t>(2004 to 2010)</a:t>
            </a:r>
            <a:br>
              <a:rPr lang="en-US" sz="2000" dirty="0">
                <a:latin typeface="Arial Black" pitchFamily="34" charset="0"/>
              </a:rPr>
            </a:br>
            <a:endParaRPr lang="ar-SA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36383"/>
              </p:ext>
            </p:extLst>
          </p:nvPr>
        </p:nvGraphicFramePr>
        <p:xfrm>
          <a:off x="107505" y="116628"/>
          <a:ext cx="8856984" cy="655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7"/>
                <a:gridCol w="1623123"/>
                <a:gridCol w="1454643"/>
                <a:gridCol w="2135736"/>
                <a:gridCol w="2131315"/>
              </a:tblGrid>
              <a:tr h="14247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Country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Crude death rate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Crude birth rate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Infant mortality rate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Maternal mortality rate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85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Per 1000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Per 1000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Per 1000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Per 100,000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147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Saudi Arabia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18.5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Yemen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53.3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Palestine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35.9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22.2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Iraq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36.6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34.6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Bahrain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Emirates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1.4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14.0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Oman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22.2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18.5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Qatar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14.1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Jordon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26.4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21.0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0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D7D1-24E6-4FC0-B28E-B9DBA9EE6775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3259" y="332656"/>
            <a:ext cx="85344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Why Mid-year population?</a:t>
            </a:r>
            <a:endParaRPr kumimoji="0" lang="en-US" sz="3200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1484784"/>
            <a:ext cx="8534400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For example, for the crude death rate the number of persons exposed to the risk of dying (denominator): includes: Persons alive in Muharram 1 of the year previous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Rectangle 11"/>
          <p:cNvSpPr/>
          <p:nvPr/>
        </p:nvSpPr>
        <p:spPr>
          <a:xfrm>
            <a:off x="251520" y="476672"/>
            <a:ext cx="8534400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plus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all persons born during year </a:t>
            </a:r>
            <a:r>
              <a:rPr lang="en-US" sz="3200" b="1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minus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all persons who die during year, 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251520" y="2780928"/>
            <a:ext cx="8610600" cy="134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adjustments made for persons who moved in or out.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60D2-A4A5-4123-B82C-F6AFC66EC8CB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9100" y="332656"/>
            <a:ext cx="845820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A common solution to this problem of determining the population at risk is to estimate the population at mid-year.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3140968"/>
            <a:ext cx="8366820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In our example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lvl="0" algn="just" eaLnBrk="0" fontAlgn="base" hangingPunct="0">
              <a:lnSpc>
                <a:spcPts val="51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he population at risk will be the population on Rajab1.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CE2F-CC6C-4596-8F66-090F7DC4215A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610600" cy="633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</a:pP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Cause-specific Mortality Rate </a:t>
            </a:r>
          </a:p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• Is Mortality from a specified cause for a population during a specified time period. </a:t>
            </a:r>
          </a:p>
          <a:p>
            <a:pPr>
              <a:lnSpc>
                <a:spcPts val="3400"/>
              </a:lnSpc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• The numerator is the number of deaths from that cause.</a:t>
            </a:r>
          </a:p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>
              <a:lnSpc>
                <a:spcPts val="47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The denominator remains the size of the population at the mid-point of the time period.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686800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Example: </a:t>
            </a:r>
          </a:p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In the previous example: suppose the tuberculosis death in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1438H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was 5. </a:t>
            </a:r>
          </a:p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Calculate mortality rate due to TB.</a:t>
            </a:r>
          </a:p>
          <a:p>
            <a:pPr>
              <a:lnSpc>
                <a:spcPts val="3000"/>
              </a:lnSpc>
            </a:pPr>
            <a:endParaRPr lang="en-US" sz="28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Numerator: number of deaths due to TB = 5</a:t>
            </a:r>
          </a:p>
          <a:p>
            <a:pPr marL="2774950" indent="-2774950"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Denominator: Mid-year population 150,000</a:t>
            </a:r>
          </a:p>
          <a:p>
            <a:pPr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Mortality rate due to TB = </a:t>
            </a:r>
          </a:p>
          <a:p>
            <a:pPr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        (5/150,000) x 100,000 = 3.3/100,000</a:t>
            </a:r>
            <a:endParaRPr lang="ar-SA" sz="2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>
          <a:xfrm>
            <a:off x="395536" y="190500"/>
            <a:ext cx="7924800" cy="790228"/>
          </a:xfrm>
          <a:prstGeom prst="roundRect">
            <a:avLst>
              <a:gd name="adj" fmla="val 21667"/>
            </a:avLst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The Age Specific Death Rate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859817"/>
              </p:ext>
            </p:extLst>
          </p:nvPr>
        </p:nvGraphicFramePr>
        <p:xfrm>
          <a:off x="1894136" y="1340768"/>
          <a:ext cx="492760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231366" imgH="431613" progId="Equation.3">
                  <p:embed/>
                </p:oleObj>
              </mc:Choice>
              <mc:Fallback>
                <p:oleObj name="Equation" r:id="rId3" imgW="1231366" imgH="431613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136" y="1340768"/>
                        <a:ext cx="4927600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1520" y="2852936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Where:</a:t>
            </a:r>
          </a:p>
          <a:p>
            <a:pPr>
              <a:lnSpc>
                <a:spcPts val="4200"/>
              </a:lnSpc>
            </a:pP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ASDR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= The Age Specific Death Rate.</a:t>
            </a:r>
          </a:p>
          <a:p>
            <a:pPr>
              <a:lnSpc>
                <a:spcPts val="4200"/>
              </a:lnSpc>
            </a:pPr>
            <a:r>
              <a:rPr lang="en-US" sz="2800" dirty="0" err="1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</a:t>
            </a:r>
            <a:r>
              <a:rPr lang="en-US" sz="2800" baseline="-25000" dirty="0" err="1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x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= Deaths for population at age x during </a:t>
            </a:r>
          </a:p>
          <a:p>
            <a:pPr marL="809625" indent="-715963">
              <a:lnSpc>
                <a:spcPts val="4200"/>
              </a:lnSpc>
              <a:tabLst>
                <a:tab pos="8253413" algn="l"/>
              </a:tabLst>
            </a:pP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ar-SA" sz="28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 the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year.</a:t>
            </a:r>
          </a:p>
          <a:p>
            <a:pPr marL="809625" indent="-809625">
              <a:lnSpc>
                <a:spcPts val="4200"/>
              </a:lnSpc>
            </a:pPr>
            <a:r>
              <a:rPr lang="en-US" sz="2800" dirty="0" err="1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</a:t>
            </a:r>
            <a:r>
              <a:rPr lang="en-US" sz="2800" baseline="-25000" dirty="0" err="1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x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= Mid year Population for the population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at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age x</a:t>
            </a:r>
            <a:endParaRPr lang="ar-SA" sz="28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750522"/>
              </p:ext>
            </p:extLst>
          </p:nvPr>
        </p:nvGraphicFramePr>
        <p:xfrm>
          <a:off x="290935" y="1196752"/>
          <a:ext cx="8568953" cy="5538983"/>
        </p:xfrm>
        <a:graphic>
          <a:graphicData uri="http://schemas.openxmlformats.org/drawingml/2006/table">
            <a:tbl>
              <a:tblPr rtl="1"/>
              <a:tblGrid>
                <a:gridCol w="2855728"/>
                <a:gridCol w="2857496"/>
                <a:gridCol w="2855729"/>
              </a:tblGrid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Deaths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Mid year Population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Age Group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4143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73795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19 – 15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4740</a:t>
                      </a:r>
                      <a:endParaRPr kumimoji="0" lang="ar-SA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48764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24 – 20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4304</a:t>
                      </a:r>
                      <a:endParaRPr kumimoji="0" lang="ar-SA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43635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29 – 25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3883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63337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34 – 30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899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4062</a:t>
                      </a:r>
                      <a:endParaRPr kumimoji="0" lang="ar-SA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34423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39 – 35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4597</a:t>
                      </a:r>
                      <a:endParaRPr kumimoji="0" lang="ar-SA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26983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44 – 40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61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5085</a:t>
                      </a:r>
                      <a:endParaRPr kumimoji="0" lang="ar-SA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24548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49 - 45</a:t>
                      </a:r>
                      <a:endParaRPr kumimoji="0" lang="ar-SA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11663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Deaths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during the year and the population at the mid year for the different age groups </a:t>
            </a:r>
            <a:endParaRPr lang="ar-SA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Group 3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962447"/>
              </p:ext>
            </p:extLst>
          </p:nvPr>
        </p:nvGraphicFramePr>
        <p:xfrm>
          <a:off x="179512" y="688132"/>
          <a:ext cx="8856983" cy="5780377"/>
        </p:xfrm>
        <a:graphic>
          <a:graphicData uri="http://schemas.openxmlformats.org/drawingml/2006/table">
            <a:tbl>
              <a:tblPr rtl="1"/>
              <a:tblGrid>
                <a:gridCol w="2151190"/>
                <a:gridCol w="2158584"/>
                <a:gridCol w="2580615"/>
                <a:gridCol w="1966594"/>
              </a:tblGrid>
              <a:tr h="94066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ASDR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Death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Mid year Population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Simplified Arabic" pitchFamily="2" charset="-78"/>
                        </a:rPr>
                        <a:t>Age Group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24" marB="457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4143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73795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19 – 15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4740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48764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24 – 20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4304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43635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29 – 25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61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3883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63337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34 – 30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4062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34423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39 – 35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4597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26983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44 – 40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5085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24548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haroni" pitchFamily="2" charset="-79"/>
                          <a:ea typeface="Times New Roman" pitchFamily="18" charset="0"/>
                          <a:cs typeface="Simplified Arabic" pitchFamily="2" charset="-78"/>
                        </a:rPr>
                        <a:t>49 - 45</a:t>
                      </a:r>
                    </a:p>
                  </a:txBody>
                  <a:tcPr marT="45724" marB="4572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323528" y="116632"/>
            <a:ext cx="7924800" cy="571500"/>
          </a:xfrm>
          <a:prstGeom prst="roundRect">
            <a:avLst>
              <a:gd name="adj" fmla="val 21667"/>
            </a:avLst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The age Specific Death Rates</a:t>
            </a:r>
          </a:p>
        </p:txBody>
      </p:sp>
    </p:spTree>
    <p:extLst>
      <p:ext uri="{BB962C8B-B14F-4D97-AF65-F5344CB8AC3E}">
        <p14:creationId xmlns:p14="http://schemas.microsoft.com/office/powerpoint/2010/main" val="9048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Components of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Mortality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Mortality measures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Years of potential life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lost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Sources of statistics on mortality 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B2E9-BA4C-4C3F-AF5F-8FFC9830E5E2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6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520" y="476672"/>
            <a:ext cx="8640960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endParaRPr lang="en-US" sz="3200" dirty="0">
              <a:latin typeface="Arial Black" pitchFamily="34" charset="0"/>
            </a:endParaRPr>
          </a:p>
          <a:p>
            <a:pPr>
              <a:lnSpc>
                <a:spcPts val="5200"/>
              </a:lnSpc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Why Age Specific Death Rates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?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marL="457200" indent="-457200">
              <a:lnSpc>
                <a:spcPts val="52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Can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compare mortality at different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ages.</a:t>
            </a:r>
          </a:p>
          <a:p>
            <a:pPr marL="457200" indent="-457200">
              <a:lnSpc>
                <a:spcPts val="52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Can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compare mortality in the same age groups over time and/or between countries and areas</a:t>
            </a:r>
          </a:p>
        </p:txBody>
      </p:sp>
    </p:spTree>
    <p:extLst>
      <p:ext uri="{BB962C8B-B14F-4D97-AF65-F5344CB8AC3E}">
        <p14:creationId xmlns:p14="http://schemas.microsoft.com/office/powerpoint/2010/main" val="206590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6764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3- </a:t>
            </a:r>
            <a:r>
              <a:rPr lang="en-US" sz="4000" b="1" u="sng" dirty="0">
                <a:latin typeface="Arial Black" pitchFamily="34" charset="0"/>
                <a:cs typeface="Times New Roman" pitchFamily="18" charset="0"/>
              </a:rPr>
              <a:t>Infant mortality rates (IMR):</a:t>
            </a:r>
            <a:r>
              <a:rPr lang="en-US" sz="4000" dirty="0">
                <a:latin typeface="Arial Black" pitchFamily="34" charset="0"/>
                <a:cs typeface="Times New Roman" pitchFamily="18" charset="0"/>
              </a:rPr>
              <a:t/>
            </a:r>
            <a:br>
              <a:rPr lang="en-US" sz="4000" dirty="0">
                <a:latin typeface="Arial Black" pitchFamily="34" charset="0"/>
                <a:cs typeface="Times New Roman" pitchFamily="18" charset="0"/>
              </a:rPr>
            </a:br>
            <a:endParaRPr lang="en-US" sz="40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5663-C76E-40B3-BEC9-8D1805858AD7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610600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Are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the most common used rates for measuring the risk of dying during the first year of life. 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ts val="5000"/>
              </a:lnSpc>
            </a:pPr>
            <a:endParaRPr lang="en-US" sz="3200" b="1" dirty="0"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These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rates are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most frequently used measures for comparing health services among nations. 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" name="Picture 2" descr="C:\Users\toshiba\Desktop\infant and child mortai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856984" cy="56886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9512" y="187569"/>
            <a:ext cx="8284840" cy="762000"/>
          </a:xfrm>
          <a:prstGeom prst="roundRect">
            <a:avLst>
              <a:gd name="adj" fmla="val 21667"/>
            </a:avLst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>
                <a:latin typeface="Arial Black" pitchFamily="34" charset="0"/>
              </a:rPr>
              <a:t>Infant Mortality Rate , Saudi Arabia (2000-2011)</a:t>
            </a:r>
            <a:endParaRPr lang="en-US" sz="24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High infant mortality rates are:</a:t>
            </a:r>
          </a:p>
          <a:p>
            <a:pPr>
              <a:lnSpc>
                <a:spcPts val="5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1- Reflection of poor economic conditions</a:t>
            </a:r>
          </a:p>
          <a:p>
            <a:pPr>
              <a:lnSpc>
                <a:spcPts val="5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2- unmet health care needs and </a:t>
            </a:r>
          </a:p>
          <a:p>
            <a:pPr>
              <a:lnSpc>
                <a:spcPts val="5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3- other unfavorable environmental factors. 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D07-C937-4DCF-8E02-C4C67A0C22C8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4149080"/>
            <a:ext cx="1353256" cy="5437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baseline="-25000" dirty="0" smtClean="0">
                <a:latin typeface="Arial Black" pitchFamily="34" charset="0"/>
                <a:cs typeface="Times New Roman" pitchFamily="18" charset="0"/>
              </a:rPr>
              <a:t>IMR =</a:t>
            </a:r>
            <a:endParaRPr lang="en-US" sz="4400" baseline="-250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97152"/>
            <a:ext cx="80915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 Black" pitchFamily="34" charset="0"/>
                <a:cs typeface="Times New Roman" pitchFamily="18" charset="0"/>
              </a:rPr>
              <a:t>number of infant deaths 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age 0-365 days</a:t>
            </a: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5445224"/>
            <a:ext cx="670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67544" y="5589240"/>
            <a:ext cx="6645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 Black" pitchFamily="34" charset="0"/>
                <a:cs typeface="Times New Roman" pitchFamily="18" charset="0"/>
              </a:rPr>
              <a:t>Number of live 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births during year</a:t>
            </a: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1625" y="5301208"/>
            <a:ext cx="1222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 Black" pitchFamily="34" charset="0"/>
                <a:cs typeface="Times New Roman" pitchFamily="18" charset="0"/>
              </a:rPr>
              <a:t>1000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96336" y="5229200"/>
            <a:ext cx="43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36383"/>
              </p:ext>
            </p:extLst>
          </p:nvPr>
        </p:nvGraphicFramePr>
        <p:xfrm>
          <a:off x="1143000" y="228600"/>
          <a:ext cx="5715000" cy="6467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042"/>
                <a:gridCol w="3345958"/>
              </a:tblGrid>
              <a:tr h="77160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Country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Infant mortality rate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876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Per 1000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02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Saudi Arabia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18.5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Yemen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53.3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Palestine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22.2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Iraq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34.6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Bahrain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7.0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Emirates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10.9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Oman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18.5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08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Qatar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9.0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05822"/>
            <a:ext cx="8610600" cy="265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Suppose at KKU hospital, 20 infants died during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 The number of live births for the same year was 2600. Calculate IMR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7BD0-9B58-4F9B-AB47-A06FC30DE8CF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520" y="2996952"/>
            <a:ext cx="861060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Numerator: number of infants died = 20</a:t>
            </a:r>
          </a:p>
          <a:p>
            <a:pPr marL="2774950" indent="-2774950"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Denominator: Number of live births = 2600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4114800"/>
            <a:ext cx="8458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IMR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= </a:t>
            </a:r>
          </a:p>
          <a:p>
            <a:pPr marL="3087688" lvl="0" indent="-3087688" algn="just" eaLnBrk="0" fontAlgn="base" hangingPunct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20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 1000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Arial Black" pitchFamily="34" charset="0"/>
              </a:rPr>
              <a:t>= </a:t>
            </a:r>
            <a:r>
              <a:rPr lang="en-US" sz="3200" b="1" dirty="0" smtClean="0">
                <a:latin typeface="Arial Black" pitchFamily="34" charset="0"/>
                <a:cs typeface="Times New Roman" pitchFamily="18" charset="0"/>
              </a:rPr>
              <a:t>7.7</a:t>
            </a:r>
            <a:r>
              <a:rPr lang="en-US" sz="2400" b="1" dirty="0" smtClean="0">
                <a:latin typeface="Arial Black" pitchFamily="34" charset="0"/>
                <a:cs typeface="Times New Roman" pitchFamily="18" charset="0"/>
              </a:rPr>
              <a:t>/</a:t>
            </a:r>
            <a:r>
              <a:rPr lang="en-US" sz="2800" b="1" dirty="0" smtClean="0">
                <a:latin typeface="Arial Black" pitchFamily="34" charset="0"/>
                <a:cs typeface="Times New Roman" pitchFamily="18" charset="0"/>
              </a:rPr>
              <a:t>1000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5715000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2600</a:t>
            </a:r>
            <a:endParaRPr lang="ar-SA" sz="2800" dirty="0">
              <a:latin typeface="Arial Black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2000" y="56388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600" y="499288"/>
            <a:ext cx="86868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That is; 7.7 infant deaths per 1,000 live births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87AF-9084-4ABA-93DE-9DFE6BEE735D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743200"/>
            <a:ext cx="835908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5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Neonatal mortality rate </a:t>
            </a:r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(NMR</a:t>
            </a:r>
            <a:r>
              <a:rPr lang="en-US" sz="3200" b="1" i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Measures risk of dying among new born infants under the age 28 days.</a:t>
            </a:r>
            <a:endParaRPr lang="en-US" sz="28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5137-D9C6-4078-8A6F-16607F6FD96D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362200"/>
            <a:ext cx="6172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85800" y="1371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deaths for infants under 28 days of age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514600"/>
            <a:ext cx="5457521" cy="11744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live birth in the </a:t>
            </a:r>
          </a:p>
          <a:p>
            <a:pPr lvl="0" algn="ctr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same year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2057400"/>
            <a:ext cx="1518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 1,000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04800" y="457200"/>
            <a:ext cx="24256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NMR </a:t>
            </a:r>
            <a:r>
              <a:rPr lang="en-US" sz="3600" b="1" i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lang="en-US" sz="36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ar-SA" sz="4400" dirty="0">
              <a:latin typeface="Arial Black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79512" y="3861048"/>
            <a:ext cx="86868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Example: In the previous example: </a:t>
            </a:r>
          </a:p>
          <a:p>
            <a:pPr marL="0" marR="0" lvl="0" indent="0" algn="l" defTabSz="914400" rtl="0" eaLnBrk="1" fontAlgn="base" latinLnBrk="0" hangingPunct="1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suppose out of the 20 who died, 12 died in the first 28 days. Calculate NMR for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2D05-1F0E-495D-A260-8F6219FAD7E7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883920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indent="-2246313">
              <a:lnSpc>
                <a:spcPts val="4700"/>
              </a:lnSpc>
            </a:pPr>
            <a:r>
              <a:rPr lang="en-US" sz="2800" b="1" dirty="0" smtClean="0">
                <a:latin typeface="Arial Black" pitchFamily="34" charset="0"/>
              </a:rPr>
              <a:t>Numerator: number died in ( 0- 28) days = 12</a:t>
            </a:r>
          </a:p>
          <a:p>
            <a:pPr marL="2774950" indent="-2774950">
              <a:lnSpc>
                <a:spcPts val="4700"/>
              </a:lnSpc>
            </a:pPr>
            <a:r>
              <a:rPr lang="en-US" sz="2800" b="1" dirty="0" smtClean="0">
                <a:latin typeface="Arial Black" pitchFamily="34" charset="0"/>
              </a:rPr>
              <a:t>Denominator: Number of live births = 2600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828800"/>
            <a:ext cx="2048959" cy="6813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NMR =</a:t>
            </a: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266700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12 </a:t>
            </a: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x 1,000 = 4.6/1000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2600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4114800"/>
            <a:ext cx="7279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4.6 deaths per 1,000 live births.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39DC-E2F9-4C0E-97D2-9B252FEE7BAF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Postneonatal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mortality rate (PNMR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ts val="53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who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died after 28 days of age.</a:t>
            </a:r>
          </a:p>
          <a:p>
            <a:pPr lvl="0" algn="just" eaLnBrk="0" fontAlgn="base" hangingPunct="0">
              <a:lnSpc>
                <a:spcPts val="8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For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previous example:</a:t>
            </a:r>
          </a:p>
          <a:p>
            <a:pPr lvl="0" algn="just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he number of infants who died after 28 days of age is 8. (20 - 12 = 8).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Mortality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There are two biological aspects of mortality: 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1. Lifespan: </a:t>
            </a:r>
            <a:r>
              <a:rPr lang="en-US" dirty="0" smtClean="0">
                <a:latin typeface="Arial Black" panose="020B0A04020102020204" pitchFamily="34" charset="0"/>
              </a:rPr>
              <a:t>refers to the oldest age to which human beings can survive (how long a person can possibly be alive). </a:t>
            </a:r>
          </a:p>
          <a:p>
            <a:r>
              <a:rPr lang="en-US" b="1" dirty="0" smtClean="0">
                <a:latin typeface="Arial Black" panose="020B0A04020102020204" pitchFamily="34" charset="0"/>
              </a:rPr>
              <a:t>2. longevity : </a:t>
            </a:r>
            <a:r>
              <a:rPr lang="en-US" dirty="0" smtClean="0">
                <a:latin typeface="Arial Black" panose="020B0A04020102020204" pitchFamily="34" charset="0"/>
              </a:rPr>
              <a:t>refers to the ability to remain alive from one year to the next.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The proportion of people who are actually able to approach that upper age limit is governed by a combination of biological (e.g. genetics, vital organs strength .. ) and Social ( e.g. lack of stress) factors.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B2E9-BA4C-4C3F-AF5F-8FFC9830E5E2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4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6354-FBC0-4473-957D-477556406C01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38100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3400" y="4191000"/>
            <a:ext cx="40815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1,000 = 3.1/1000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5562600"/>
            <a:ext cx="8587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3.1/1000 deaths per 1,000 live births.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352800" y="45720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4343400"/>
            <a:ext cx="1936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PNMR 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962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3352800" y="457200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2600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9512" y="144780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PNMR =</a:t>
            </a: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deaths for infants more than 28 days old through the age of 1 year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29718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live birth in the same year</a:t>
            </a:r>
            <a:endParaRPr lang="en-US" sz="2800" b="1" dirty="0"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90600" y="2895600"/>
            <a:ext cx="6477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5636" y="2590800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  1,000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520" y="260648"/>
            <a:ext cx="8640960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100"/>
              </a:lnSpc>
            </a:pPr>
            <a:r>
              <a:rPr lang="en-US" sz="44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Maternal </a:t>
            </a:r>
            <a:r>
              <a:rPr lang="en-US" sz="4400" b="1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Mortality</a:t>
            </a:r>
            <a:endParaRPr lang="en-US" sz="4400" u="sng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ts val="5100"/>
              </a:lnSpc>
            </a:pPr>
            <a:endParaRPr lang="en-US" sz="3200" dirty="0" smtClean="0">
              <a:latin typeface="Arial Black" pitchFamily="34" charset="0"/>
            </a:endParaRPr>
          </a:p>
          <a:p>
            <a:pPr>
              <a:lnSpc>
                <a:spcPts val="51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Definition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:</a:t>
            </a:r>
          </a:p>
          <a:p>
            <a:pPr>
              <a:lnSpc>
                <a:spcPts val="51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‘Maternal death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’ is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death of a woman</a:t>
            </a:r>
          </a:p>
          <a:p>
            <a:pPr marL="914400" lvl="1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while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pregnant ,or</a:t>
            </a:r>
          </a:p>
          <a:p>
            <a:pPr marL="914400" lvl="1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within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42 days of termination of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pregnancy.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marL="57150" indent="-57150">
              <a:lnSpc>
                <a:spcPts val="5100"/>
              </a:lnSpc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Irrespective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of the duration or site of the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pregnancy.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93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9552" y="476672"/>
            <a:ext cx="7992888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100"/>
              </a:lnSpc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From any cause related to, or aggravated by the pregnancy or its management </a:t>
            </a:r>
          </a:p>
          <a:p>
            <a:pPr marL="457200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Not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from accidental causes </a:t>
            </a:r>
          </a:p>
        </p:txBody>
      </p:sp>
    </p:spTree>
    <p:extLst>
      <p:ext uri="{BB962C8B-B14F-4D97-AF65-F5344CB8AC3E}">
        <p14:creationId xmlns:p14="http://schemas.microsoft.com/office/powerpoint/2010/main" val="1334007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56895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Maternal Mortality Indicators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3200" dirty="0">
              <a:latin typeface="Arial Black" pitchFamily="34" charset="0"/>
            </a:endParaRPr>
          </a:p>
          <a:p>
            <a:pPr marL="457200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Maternal </a:t>
            </a:r>
            <a:r>
              <a:rPr lang="en-US" sz="32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mortality </a:t>
            </a:r>
            <a:r>
              <a:rPr lang="en-US" sz="3200" i="1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ratio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(per 100,000 live births -or per 1000 live births)</a:t>
            </a:r>
          </a:p>
          <a:p>
            <a:pPr marL="457200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Maternal </a:t>
            </a:r>
            <a:r>
              <a:rPr lang="en-US" sz="3200" u="sng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mortality </a:t>
            </a:r>
            <a:r>
              <a:rPr lang="en-US" sz="3200" i="1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rate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(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per 100,000 women of childbearing age)</a:t>
            </a:r>
          </a:p>
          <a:p>
            <a:endParaRPr lang="en-US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66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2970" y="197634"/>
            <a:ext cx="8712968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Maternal Mortality Ratio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ts val="3840"/>
              </a:lnSpc>
            </a:pPr>
            <a:endParaRPr lang="en-US" sz="3200" dirty="0" smtClean="0">
              <a:latin typeface="Arial Black" pitchFamily="34" charset="0"/>
            </a:endParaRPr>
          </a:p>
          <a:p>
            <a:pPr marL="457200" indent="-457200"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Number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of women who die as a result of complications of pregnancy or childbearing in a given year per 100,000 </a:t>
            </a:r>
            <a:r>
              <a:rPr lang="en-US" sz="3200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live </a:t>
            </a: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births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that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year </a:t>
            </a:r>
          </a:p>
          <a:p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 marL="457200" indent="-457200"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Represents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risk associated with each pregnancy, i.e., the obstetric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risk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4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AE7A-76CE-4E7B-877A-18FDCC553DB0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306559"/>
            <a:ext cx="8605464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numerator is the number of deaths in a year from puerperal causes. (complications of pregnancy,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childbirth).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The denominator is the number of live births during the same year.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BE53-8965-4FA8-8F80-A5F1BC6DF29C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81000" y="381000"/>
            <a:ext cx="7924800" cy="185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MMRatio</a:t>
            </a:r>
            <a:r>
              <a:rPr kumimoji="0" lang="en-US" sz="4000" b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=</a:t>
            </a:r>
            <a:r>
              <a:rPr kumimoji="0" lang="en-US" sz="4800" b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otal maternal deaths for a period (year)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2439988"/>
            <a:ext cx="609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168460" y="214918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100,000</a:t>
            </a:r>
            <a:endParaRPr lang="en-US" sz="32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514600"/>
            <a:ext cx="8229600" cy="108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live birth in the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same year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3733800"/>
            <a:ext cx="8229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Example: </a:t>
            </a:r>
          </a:p>
          <a:p>
            <a:pPr lv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year-end of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report from the obstetrical ward: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D5B9-6E2C-4F93-AD69-3972733B0953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203786"/>
            <a:ext cx="8763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was 3 deaths (2 abortions, 1 pregnancy complications). </a:t>
            </a:r>
          </a:p>
          <a:p>
            <a:pPr marL="0" marR="0" lvl="0" indent="0" algn="l" defTabSz="914400" rtl="0" eaLnBrk="1" fontAlgn="base" latinLnBrk="0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number of live born was as before (2600).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667000"/>
            <a:ext cx="8610600" cy="124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indent="-2246313"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Numerator: number of mothers died = 3</a:t>
            </a:r>
          </a:p>
          <a:p>
            <a:pPr marL="2774950" indent="-2774950">
              <a:lnSpc>
                <a:spcPts val="4700"/>
              </a:lnSpc>
            </a:pP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Denominator: Number of live births = 2600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2098" y="4155460"/>
            <a:ext cx="3988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 1,000 = 1.15/1000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489" y="4248834"/>
            <a:ext cx="2687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MMRatio</a:t>
            </a:r>
            <a:r>
              <a:rPr lang="en-US" sz="3600" b="1" i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3923928" y="398722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lang="ar-SA" sz="2800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3300" y="4602479"/>
            <a:ext cx="1140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2600</a:t>
            </a:r>
            <a:endParaRPr lang="en-US" sz="2800" dirty="0">
              <a:latin typeface="Arial Black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543300" y="4500602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5257800"/>
            <a:ext cx="8672092" cy="1349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1.15/1000 maternal deaths per 1,000 live births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0404" y="260648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Maternal </a:t>
            </a:r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Mortality </a:t>
            </a: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Rate</a:t>
            </a:r>
            <a:endParaRPr lang="en-US" sz="3200" u="sng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3200" dirty="0" smtClean="0">
              <a:latin typeface="Arial Black" pitchFamily="34" charset="0"/>
            </a:endParaRPr>
          </a:p>
          <a:p>
            <a:pPr marL="457200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Number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of women who die as a result of complications of pregnancy or childbearing in a given year per 100,000 </a:t>
            </a:r>
            <a:r>
              <a:rPr lang="en-US" sz="3200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women of childbearing </a:t>
            </a:r>
            <a:r>
              <a:rPr lang="en-US" sz="3200" i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age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in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population</a:t>
            </a:r>
          </a:p>
          <a:p>
            <a:pPr marL="457200" indent="-457200">
              <a:lnSpc>
                <a:spcPts val="5100"/>
              </a:lnSpc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Represents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both the obstetric risk and the frequency with which women are exposed to this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risk.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58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13008"/>
              </p:ext>
            </p:extLst>
          </p:nvPr>
        </p:nvGraphicFramePr>
        <p:xfrm>
          <a:off x="914400" y="380999"/>
          <a:ext cx="6629400" cy="5747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1422"/>
                <a:gridCol w="3877978"/>
              </a:tblGrid>
              <a:tr h="104377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Maternal mortality </a:t>
                      </a:r>
                      <a:r>
                        <a:rPr lang="en-US" sz="2400" dirty="0" smtClean="0">
                          <a:effectLst/>
                        </a:rPr>
                        <a:t>rate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Per 100,000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083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Saudi Arabia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Yemen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Palestine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32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Iraq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Bahrain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Emirates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Oman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6445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Qatar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108" y="476672"/>
            <a:ext cx="8856984" cy="24189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indent="-3175" algn="just">
              <a:lnSpc>
                <a:spcPts val="54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- Mortality is a term which means “death” or describes death and related issues.</a:t>
            </a:r>
          </a:p>
          <a:p>
            <a:pPr marL="0" indent="0">
              <a:lnSpc>
                <a:spcPts val="5400"/>
              </a:lnSpc>
              <a:buNone/>
              <a:defRPr/>
            </a:pPr>
            <a:endParaRPr lang="ar-SA" dirty="0" smtClean="0">
              <a:latin typeface="Arial Black" pitchFamily="34" charset="0"/>
            </a:endParaRPr>
          </a:p>
          <a:p>
            <a:pPr algn="just">
              <a:lnSpc>
                <a:spcPts val="54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381000"/>
            <a:ext cx="7924800" cy="185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MMRate</a:t>
            </a:r>
            <a:r>
              <a:rPr kumimoji="0" lang="en-US" sz="400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=</a:t>
            </a:r>
            <a:r>
              <a:rPr kumimoji="0" lang="en-US" sz="480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otal maternal deaths for a period (year)</a:t>
            </a:r>
            <a:endParaRPr kumimoji="0" lang="en-US" sz="1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237919"/>
            <a:ext cx="609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168460" y="1969979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100,000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897072" y="2554753"/>
            <a:ext cx="6892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 Black" pitchFamily="34" charset="0"/>
              </a:rPr>
              <a:t>Number of women age 15 - 49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733800"/>
            <a:ext cx="8229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Example: </a:t>
            </a:r>
          </a:p>
          <a:p>
            <a:pPr lvl="0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year-end of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1438H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report from the obstetrical ward:</a:t>
            </a:r>
          </a:p>
        </p:txBody>
      </p:sp>
    </p:spTree>
    <p:extLst>
      <p:ext uri="{BB962C8B-B14F-4D97-AF65-F5344CB8AC3E}">
        <p14:creationId xmlns:p14="http://schemas.microsoft.com/office/powerpoint/2010/main" val="42182369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348491"/>
            <a:ext cx="876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was 10 deaths (2 abortions, 8 pregnancy complications). </a:t>
            </a:r>
          </a:p>
          <a:p>
            <a:pPr marL="0" marR="0" lvl="0" indent="0" algn="l" defTabSz="914400" rtl="0" eaLnBrk="1" fontAlgn="base" latinLnBrk="0" hangingPunct="1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number of women aged 15-49 was: (250000).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038600"/>
            <a:ext cx="2546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MMRate</a:t>
            </a:r>
            <a:r>
              <a:rPr lang="en-US" sz="3200" b="1" i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=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581400" y="3733800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10</a:t>
            </a:r>
            <a:endParaRPr lang="ar-SA" sz="3200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4343400"/>
            <a:ext cx="1829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250000</a:t>
            </a:r>
            <a:endParaRPr lang="ar-SA" sz="3200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4038600"/>
            <a:ext cx="2375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 100,000</a:t>
            </a:r>
            <a:endParaRPr lang="en-US" sz="3200" dirty="0">
              <a:latin typeface="Arial Black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29000" y="4343400"/>
            <a:ext cx="1066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95600" y="5486400"/>
            <a:ext cx="2760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= 4/100,000</a:t>
            </a:r>
            <a:endParaRPr lang="en-US" sz="3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222B-F242-4715-9B17-A8AC766CA088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256940"/>
            <a:ext cx="8610600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Case- fatality rate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(CFR): </a:t>
            </a: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(expressed usually as percent):</a:t>
            </a: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CFR 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4572000"/>
            <a:ext cx="6934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038237" y="4267200"/>
            <a:ext cx="1105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x 100</a:t>
            </a:r>
            <a:endParaRPr lang="en-US" sz="2400" b="1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7244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individuals with the specified disease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200400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deaths during a specified period of time after disease diagnosed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04800" y="381000"/>
            <a:ext cx="86106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 1: At X city:</a:t>
            </a:r>
          </a:p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110 cases of cancer in 1433H</a:t>
            </a:r>
          </a:p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2) 29 died in 1433H.  </a:t>
            </a:r>
          </a:p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Find CFR: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572000"/>
            <a:ext cx="769620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CFR =   29   x 100    = 26.4% 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110</a:t>
            </a:r>
            <a:endParaRPr lang="en-US" sz="2800" b="1" dirty="0" smtClean="0"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510540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3048000"/>
            <a:ext cx="914400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indent="-2246313">
              <a:lnSpc>
                <a:spcPts val="4700"/>
              </a:lnSpc>
            </a:pPr>
            <a:r>
              <a:rPr lang="en-US" sz="2800" b="1" dirty="0" smtClean="0">
                <a:latin typeface="Arial Black" pitchFamily="34" charset="0"/>
              </a:rPr>
              <a:t>Numerator: # died of  cancer = 29</a:t>
            </a:r>
          </a:p>
          <a:p>
            <a:pPr marL="2774950" indent="-2774950">
              <a:lnSpc>
                <a:spcPts val="4700"/>
              </a:lnSpc>
            </a:pPr>
            <a:r>
              <a:rPr lang="en-US" sz="2800" b="1" dirty="0" smtClean="0">
                <a:latin typeface="Arial Black" pitchFamily="34" charset="0"/>
              </a:rPr>
              <a:t>Denominator: Number with cancer = 110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341784"/>
            <a:ext cx="8610600" cy="295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Proportionate Mortality (PM):</a:t>
            </a:r>
          </a:p>
          <a:p>
            <a:pPr marL="0" marR="0" lvl="0" indent="0" algn="just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proportionate of mortality from specified disease is defined as: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ts val="4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PM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2004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Number of deaths from a disease during a specified period of time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4114800"/>
            <a:ext cx="6934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0600" y="41910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Total deaths in the same time period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38237" y="3810000"/>
            <a:ext cx="1105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100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28340"/>
            <a:ext cx="8229600" cy="502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 1: At X city:</a:t>
            </a: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10 deaths from cardiovascular disease in 1427</a:t>
            </a: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2) 500 deaths from all diseases in 1427</a:t>
            </a: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Find </a:t>
            </a: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5085184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PM =     10   x 100    = 2% 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     500</a:t>
            </a:r>
            <a:endParaRPr lang="en-US" sz="3200" b="1" dirty="0" smtClean="0">
              <a:latin typeface="Arial Black" pitchFamily="34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99792" y="558924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762999" cy="3952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Years of potential life lost (YPLL)</a:t>
            </a:r>
          </a:p>
          <a:p>
            <a:pPr lvl="0" algn="just" fontAlgn="base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Is a measure of early deaths. </a:t>
            </a:r>
          </a:p>
          <a:p>
            <a:pPr lvl="0" algn="just" fontAlgn="base">
              <a:lnSpc>
                <a:spcPts val="51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Death occurring in the same person at a younger age involves a greater loss of future productive years than death occurring at an older age.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4214818"/>
            <a:ext cx="8701118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Steps in calculation of YPLL:</a:t>
            </a:r>
          </a:p>
          <a:p>
            <a:pPr lvl="0" algn="just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1- subtract each person’s death from predetermined age (differs according to country).</a:t>
            </a:r>
          </a:p>
        </p:txBody>
      </p:sp>
    </p:spTree>
    <p:extLst>
      <p:ext uri="{BB962C8B-B14F-4D97-AF65-F5344CB8AC3E}">
        <p14:creationId xmlns:p14="http://schemas.microsoft.com/office/powerpoint/2010/main" val="40956869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0"/>
            <a:ext cx="8534400" cy="3592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b="1" dirty="0" smtClean="0"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The younger the age at which death occurs, the more years of potential life are lost.</a:t>
            </a:r>
          </a:p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2- ‘YPLL’ for each individual are then added together to yield the total YPLL.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305800" cy="246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47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For example a person died at age 32, and suppose the predetermined age is 65, then this person has lost (65 – 32) = 33 years of life. </a:t>
            </a:r>
          </a:p>
        </p:txBody>
      </p:sp>
    </p:spTree>
    <p:extLst>
      <p:ext uri="{BB962C8B-B14F-4D97-AF65-F5344CB8AC3E}">
        <p14:creationId xmlns:p14="http://schemas.microsoft.com/office/powerpoint/2010/main" val="19120676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4282" y="457200"/>
            <a:ext cx="871543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Example:</a:t>
            </a: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5 workers died because of exposure to toxic chemical. </a:t>
            </a: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The ages of death were 20, 25, 30, 35, and 40 years. </a:t>
            </a: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Use age 65 as the predetermined age.</a:t>
            </a: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Calculate the YPLL for these 5 workers. And so find the mean YPLL.</a:t>
            </a: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570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153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YPLL = (65 – 20) + (65 – 25) + (65 – 30) + (65 – 35) + ( 65 – 40) = 175.</a:t>
            </a:r>
          </a:p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2- The mean YPLL = 175/5 = 35</a:t>
            </a:r>
          </a:p>
          <a:p>
            <a:pPr lvl="0" algn="just" fontAlgn="base">
              <a:lnSpc>
                <a:spcPts val="46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ts val="54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On average, the number of years of premature death among those workers who died is 35 years.</a:t>
            </a:r>
          </a:p>
        </p:txBody>
      </p:sp>
    </p:spTree>
    <p:extLst>
      <p:ext uri="{BB962C8B-B14F-4D97-AF65-F5344CB8AC3E}">
        <p14:creationId xmlns:p14="http://schemas.microsoft.com/office/powerpoint/2010/main" val="318001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8A61-8C63-48FC-AF54-11A7EA9C1E3E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457200"/>
            <a:ext cx="8763000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Why  look at mortality rates?</a:t>
            </a:r>
          </a:p>
          <a:p>
            <a:pPr>
              <a:lnSpc>
                <a:spcPts val="52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1. Expressing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mortality in quantitative terms allow comparison of death: </a:t>
            </a:r>
          </a:p>
          <a:p>
            <a:pPr>
              <a:lnSpc>
                <a:spcPts val="52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A. Between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people in different geographic areas or different countries.</a:t>
            </a:r>
          </a:p>
          <a:p>
            <a:pPr>
              <a:lnSpc>
                <a:spcPts val="52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B. Between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subgroups in the a population or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28"/>
              </p:ext>
            </p:extLst>
          </p:nvPr>
        </p:nvGraphicFramePr>
        <p:xfrm>
          <a:off x="179512" y="332646"/>
          <a:ext cx="8568951" cy="626470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09094"/>
                <a:gridCol w="1653978"/>
                <a:gridCol w="1109570"/>
                <a:gridCol w="1478205"/>
                <a:gridCol w="2418104"/>
              </a:tblGrid>
              <a:tr h="1019969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Country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Sex ratio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Life expectancy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fertility rate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Male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Female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16135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Saudi Arabia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105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Yemen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105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5.48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Palestine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106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4.65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Iraq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105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4.86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Bahrain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103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2.63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Emirates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105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2.36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Oman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105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Qatar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102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1.92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03178">
                <a:tc>
                  <a:txBody>
                    <a:bodyPr/>
                    <a:lstStyle/>
                    <a:p>
                      <a:pPr marL="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Jordon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106 : 100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486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6" y="260648"/>
            <a:ext cx="862920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4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Sex differentials:</a:t>
            </a:r>
          </a:p>
          <a:p>
            <a:pPr marL="457200" indent="-457200">
              <a:lnSpc>
                <a:spcPts val="54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 average life expectancy of females is greater than that of males, partly due to biological factors and partly because of behavioral differences.</a:t>
            </a:r>
          </a:p>
          <a:p>
            <a:pPr marL="457200" indent="-457200">
              <a:lnSpc>
                <a:spcPts val="54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Men smoke more tobacco, drink alcohol, have more motor vehicle accidents, engage in more</a:t>
            </a:r>
            <a:endParaRPr lang="ar-SA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467544" y="332656"/>
            <a:ext cx="8496944" cy="260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dangerous occupation and are more prone to suicide.</a:t>
            </a:r>
          </a:p>
          <a:p>
            <a:pPr marL="457200" indent="-457200">
              <a:lnSpc>
                <a:spcPts val="5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There is an Excess male mortality in many countries.</a:t>
            </a:r>
            <a:endParaRPr lang="ar-SA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536" y="3212976"/>
            <a:ext cx="8208912" cy="3428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53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Comparing the number of male deaths with the number of female deaths can be misleading due to sex ratio (more male babies being born and hence more deaths.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40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lnSpc>
                <a:spcPts val="5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To avoid the effect of sex ratio in mortality rate comparisons, the sex ratio of the age specific death rate, which is used to measure male excess mortality.</a:t>
            </a:r>
          </a:p>
          <a:p>
            <a:pPr marL="457200" indent="-457200">
              <a:lnSpc>
                <a:spcPts val="52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This is obtained as:</a:t>
            </a:r>
            <a:endParaRPr lang="ar-SA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/>
          <p:nvPr/>
        </p:nvSpPr>
        <p:spPr>
          <a:xfrm>
            <a:off x="228600" y="4419600"/>
            <a:ext cx="5565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Male excess mortality =</a:t>
            </a:r>
            <a:endParaRPr lang="ar-SA" sz="32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990600" y="5029200"/>
            <a:ext cx="5677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Male death rate at age x</a:t>
            </a:r>
            <a:endParaRPr lang="ar-SA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" y="5791200"/>
            <a:ext cx="612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 Black" pitchFamily="34" charset="0"/>
              </a:rPr>
              <a:t>female death rate at age x</a:t>
            </a:r>
            <a:endParaRPr lang="ar-SA" sz="3200" dirty="0"/>
          </a:p>
        </p:txBody>
      </p:sp>
      <p:cxnSp>
        <p:nvCxnSpPr>
          <p:cNvPr id="9" name="Straight Connector 6"/>
          <p:cNvCxnSpPr/>
          <p:nvPr/>
        </p:nvCxnSpPr>
        <p:spPr>
          <a:xfrm>
            <a:off x="1371600" y="5715000"/>
            <a:ext cx="4536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/>
        </p:nvSpPr>
        <p:spPr>
          <a:xfrm>
            <a:off x="6732240" y="4941168"/>
            <a:ext cx="1417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 Black" pitchFamily="34" charset="0"/>
              </a:rPr>
              <a:t>x 100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8170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520" y="332656"/>
            <a:ext cx="8892480" cy="279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4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For example, a male excess mortality of 150 would denote that the male death rate was 50% higher than the corresponding death rate for females.</a:t>
            </a:r>
            <a:endParaRPr lang="ar-SA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02335"/>
              </p:ext>
            </p:extLst>
          </p:nvPr>
        </p:nvGraphicFramePr>
        <p:xfrm>
          <a:off x="395536" y="188640"/>
          <a:ext cx="8496944" cy="6000352"/>
        </p:xfrm>
        <a:graphic>
          <a:graphicData uri="http://schemas.openxmlformats.org/drawingml/2006/table">
            <a:tbl>
              <a:tblPr rtl="1">
                <a:tableStyleId>{BC89EF96-8CEA-46FF-86C4-4CE0E7609802}</a:tableStyleId>
              </a:tblPr>
              <a:tblGrid>
                <a:gridCol w="1918665"/>
                <a:gridCol w="1825730"/>
                <a:gridCol w="1591632"/>
                <a:gridCol w="1993953"/>
                <a:gridCol w="1166964"/>
              </a:tblGrid>
              <a:tr h="505335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</a:rPr>
                        <a:t>Male excess</a:t>
                      </a:r>
                      <a:r>
                        <a:rPr lang="en-US" sz="2400" kern="1200" dirty="0">
                          <a:effectLst/>
                        </a:rPr>
                        <a:t> </a:t>
                      </a:r>
                      <a:endParaRPr lang="en-US" sz="2400" kern="1200" dirty="0" smtClean="0">
                        <a:effectLst/>
                      </a:endParaRPr>
                    </a:p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</a:rPr>
                        <a:t>mortality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Deaths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Mid year Population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05335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females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Males 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</a:rPr>
                        <a:t>Females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Males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745044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2.85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8651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9103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649770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3.09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48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9345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9676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750761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2.83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60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10617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10696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687879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2.69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27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72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10986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10877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659297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2.59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33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84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10061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9902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657392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1.98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45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90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8924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8692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527819"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1.80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57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99</a:t>
                      </a:r>
                      <a:endParaRPr lang="en-US" sz="1800" b="1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7062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7345" indent="-347345" algn="ctr" rtl="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6811</a:t>
                      </a:r>
                      <a:endParaRPr lang="en-US" sz="1800" b="1" dirty="0">
                        <a:effectLst/>
                        <a:latin typeface="Arial Black" pitchFamily="34" charset="0"/>
                        <a:ea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7504" y="404664"/>
            <a:ext cx="8928992" cy="620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Sources of statistics on mortality</a:t>
            </a:r>
          </a:p>
          <a:p>
            <a:endParaRPr lang="en-US" sz="3200" b="1" dirty="0">
              <a:latin typeface="Arial Black" pitchFamily="34" charset="0"/>
            </a:endParaRPr>
          </a:p>
          <a:p>
            <a:pPr>
              <a:lnSpc>
                <a:spcPts val="5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1- Death certificate: </a:t>
            </a:r>
          </a:p>
          <a:p>
            <a:pPr marL="457200" indent="-457200">
              <a:lnSpc>
                <a:spcPts val="5000"/>
              </a:lnSpc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Specifies a number of demographic and social characteristics of the deceased and details about the cause of death.</a:t>
            </a:r>
          </a:p>
          <a:p>
            <a:pPr marL="457200" indent="-457200">
              <a:lnSpc>
                <a:spcPts val="5000"/>
              </a:lnSpc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Death certificate can also include:</a:t>
            </a:r>
          </a:p>
          <a:p>
            <a:pPr marL="457200" indent="-457200">
              <a:lnSpc>
                <a:spcPts val="5000"/>
              </a:lnSpc>
            </a:pP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 birth place, marital status, education, residence, occupation</a:t>
            </a:r>
            <a:r>
              <a:rPr lang="en-US" sz="3200" b="1" dirty="0" smtClean="0">
                <a:latin typeface="Arial Black" pitchFamily="34" charset="0"/>
              </a:rPr>
              <a:t>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208726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AD4-29EE-4725-9A53-D19FC555F61E}" type="datetime1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3843" y="332656"/>
            <a:ext cx="8670646" cy="6412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2- Vital statistics:</a:t>
            </a:r>
          </a:p>
          <a:p>
            <a:pPr>
              <a:lnSpc>
                <a:spcPts val="51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Include mortality data on the number and causes of deaths, together with the age and sex of the deceased.</a:t>
            </a:r>
          </a:p>
          <a:p>
            <a:pPr>
              <a:lnSpc>
                <a:spcPts val="5100"/>
              </a:lnSpc>
            </a:pPr>
            <a:endParaRPr lang="en-US" sz="32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ts val="51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3- Cross-national data:</a:t>
            </a:r>
          </a:p>
          <a:p>
            <a:pPr>
              <a:lnSpc>
                <a:spcPts val="51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Comparative data on mortality are published in the United Nation Yearbook and WHO Health Statistics Annual.</a:t>
            </a:r>
            <a:endParaRPr lang="ar-SA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1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3F46-AE2D-4F1E-A7EF-E499AF518185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610600" cy="401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2- Mortality rates can serve as a disease Severity, and can help to determine of whether the treatment for a disease has become more effective over time.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>
              <a:lnSpc>
                <a:spcPts val="5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97175"/>
            <a:ext cx="8686800" cy="611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Crude rates: </a:t>
            </a:r>
          </a:p>
          <a:p>
            <a:pPr marL="0" marR="0" lvl="0" indent="0" algn="l" defTabSz="914400" rtl="0" eaLnBrk="1" fontAlgn="base" latinLnBrk="0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ow are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they calculated?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Crude rates are calculated for the entire population. </a:t>
            </a:r>
          </a:p>
          <a:p>
            <a:pPr marL="0" marR="0" lvl="0" indent="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anose="020B0A04020102020204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Refer to as crude because:</a:t>
            </a:r>
          </a:p>
          <a:p>
            <a:pPr marL="914400" indent="-914400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	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	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They ignore factors which may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 affect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death rate such as: gender, age, race, economic status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….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 Black" panose="020B0A04020102020204" pitchFamily="34" charset="0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E972-AEC3-4EA7-8234-7938E0851EF5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304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Crude</a:t>
            </a:r>
            <a:r>
              <a:rPr kumimoji="0" lang="en-US" sz="4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Death rate (CDR):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77581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haroni" pitchFamily="2" charset="-79"/>
                <a:cs typeface="Aharoni" pitchFamily="2" charset="-79"/>
              </a:rPr>
              <a:t>Number of all deaths  due to all causes in a certain year  and within certain locality 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914400" y="2438400"/>
            <a:ext cx="65881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6497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>
                <a:latin typeface="Aharoni" pitchFamily="2" charset="-79"/>
                <a:cs typeface="Aharoni" pitchFamily="2" charset="-79"/>
              </a:rPr>
              <a:t>Mid-year population for the same year and same locality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4CA32-1619-42E4-B9B9-9EE4E3D7E59F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133600"/>
            <a:ext cx="1247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haroni" pitchFamily="2" charset="-79"/>
                <a:ea typeface="Times New Roman" pitchFamily="18" charset="0"/>
                <a:cs typeface="Aharoni" pitchFamily="2" charset="-79"/>
              </a:rPr>
              <a:t>x 1000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645024"/>
            <a:ext cx="8305800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Example: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 lvl="0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Suppose area X in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1438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H, we have: </a:t>
            </a:r>
          </a:p>
          <a:p>
            <a:pPr lvl="0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1-  1200 deaths, all causes. </a:t>
            </a:r>
          </a:p>
          <a:p>
            <a:pPr marL="509588" lvl="0" indent="-509588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2- The area's mid year population was 150,000.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152400"/>
            <a:ext cx="8610600" cy="72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3-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Find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crude death rate in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1438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Numerator: number of deaths all causes </a:t>
            </a:r>
          </a:p>
          <a:p>
            <a:pPr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= 1200</a:t>
            </a:r>
          </a:p>
          <a:p>
            <a:pPr marL="2774950" indent="-2774950">
              <a:lnSpc>
                <a:spcPts val="47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Denominator: Mid-year population =150,000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4AAB-E272-44C6-B378-EC3CC0CB534F}" type="datetime1">
              <a:rPr lang="en-US" smtClean="0"/>
              <a:pPr/>
              <a:t>9/19/2018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3E28-9236-4BBB-A2E5-235F8FF2690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038600"/>
            <a:ext cx="7848600" cy="132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CDR =     </a:t>
            </a:r>
            <a:r>
              <a:rPr lang="en-US" sz="3200" b="1" u="sng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1200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    x 1000   = 8/1000; 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 lvl="0" algn="just" eaLnBrk="0" fontAlgn="base" hangingPunct="0">
              <a:lnSpc>
                <a:spcPts val="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              150,000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5638800"/>
            <a:ext cx="8655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that is, 8 deaths per 1000 population.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1908</TotalTime>
  <Words>2560</Words>
  <Application>Microsoft Office PowerPoint</Application>
  <PresentationFormat>On-screen Show (4:3)</PresentationFormat>
  <Paragraphs>716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Executive</vt:lpstr>
      <vt:lpstr>Equation</vt:lpstr>
      <vt:lpstr>The Measures of Mortality</vt:lpstr>
      <vt:lpstr>Outline </vt:lpstr>
      <vt:lpstr>Components of Mortality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3- Infant mortality rates (IMR):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Morbidity</dc:title>
  <dc:creator>dell</dc:creator>
  <cp:lastModifiedBy>Basma</cp:lastModifiedBy>
  <cp:revision>147</cp:revision>
  <cp:lastPrinted>2014-09-07T07:08:57Z</cp:lastPrinted>
  <dcterms:created xsi:type="dcterms:W3CDTF">2012-09-06T08:10:32Z</dcterms:created>
  <dcterms:modified xsi:type="dcterms:W3CDTF">2018-09-19T06:59:06Z</dcterms:modified>
</cp:coreProperties>
</file>