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31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16" r:id="rId21"/>
    <p:sldId id="318" r:id="rId22"/>
    <p:sldId id="335" r:id="rId23"/>
    <p:sldId id="334" r:id="rId24"/>
    <p:sldId id="333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03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7"/>
    <p:restoredTop sz="94583"/>
  </p:normalViewPr>
  <p:slideViewPr>
    <p:cSldViewPr snapToGrid="0" snapToObjects="1">
      <p:cViewPr>
        <p:scale>
          <a:sx n="98" d="100"/>
          <a:sy n="98" d="100"/>
        </p:scale>
        <p:origin x="14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63129-5F0B-BC45-BC9C-2A67FD9324F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57EC-38EA-254D-B364-B0D6D519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2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0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0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1120-7962-4B43-97D7-3E87283D075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098" y="863782"/>
            <a:ext cx="8940800" cy="226173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272 Bot- Plant Physiology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41" y="3941771"/>
            <a:ext cx="6923315" cy="563562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Dr. Abdulrahman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Al-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hashimi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365499" y="3357563"/>
            <a:ext cx="5257800" cy="152400"/>
            <a:chOff x="1752600" y="3429000"/>
            <a:chExt cx="5257800" cy="1524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7526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47244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 bwMode="auto">
            <a:xfrm>
              <a:off x="4343400" y="3429000"/>
              <a:ext cx="152400" cy="152400"/>
            </a:xfrm>
            <a:prstGeom prst="ellipse">
              <a:avLst/>
            </a:prstGeom>
            <a:solidFill>
              <a:srgbClr val="FFEEB7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/>
              <a:endParaRPr lang="en-US" altLang="zh-CN" sz="23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  <a:ea typeface="宋体" pitchFamily="2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11" y="0"/>
            <a:ext cx="2235201" cy="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80220" y="126118"/>
            <a:ext cx="4586516" cy="722509"/>
          </a:xfrm>
        </p:spPr>
        <p:txBody>
          <a:bodyPr>
            <a:normAutofit/>
          </a:bodyPr>
          <a:lstStyle/>
          <a:p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charset="0"/>
                <a:cs typeface="Times New Roman" charset="0"/>
              </a:rPr>
              <a:t>1- Water in the soil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012955" y="701901"/>
            <a:ext cx="3350039" cy="16556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0" name="Rectangle 9"/>
          <p:cNvSpPr/>
          <p:nvPr/>
        </p:nvSpPr>
        <p:spPr>
          <a:xfrm>
            <a:off x="880220" y="882836"/>
            <a:ext cx="5890613" cy="526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en-US" sz="2700" dirty="0" smtClean="0"/>
              <a:t>Main driving forces for water flow from the soil through the plant to atmosphere include differences in: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en-US" sz="2500" b="1" dirty="0" smtClean="0"/>
              <a:t>1- W</a:t>
            </a:r>
            <a:r>
              <a:rPr lang="en-US" sz="2500" b="1" dirty="0" smtClean="0"/>
              <a:t>ater vapor concentration (</a:t>
            </a:r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b="1" baseline="-25000" dirty="0" err="1" smtClean="0">
                <a:latin typeface="Times New Roman" pitchFamily="18" charset="0"/>
                <a:cs typeface="Times New Roman" pitchFamily="18" charset="0"/>
              </a:rPr>
              <a:t>wv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5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en-US" sz="2500" b="1" dirty="0" smtClean="0"/>
              <a:t>2- Hydrostatic pressure </a:t>
            </a:r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(Δ</a:t>
            </a:r>
            <a:r>
              <a:rPr lang="en-US" sz="2500" b="1" dirty="0" err="1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500" b="1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en-US" sz="2500" b="1" dirty="0" smtClean="0"/>
              <a:t>3- Water potential </a:t>
            </a:r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(Δ</a:t>
            </a:r>
            <a:r>
              <a:rPr lang="en-US" sz="2500" b="1" dirty="0" err="1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500" b="1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500" b="1" dirty="0" smtClean="0"/>
          </a:p>
          <a:p>
            <a:pPr marL="228600" lvl="0" indent="-228600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en-US" sz="2700" dirty="0" smtClean="0"/>
              <a:t>   All of these act to allow the movement of water into plant.</a:t>
            </a:r>
          </a:p>
        </p:txBody>
      </p:sp>
      <p:pic>
        <p:nvPicPr>
          <p:cNvPr id="11" name="Picture 4" descr="pp0401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-20000" contrast="40000"/>
          </a:blip>
          <a:srcRect b="3896"/>
          <a:stretch>
            <a:fillRect/>
          </a:stretch>
        </p:blipFill>
        <p:spPr>
          <a:xfrm>
            <a:off x="7092570" y="882836"/>
            <a:ext cx="4052454" cy="5467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="" id="{45245396-10CE-4F43-AEC6-D96A7AC0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0" y="0"/>
            <a:ext cx="8229600" cy="841468"/>
          </a:xfrm>
        </p:spPr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1- Water in the soil</a:t>
            </a:r>
            <a:endParaRPr lang="en-US" sz="3200" b="1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838210" y="710841"/>
            <a:ext cx="3524784" cy="7616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>
            <a:off x="838210" y="1095646"/>
            <a:ext cx="5244746" cy="550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eaLnBrk="1" hangingPunct="1">
              <a:lnSpc>
                <a:spcPct val="13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/>
              <a:t>Because of adhesive forces, water tends to cling to the surfaces of soil particles, so a large surface area between soil water and soil air develops. </a:t>
            </a:r>
          </a:p>
          <a:p>
            <a:pPr marL="457200" lvl="0" indent="-457200" defTabSz="914400" eaLnBrk="1" hangingPunct="1">
              <a:lnSpc>
                <a:spcPct val="13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/>
              <a:t>As soil dries out, water moves first from the center of the largest spaces between particles. </a:t>
            </a:r>
            <a:endParaRPr lang="ar-EG" altLang="en-US" sz="2600" dirty="0" smtClean="0"/>
          </a:p>
          <a:p>
            <a:pPr marL="457200" indent="-457200" defTabSz="914400" eaLnBrk="1" hangingPunct="1">
              <a:lnSpc>
                <a:spcPct val="13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/>
              <a:t>Water then moves to smaller spaces between soil particles.</a:t>
            </a:r>
          </a:p>
        </p:txBody>
      </p:sp>
      <p:pic>
        <p:nvPicPr>
          <p:cNvPr id="13" name="Picture 4" descr="pp0402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-20000" contrast="40000"/>
          </a:blip>
          <a:srcRect b="3896"/>
          <a:stretch>
            <a:fillRect/>
          </a:stretch>
        </p:blipFill>
        <p:spPr>
          <a:xfrm>
            <a:off x="6447740" y="1095646"/>
            <a:ext cx="4607790" cy="5464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1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14" y="246521"/>
            <a:ext cx="827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 moves through the soil by bulk flow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885371" y="831296"/>
            <a:ext cx="7291978" cy="15698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094751" y="1077807"/>
            <a:ext cx="9542207" cy="5155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/>
              <a:t>Diffusion of water vapor accounts for some water movement.</a:t>
            </a:r>
            <a:endParaRPr lang="ar-EG" altLang="en-US" sz="2400" dirty="0"/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/>
              <a:t>As water moves into root, less in soil near the root results in a pressure gradient with respect to neighboring regions of soil.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/>
              <a:t>So there is a reduction in </a:t>
            </a:r>
            <a:r>
              <a:rPr lang="en-US" altLang="en-US" sz="2400" b="1" dirty="0" err="1">
                <a:latin typeface="Symbol" pitchFamily="18" charset="2"/>
              </a:rPr>
              <a:t>y</a:t>
            </a:r>
            <a:r>
              <a:rPr lang="en-US" sz="2400" b="1" i="1" baseline="-25000" dirty="0" err="1"/>
              <a:t>p</a:t>
            </a:r>
            <a:r>
              <a:rPr lang="en-US" altLang="en-US" sz="2400" dirty="0"/>
              <a:t> near the root and a higher </a:t>
            </a:r>
            <a:r>
              <a:rPr lang="en-US" altLang="en-US" sz="2400" b="1" dirty="0" err="1">
                <a:latin typeface="Symbol" pitchFamily="18" charset="2"/>
              </a:rPr>
              <a:t>y</a:t>
            </a:r>
            <a:r>
              <a:rPr lang="en-US" sz="2400" b="1" i="1" baseline="-25000" dirty="0" err="1"/>
              <a:t>p</a:t>
            </a:r>
            <a:r>
              <a:rPr lang="en-US" altLang="en-US" sz="2400" dirty="0"/>
              <a:t> in the neighboring regions of soil.</a:t>
            </a:r>
            <a:endParaRPr lang="ar-EG" altLang="en-US" sz="2400" dirty="0"/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/>
              <a:t>Water filled pore spaces in soil are interconnected.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sz="2400" dirty="0"/>
              <a:t>Water moves through soils predominantly by the bulk flow driven by the pressure gradient.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55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2778" y="1013063"/>
            <a:ext cx="9104811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700" b="1" dirty="0"/>
              <a:t>The rate of water flow depends on: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700" dirty="0"/>
              <a:t> Size of the pressure gradient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700" dirty="0"/>
              <a:t> Soil hydraulic conductivity (SHC)</a:t>
            </a:r>
            <a:endParaRPr lang="ar-EG" altLang="en-US" sz="2700" dirty="0"/>
          </a:p>
          <a:p>
            <a:pPr lvl="1">
              <a:lnSpc>
                <a:spcPct val="150000"/>
              </a:lnSpc>
            </a:pPr>
            <a:r>
              <a:rPr lang="ar-EG" altLang="en-US" sz="2700" dirty="0"/>
              <a:t> </a:t>
            </a:r>
            <a:r>
              <a:rPr lang="en-US" altLang="en-US" sz="2700" dirty="0"/>
              <a:t> (</a:t>
            </a:r>
            <a:r>
              <a:rPr lang="en-US" altLang="en-US" sz="2700" dirty="0">
                <a:solidFill>
                  <a:srgbClr val="FF0000"/>
                </a:solidFill>
              </a:rPr>
              <a:t>Measure of the ease in which water moves through soil</a:t>
            </a:r>
            <a:r>
              <a:rPr lang="en-US" altLang="en-US" sz="2700" dirty="0"/>
              <a:t>)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v"/>
            </a:pPr>
            <a:r>
              <a:rPr lang="en-US" altLang="en-US" sz="2700" b="1" dirty="0"/>
              <a:t> SHC varies with water content and type of soil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700" dirty="0"/>
              <a:t> Sandy soil high SHC</a:t>
            </a:r>
          </a:p>
          <a:p>
            <a:pPr lvl="2">
              <a:lnSpc>
                <a:spcPct val="150000"/>
              </a:lnSpc>
            </a:pPr>
            <a:r>
              <a:rPr lang="en-US" altLang="en-US" sz="2700" dirty="0"/>
              <a:t>Large spaces between particles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700" dirty="0"/>
              <a:t> Clay soil low SHC</a:t>
            </a:r>
          </a:p>
          <a:p>
            <a:pPr lvl="2">
              <a:lnSpc>
                <a:spcPct val="150000"/>
              </a:lnSpc>
            </a:pPr>
            <a:r>
              <a:rPr lang="en-US" altLang="en-US" sz="2700" dirty="0"/>
              <a:t>Very small spaces between particles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2778" y="284912"/>
            <a:ext cx="741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 moves through the soil by bulk flow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3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116115" y="418330"/>
            <a:ext cx="12075885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3897" y="35908"/>
            <a:ext cx="6234075" cy="625907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4976" y="2431802"/>
            <a:ext cx="82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Lyman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4975" y="5432363"/>
            <a:ext cx="82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Lyman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2221" y="243569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CI 13227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7140" y="5617029"/>
            <a:ext cx="9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Overley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055561" y="661815"/>
            <a:ext cx="3516439" cy="0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55561" y="936427"/>
            <a:ext cx="9800933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700" dirty="0" smtClean="0"/>
              <a:t>As water moves from soil into root, the spaces fill with air,</a:t>
            </a:r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700" dirty="0" smtClean="0"/>
              <a:t>This reduces the flow of water.</a:t>
            </a:r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700" dirty="0" smtClean="0">
                <a:solidFill>
                  <a:srgbClr val="FF0000"/>
                </a:solidFill>
              </a:rPr>
              <a:t>Permanent wilting point</a:t>
            </a:r>
            <a:r>
              <a:rPr lang="en-US" altLang="en-US" sz="2700" dirty="0" smtClean="0"/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700" dirty="0" smtClean="0"/>
              <a:t>At this point the water potential (</a:t>
            </a:r>
            <a:r>
              <a:rPr lang="en-US" altLang="en-US" sz="2700" b="1" dirty="0" err="1" smtClean="0">
                <a:latin typeface="Symbol" pitchFamily="18" charset="2"/>
              </a:rPr>
              <a:t>y</a:t>
            </a:r>
            <a:r>
              <a:rPr lang="en-US" altLang="en-US" sz="2700" baseline="-25000" dirty="0" err="1" smtClean="0">
                <a:latin typeface="Comic Sans MS" pitchFamily="66" charset="0"/>
              </a:rPr>
              <a:t>w</a:t>
            </a:r>
            <a:r>
              <a:rPr lang="en-US" altLang="en-US" sz="2700" dirty="0" smtClean="0"/>
              <a:t>) in the soil is so low that plants cannot regain </a:t>
            </a:r>
            <a:r>
              <a:rPr lang="en-US" altLang="en-US" sz="2700" dirty="0" err="1" smtClean="0"/>
              <a:t>turgor</a:t>
            </a:r>
            <a:r>
              <a:rPr lang="en-US" altLang="en-US" sz="2700" dirty="0" smtClean="0"/>
              <a:t> pressure,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z="2700" dirty="0" smtClean="0"/>
              <a:t>There is not enough of a pressure gradient for water </a:t>
            </a:r>
            <a:endParaRPr lang="ar-EG" altLang="en-US" sz="2700" dirty="0" smtClean="0"/>
          </a:p>
          <a:p>
            <a:pPr lvl="2" eaLnBrk="1" hangingPunct="1">
              <a:lnSpc>
                <a:spcPct val="150000"/>
              </a:lnSpc>
            </a:pPr>
            <a:r>
              <a:rPr lang="ar-EG" altLang="en-US" sz="2700" dirty="0" smtClean="0"/>
              <a:t>  </a:t>
            </a:r>
            <a:r>
              <a:rPr lang="en-US" altLang="en-US" sz="2700" dirty="0" smtClean="0"/>
              <a:t>to</a:t>
            </a:r>
            <a:r>
              <a:rPr lang="ar-EG" altLang="en-US" sz="2700" dirty="0" smtClean="0"/>
              <a:t> </a:t>
            </a:r>
            <a:r>
              <a:rPr lang="en-US" altLang="en-US" sz="2700" dirty="0" smtClean="0"/>
              <a:t>flow to the roots from the soil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2700" dirty="0" smtClean="0"/>
              <a:t>- This varies with plant species</a:t>
            </a:r>
          </a:p>
        </p:txBody>
      </p:sp>
    </p:spTree>
    <p:extLst>
      <p:ext uri="{BB962C8B-B14F-4D97-AF65-F5344CB8AC3E}">
        <p14:creationId xmlns:p14="http://schemas.microsoft.com/office/powerpoint/2010/main" val="8492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91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1533" y="174876"/>
            <a:ext cx="5403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Water absorption by roots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51533" y="759651"/>
            <a:ext cx="5427819" cy="60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Meristematic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zone</a:t>
            </a:r>
          </a:p>
          <a:p>
            <a:pPr marL="685800" marR="0" lvl="1" indent="-228600" algn="l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Cells divide both in direction of root base to form cells that will become the </a:t>
            </a:r>
            <a:r>
              <a:rPr kumimoji="0" lang="en-US" altLang="en-US" sz="2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functional root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in the direction of the </a:t>
            </a:r>
            <a:r>
              <a:rPr kumimoji="0" lang="en-US" altLang="en-US" sz="2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root apex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form the </a:t>
            </a:r>
            <a:r>
              <a:rPr kumimoji="0" lang="en-US" altLang="en-US" sz="2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root cap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Elongation zone</a:t>
            </a:r>
          </a:p>
          <a:p>
            <a:pPr marL="685800" marR="0" lvl="1" indent="-228600" algn="l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Cells elongate rapidly, undergo final round of divisions to form the </a:t>
            </a:r>
            <a:r>
              <a:rPr kumimoji="0" lang="en-US" altLang="en-US" sz="2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endodermis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685800" marR="0" lvl="1" indent="-228600" algn="l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Some cells thicken to form </a:t>
            </a:r>
            <a:r>
              <a:rPr kumimoji="0" lang="en-US" altLang="en-US" sz="21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casparian</a:t>
            </a:r>
            <a:r>
              <a:rPr kumimoji="0" lang="en-US" altLang="en-US" sz="2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strip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Maturation zone</a:t>
            </a:r>
          </a:p>
          <a:p>
            <a:pPr marL="685800" marR="0" lvl="1" indent="-228600" algn="l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Fully formed root with </a:t>
            </a:r>
            <a:r>
              <a:rPr kumimoji="0" lang="en-US" altLang="en-US" sz="2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xylem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altLang="en-US" sz="2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phloem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altLang="en-US" sz="2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root hairs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first appear here</a:t>
            </a:r>
          </a:p>
        </p:txBody>
      </p:sp>
      <p:pic>
        <p:nvPicPr>
          <p:cNvPr id="6" name="Picture 3" descr="pp0508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788"/>
          <a:stretch>
            <a:fillRect/>
          </a:stretch>
        </p:blipFill>
        <p:spPr>
          <a:xfrm>
            <a:off x="6460797" y="1452289"/>
            <a:ext cx="4427682" cy="48726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330885" y="848266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Plant root</a:t>
            </a:r>
            <a:endParaRPr lang="en-US" sz="2400" dirty="0">
              <a:solidFill>
                <a:srgbClr val="00B05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48718" y="523203"/>
            <a:ext cx="5472846" cy="60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altLang="en-US" sz="2400" dirty="0" smtClean="0">
                <a:latin typeface="+mn-lt"/>
              </a:rPr>
              <a:t>Root hairs increase surface area of root to maximize water absorption.</a:t>
            </a:r>
          </a:p>
          <a:p>
            <a:pPr marL="342900" marR="0" lvl="0" indent="-342900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altLang="en-US" sz="2400" dirty="0" smtClean="0">
                <a:latin typeface="+mn-lt"/>
              </a:rPr>
              <a:t>From the epidermis to the endodermis there are </a:t>
            </a:r>
            <a:r>
              <a:rPr lang="en-US" altLang="en-US" sz="2400" b="1" dirty="0" smtClean="0">
                <a:latin typeface="+mn-lt"/>
              </a:rPr>
              <a:t>three pathways in which water can flow</a:t>
            </a:r>
            <a:r>
              <a:rPr lang="en-US" altLang="en-US" sz="2400" dirty="0" smtClean="0">
                <a:latin typeface="+mn-lt"/>
              </a:rPr>
              <a:t>:</a:t>
            </a:r>
          </a:p>
          <a:p>
            <a:pPr marL="228600" indent="-228600" algn="just"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en-US" sz="2600" b="1" dirty="0" smtClean="0"/>
              <a:t>	1- </a:t>
            </a:r>
            <a:r>
              <a:rPr lang="en-US" altLang="en-US" sz="2600" b="1" dirty="0" err="1" smtClean="0"/>
              <a:t>Apoplast</a:t>
            </a:r>
            <a:r>
              <a:rPr lang="en-US" altLang="en-US" sz="2600" b="1" dirty="0" smtClean="0"/>
              <a:t> pathway: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/>
              <a:t>Water moves exclusively through cell walls without crossing any membranes.</a:t>
            </a:r>
            <a:endParaRPr lang="en-US" altLang="en-US" sz="2400" dirty="0" smtClean="0">
              <a:latin typeface="+mn-lt"/>
            </a:endParaRP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>
                <a:latin typeface="+mn-lt"/>
              </a:rPr>
              <a:t>The </a:t>
            </a:r>
            <a:r>
              <a:rPr lang="en-US" altLang="en-US" sz="2400" b="1" dirty="0" err="1" smtClean="0">
                <a:latin typeface="+mn-lt"/>
              </a:rPr>
              <a:t>apoplast</a:t>
            </a:r>
            <a:r>
              <a:rPr lang="en-US" altLang="en-US" sz="2400" dirty="0" smtClean="0">
                <a:latin typeface="+mn-lt"/>
              </a:rPr>
              <a:t> is a continuous system of cell walls and intercellular air spaces in plant tissue</a:t>
            </a:r>
          </a:p>
          <a:p>
            <a:pPr marL="228600" marR="0" lvl="0" indent="-228600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pp0403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896"/>
          <a:stretch>
            <a:fillRect/>
          </a:stretch>
        </p:blipFill>
        <p:spPr bwMode="auto">
          <a:xfrm>
            <a:off x="6321564" y="891836"/>
            <a:ext cx="43950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" y="-13855"/>
            <a:ext cx="11945257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9725" y="411428"/>
            <a:ext cx="5345846" cy="60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en-US" sz="2600" b="1" dirty="0" smtClean="0"/>
              <a:t>	2- </a:t>
            </a:r>
            <a:r>
              <a:rPr lang="en-US" altLang="en-US" sz="2600" b="1" dirty="0" err="1" smtClean="0"/>
              <a:t>Transmembrane</a:t>
            </a:r>
            <a:r>
              <a:rPr lang="en-US" altLang="en-US" sz="2600" b="1" dirty="0" smtClean="0"/>
              <a:t> pathway: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>
                <a:latin typeface="+mn-lt"/>
              </a:rPr>
              <a:t>Water sequentially enters a cell on one side, exits the cell on the other side, enters the next cell, and so on.</a:t>
            </a:r>
          </a:p>
          <a:p>
            <a:pPr marL="228600" indent="-228600" algn="just"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en-US" sz="2600" b="1" dirty="0" smtClean="0"/>
              <a:t>	3- </a:t>
            </a:r>
            <a:r>
              <a:rPr lang="en-US" altLang="en-US" sz="2600" b="1" dirty="0" err="1" smtClean="0"/>
              <a:t>Symplast</a:t>
            </a:r>
            <a:r>
              <a:rPr lang="en-US" altLang="en-US" sz="2600" b="1" dirty="0" smtClean="0"/>
              <a:t> pathway: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>
                <a:latin typeface="+mn-lt"/>
              </a:rPr>
              <a:t>Water travels from one cell to the next via </a:t>
            </a:r>
            <a:r>
              <a:rPr lang="en-US" altLang="en-US" sz="2400" b="1" dirty="0" err="1" smtClean="0">
                <a:latin typeface="+mn-lt"/>
              </a:rPr>
              <a:t>plasmodesmata</a:t>
            </a:r>
            <a:r>
              <a:rPr lang="en-US" altLang="en-US" sz="2400" dirty="0" smtClean="0">
                <a:latin typeface="+mn-lt"/>
              </a:rPr>
              <a:t>.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>
                <a:latin typeface="+mn-lt"/>
              </a:rPr>
              <a:t>The </a:t>
            </a:r>
            <a:r>
              <a:rPr lang="en-US" altLang="en-US" sz="2400" b="1" dirty="0" err="1" smtClean="0">
                <a:latin typeface="+mn-lt"/>
              </a:rPr>
              <a:t>symplast</a:t>
            </a:r>
            <a:r>
              <a:rPr lang="en-US" altLang="en-US" sz="2400" dirty="0" smtClean="0">
                <a:latin typeface="+mn-lt"/>
              </a:rPr>
              <a:t> consist of the entire network of cell cytoplasm interconnected by </a:t>
            </a:r>
            <a:r>
              <a:rPr lang="en-US" altLang="en-US" sz="2400" b="1" dirty="0" err="1" smtClean="0">
                <a:latin typeface="+mn-lt"/>
              </a:rPr>
              <a:t>plasmodesmata</a:t>
            </a:r>
            <a:r>
              <a:rPr lang="en-US" altLang="en-US" sz="2400" dirty="0" smtClean="0">
                <a:latin typeface="+mn-lt"/>
              </a:rPr>
              <a:t>.</a:t>
            </a:r>
          </a:p>
          <a:p>
            <a:pPr marL="685800" lvl="1" indent="-228600" defTabSz="914400" eaLnBrk="1" hangingPunct="1">
              <a:lnSpc>
                <a:spcPct val="120000"/>
              </a:lnSpc>
              <a:spcBef>
                <a:spcPts val="1000"/>
              </a:spcBef>
            </a:pPr>
            <a:endParaRPr lang="en-US" altLang="en-US" sz="2400" dirty="0" smtClean="0"/>
          </a:p>
        </p:txBody>
      </p:sp>
      <p:pic>
        <p:nvPicPr>
          <p:cNvPr id="7" name="Picture 4" descr="pp0403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896"/>
          <a:stretch>
            <a:fillRect/>
          </a:stretch>
        </p:blipFill>
        <p:spPr bwMode="auto">
          <a:xfrm>
            <a:off x="6622353" y="909483"/>
            <a:ext cx="43950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7234" y="2874691"/>
            <a:ext cx="119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CI13227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8099" y="2890079"/>
            <a:ext cx="76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Lak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120" y="194451"/>
            <a:ext cx="508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Pathways for water uptake by the root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2791" y="850567"/>
            <a:ext cx="5434324" cy="60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 defTabSz="914400" eaLnBrk="1" hangingPunct="1">
              <a:spcBef>
                <a:spcPts val="1000"/>
              </a:spcBef>
            </a:pPr>
            <a:r>
              <a:rPr lang="en-US" altLang="en-US" sz="2600" b="1" dirty="0" smtClean="0"/>
              <a:t>	- At the endodermis:</a:t>
            </a:r>
          </a:p>
          <a:p>
            <a:pPr marL="685800" lvl="1" indent="-228600" defTabSz="91440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Water movement through the </a:t>
            </a:r>
            <a:r>
              <a:rPr lang="en-US" altLang="en-US" sz="2400" dirty="0" err="1" smtClean="0"/>
              <a:t>apoplast</a:t>
            </a:r>
            <a:r>
              <a:rPr lang="en-US" altLang="en-US" sz="2400" dirty="0" smtClean="0"/>
              <a:t> pathway is stopped  by the </a:t>
            </a:r>
            <a:r>
              <a:rPr lang="en-US" altLang="en-US" sz="2400" b="1" dirty="0" err="1" smtClean="0"/>
              <a:t>Casparian</a:t>
            </a:r>
            <a:r>
              <a:rPr lang="en-US" altLang="en-US" sz="2400" b="1" dirty="0" smtClean="0"/>
              <a:t> Strip</a:t>
            </a:r>
            <a:r>
              <a:rPr lang="en-US" altLang="en-US" sz="2400" dirty="0" smtClean="0"/>
              <a:t>,</a:t>
            </a:r>
          </a:p>
          <a:p>
            <a:pPr marL="1143000" lvl="2" indent="-228600" defTabSz="91440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Band of radial cell walls containing </a:t>
            </a:r>
            <a:r>
              <a:rPr lang="en-US" altLang="en-US" sz="2100" dirty="0" err="1" smtClean="0"/>
              <a:t>suberin</a:t>
            </a:r>
            <a:r>
              <a:rPr lang="en-US" altLang="en-US" sz="2100" dirty="0" smtClean="0"/>
              <a:t>, a wax-like water-resistant material.</a:t>
            </a:r>
          </a:p>
          <a:p>
            <a:pPr marL="685800" lvl="1" indent="-228600" defTabSz="91440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casparian</a:t>
            </a:r>
            <a:r>
              <a:rPr lang="en-US" altLang="en-US" sz="2400" dirty="0" smtClean="0"/>
              <a:t> strip breaks continuity of the </a:t>
            </a:r>
            <a:r>
              <a:rPr lang="en-US" altLang="en-US" sz="2400" dirty="0" err="1" smtClean="0"/>
              <a:t>apoplast</a:t>
            </a:r>
            <a:r>
              <a:rPr lang="en-US" altLang="en-US" sz="2400" dirty="0" smtClean="0"/>
              <a:t> and forces water and solutes to cross the endodermis through the plasma membrane.</a:t>
            </a:r>
          </a:p>
          <a:p>
            <a:pPr marL="1143000" lvl="2" indent="-228600" defTabSz="91440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So, all water movement across the endodermis occurs through the </a:t>
            </a:r>
            <a:r>
              <a:rPr lang="en-US" altLang="en-US" sz="2100" dirty="0" err="1" smtClean="0"/>
              <a:t>symplast</a:t>
            </a:r>
            <a:r>
              <a:rPr lang="en-US" altLang="en-US" sz="2100" dirty="0" smtClean="0"/>
              <a:t>.</a:t>
            </a:r>
          </a:p>
          <a:p>
            <a:pPr marL="685800" lvl="1" indent="-228600" defTabSz="914400" eaLnBrk="1" hangingPunct="1">
              <a:spcBef>
                <a:spcPts val="1000"/>
              </a:spcBef>
            </a:pPr>
            <a:endParaRPr lang="en-US" altLang="en-US" sz="2600" dirty="0" smtClean="0"/>
          </a:p>
          <a:p>
            <a:pPr marL="685800" lvl="1" indent="-228600" defTabSz="91440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+mn-lt"/>
            </a:endParaRPr>
          </a:p>
        </p:txBody>
      </p:sp>
      <p:pic>
        <p:nvPicPr>
          <p:cNvPr id="9" name="Picture 4" descr="pp0403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896"/>
          <a:stretch>
            <a:fillRect/>
          </a:stretch>
        </p:blipFill>
        <p:spPr bwMode="auto">
          <a:xfrm>
            <a:off x="6570518" y="850567"/>
            <a:ext cx="43950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8193" y="235662"/>
            <a:ext cx="5421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Rate of water uptake at various positions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1276109" y="1022896"/>
            <a:ext cx="8424936" cy="55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7125" y="182131"/>
            <a:ext cx="10568631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3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 Balance of Plants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the soil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Water absorption by roots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through the xylem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loss by transpiration</a:t>
            </a:r>
          </a:p>
          <a:p>
            <a:pPr marL="285750" lvl="1" indent="-285750">
              <a:buFont typeface="Wingdings" charset="2"/>
              <a:buChar char="v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77698" y="3093813"/>
            <a:ext cx="6782712" cy="827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85" y="0"/>
            <a:ext cx="2235201" cy="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through the xylem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911" y="795538"/>
            <a:ext cx="5514717" cy="60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/>
              <a:t>After water moves through the </a:t>
            </a:r>
            <a:r>
              <a:rPr lang="en-US" altLang="en-US" sz="2400" dirty="0" err="1" smtClean="0"/>
              <a:t>Casparian</a:t>
            </a:r>
            <a:r>
              <a:rPr lang="en-US" altLang="en-US" sz="2400" dirty="0" smtClean="0"/>
              <a:t> Strip via the </a:t>
            </a:r>
            <a:r>
              <a:rPr lang="en-US" altLang="en-US" sz="2400" dirty="0" err="1" smtClean="0"/>
              <a:t>symplast</a:t>
            </a:r>
            <a:r>
              <a:rPr lang="en-US" altLang="en-US" sz="2400" dirty="0" smtClean="0"/>
              <a:t> pathway,</a:t>
            </a:r>
          </a:p>
          <a:p>
            <a:pPr marL="1257300" lvl="2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300" dirty="0" smtClean="0"/>
              <a:t>Water traveling from one cell to the next via </a:t>
            </a:r>
            <a:r>
              <a:rPr lang="en-US" altLang="en-US" sz="2300" dirty="0" err="1" smtClean="0"/>
              <a:t>plasmodesmata</a:t>
            </a:r>
            <a:r>
              <a:rPr lang="en-US" altLang="en-US" sz="2300" dirty="0" smtClean="0"/>
              <a:t>.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/>
              <a:t>It enters the </a:t>
            </a:r>
            <a:r>
              <a:rPr lang="en-US" altLang="en-US" sz="2400" b="1" dirty="0" smtClean="0"/>
              <a:t>xylem</a:t>
            </a:r>
            <a:r>
              <a:rPr lang="en-US" altLang="en-US" sz="2400" dirty="0" smtClean="0"/>
              <a:t> system.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/>
              <a:t>Compared with water movement across root tissue the xylem is a simple pathway of low resistance.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</a:pPr>
            <a:r>
              <a:rPr lang="en-US" altLang="en-US" sz="2400" dirty="0" smtClean="0"/>
              <a:t>Water movement through the xylem needs less pressure than movement through living cells.</a:t>
            </a:r>
          </a:p>
        </p:txBody>
      </p:sp>
      <p:pic>
        <p:nvPicPr>
          <p:cNvPr id="9" name="Picture 2" descr="26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972628" y="1013445"/>
            <a:ext cx="459528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3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through the xylem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89612" y="846414"/>
            <a:ext cx="9666501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just" defTabSz="914400" eaLnBrk="1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700" dirty="0" smtClean="0"/>
              <a:t>Compared with water movement across root tissue the xylem is a simple pathway of low resistance.</a:t>
            </a:r>
          </a:p>
          <a:p>
            <a:pPr marL="228600" lvl="0" indent="-228600" algn="just" defTabSz="914400" eaLnBrk="1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700" dirty="0" smtClean="0"/>
              <a:t>The xylem consists of two types of </a:t>
            </a:r>
            <a:r>
              <a:rPr lang="en-US" altLang="en-US" sz="2700" b="1" dirty="0" err="1" smtClean="0"/>
              <a:t>tracheary</a:t>
            </a:r>
            <a:r>
              <a:rPr lang="en-US" altLang="en-US" sz="2700" b="1" dirty="0" smtClean="0"/>
              <a:t> elements;</a:t>
            </a:r>
          </a:p>
          <a:p>
            <a:pPr marL="914400" lvl="1" indent="-457200" algn="just" defTabSz="914400" eaLnBrk="1" hangingPunct="1">
              <a:lnSpc>
                <a:spcPct val="14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en-US" sz="2600" b="1" dirty="0" err="1" smtClean="0"/>
              <a:t>Tracheids</a:t>
            </a:r>
            <a:endParaRPr lang="en-US" altLang="en-US" sz="2600" b="1" dirty="0" smtClean="0"/>
          </a:p>
          <a:p>
            <a:pPr marL="914400" lvl="1" indent="-457200" algn="just" defTabSz="914400" eaLnBrk="1" hangingPunct="1">
              <a:lnSpc>
                <a:spcPct val="14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en-US" sz="2600" b="1" dirty="0" err="1" smtClean="0"/>
              <a:t>Vessile</a:t>
            </a:r>
            <a:r>
              <a:rPr lang="en-US" altLang="en-US" sz="2600" b="1" dirty="0" smtClean="0"/>
              <a:t> elements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– only found in angiosperms, and some ferns.</a:t>
            </a:r>
            <a:endParaRPr lang="ar-EG" altLang="en-US" sz="2400" dirty="0" smtClean="0"/>
          </a:p>
          <a:p>
            <a:pPr marL="685800" lvl="1" indent="-228600" algn="just" defTabSz="914400" eaLnBrk="1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/>
              <a:t>The maturation of both these elements involves death of the cell.  </a:t>
            </a:r>
            <a:endParaRPr lang="ar-EG" altLang="en-US" sz="2500" dirty="0" smtClean="0"/>
          </a:p>
          <a:p>
            <a:pPr marL="685800" lvl="1" indent="-228600" algn="just" defTabSz="914400" eaLnBrk="1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/>
              <a:t>They have no organelles or membranes.</a:t>
            </a:r>
          </a:p>
          <a:p>
            <a:pPr marL="685800" lvl="1" indent="-228600" algn="just" defTabSz="914400" eaLnBrk="1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Water can move with very little resistance.</a:t>
            </a:r>
          </a:p>
          <a:p>
            <a:pPr marL="228600" lvl="0" indent="-228600" algn="just" defTabSz="914400" eaLnBrk="1" hangingPunct="1">
              <a:lnSpc>
                <a:spcPct val="140000"/>
              </a:lnSpc>
              <a:spcBef>
                <a:spcPts val="1000"/>
              </a:spcBef>
              <a:defRPr/>
            </a:pPr>
            <a:endParaRPr lang="en-US" alt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1364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through the xylem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24295" y="853976"/>
            <a:ext cx="6248555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b="1" dirty="0" err="1" smtClean="0"/>
              <a:t>Tracheids</a:t>
            </a:r>
            <a:r>
              <a:rPr lang="en-US" altLang="en-US" sz="2400" b="1" dirty="0" smtClean="0"/>
              <a:t>:  </a:t>
            </a:r>
            <a:r>
              <a:rPr lang="en-US" altLang="en-US" sz="2400" dirty="0" smtClean="0"/>
              <a:t>Elongated spindle - shaped cells , arranged in overlapping vertical files. </a:t>
            </a:r>
          </a:p>
          <a:p>
            <a:pPr marL="685800" lvl="1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Water flows between them via pits (areas with no secondary walls and thin porous primary walls).</a:t>
            </a:r>
          </a:p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b="1" dirty="0" smtClean="0"/>
              <a:t>Vessel elements: </a:t>
            </a:r>
            <a:r>
              <a:rPr lang="en-US" altLang="en-US" sz="2400" dirty="0" smtClean="0"/>
              <a:t>Shorter and wider. </a:t>
            </a:r>
            <a:endParaRPr lang="ar-EG" altLang="en-US" sz="2400" dirty="0" smtClean="0"/>
          </a:p>
          <a:p>
            <a:pPr marL="685800" lvl="1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The open end walls provide an efficient low-resistance pathway for water movement. </a:t>
            </a:r>
            <a:endParaRPr lang="ar-EG" altLang="en-US" sz="2200" dirty="0" smtClean="0"/>
          </a:p>
          <a:p>
            <a:pPr marL="685800" lvl="1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Perforation plate forms at each end, allow stacking end on to form a larger conduit called a vessel.</a:t>
            </a:r>
          </a:p>
        </p:txBody>
      </p:sp>
      <p:pic>
        <p:nvPicPr>
          <p:cNvPr id="10" name="Picture 4" descr="Picture1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>
          <a:xfrm>
            <a:off x="6972851" y="853976"/>
            <a:ext cx="4026412" cy="563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through the xylem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1234" y="834687"/>
            <a:ext cx="5538354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Air bubbles can form in the xylem,</a:t>
            </a:r>
          </a:p>
          <a:p>
            <a:pPr marL="685800" lvl="1" indent="-228600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/>
              <a:t>Air can be pulled through microscopic pores in xylem cell wall.</a:t>
            </a:r>
          </a:p>
          <a:p>
            <a:pPr marL="685800" lvl="1" indent="-228600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/>
              <a:t>Cold weather allows air bubbles to form due to reduced solubility of gases in ice.</a:t>
            </a:r>
          </a:p>
          <a:p>
            <a:pPr marL="228600" lvl="0" indent="-228600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Once a gas bubble has formed it will expand as gases can not resist tensile forces called </a:t>
            </a:r>
            <a:r>
              <a:rPr lang="en-US" altLang="en-US" sz="2600" b="1" dirty="0" err="1" smtClean="0"/>
              <a:t>Cavitation</a:t>
            </a:r>
            <a:r>
              <a:rPr lang="en-US" altLang="en-US" sz="2600" dirty="0" smtClean="0"/>
              <a:t>.</a:t>
            </a:r>
            <a:endParaRPr lang="en-US" altLang="en-US" sz="2600" b="1" dirty="0" smtClean="0"/>
          </a:p>
        </p:txBody>
      </p:sp>
      <p:pic>
        <p:nvPicPr>
          <p:cNvPr id="10" name="Picture 4" descr="pp0407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30000"/>
          </a:blip>
          <a:srcRect b="4062"/>
          <a:stretch>
            <a:fillRect/>
          </a:stretch>
        </p:blipFill>
        <p:spPr>
          <a:xfrm>
            <a:off x="6628411" y="999030"/>
            <a:ext cx="4185973" cy="5482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7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through the xylem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8047" y="740509"/>
            <a:ext cx="5413664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/>
              <a:t>Such breaks in the water column are not unusual.</a:t>
            </a:r>
          </a:p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/>
              <a:t>Gas bubbles can not easily pass through the small pores of the pit membranes.</a:t>
            </a:r>
          </a:p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/>
              <a:t>Xylem are interconnected, so one gas bubble does not completely stop water flow.</a:t>
            </a:r>
          </a:p>
          <a:p>
            <a:pPr marL="22860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/>
              <a:t>Water can detour blocked point by moving through neighboring, connected vessels.</a:t>
            </a:r>
          </a:p>
        </p:txBody>
      </p:sp>
      <p:pic>
        <p:nvPicPr>
          <p:cNvPr id="10" name="Picture 4" descr="pp0407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30000"/>
          </a:blip>
          <a:srcRect b="4062"/>
          <a:stretch>
            <a:fillRect/>
          </a:stretch>
        </p:blipFill>
        <p:spPr>
          <a:xfrm>
            <a:off x="5972628" y="959853"/>
            <a:ext cx="4185973" cy="5482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3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through the xylem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37359" y="834687"/>
            <a:ext cx="5478318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latin typeface="+mn-lt"/>
              </a:rPr>
              <a:t>Gas bubbles can also be eliminated from the xylem.</a:t>
            </a:r>
          </a:p>
          <a:p>
            <a:pPr marL="685800" lvl="1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latin typeface="+mn-lt"/>
              </a:rPr>
              <a:t>At night, xylem water pressure increases and gases may simply dissolve back into the solution in the xylem.</a:t>
            </a:r>
          </a:p>
          <a:p>
            <a:pPr marL="685800" lvl="1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latin typeface="+mn-lt"/>
              </a:rPr>
              <a:t>Many plants have secondary growth in which new xylem forms each year.  </a:t>
            </a:r>
          </a:p>
          <a:p>
            <a:pPr marL="685800" lvl="1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latin typeface="+mn-lt"/>
              </a:rPr>
              <a:t>New xylem becomes functional before old xylem stops functioning.</a:t>
            </a:r>
          </a:p>
        </p:txBody>
      </p:sp>
      <p:pic>
        <p:nvPicPr>
          <p:cNvPr id="10" name="Picture 4" descr="pp0407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30000"/>
          </a:blip>
          <a:srcRect b="4062"/>
          <a:stretch>
            <a:fillRect/>
          </a:stretch>
        </p:blipFill>
        <p:spPr>
          <a:xfrm>
            <a:off x="6215677" y="1054031"/>
            <a:ext cx="4185973" cy="5482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4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loss by transpiration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8800" y="834687"/>
            <a:ext cx="5912426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914400" eaLnBrk="1" hangingPunct="1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>
                <a:latin typeface="+mn-lt"/>
              </a:rPr>
              <a:t>The tensions needed to pull water through the xylem are the result of evaporation of water from leaves.</a:t>
            </a:r>
          </a:p>
          <a:p>
            <a:pPr marL="457200" lvl="0" indent="-457200" defTabSz="914400" eaLnBrk="1" hangingPunct="1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>
                <a:latin typeface="+mn-lt"/>
              </a:rPr>
              <a:t>Water is brought to leaves via xylem of the leaf vascular bundle, which  branches into veins in the leaf.</a:t>
            </a:r>
          </a:p>
          <a:p>
            <a:pPr marL="457200" lvl="0" indent="-457200" defTabSz="914400" eaLnBrk="1" hangingPunct="1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>
                <a:latin typeface="+mn-lt"/>
              </a:rPr>
              <a:t>From the xylem, water is drawn in to the cells of the leaf and along the cell wall.</a:t>
            </a:r>
          </a:p>
        </p:txBody>
      </p:sp>
      <p:pic>
        <p:nvPicPr>
          <p:cNvPr id="10" name="Picture 4" descr="pp0408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30000"/>
          </a:blip>
          <a:srcRect b="3770"/>
          <a:stretch>
            <a:fillRect/>
          </a:stretch>
        </p:blipFill>
        <p:spPr>
          <a:xfrm>
            <a:off x="6584472" y="941733"/>
            <a:ext cx="3942918" cy="5394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67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loss by transpiration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03127" y="917361"/>
            <a:ext cx="6068388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b="1" dirty="0" smtClean="0">
                <a:latin typeface="+mn-lt"/>
              </a:rPr>
              <a:t>Transpiration pull</a:t>
            </a:r>
            <a:r>
              <a:rPr lang="en-US" altLang="en-US" sz="2600" dirty="0" smtClean="0">
                <a:latin typeface="+mn-lt"/>
              </a:rPr>
              <a:t>, which causes water to move up the xylem begins in the cell walls of leaf cells.</a:t>
            </a:r>
          </a:p>
          <a:p>
            <a:pPr marL="457200" lvl="0" indent="-4572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>
                <a:latin typeface="+mn-lt"/>
              </a:rPr>
              <a:t>The </a:t>
            </a:r>
            <a:r>
              <a:rPr lang="en-US" altLang="en-US" sz="2600" b="1" dirty="0" smtClean="0">
                <a:latin typeface="+mn-lt"/>
              </a:rPr>
              <a:t>cell wall </a:t>
            </a:r>
            <a:r>
              <a:rPr lang="en-US" altLang="en-US" sz="2600" dirty="0" smtClean="0">
                <a:latin typeface="+mn-lt"/>
              </a:rPr>
              <a:t>acts as a capillary wick soaked with </a:t>
            </a:r>
            <a:r>
              <a:rPr lang="en-US" altLang="en-US" sz="2600" dirty="0" smtClean="0">
                <a:latin typeface="+mn-lt"/>
              </a:rPr>
              <a:t>water.</a:t>
            </a:r>
          </a:p>
          <a:p>
            <a:pPr marL="457200" lvl="0" indent="-457200" defTabSz="914400" eaLnBrk="1" hangingPunct="1">
              <a:lnSpc>
                <a:spcPct val="12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US" altLang="en-US" sz="2600" dirty="0" smtClean="0">
                <a:latin typeface="+mn-lt"/>
              </a:rPr>
              <a:t>Water </a:t>
            </a:r>
            <a:r>
              <a:rPr lang="en-US" altLang="en-US" sz="2600" dirty="0" smtClean="0">
                <a:latin typeface="+mn-lt"/>
              </a:rPr>
              <a:t>adheres to cellulose and other hydrophilic wall components.</a:t>
            </a:r>
          </a:p>
          <a:p>
            <a:pPr marL="457200" lvl="0" indent="-4572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b="1" dirty="0" err="1" smtClean="0">
                <a:latin typeface="+mn-lt"/>
              </a:rPr>
              <a:t>Mesophyll</a:t>
            </a:r>
            <a:r>
              <a:rPr lang="en-US" altLang="en-US" sz="2600" dirty="0" smtClean="0">
                <a:latin typeface="+mn-lt"/>
              </a:rPr>
              <a:t> cells within leaf are in direct contact with atmosphere via all the air spaces in the leaf.</a:t>
            </a:r>
          </a:p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ar-EG" altLang="en-US" sz="2600" dirty="0" smtClean="0">
              <a:latin typeface="+mn-lt"/>
            </a:endParaRPr>
          </a:p>
        </p:txBody>
      </p:sp>
      <p:pic>
        <p:nvPicPr>
          <p:cNvPr id="10" name="Picture 4" descr="pp0409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389"/>
          <a:stretch>
            <a:fillRect/>
          </a:stretch>
        </p:blipFill>
        <p:spPr>
          <a:xfrm>
            <a:off x="6971515" y="895334"/>
            <a:ext cx="4346518" cy="5474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1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loss by transpiration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864" y="853086"/>
            <a:ext cx="5469079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sz="2500" dirty="0" smtClean="0"/>
              <a:t>Tensions or </a:t>
            </a:r>
            <a:r>
              <a:rPr lang="en-US" sz="2500" dirty="0" smtClean="0">
                <a:latin typeface="+mn-lt"/>
              </a:rPr>
              <a:t>n</a:t>
            </a:r>
            <a:r>
              <a:rPr lang="en-US" altLang="en-US" sz="2500" dirty="0" smtClean="0">
                <a:latin typeface="+mn-lt"/>
              </a:rPr>
              <a:t>egative pressure exists in the leaves cause surface tension on the water.</a:t>
            </a:r>
          </a:p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500" dirty="0" smtClean="0">
                <a:latin typeface="+mn-lt"/>
              </a:rPr>
              <a:t>As more water is lost to the atmosphere, the remaining water  is drawn into the cell wall.</a:t>
            </a:r>
          </a:p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500" dirty="0" smtClean="0">
                <a:latin typeface="+mn-lt"/>
              </a:rPr>
              <a:t>As more water is removed from the wall the pressure of the water becomes more negative.</a:t>
            </a:r>
          </a:p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500" dirty="0" smtClean="0">
                <a:latin typeface="+mn-lt"/>
              </a:rPr>
              <a:t>This induces a motive force to pull water up the xylem.</a:t>
            </a:r>
          </a:p>
        </p:txBody>
      </p:sp>
      <p:pic>
        <p:nvPicPr>
          <p:cNvPr id="10" name="Picture 4" descr="pp0409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389"/>
          <a:stretch>
            <a:fillRect/>
          </a:stretch>
        </p:blipFill>
        <p:spPr>
          <a:xfrm>
            <a:off x="6161479" y="935537"/>
            <a:ext cx="4346518" cy="5474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7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loss by transpiration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3219" y="936427"/>
            <a:ext cx="5288971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500" dirty="0" smtClean="0">
                <a:latin typeface="+mn-lt"/>
              </a:rPr>
              <a:t>After water has evaporated from the cell surface of the intercellular air space diffusion takes over.</a:t>
            </a:r>
          </a:p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500" dirty="0" smtClean="0">
                <a:latin typeface="+mn-lt"/>
              </a:rPr>
              <a:t>So:  The path of water is ;</a:t>
            </a:r>
          </a:p>
          <a:p>
            <a:pPr marL="800100" lvl="1" indent="-342900" defTabSz="914400" eaLnBrk="1" hangingPunct="1"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 smtClean="0">
                <a:latin typeface="+mn-lt"/>
              </a:rPr>
              <a:t>Xylem </a:t>
            </a:r>
          </a:p>
          <a:p>
            <a:pPr marL="800100" lvl="1" indent="-342900" defTabSz="914400" eaLnBrk="1" hangingPunct="1"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 smtClean="0">
                <a:latin typeface="+mn-lt"/>
              </a:rPr>
              <a:t>Cell wall of </a:t>
            </a:r>
            <a:r>
              <a:rPr lang="en-US" altLang="en-US" sz="2400" dirty="0" err="1" smtClean="0">
                <a:latin typeface="+mn-lt"/>
              </a:rPr>
              <a:t>mesophyll</a:t>
            </a:r>
            <a:r>
              <a:rPr lang="en-US" altLang="en-US" sz="2400" dirty="0" smtClean="0">
                <a:latin typeface="+mn-lt"/>
              </a:rPr>
              <a:t> cells</a:t>
            </a:r>
          </a:p>
          <a:p>
            <a:pPr marL="800100" lvl="1" indent="-342900" defTabSz="914400" eaLnBrk="1" hangingPunct="1"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 smtClean="0">
                <a:latin typeface="+mn-lt"/>
              </a:rPr>
              <a:t>Evaporated into air spaces of leaf</a:t>
            </a:r>
          </a:p>
          <a:p>
            <a:pPr marL="800100" lvl="1" indent="-342900" defTabSz="914400" eaLnBrk="1" hangingPunct="1"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 smtClean="0">
                <a:latin typeface="+mn-lt"/>
              </a:rPr>
              <a:t>Diffusion occurs – water vapor from leaves via stomatal pore</a:t>
            </a:r>
          </a:p>
          <a:p>
            <a:pPr marL="800100" lvl="1" indent="-342900" defTabSz="914400" eaLnBrk="1" hangingPunct="1"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400" dirty="0" smtClean="0">
                <a:latin typeface="+mn-lt"/>
              </a:rPr>
              <a:t>Goes down a concentration gradient.  </a:t>
            </a:r>
          </a:p>
          <a:p>
            <a:pPr marL="342900" lvl="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endParaRPr lang="ar-EG" altLang="en-US" sz="2400" dirty="0" smtClean="0">
              <a:latin typeface="+mn-lt"/>
            </a:endParaRPr>
          </a:p>
        </p:txBody>
      </p:sp>
      <p:pic>
        <p:nvPicPr>
          <p:cNvPr id="11" name="Picture 4" descr="pp0410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632"/>
          <a:stretch>
            <a:fillRect/>
          </a:stretch>
        </p:blipFill>
        <p:spPr bwMode="auto">
          <a:xfrm>
            <a:off x="6304668" y="936427"/>
            <a:ext cx="4351477" cy="546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77698" y="3093813"/>
            <a:ext cx="6782712" cy="827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1" y="116113"/>
            <a:ext cx="2235201" cy="7257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244" y="862886"/>
            <a:ext cx="9799739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dirty="0"/>
              <a:t>Explaining the effects of different soil conditions on </a:t>
            </a:r>
            <a:r>
              <a:rPr lang="en-US" altLang="en-US" sz="2800" dirty="0"/>
              <a:t>water movement from the soil into </a:t>
            </a:r>
            <a:r>
              <a:rPr lang="en-US" sz="2800" dirty="0"/>
              <a:t>the plants.</a:t>
            </a:r>
          </a:p>
          <a:p>
            <a:pPr marL="514350" indent="-514350" algn="just">
              <a:lnSpc>
                <a:spcPct val="20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dirty="0"/>
              <a:t>Understanding the physiological mechanisms involved in the uptake and transport of water in the plants.</a:t>
            </a:r>
          </a:p>
          <a:p>
            <a:pPr marL="514350" indent="-514350" algn="just">
              <a:lnSpc>
                <a:spcPct val="20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dirty="0"/>
              <a:t>Understanding the </a:t>
            </a:r>
            <a:r>
              <a:rPr lang="en-US" altLang="en-US" sz="2800" dirty="0"/>
              <a:t>concept of </a:t>
            </a:r>
            <a:r>
              <a:rPr lang="en-US" sz="2800" dirty="0"/>
              <a:t>transpiration and mechanism of water loss in the plants.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3747" y="186583"/>
            <a:ext cx="488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 Objectives</a:t>
            </a:r>
            <a:endParaRPr lang="en-US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6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loss by transpiration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2492" y="936427"/>
            <a:ext cx="9708571" cy="59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914400" eaLnBrk="1" hangingPunct="1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>
                <a:latin typeface="+mn-lt"/>
              </a:rPr>
              <a:t>Diffusion of water out of the leaf is very fast.</a:t>
            </a:r>
          </a:p>
          <a:p>
            <a:pPr marL="457200" lvl="0" indent="-457200" defTabSz="914400" eaLnBrk="1" hangingPunct="1">
              <a:lnSpc>
                <a:spcPct val="15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600" dirty="0" smtClean="0">
                <a:latin typeface="+mn-lt"/>
              </a:rPr>
              <a:t>Transpiration from the leaf depends on two factors: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en-US" sz="2600" dirty="0" smtClean="0">
                <a:latin typeface="+mn-lt"/>
              </a:rPr>
              <a:t>Difference in water vapor concentration between leaf air spaces and the atmosphere,</a:t>
            </a:r>
          </a:p>
          <a:p>
            <a:pPr marL="1600200" lvl="3" indent="-228600" defTabSz="9144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latin typeface="+mn-lt"/>
              </a:rPr>
              <a:t>Due to high surface area to volume ratio</a:t>
            </a:r>
          </a:p>
          <a:p>
            <a:pPr marL="1600200" lvl="3" indent="-228600" defTabSz="9144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latin typeface="+mn-lt"/>
              </a:rPr>
              <a:t>Allows for rapid vapor equilibrium inside the leaf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en-US" sz="2600" dirty="0" smtClean="0">
                <a:latin typeface="+mn-lt"/>
              </a:rPr>
              <a:t>The diffusional resistance of the pathway from the leaf to atmosphere.</a:t>
            </a:r>
          </a:p>
        </p:txBody>
      </p:sp>
    </p:spTree>
    <p:extLst>
      <p:ext uri="{BB962C8B-B14F-4D97-AF65-F5344CB8AC3E}">
        <p14:creationId xmlns:p14="http://schemas.microsoft.com/office/powerpoint/2010/main" val="11088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loss by transpiration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6618" y="1017954"/>
            <a:ext cx="962154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7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Diffusional</a:t>
            </a:r>
            <a:r>
              <a:rPr kumimoji="0" lang="en-US" altLang="en-US" sz="27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resistance of the pathway from leaf to atmosphere;</a:t>
            </a:r>
          </a:p>
          <a:p>
            <a:pPr marL="457200" marR="0" lvl="0" indent="-457200" algn="l" defTabSz="914400" rtl="0" eaLnBrk="1" fontAlgn="base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700" b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Two components</a:t>
            </a:r>
            <a:r>
              <a:rPr kumimoji="0" lang="en-US" altLang="en-US" sz="27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14350" indent="-514350" defTabSz="914400" eaLnBrk="1" hangingPunct="1">
              <a:lnSpc>
                <a:spcPct val="17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en-US" sz="2700" b="1" dirty="0" smtClean="0">
                <a:latin typeface="+mn-lt"/>
              </a:rPr>
              <a:t>Leaf stomatal resistance: </a:t>
            </a:r>
          </a:p>
          <a:p>
            <a:pPr marL="514350" indent="-514350" defTabSz="914400" eaLnBrk="1" hangingPunct="1">
              <a:lnSpc>
                <a:spcPct val="170000"/>
              </a:lnSpc>
              <a:spcBef>
                <a:spcPts val="1000"/>
              </a:spcBef>
            </a:pPr>
            <a:r>
              <a:rPr kumimoji="0" lang="en-US" altLang="en-US" sz="27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en-US" sz="27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Resistance associated with diffusion through stomatal </a:t>
            </a:r>
            <a:r>
              <a:rPr kumimoji="0" lang="en-US" altLang="en-US" sz="27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pores.</a:t>
            </a:r>
            <a:r>
              <a:rPr kumimoji="0" lang="en-US" altLang="en-US" sz="27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indent="-514350" defTabSz="914400" eaLnBrk="1" hangingPunct="1">
              <a:lnSpc>
                <a:spcPct val="170000"/>
              </a:lnSpc>
              <a:spcBef>
                <a:spcPts val="1000"/>
              </a:spcBef>
            </a:pPr>
            <a:r>
              <a:rPr lang="en-US" altLang="en-US" sz="2700" b="1" dirty="0" smtClean="0">
                <a:latin typeface="+mn-lt"/>
              </a:rPr>
              <a:t>2. Boundary </a:t>
            </a:r>
            <a:r>
              <a:rPr lang="en-US" altLang="en-US" sz="2700" b="1" dirty="0" smtClean="0">
                <a:latin typeface="+mn-lt"/>
              </a:rPr>
              <a:t>layer resistance: </a:t>
            </a:r>
          </a:p>
          <a:p>
            <a:pPr marL="514350" indent="-514350" defTabSz="914400" eaLnBrk="1" hangingPunct="1">
              <a:lnSpc>
                <a:spcPct val="170000"/>
              </a:lnSpc>
              <a:spcBef>
                <a:spcPts val="1000"/>
              </a:spcBef>
            </a:pPr>
            <a:r>
              <a:rPr kumimoji="0" lang="en-US" altLang="en-US" sz="27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en-US" sz="27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Resistance due to a layer of unstirred air next to the leaf surface</a:t>
            </a:r>
          </a:p>
        </p:txBody>
      </p:sp>
    </p:spTree>
    <p:extLst>
      <p:ext uri="{BB962C8B-B14F-4D97-AF65-F5344CB8AC3E}">
        <p14:creationId xmlns:p14="http://schemas.microsoft.com/office/powerpoint/2010/main" val="15230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loss by transpiration</a:t>
            </a:r>
          </a:p>
        </p:txBody>
      </p:sp>
      <p:pic>
        <p:nvPicPr>
          <p:cNvPr id="5" name="Picture 4" descr="pp0412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30000"/>
          </a:blip>
          <a:srcRect b="3294"/>
          <a:stretch>
            <a:fillRect/>
          </a:stretch>
        </p:blipFill>
        <p:spPr>
          <a:xfrm>
            <a:off x="1790369" y="1693330"/>
            <a:ext cx="7272356" cy="433138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829522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300" b="1" dirty="0" smtClean="0">
                <a:latin typeface="+mn-lt"/>
              </a:rPr>
              <a:t>Dependence of transpiration flux on the </a:t>
            </a:r>
            <a:r>
              <a:rPr lang="en-US" altLang="en-US" sz="2300" b="1" dirty="0" err="1" smtClean="0">
                <a:latin typeface="+mn-lt"/>
              </a:rPr>
              <a:t>stomatal</a:t>
            </a:r>
            <a:r>
              <a:rPr lang="en-US" altLang="en-US" sz="2300" b="1" dirty="0" smtClean="0">
                <a:latin typeface="+mn-lt"/>
              </a:rPr>
              <a:t> aperture</a:t>
            </a:r>
          </a:p>
          <a:p>
            <a:pPr algn="ctr"/>
            <a:r>
              <a:rPr lang="en-US" altLang="en-US" sz="2300" b="1" dirty="0" smtClean="0">
                <a:latin typeface="+mn-lt"/>
              </a:rPr>
              <a:t>in still air and in moving air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97" y="6057531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 The boundary layer is larger and more rate limiting in still air than in moving air</a:t>
            </a:r>
          </a:p>
          <a:p>
            <a:pPr algn="ctr"/>
            <a:r>
              <a:rPr lang="en-US" sz="2000" b="1" dirty="0" smtClean="0"/>
              <a:t>As a result, the </a:t>
            </a:r>
            <a:r>
              <a:rPr lang="en-US" sz="2000" b="1" dirty="0" err="1" smtClean="0"/>
              <a:t>stomatal</a:t>
            </a:r>
            <a:r>
              <a:rPr lang="en-US" sz="2000" b="1" dirty="0" smtClean="0"/>
              <a:t> aperture has less control over transpiration in still air</a:t>
            </a:r>
            <a:endParaRPr lang="ar-EG" sz="2000" b="1" dirty="0"/>
          </a:p>
        </p:txBody>
      </p:sp>
    </p:spTree>
    <p:extLst>
      <p:ext uri="{BB962C8B-B14F-4D97-AF65-F5344CB8AC3E}">
        <p14:creationId xmlns:p14="http://schemas.microsoft.com/office/powerpoint/2010/main" val="16799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Stomata Control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83491" y="834687"/>
            <a:ext cx="620860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When water is abundant:</a:t>
            </a: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Temporal regulation of stomata is:</a:t>
            </a:r>
          </a:p>
          <a:p>
            <a:pPr marL="914400" marR="0" lvl="1" indent="-4572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during the day</a:t>
            </a:r>
          </a:p>
          <a:p>
            <a:pPr marL="914400" marR="0" lvl="1" indent="-4572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CLOSED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at night</a:t>
            </a: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 night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there is no photosynthesis,      </a:t>
            </a: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altLang="en-US" sz="2600" dirty="0" smtClean="0">
                <a:latin typeface="+mn-lt"/>
              </a:rPr>
              <a:t>	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 no demand for CO</a:t>
            </a:r>
            <a:r>
              <a:rPr kumimoji="0" lang="en-US" altLang="en-US" sz="2600" b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inside the leaf,</a:t>
            </a: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so, stomata closed to prevent water loss.</a:t>
            </a: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Sunny day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demand for CO</a:t>
            </a:r>
            <a:r>
              <a:rPr kumimoji="0" lang="en-US" altLang="en-US" sz="2600" b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 leaf</a:t>
            </a:r>
            <a:r>
              <a:rPr kumimoji="0" lang="en-US" altLang="en-US" sz="2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high so, stomata wide open.</a:t>
            </a: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 there is plenty of water, plant  trades water loss for photosynthesis products.</a:t>
            </a:r>
          </a:p>
        </p:txBody>
      </p:sp>
      <p:pic>
        <p:nvPicPr>
          <p:cNvPr id="7" name="Picture 4" descr="pp0413a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92093" y="1241161"/>
            <a:ext cx="3037006" cy="5116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7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Stomata Control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695" y="834687"/>
            <a:ext cx="59286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700" b="1" dirty="0" smtClean="0">
                <a:latin typeface="+mn-lt"/>
              </a:rPr>
              <a:t>When water is limited: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700" dirty="0" smtClean="0">
                <a:latin typeface="+mn-lt"/>
              </a:rPr>
              <a:t>Stomata will open less or even remain closed even on a sunny morning.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en-US" sz="2700" b="1" dirty="0" smtClean="0">
                <a:latin typeface="+mn-lt"/>
              </a:rPr>
              <a:t>(</a:t>
            </a:r>
            <a:r>
              <a:rPr lang="en-US" altLang="en-US" sz="2700" b="1" dirty="0" smtClean="0">
                <a:solidFill>
                  <a:srgbClr val="FF0000"/>
                </a:solidFill>
                <a:latin typeface="+mn-lt"/>
              </a:rPr>
              <a:t>Plant can avoid dehydration</a:t>
            </a:r>
            <a:r>
              <a:rPr lang="en-US" altLang="en-US" sz="2700" b="1" dirty="0" smtClean="0">
                <a:latin typeface="+mn-lt"/>
              </a:rPr>
              <a:t>)</a:t>
            </a:r>
          </a:p>
        </p:txBody>
      </p:sp>
      <p:pic>
        <p:nvPicPr>
          <p:cNvPr id="7" name="Picture 4" descr="pp0413a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12112" y="1032419"/>
            <a:ext cx="3037006" cy="5116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6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Stomata Guard Cells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42255" y="926294"/>
            <a:ext cx="473037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 are two main types of</a:t>
            </a:r>
            <a:r>
              <a:rPr kumimoji="0" lang="en-US" altLang="en-US" sz="2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guard cells;</a:t>
            </a:r>
            <a:endParaRPr kumimoji="0" lang="en-US" altLang="en-U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One is typical of </a:t>
            </a:r>
            <a:r>
              <a:rPr kumimoji="0" lang="en-US" altLang="en-US" sz="2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monocots and grasses</a:t>
            </a:r>
            <a:r>
              <a:rPr kumimoji="0" lang="en-US" altLang="en-US" sz="27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altLang="en-US" sz="27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Dumbbell shape with bulbous ends</a:t>
            </a: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Pore is a long slit</a:t>
            </a:r>
          </a:p>
          <a:p>
            <a:pPr marL="514350" marR="0" lvl="0" indent="-51435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other is typical of </a:t>
            </a:r>
            <a:r>
              <a:rPr kumimoji="0" lang="en-US" altLang="en-US" sz="27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dicots</a:t>
            </a:r>
            <a:endParaRPr kumimoji="0" lang="en-US" altLang="en-US" sz="27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Kidney shaped - have an elliptical contour with pore in the center.</a:t>
            </a:r>
          </a:p>
        </p:txBody>
      </p:sp>
      <p:pic>
        <p:nvPicPr>
          <p:cNvPr id="7" name="Picture 10" descr="pp0413c1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667" y="926294"/>
            <a:ext cx="4876092" cy="2527129"/>
          </a:xfrm>
          <a:prstGeom prst="rect">
            <a:avLst/>
          </a:prstGeom>
          <a:noFill/>
        </p:spPr>
      </p:pic>
      <p:pic>
        <p:nvPicPr>
          <p:cNvPr id="9" name="Picture 12" descr="pp0413c2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29667" y="3562056"/>
            <a:ext cx="4876092" cy="2850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649401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Stomata Guard Cells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1231" y="930478"/>
            <a:ext cx="5557488" cy="599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Stomata guard cells play an essential role in opening and closing stomata</a:t>
            </a:r>
          </a:p>
          <a:p>
            <a:pPr marL="342900" marR="0" lvl="0" indent="-3429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monocots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marR="0" lvl="1" indent="-3429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Guard cells works like beams with inflatable ends.  </a:t>
            </a:r>
          </a:p>
          <a:p>
            <a:pPr marL="800100" marR="0" lvl="1" indent="-3429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Bulbous ends swell, beams separate and slit widens.</a:t>
            </a:r>
          </a:p>
          <a:p>
            <a:pPr marL="342900" marR="0" lvl="0" indent="-3429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altLang="en-US" sz="2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dicots</a:t>
            </a:r>
            <a:r>
              <a:rPr kumimoji="0" lang="en-US" altLang="en-US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marR="0" lvl="1" indent="-3429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Cellulose </a:t>
            </a:r>
            <a:r>
              <a:rPr kumimoji="0" lang="en-US" altLang="en-US" sz="23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microfibrils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fan out </a:t>
            </a:r>
            <a:r>
              <a:rPr kumimoji="0" lang="en-US" altLang="en-US" sz="23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radially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from the pore.</a:t>
            </a:r>
          </a:p>
          <a:p>
            <a:pPr marL="800100" marR="0" lvl="1" indent="-3429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Cell girth is reinforced like a steel-belted radial tire.</a:t>
            </a:r>
          </a:p>
          <a:p>
            <a:pPr marL="800100" marR="0" lvl="1" indent="-3429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Guard cell curve outward during </a:t>
            </a:r>
            <a:r>
              <a:rPr kumimoji="0" lang="en-US" altLang="en-US" sz="23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stomatal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opening.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96602" y="1131654"/>
            <a:ext cx="3940772" cy="2667600"/>
            <a:chOff x="5398860" y="1193448"/>
            <a:chExt cx="3637636" cy="2667600"/>
          </a:xfrm>
        </p:grpSpPr>
        <p:pic>
          <p:nvPicPr>
            <p:cNvPr id="9" name="Picture 5" descr="Untitled-2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lum bright="-20000" contrast="40000"/>
            </a:blip>
            <a:srcRect b="6500"/>
            <a:stretch>
              <a:fillRect/>
            </a:stretch>
          </p:blipFill>
          <p:spPr>
            <a:xfrm>
              <a:off x="5398860" y="1193448"/>
              <a:ext cx="3637636" cy="26676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508104" y="1196752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95538" y="3932111"/>
            <a:ext cx="3942900" cy="2547720"/>
            <a:chOff x="5396896" y="4005064"/>
            <a:chExt cx="3639600" cy="2547720"/>
          </a:xfrm>
        </p:grpSpPr>
        <p:pic>
          <p:nvPicPr>
            <p:cNvPr id="12" name="Picture 4" descr="Untitled-1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4" cstate="print">
              <a:lum bright="-20000" contrast="30000"/>
            </a:blip>
            <a:srcRect/>
            <a:stretch>
              <a:fillRect/>
            </a:stretch>
          </p:blipFill>
          <p:spPr>
            <a:xfrm>
              <a:off x="5396896" y="4005064"/>
              <a:ext cx="3639600" cy="254772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5436096" y="400506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Relationship between water loss and CO</a:t>
            </a:r>
            <a:r>
              <a:rPr lang="en-US" altLang="en-US" sz="36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gain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9646" y="964137"/>
            <a:ext cx="9845964" cy="58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Effectiveness of controlling water loss and allowing CO</a:t>
            </a:r>
            <a:r>
              <a:rPr kumimoji="0" lang="en-US" altLang="en-US" sz="2600" b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uptake for photosynthesis is called the </a:t>
            </a:r>
            <a:r>
              <a:rPr kumimoji="0" lang="en-US" alt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transpiration ratio</a:t>
            </a:r>
            <a:r>
              <a:rPr lang="en-US" altLang="en-US" sz="2600" dirty="0" smtClean="0">
                <a:latin typeface="+mn-lt"/>
              </a:rPr>
              <a:t>,</a:t>
            </a:r>
            <a:endParaRPr kumimoji="0" lang="en-US" altLang="en-US" sz="26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 is a large ratio of water efflux and CO</a:t>
            </a:r>
            <a:r>
              <a:rPr kumimoji="0" lang="en-US" altLang="en-US" sz="2600" b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influx</a:t>
            </a:r>
          </a:p>
          <a:p>
            <a:pPr marL="914400" marR="0" lvl="1" indent="-4572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Concentration ratio driving water loss is 50 larger than that driving CO</a:t>
            </a:r>
            <a:r>
              <a:rPr kumimoji="0" lang="en-US" altLang="en-US" sz="2600" b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influx.</a:t>
            </a:r>
          </a:p>
          <a:p>
            <a:pPr marL="914400" marR="0" lvl="1" indent="-4572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altLang="en-US" sz="2600" b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diffuses 1.6 times slower than water,</a:t>
            </a:r>
          </a:p>
          <a:p>
            <a:pPr marL="1371600" marR="0" lvl="2" indent="-4572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Due to CO</a:t>
            </a:r>
            <a:r>
              <a:rPr kumimoji="0" lang="en-US" altLang="en-US" sz="260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being a larger molecule than water</a:t>
            </a:r>
          </a:p>
          <a:p>
            <a:pPr marL="914400" marR="0" lvl="1" indent="-4572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altLang="en-US" sz="2600" b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uptake must cross the plasma membrane, cytoplasm, and chloroplast membrane.  </a:t>
            </a:r>
            <a:r>
              <a:rPr kumimoji="0" lang="en-US" alt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All these add resistance</a:t>
            </a:r>
          </a:p>
        </p:txBody>
      </p:sp>
    </p:spTree>
    <p:extLst>
      <p:ext uri="{BB962C8B-B14F-4D97-AF65-F5344CB8AC3E}">
        <p14:creationId xmlns:p14="http://schemas.microsoft.com/office/powerpoint/2010/main" val="19917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-  Soil to Plant to Atmosphere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9512" y="843377"/>
            <a:ext cx="591589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300" dirty="0" smtClean="0"/>
              <a:t>Movement of water from soil to plant to atmosphere involves different mechanisms of transport:</a:t>
            </a:r>
            <a:endParaRPr lang="en-US" altLang="en-US" sz="2300" b="1" dirty="0" smtClean="0">
              <a:latin typeface="+mn-lt"/>
            </a:endParaRP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2300" b="1" dirty="0" smtClean="0">
                <a:latin typeface="+mn-lt"/>
              </a:rPr>
              <a:t>Soil and Xylem: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dirty="0" smtClean="0">
                <a:latin typeface="+mn-lt"/>
              </a:rPr>
              <a:t>Water moves by bulk flow.</a:t>
            </a: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2300" b="1" dirty="0" smtClean="0">
                <a:latin typeface="+mn-lt"/>
              </a:rPr>
              <a:t>In the vapor phase: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dirty="0" smtClean="0">
                <a:latin typeface="+mn-lt"/>
              </a:rPr>
              <a:t>Water moves by diffusion – until it reaches out side air, then convection occurs.</a:t>
            </a:r>
          </a:p>
          <a:p>
            <a:pPr marL="457200" marR="0" lvl="0" indent="-4572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2300" b="1" dirty="0" smtClean="0">
                <a:latin typeface="+mn-lt"/>
              </a:rPr>
              <a:t>When water is transmitted across membranes,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dirty="0" smtClean="0">
                <a:latin typeface="+mn-lt"/>
              </a:rPr>
              <a:t>Driven by water potential differences across the membrane.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dirty="0" smtClean="0">
                <a:latin typeface="+mn-lt"/>
              </a:rPr>
              <a:t>Such osmotic flow due to cells absorb water and roots take it from soil to xylem.</a:t>
            </a:r>
          </a:p>
        </p:txBody>
      </p:sp>
      <p:pic>
        <p:nvPicPr>
          <p:cNvPr id="7" name="Picture 4" descr="pp0416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30000"/>
          </a:blip>
          <a:srcRect b="3440"/>
          <a:stretch>
            <a:fillRect/>
          </a:stretch>
        </p:blipFill>
        <p:spPr>
          <a:xfrm>
            <a:off x="6977881" y="978459"/>
            <a:ext cx="3919238" cy="5444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0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74"/>
            <a:ext cx="1194525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4955" y="94178"/>
            <a:ext cx="9906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-  Soil to Plant to Atmosphere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7567" y="843417"/>
            <a:ext cx="581891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each of these </a:t>
            </a:r>
            <a:r>
              <a:rPr kumimoji="0" lang="en-US" altLang="en-US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three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cases,</a:t>
            </a:r>
            <a:r>
              <a:rPr kumimoji="0" lang="en-US" altLang="en-US" sz="23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water moves towards regions of low water potential or </a:t>
            </a:r>
            <a:r>
              <a:rPr kumimoji="0" lang="en-US" altLang="en-US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free energy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Water potential decreases from the soil to the leaves.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However,  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water </a:t>
            </a:r>
            <a:r>
              <a:rPr kumimoji="0" lang="en-US" altLang="en-US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pressure</a:t>
            </a: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can vary between neighboring cells,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500"/>
              </a:spcBef>
              <a:buFont typeface="Wingdings" charset="2"/>
              <a:buChar char="v"/>
              <a:defRPr/>
            </a:pPr>
            <a:r>
              <a:rPr lang="en-US" altLang="en-US" sz="2200" dirty="0" smtClean="0"/>
              <a:t>The Xylem – </a:t>
            </a:r>
            <a:r>
              <a:rPr lang="en-US" altLang="en-US" sz="2200" b="1" dirty="0" smtClean="0"/>
              <a:t>negative</a:t>
            </a:r>
            <a:r>
              <a:rPr lang="en-US" altLang="en-US" sz="2200" dirty="0" smtClean="0"/>
              <a:t> pressure</a:t>
            </a:r>
          </a:p>
          <a:p>
            <a:pPr marL="800100" lvl="1" indent="-342900" defTabSz="914400" eaLnBrk="1" hangingPunct="1">
              <a:lnSpc>
                <a:spcPct val="120000"/>
              </a:lnSpc>
              <a:spcBef>
                <a:spcPts val="500"/>
              </a:spcBef>
              <a:buFont typeface="Wingdings" charset="2"/>
              <a:buChar char="v"/>
              <a:defRPr/>
            </a:pPr>
            <a:r>
              <a:rPr lang="en-US" altLang="en-US" sz="2200" dirty="0" smtClean="0"/>
              <a:t>Leaf cells – </a:t>
            </a:r>
            <a:r>
              <a:rPr lang="en-US" altLang="en-US" sz="2200" b="1" dirty="0" smtClean="0"/>
              <a:t>positive</a:t>
            </a:r>
            <a:r>
              <a:rPr lang="en-US" altLang="en-US" sz="2200" dirty="0" smtClean="0"/>
              <a:t> pressure</a:t>
            </a:r>
          </a:p>
          <a:p>
            <a:pPr marL="342900" indent="-342900" defTabSz="914400" eaLnBrk="1" hangingPunct="1">
              <a:lnSpc>
                <a:spcPct val="120000"/>
              </a:lnSpc>
              <a:spcBef>
                <a:spcPts val="1000"/>
              </a:spcBef>
              <a:buFont typeface="Wingdings" charset="2"/>
              <a:buChar char="v"/>
              <a:defRPr/>
            </a:pPr>
            <a:r>
              <a:rPr lang="en-US" altLang="en-US" sz="2300" dirty="0" smtClean="0"/>
              <a:t>Within </a:t>
            </a:r>
            <a:r>
              <a:rPr lang="en-US" altLang="en-US" sz="2300" b="1" dirty="0" smtClean="0"/>
              <a:t>leaf cells</a:t>
            </a:r>
            <a:r>
              <a:rPr lang="en-US" altLang="en-US" sz="2300" dirty="0" smtClean="0"/>
              <a:t> water potential is also reduced by a high concentration of dissolved solutes.</a:t>
            </a:r>
          </a:p>
        </p:txBody>
      </p:sp>
      <p:pic>
        <p:nvPicPr>
          <p:cNvPr id="7" name="Picture 4" descr="pp0416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30000"/>
          </a:blip>
          <a:srcRect b="3440"/>
          <a:stretch>
            <a:fillRect/>
          </a:stretch>
        </p:blipFill>
        <p:spPr>
          <a:xfrm>
            <a:off x="6736477" y="1478910"/>
            <a:ext cx="3919238" cy="5444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1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787" y="66262"/>
            <a:ext cx="5151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the soil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9033" y="651037"/>
            <a:ext cx="9265391" cy="11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charset="2"/>
              <a:buChar char="v"/>
            </a:pPr>
            <a:r>
              <a:rPr lang="en-US" altLang="en-US" sz="2800" dirty="0"/>
              <a:t>Water content in the soil and rate of water movement depends on the type and texture of the soil</a:t>
            </a:r>
            <a:r>
              <a:rPr lang="en-US" altLang="en-US" sz="2800" dirty="0" smtClean="0"/>
              <a:t>: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6398" t="36458" r="36750" b="26042"/>
          <a:stretch>
            <a:fillRect/>
          </a:stretch>
        </p:blipFill>
        <p:spPr bwMode="auto">
          <a:xfrm>
            <a:off x="1694066" y="2027391"/>
            <a:ext cx="7044985" cy="21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9481" y="4554453"/>
            <a:ext cx="9517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5000"/>
              </a:lnSpc>
              <a:buFont typeface="Wingdings" charset="2"/>
              <a:buChar char="v"/>
            </a:pPr>
            <a:r>
              <a:rPr lang="en-US" altLang="en-US" sz="2400" b="1" dirty="0" smtClean="0"/>
              <a:t>Sandy soil:</a:t>
            </a:r>
            <a:r>
              <a:rPr lang="en-US" altLang="en-US" sz="2400" dirty="0" smtClean="0"/>
              <a:t> </a:t>
            </a:r>
          </a:p>
          <a:p>
            <a:pPr marL="457200" indent="-457200" algn="just">
              <a:lnSpc>
                <a:spcPct val="125000"/>
              </a:lnSpc>
            </a:pPr>
            <a:r>
              <a:rPr lang="en-US" altLang="en-US" sz="2400" dirty="0" smtClean="0"/>
              <a:t>	Low surface area per gram and large spaces between particles.</a:t>
            </a:r>
          </a:p>
          <a:p>
            <a:pPr marL="457200" indent="-457200" algn="just">
              <a:lnSpc>
                <a:spcPct val="125000"/>
              </a:lnSpc>
              <a:buFont typeface="Wingdings" charset="2"/>
              <a:buChar char="v"/>
            </a:pPr>
            <a:r>
              <a:rPr lang="en-US" altLang="en-US" sz="2400" b="1" dirty="0" smtClean="0"/>
              <a:t>Clay soil:</a:t>
            </a:r>
          </a:p>
          <a:p>
            <a:pPr lvl="1" algn="just" eaLnBrk="1" hangingPunct="1">
              <a:lnSpc>
                <a:spcPct val="125000"/>
              </a:lnSpc>
            </a:pPr>
            <a:r>
              <a:rPr lang="en-US" altLang="en-US" sz="2400" dirty="0" smtClean="0"/>
              <a:t>Large surface area per gram and small spaces between particles.</a:t>
            </a:r>
          </a:p>
        </p:txBody>
      </p:sp>
    </p:spTree>
    <p:extLst>
      <p:ext uri="{BB962C8B-B14F-4D97-AF65-F5344CB8AC3E}">
        <p14:creationId xmlns:p14="http://schemas.microsoft.com/office/powerpoint/2010/main" val="688214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606926" y="3429005"/>
            <a:ext cx="5257800" cy="152400"/>
            <a:chOff x="1752600" y="3429000"/>
            <a:chExt cx="5257800" cy="1524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7526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47244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 bwMode="auto">
            <a:xfrm>
              <a:off x="4343400" y="3429000"/>
              <a:ext cx="152400" cy="152400"/>
            </a:xfrm>
            <a:prstGeom prst="ellipse">
              <a:avLst/>
            </a:prstGeom>
            <a:solidFill>
              <a:srgbClr val="FFEEB7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/>
              <a:endParaRPr lang="en-US" altLang="zh-CN" sz="23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  <a:ea typeface="宋体" pitchFamily="2" charset="-122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78826" y="2170922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charset="0"/>
                <a:ea typeface="Times New Roman" charset="0"/>
                <a:cs typeface="Times New Roman" charset="0"/>
              </a:rPr>
              <a:t>Thank you 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6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555577" y="3429005"/>
            <a:ext cx="5257800" cy="152400"/>
            <a:chOff x="1752600" y="3429000"/>
            <a:chExt cx="5257800" cy="1524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7526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47244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 bwMode="auto">
            <a:xfrm>
              <a:off x="4343400" y="3429000"/>
              <a:ext cx="152400" cy="152400"/>
            </a:xfrm>
            <a:prstGeom prst="ellipse">
              <a:avLst/>
            </a:prstGeom>
            <a:solidFill>
              <a:srgbClr val="FFEEB7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/>
              <a:endParaRPr lang="en-US" altLang="zh-CN" sz="23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1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01714" cy="68580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86222" y="0"/>
            <a:ext cx="4456876" cy="60325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1- Water in the soil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2477" y="72113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Different Types of Soil Water: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/>
              <a:t>Gravitational water</a:t>
            </a:r>
            <a:r>
              <a:rPr lang="en-US" altLang="zh-CN" sz="2400" dirty="0"/>
              <a:t>: </a:t>
            </a:r>
          </a:p>
          <a:p>
            <a:pPr algn="just">
              <a:lnSpc>
                <a:spcPct val="150000"/>
              </a:lnSpc>
              <a:buFont typeface="Wingdings" charset="2"/>
              <a:buChar char="v"/>
            </a:pPr>
            <a:r>
              <a:rPr lang="en-US" altLang="zh-CN" sz="2400" dirty="0"/>
              <a:t>Water filled in big spaces/interstices of soil particles.</a:t>
            </a:r>
          </a:p>
          <a:p>
            <a:pPr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/>
              <a:t>It is free water moving through soil by force of gravity. </a:t>
            </a:r>
          </a:p>
          <a:p>
            <a:pPr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/>
              <a:t>Very little gravitational water is available to plants as it drains rapidly down the water table </a:t>
            </a:r>
            <a:r>
              <a:rPr lang="en-US" altLang="zh-CN" sz="2400" dirty="0"/>
              <a:t>by gravitation.</a:t>
            </a:r>
            <a:endParaRPr lang="en-US" sz="2400" dirty="0"/>
          </a:p>
          <a:p>
            <a:pPr algn="just">
              <a:lnSpc>
                <a:spcPct val="150000"/>
              </a:lnSpc>
              <a:buFont typeface="Wingdings" charset="2"/>
              <a:buChar char="v"/>
            </a:pPr>
            <a:r>
              <a:rPr lang="en-US" altLang="zh-CN" sz="2400" dirty="0"/>
              <a:t>It can cause upland plants to wilt and die because gravitational water occupies air space, which is necessary to supply oxygen to plant roots.</a:t>
            </a:r>
            <a:endParaRPr lang="en-US" sz="2400" dirty="0"/>
          </a:p>
        </p:txBody>
      </p: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1062151" y="603252"/>
            <a:ext cx="3662390" cy="0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545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39214"/>
            <a:ext cx="12191980" cy="6857990"/>
          </a:xfrm>
          <a:prstGeom prst="rect">
            <a:avLst/>
          </a:prstGeom>
        </p:spPr>
      </p:pic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 flipV="1">
            <a:off x="1145255" y="811161"/>
            <a:ext cx="3222938" cy="13145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10" y="11"/>
            <a:ext cx="3837029" cy="9291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charset="0"/>
                <a:cs typeface="Times New Roman" charset="0"/>
              </a:rPr>
              <a:t>1- Water in the soil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854" y="1101249"/>
            <a:ext cx="104029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Different Types of Soil Water: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sz="2400" b="1" dirty="0"/>
              <a:t>Bound water</a:t>
            </a:r>
            <a:r>
              <a:rPr lang="en-US" altLang="zh-CN" sz="2400" dirty="0"/>
              <a:t>: </a:t>
            </a:r>
          </a:p>
          <a:p>
            <a:pPr marL="514350" indent="-514350"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/>
              <a:t>This type of water is bound so tightly to the soil</a:t>
            </a:r>
            <a:r>
              <a:rPr lang="en-US" altLang="zh-CN" sz="2400" dirty="0"/>
              <a:t>.</a:t>
            </a:r>
            <a:endParaRPr lang="en-US" sz="2400" dirty="0"/>
          </a:p>
          <a:p>
            <a:pPr marL="514350" indent="-514350" algn="just">
              <a:lnSpc>
                <a:spcPct val="150000"/>
              </a:lnSpc>
              <a:buFont typeface="Wingdings" charset="2"/>
              <a:buChar char="v"/>
            </a:pPr>
            <a:r>
              <a:rPr lang="en-US" altLang="zh-CN" sz="2400" dirty="0"/>
              <a:t>It forms very thin film around soil particles.</a:t>
            </a:r>
          </a:p>
          <a:p>
            <a:pPr marL="514350" indent="-514350"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/>
              <a:t>It is generally not available to the plant. </a:t>
            </a:r>
          </a:p>
          <a:p>
            <a:pPr marL="514350" indent="-514350"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/>
              <a:t>Since this water is found on the soil particles and not in the pores, certain types of soils with few pores (clays for example) will contain a higher percentage of this water.</a:t>
            </a:r>
          </a:p>
        </p:txBody>
      </p:sp>
    </p:spTree>
    <p:extLst>
      <p:ext uri="{BB962C8B-B14F-4D97-AF65-F5344CB8AC3E}">
        <p14:creationId xmlns:p14="http://schemas.microsoft.com/office/powerpoint/2010/main" val="39893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0" y="-314185"/>
            <a:ext cx="12191980" cy="685799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5867" y="-148994"/>
            <a:ext cx="4449097" cy="72263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 flipV="1">
            <a:off x="1037366" y="564117"/>
            <a:ext cx="4046098" cy="4396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233948" y="852652"/>
            <a:ext cx="8676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Different Types of Soil Water: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sz="2400" b="1" dirty="0"/>
              <a:t>Capillary water</a:t>
            </a:r>
            <a:r>
              <a:rPr lang="en-US" altLang="zh-CN" sz="2400" dirty="0"/>
              <a:t>: </a:t>
            </a:r>
          </a:p>
          <a:p>
            <a:pPr marL="514350" indent="-514350" algn="just">
              <a:lnSpc>
                <a:spcPct val="150000"/>
              </a:lnSpc>
              <a:buFont typeface="Wingdings" charset="2"/>
              <a:buChar char="v"/>
            </a:pPr>
            <a:r>
              <a:rPr lang="en-US" altLang="zh-CN" sz="2400" dirty="0"/>
              <a:t>Water filled in small spaces/interstices of particles. </a:t>
            </a:r>
          </a:p>
          <a:p>
            <a:pPr marL="514350" indent="-514350" algn="just">
              <a:lnSpc>
                <a:spcPct val="150000"/>
              </a:lnSpc>
              <a:buFont typeface="Wingdings" charset="2"/>
              <a:buChar char="v"/>
            </a:pPr>
            <a:r>
              <a:rPr lang="en-US" altLang="zh-CN" sz="2400" dirty="0"/>
              <a:t>Easily get to surface of water by the force of capillarity. </a:t>
            </a:r>
          </a:p>
          <a:p>
            <a:pPr marL="514350" indent="-514350"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/>
              <a:t>It is held in </a:t>
            </a:r>
            <a:r>
              <a:rPr lang="en-US" sz="2400" dirty="0" err="1"/>
              <a:t>micropores</a:t>
            </a:r>
            <a:r>
              <a:rPr lang="en-US" sz="2400" dirty="0"/>
              <a:t> of the soil by surface tension properties (cohesion and adhesion). </a:t>
            </a:r>
          </a:p>
          <a:p>
            <a:pPr marL="514350" indent="-514350"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/>
              <a:t>It is the main water that is available to plants as it is trapped in the soil solution right next to plants roots.</a:t>
            </a:r>
          </a:p>
        </p:txBody>
      </p:sp>
    </p:spTree>
    <p:extLst>
      <p:ext uri="{BB962C8B-B14F-4D97-AF65-F5344CB8AC3E}">
        <p14:creationId xmlns:p14="http://schemas.microsoft.com/office/powerpoint/2010/main" val="7371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302029"/>
            <a:ext cx="12191980" cy="6857990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074899" y="886971"/>
            <a:ext cx="3353410" cy="6717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83459" y="358157"/>
            <a:ext cx="5067946" cy="5355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1- Water in the soil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9828" y="1065753"/>
            <a:ext cx="8460377" cy="19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/>
              <a:t>Field capacity:</a:t>
            </a:r>
          </a:p>
          <a:p>
            <a:pPr marL="514350" indent="-51435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400" dirty="0"/>
              <a:t>The water content of a soil after it has been saturated with water and excess water has been allowed to drain away due to the force of gravity. It is large (40%) for clay soils.</a:t>
            </a:r>
          </a:p>
        </p:txBody>
      </p:sp>
      <p:pic>
        <p:nvPicPr>
          <p:cNvPr id="1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t="8356" r="3488" b="9080"/>
          <a:stretch>
            <a:fillRect/>
          </a:stretch>
        </p:blipFill>
        <p:spPr bwMode="auto">
          <a:xfrm>
            <a:off x="1980070" y="3211885"/>
            <a:ext cx="7199891" cy="2901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7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0" y="214144"/>
            <a:ext cx="12191980" cy="68579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987746" y="862838"/>
            <a:ext cx="3847725" cy="28641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7" name="Rectangle 6"/>
          <p:cNvSpPr/>
          <p:nvPr/>
        </p:nvSpPr>
        <p:spPr>
          <a:xfrm>
            <a:off x="1234757" y="245148"/>
            <a:ext cx="3412153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charset="0"/>
                <a:cs typeface="Times New Roman" charset="0"/>
              </a:rPr>
              <a:t>1- Water in the soil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0995" y="1143135"/>
            <a:ext cx="9247635" cy="5866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TW" sz="2000" b="1" dirty="0">
                <a:latin typeface="Times New Roman" pitchFamily="18" charset="0"/>
              </a:rPr>
              <a:t>Productivity of various </a:t>
            </a:r>
            <a:r>
              <a:rPr lang="en-US" altLang="zh-TW" sz="2000" b="1">
                <a:latin typeface="Times New Roman" pitchFamily="18" charset="0"/>
              </a:rPr>
              <a:t>ecosystems </a:t>
            </a:r>
            <a:r>
              <a:rPr lang="en-US" altLang="zh-TW" sz="2000" b="1" smtClean="0">
                <a:latin typeface="Times New Roman" pitchFamily="18" charset="0"/>
              </a:rPr>
              <a:t>as </a:t>
            </a:r>
            <a:r>
              <a:rPr lang="en-US" altLang="zh-TW" sz="2000" b="1" dirty="0">
                <a:latin typeface="Times New Roman" pitchFamily="18" charset="0"/>
              </a:rPr>
              <a:t>a function of annual precipitation</a:t>
            </a:r>
            <a:endParaRPr lang="en-US" sz="20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b="3903"/>
          <a:stretch>
            <a:fillRect/>
          </a:stretch>
        </p:blipFill>
        <p:spPr bwMode="auto">
          <a:xfrm>
            <a:off x="1985770" y="1820470"/>
            <a:ext cx="6984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3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5056</TotalTime>
  <Words>2073</Words>
  <Application>Microsoft Macintosh PowerPoint</Application>
  <PresentationFormat>Widescreen</PresentationFormat>
  <Paragraphs>250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American Typewriter</vt:lpstr>
      <vt:lpstr>Calibri</vt:lpstr>
      <vt:lpstr>Calibri Light</vt:lpstr>
      <vt:lpstr>Comic Sans MS</vt:lpstr>
      <vt:lpstr>DengXian</vt:lpstr>
      <vt:lpstr>ＭＳ Ｐゴシック</vt:lpstr>
      <vt:lpstr>Segoe</vt:lpstr>
      <vt:lpstr>Symbol</vt:lpstr>
      <vt:lpstr>Times New Roman</vt:lpstr>
      <vt:lpstr>Wingdings</vt:lpstr>
      <vt:lpstr>宋体</vt:lpstr>
      <vt:lpstr>新細明體</vt:lpstr>
      <vt:lpstr>Arial</vt:lpstr>
      <vt:lpstr>Office Theme</vt:lpstr>
      <vt:lpstr>272 Bot- Plant Physiology  </vt:lpstr>
      <vt:lpstr>PowerPoint Presentation</vt:lpstr>
      <vt:lpstr>PowerPoint Presentation</vt:lpstr>
      <vt:lpstr>PowerPoint Presentation</vt:lpstr>
      <vt:lpstr>1- Water in the soil</vt:lpstr>
      <vt:lpstr>1- Water in the soil</vt:lpstr>
      <vt:lpstr>1- Water in Plant Life</vt:lpstr>
      <vt:lpstr>1- Water in the soil</vt:lpstr>
      <vt:lpstr>PowerPoint Presentation</vt:lpstr>
      <vt:lpstr>1- Water in the soil</vt:lpstr>
      <vt:lpstr>1- Water in the soil</vt:lpstr>
      <vt:lpstr>PowerPoint Presentation</vt:lpstr>
      <vt:lpstr>PowerPoint Presentation</vt:lpstr>
      <vt:lpstr>1- Water in Plant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Hashimi</dc:creator>
  <cp:lastModifiedBy>Abdulrahman Hashimi</cp:lastModifiedBy>
  <cp:revision>90</cp:revision>
  <dcterms:created xsi:type="dcterms:W3CDTF">2019-11-10T10:45:38Z</dcterms:created>
  <dcterms:modified xsi:type="dcterms:W3CDTF">2020-02-13T10:19:01Z</dcterms:modified>
</cp:coreProperties>
</file>