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57" r:id="rId4"/>
    <p:sldId id="261" r:id="rId5"/>
    <p:sldId id="298" r:id="rId6"/>
    <p:sldId id="301" r:id="rId7"/>
    <p:sldId id="302" r:id="rId8"/>
    <p:sldId id="300" r:id="rId9"/>
    <p:sldId id="303" r:id="rId10"/>
    <p:sldId id="260" r:id="rId11"/>
    <p:sldId id="262" r:id="rId12"/>
    <p:sldId id="263" r:id="rId13"/>
    <p:sldId id="264" r:id="rId14"/>
    <p:sldId id="265" r:id="rId15"/>
    <p:sldId id="266" r:id="rId16"/>
    <p:sldId id="296" r:id="rId17"/>
    <p:sldId id="267" r:id="rId18"/>
    <p:sldId id="268" r:id="rId19"/>
    <p:sldId id="269" r:id="rId20"/>
    <p:sldId id="270" r:id="rId21"/>
    <p:sldId id="293" r:id="rId22"/>
    <p:sldId id="271" r:id="rId23"/>
    <p:sldId id="291" r:id="rId24"/>
    <p:sldId id="272" r:id="rId25"/>
    <p:sldId id="295" r:id="rId26"/>
    <p:sldId id="294" r:id="rId27"/>
    <p:sldId id="297" r:id="rId28"/>
    <p:sldId id="305" r:id="rId29"/>
    <p:sldId id="274" r:id="rId30"/>
    <p:sldId id="276"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71" autoAdjust="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17" name="Footer Placeholder 16"/>
          <p:cNvSpPr>
            <a:spLocks noGrp="1"/>
          </p:cNvSpPr>
          <p:nvPr>
            <p:ph type="ftr" sz="quarter" idx="11"/>
          </p:nvPr>
        </p:nvSpPr>
        <p:spPr/>
        <p:txBody>
          <a:bodyPr/>
          <a:lstStyle/>
          <a:p>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B34F065-1154-456A-91E3-76DE8E75E17B}"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5" name="Footer Placeholder 4"/>
          <p:cNvSpPr>
            <a:spLocks noGrp="1"/>
          </p:cNvSpPr>
          <p:nvPr>
            <p:ph type="ftr" sz="quarter" idx="11"/>
          </p:nvPr>
        </p:nvSpPr>
        <p:spPr/>
        <p:txBody>
          <a:bodyPr/>
          <a:lstStyle/>
          <a:p>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0B34F065-1154-456A-91E3-76DE8E75E17B}"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SA"/>
          </a:p>
        </p:txBody>
      </p:sp>
      <p:sp>
        <p:nvSpPr>
          <p:cNvPr id="4" name="Date Placeholder 3"/>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B8ABB09-4A1D-463E-8065-109CC2B7EFAA}" type="datetimeFigureOut">
              <a:rPr lang="ar-SA" smtClean="0"/>
              <a:pPr/>
              <a:t>27/05/1439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8" name="Footer Placeholder 7"/>
          <p:cNvSpPr>
            <a:spLocks noGrp="1"/>
          </p:cNvSpPr>
          <p:nvPr>
            <p:ph type="ftr" sz="quarter" idx="11"/>
          </p:nvPr>
        </p:nvSpPr>
        <p:spPr>
          <a:xfrm>
            <a:off x="304800" y="6409944"/>
            <a:ext cx="3581400" cy="365760"/>
          </a:xfrm>
        </p:spPr>
        <p:txBody>
          <a:bodyPr/>
          <a:lstStyle/>
          <a:p>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B34F065-1154-456A-91E3-76DE8E75E17B}"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27/05/1439</a:t>
            </a:fld>
            <a:endParaRPr lang="ar-SA"/>
          </a:p>
        </p:txBody>
      </p:sp>
      <p:sp>
        <p:nvSpPr>
          <p:cNvPr id="6" name="Footer Placeholder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B34F065-1154-456A-91E3-76DE8E75E17B}"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B8ABB09-4A1D-463E-8065-109CC2B7EFAA}" type="datetimeFigureOut">
              <a:rPr lang="ar-SA" smtClean="0"/>
              <a:pPr/>
              <a:t>27/05/1439</a:t>
            </a:fld>
            <a:endParaRPr lang="ar-SA"/>
          </a:p>
        </p:txBody>
      </p:sp>
      <p:sp>
        <p:nvSpPr>
          <p:cNvPr id="6" name="Footer Placeholder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8ABB09-4A1D-463E-8065-109CC2B7EFAA}" type="datetimeFigureOut">
              <a:rPr lang="ar-SA" smtClean="0"/>
              <a:pPr/>
              <a:t>27/05/1439</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34F065-1154-456A-91E3-76DE8E75E17B}"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www.crrps.org/download/OttawaCharter.pdf" TargetMode="External"/><Relationship Id="rId2" Type="http://schemas.openxmlformats.org/officeDocument/2006/relationships/hyperlink" Target="http://www.who.int/healthpromotion/conferences/previous/ottawa/en/"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ar-SA" sz="2800" dirty="0"/>
          </a:p>
          <a:p>
            <a:r>
              <a:rPr lang="en-US" sz="2800" dirty="0"/>
              <a:t>Lecture 2</a:t>
            </a:r>
          </a:p>
          <a:p>
            <a:endParaRPr lang="en-US" sz="2800" dirty="0"/>
          </a:p>
          <a:p>
            <a:endParaRPr lang="ar-SA" sz="2800" dirty="0"/>
          </a:p>
        </p:txBody>
      </p:sp>
      <p:sp>
        <p:nvSpPr>
          <p:cNvPr id="2" name="Title 1"/>
          <p:cNvSpPr>
            <a:spLocks noGrp="1"/>
          </p:cNvSpPr>
          <p:nvPr>
            <p:ph type="ctrTitle"/>
          </p:nvPr>
        </p:nvSpPr>
        <p:spPr/>
        <p:txBody>
          <a:bodyPr/>
          <a:lstStyle/>
          <a:p>
            <a:r>
              <a:rPr lang="en-US" dirty="0">
                <a:solidFill>
                  <a:srgbClr val="FF0000"/>
                </a:solidFill>
              </a:rPr>
              <a:t>CHS382 Fundamentals of Health Education</a:t>
            </a:r>
            <a:endParaRPr lang="ar-SA"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rtl="0"/>
            <a:r>
              <a:rPr lang="en-CA" sz="2400" dirty="0">
                <a:solidFill>
                  <a:srgbClr val="FF0000"/>
                </a:solidFill>
              </a:rPr>
              <a:t>These strategies are supported by five priority action areas as outlined in the Ottawa Charter for health promotion:</a:t>
            </a:r>
            <a:endParaRPr lang="en-US" sz="2400" dirty="0">
              <a:solidFill>
                <a:srgbClr val="FF0000"/>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1484784"/>
            <a:ext cx="3898776" cy="46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11560" y="1772816"/>
            <a:ext cx="4572000" cy="4154984"/>
          </a:xfrm>
          <a:prstGeom prst="rect">
            <a:avLst/>
          </a:prstGeom>
        </p:spPr>
        <p:txBody>
          <a:bodyPr wrap="square">
            <a:spAutoFit/>
          </a:bodyPr>
          <a:lstStyle/>
          <a:p>
            <a:pPr marL="342900" lvl="0" indent="-342900" algn="l" rtl="0">
              <a:buFont typeface="+mj-lt"/>
              <a:buAutoNum type="arabicPeriod"/>
            </a:pPr>
            <a:r>
              <a:rPr lang="en-CA" sz="2400" dirty="0"/>
              <a:t>Build healthy public policy</a:t>
            </a:r>
          </a:p>
          <a:p>
            <a:pPr marL="342900" lvl="0" indent="-342900" algn="l" rtl="0">
              <a:buFont typeface="+mj-lt"/>
              <a:buAutoNum type="arabicPeriod"/>
            </a:pPr>
            <a:endParaRPr lang="en-US" sz="2400" dirty="0"/>
          </a:p>
          <a:p>
            <a:pPr marL="342900" lvl="0" indent="-342900" algn="l" rtl="0">
              <a:buFont typeface="+mj-lt"/>
              <a:buAutoNum type="arabicPeriod"/>
            </a:pPr>
            <a:r>
              <a:rPr lang="en-CA" sz="2400" dirty="0"/>
              <a:t>Create supportive environments for health</a:t>
            </a:r>
          </a:p>
          <a:p>
            <a:pPr marL="342900" lvl="0" indent="-342900" algn="l" rtl="0">
              <a:buFont typeface="+mj-lt"/>
              <a:buAutoNum type="arabicPeriod"/>
            </a:pPr>
            <a:endParaRPr lang="en-US" sz="2400" dirty="0"/>
          </a:p>
          <a:p>
            <a:pPr marL="342900" lvl="0" indent="-342900" algn="l" rtl="0">
              <a:buFont typeface="+mj-lt"/>
              <a:buAutoNum type="arabicPeriod"/>
            </a:pPr>
            <a:r>
              <a:rPr lang="en-CA" sz="2400" dirty="0"/>
              <a:t>Strengthen community action for health</a:t>
            </a:r>
          </a:p>
          <a:p>
            <a:pPr marL="342900" lvl="0" indent="-342900" algn="l" rtl="0">
              <a:buFont typeface="+mj-lt"/>
              <a:buAutoNum type="arabicPeriod"/>
            </a:pPr>
            <a:endParaRPr lang="en-US" sz="2400" dirty="0"/>
          </a:p>
          <a:p>
            <a:pPr marL="342900" lvl="0" indent="-342900" algn="l" rtl="0">
              <a:buFont typeface="+mj-lt"/>
              <a:buAutoNum type="arabicPeriod"/>
            </a:pPr>
            <a:r>
              <a:rPr lang="en-CA" sz="2400" dirty="0"/>
              <a:t>Develop personal skills</a:t>
            </a:r>
          </a:p>
          <a:p>
            <a:pPr marL="342900" lvl="0" indent="-342900" algn="l" rtl="0">
              <a:buFont typeface="+mj-lt"/>
              <a:buAutoNum type="arabicPeriod"/>
            </a:pPr>
            <a:endParaRPr lang="en-US" sz="2400" dirty="0"/>
          </a:p>
          <a:p>
            <a:pPr marL="342900" lvl="0" indent="-342900" algn="l" rtl="0">
              <a:buFont typeface="+mj-lt"/>
              <a:buAutoNum type="arabicPeriod"/>
            </a:pPr>
            <a:r>
              <a:rPr lang="en-CA" sz="2400" dirty="0"/>
              <a:t>Re-orient health services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534400" cy="758952"/>
          </a:xfrm>
        </p:spPr>
        <p:txBody>
          <a:bodyPr>
            <a:normAutofit fontScale="90000"/>
          </a:bodyPr>
          <a:lstStyle/>
          <a:p>
            <a:pPr lvl="0" algn="l"/>
            <a:r>
              <a:rPr lang="en-CA" dirty="0">
                <a:solidFill>
                  <a:srgbClr val="FF0000"/>
                </a:solidFill>
              </a:rPr>
              <a:t/>
            </a:r>
            <a:br>
              <a:rPr lang="en-CA" dirty="0">
                <a:solidFill>
                  <a:srgbClr val="FF0000"/>
                </a:solidFill>
              </a:rPr>
            </a:br>
            <a:r>
              <a:rPr lang="en-CA" dirty="0">
                <a:solidFill>
                  <a:srgbClr val="FF0000"/>
                </a:solidFill>
              </a:rPr>
              <a:t>1) Build Healthy Public Policy</a:t>
            </a:r>
            <a:r>
              <a:rPr lang="en-US" dirty="0">
                <a:solidFill>
                  <a:srgbClr val="FF0000"/>
                </a:solidFill>
              </a:rPr>
              <a:t/>
            </a:r>
            <a:br>
              <a:rPr lang="en-US" dirty="0">
                <a:solidFill>
                  <a:srgbClr val="FF0000"/>
                </a:solidFill>
              </a:rPr>
            </a:br>
            <a:endParaRPr lang="en-US" dirty="0">
              <a:solidFill>
                <a:srgbClr val="FF0000"/>
              </a:solidFill>
            </a:endParaRPr>
          </a:p>
        </p:txBody>
      </p:sp>
      <p:sp>
        <p:nvSpPr>
          <p:cNvPr id="4" name="Rectangle 3"/>
          <p:cNvSpPr/>
          <p:nvPr/>
        </p:nvSpPr>
        <p:spPr>
          <a:xfrm>
            <a:off x="467544" y="1628800"/>
            <a:ext cx="8208912" cy="4321696"/>
          </a:xfrm>
          <a:prstGeom prst="rect">
            <a:avLst/>
          </a:prstGeom>
        </p:spPr>
        <p:txBody>
          <a:bodyPr wrap="square">
            <a:spAutoFit/>
          </a:bodyPr>
          <a:lstStyle/>
          <a:p>
            <a:pPr marL="342900" marR="0" lvl="0" indent="-342900" algn="just" rtl="0">
              <a:lnSpc>
                <a:spcPct val="115000"/>
              </a:lnSpc>
              <a:spcBef>
                <a:spcPts val="0"/>
              </a:spcBef>
              <a:spcAft>
                <a:spcPts val="1000"/>
              </a:spcAft>
              <a:buFont typeface="Wingdings"/>
              <a:buChar char=""/>
            </a:pPr>
            <a:r>
              <a:rPr lang="en-US" sz="2400" dirty="0">
                <a:latin typeface="Times New Roman"/>
                <a:ea typeface="Calibri"/>
                <a:cs typeface="Arial"/>
              </a:rPr>
              <a:t>Healthy public policy is a pre-requisite for successful health promotion.</a:t>
            </a:r>
            <a:endParaRPr lang="en-US" dirty="0">
              <a:latin typeface="Calibri"/>
              <a:ea typeface="Calibri"/>
              <a:cs typeface="Arial"/>
            </a:endParaRPr>
          </a:p>
          <a:p>
            <a:pPr marL="342900" marR="0" lvl="0" indent="-342900" algn="just" rtl="0">
              <a:lnSpc>
                <a:spcPct val="115000"/>
              </a:lnSpc>
              <a:spcBef>
                <a:spcPts val="0"/>
              </a:spcBef>
              <a:spcAft>
                <a:spcPts val="1000"/>
              </a:spcAft>
              <a:buFont typeface="Wingdings"/>
              <a:buChar char=""/>
            </a:pPr>
            <a:r>
              <a:rPr lang="en-US" sz="2400" dirty="0">
                <a:latin typeface="Times New Roman"/>
                <a:ea typeface="Calibri"/>
                <a:cs typeface="Arial"/>
              </a:rPr>
              <a:t>A Healthy Public Policy is characterized by a concern for health and equity and accountability for health impact.</a:t>
            </a:r>
          </a:p>
          <a:p>
            <a:pPr marL="342900" indent="-342900" algn="just" rtl="0">
              <a:lnSpc>
                <a:spcPct val="115000"/>
              </a:lnSpc>
              <a:spcAft>
                <a:spcPts val="1000"/>
              </a:spcAft>
              <a:buFont typeface="Wingdings"/>
              <a:buChar char=""/>
            </a:pPr>
            <a:r>
              <a:rPr lang="en-CA" sz="2400" dirty="0">
                <a:latin typeface="Times New Roman"/>
                <a:ea typeface="Calibri"/>
                <a:cs typeface="Arial"/>
              </a:rPr>
              <a:t>Policy-makers should be made aware of the health consequences of their decisions.</a:t>
            </a:r>
            <a:endParaRPr lang="en-US" dirty="0">
              <a:latin typeface="Calibri"/>
              <a:ea typeface="Calibri"/>
              <a:cs typeface="Arial"/>
            </a:endParaRPr>
          </a:p>
          <a:p>
            <a:pPr marL="342900" marR="0" lvl="0" indent="-342900" algn="just" rtl="0">
              <a:lnSpc>
                <a:spcPct val="115000"/>
              </a:lnSpc>
              <a:spcBef>
                <a:spcPts val="0"/>
              </a:spcBef>
              <a:spcAft>
                <a:spcPts val="1000"/>
              </a:spcAft>
              <a:buFont typeface="Wingdings"/>
              <a:buChar char=""/>
            </a:pPr>
            <a:r>
              <a:rPr lang="en-US" sz="2400" dirty="0">
                <a:latin typeface="Times New Roman"/>
                <a:ea typeface="Calibri"/>
                <a:cs typeface="Arial"/>
              </a:rPr>
              <a:t>Health should be made a priority item on the agenda of policy-makers in all sectors.</a:t>
            </a:r>
            <a:endParaRPr lang="en-US" dirty="0">
              <a:latin typeface="Calibri"/>
              <a:ea typeface="Calibri"/>
              <a:cs typeface="Arial"/>
            </a:endParaRPr>
          </a:p>
          <a:p>
            <a:pPr marL="914400" marR="0" algn="just" rtl="0">
              <a:lnSpc>
                <a:spcPct val="115000"/>
              </a:lnSpc>
              <a:spcBef>
                <a:spcPts val="0"/>
              </a:spcBef>
              <a:spcAft>
                <a:spcPts val="1000"/>
              </a:spcAft>
            </a:pPr>
            <a:r>
              <a:rPr lang="ar-SA" dirty="0">
                <a:latin typeface="Calibri"/>
                <a:ea typeface="Calibri"/>
              </a:rPr>
              <a:t> </a:t>
            </a:r>
            <a:endParaRPr lang="en-US" sz="1400" dirty="0">
              <a:effectLst/>
              <a:latin typeface="Calibri"/>
              <a:ea typeface="Calibri"/>
              <a:cs typeface="Arial"/>
            </a:endParaRPr>
          </a:p>
        </p:txBody>
      </p:sp>
    </p:spTree>
    <p:extLst>
      <p:ext uri="{BB962C8B-B14F-4D97-AF65-F5344CB8AC3E}">
        <p14:creationId xmlns:p14="http://schemas.microsoft.com/office/powerpoint/2010/main" val="4114206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80"/>
            <a:ext cx="8534400" cy="758952"/>
          </a:xfrm>
        </p:spPr>
        <p:txBody>
          <a:bodyPr>
            <a:normAutofit fontScale="90000"/>
          </a:bodyPr>
          <a:lstStyle/>
          <a:p>
            <a:pPr algn="l"/>
            <a:r>
              <a:rPr lang="en-CA" dirty="0">
                <a:solidFill>
                  <a:srgbClr val="FF0000"/>
                </a:solidFill>
              </a:rPr>
              <a:t/>
            </a:r>
            <a:br>
              <a:rPr lang="en-CA" dirty="0">
                <a:solidFill>
                  <a:srgbClr val="FF0000"/>
                </a:solidFill>
              </a:rPr>
            </a:br>
            <a:r>
              <a:rPr lang="en-CA" dirty="0">
                <a:solidFill>
                  <a:srgbClr val="FF0000"/>
                </a:solidFill>
              </a:rPr>
              <a:t>1) Build Healthy Public Policy</a:t>
            </a:r>
            <a:r>
              <a:rPr lang="en-US" dirty="0">
                <a:solidFill>
                  <a:srgbClr val="FF0000"/>
                </a:solidFill>
              </a:rPr>
              <a:t/>
            </a:r>
            <a:br>
              <a:rPr lang="en-US" dirty="0">
                <a:solidFill>
                  <a:srgbClr val="FF0000"/>
                </a:solidFill>
              </a:rPr>
            </a:br>
            <a:endParaRPr lang="en-US" dirty="0"/>
          </a:p>
        </p:txBody>
      </p:sp>
      <p:sp>
        <p:nvSpPr>
          <p:cNvPr id="3" name="Rectangle 2"/>
          <p:cNvSpPr/>
          <p:nvPr/>
        </p:nvSpPr>
        <p:spPr>
          <a:xfrm>
            <a:off x="323528" y="1484784"/>
            <a:ext cx="8496944" cy="5020862"/>
          </a:xfrm>
          <a:prstGeom prst="rect">
            <a:avLst/>
          </a:prstGeom>
        </p:spPr>
        <p:txBody>
          <a:bodyPr wrap="square">
            <a:spAutoFit/>
          </a:bodyPr>
          <a:lstStyle/>
          <a:p>
            <a:pPr marL="342900" lvl="0" indent="-342900" algn="just" rtl="0">
              <a:lnSpc>
                <a:spcPct val="115000"/>
              </a:lnSpc>
              <a:spcAft>
                <a:spcPts val="1000"/>
              </a:spcAft>
              <a:buFont typeface="Wingdings"/>
              <a:buChar char=""/>
            </a:pPr>
            <a:r>
              <a:rPr lang="en-US" sz="2400" dirty="0">
                <a:solidFill>
                  <a:prstClr val="black"/>
                </a:solidFill>
                <a:latin typeface="Times New Roman"/>
                <a:ea typeface="Calibri"/>
                <a:cs typeface="Arial"/>
              </a:rPr>
              <a:t>All relevant government sectors like agriculture, trade, education, industry and finance need to give important consideration to health as an essential factor during their policy formulation</a:t>
            </a:r>
            <a:endParaRPr lang="en-US" dirty="0">
              <a:solidFill>
                <a:prstClr val="black"/>
              </a:solidFill>
              <a:latin typeface="Calibri"/>
              <a:ea typeface="Calibri"/>
              <a:cs typeface="Arial"/>
            </a:endParaRPr>
          </a:p>
          <a:p>
            <a:pPr marL="342900" lvl="0" indent="-342900" algn="just" rtl="0">
              <a:lnSpc>
                <a:spcPct val="115000"/>
              </a:lnSpc>
              <a:spcAft>
                <a:spcPts val="1000"/>
              </a:spcAft>
              <a:buFont typeface="Wingdings"/>
              <a:buChar char=""/>
            </a:pPr>
            <a:r>
              <a:rPr lang="en-US" sz="2400" dirty="0">
                <a:solidFill>
                  <a:prstClr val="black"/>
                </a:solidFill>
                <a:latin typeface="Times New Roman"/>
                <a:ea typeface="Calibri"/>
                <a:cs typeface="Arial"/>
              </a:rPr>
              <a:t>Joint action by all sectors will contribute to achieving safer and healthier goods and services, healthier public services, and cleaner and healthier environment. </a:t>
            </a:r>
            <a:endParaRPr lang="en-US" dirty="0">
              <a:solidFill>
                <a:prstClr val="black"/>
              </a:solidFill>
              <a:latin typeface="Calibri"/>
              <a:ea typeface="Calibri"/>
              <a:cs typeface="Arial"/>
            </a:endParaRPr>
          </a:p>
          <a:p>
            <a:pPr marL="342900" lvl="0" indent="-342900" algn="just" rtl="0">
              <a:lnSpc>
                <a:spcPct val="115000"/>
              </a:lnSpc>
              <a:spcAft>
                <a:spcPts val="1000"/>
              </a:spcAft>
              <a:buFont typeface="Wingdings"/>
              <a:buChar char=""/>
            </a:pPr>
            <a:r>
              <a:rPr lang="en-US" sz="2400" dirty="0">
                <a:solidFill>
                  <a:prstClr val="black"/>
                </a:solidFill>
                <a:latin typeface="Times New Roman"/>
                <a:ea typeface="Calibri"/>
                <a:cs typeface="Arial"/>
              </a:rPr>
              <a:t>According to the Adelaide Conference (1988), “The main aim of HPP is to create a supportive environment to enable the people to lead healthy lives. Healthy choices are thereby made possible and easier for citizens”.</a:t>
            </a:r>
            <a:endParaRPr lang="en-US" dirty="0">
              <a:solidFill>
                <a:prstClr val="black"/>
              </a:solidFill>
              <a:latin typeface="Calibri"/>
              <a:ea typeface="Calibri"/>
              <a:cs typeface="Arial"/>
            </a:endParaRPr>
          </a:p>
        </p:txBody>
      </p:sp>
    </p:spTree>
    <p:extLst>
      <p:ext uri="{BB962C8B-B14F-4D97-AF65-F5344CB8AC3E}">
        <p14:creationId xmlns:p14="http://schemas.microsoft.com/office/powerpoint/2010/main" val="1873201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534400" cy="758952"/>
          </a:xfrm>
        </p:spPr>
        <p:txBody>
          <a:bodyPr>
            <a:normAutofit fontScale="90000"/>
          </a:bodyPr>
          <a:lstStyle/>
          <a:p>
            <a:pPr marL="342900" marR="0" lvl="0" indent="-342900" algn="just" rtl="0">
              <a:lnSpc>
                <a:spcPct val="115000"/>
              </a:lnSpc>
              <a:spcBef>
                <a:spcPts val="0"/>
              </a:spcBef>
              <a:spcAft>
                <a:spcPts val="1000"/>
              </a:spcAft>
            </a:pPr>
            <a:r>
              <a:rPr lang="en-CA" sz="3600" dirty="0">
                <a:solidFill>
                  <a:srgbClr val="FF0000"/>
                </a:solidFill>
                <a:latin typeface="Times New Roman"/>
                <a:ea typeface="Calibri"/>
                <a:cs typeface="Arial"/>
              </a:rPr>
              <a:t>2) Create Supportive Environments for Health</a:t>
            </a:r>
            <a:r>
              <a:rPr lang="en-US" sz="2800" dirty="0">
                <a:solidFill>
                  <a:srgbClr val="FF0000"/>
                </a:solidFill>
                <a:latin typeface="Calibri"/>
                <a:ea typeface="Calibri"/>
                <a:cs typeface="Arial"/>
              </a:rPr>
              <a:t/>
            </a:r>
            <a:br>
              <a:rPr lang="en-US" sz="2800" dirty="0">
                <a:solidFill>
                  <a:srgbClr val="FF0000"/>
                </a:solidFill>
                <a:latin typeface="Calibri"/>
                <a:ea typeface="Calibri"/>
                <a:cs typeface="Arial"/>
              </a:rPr>
            </a:br>
            <a:endParaRPr lang="en-US" dirty="0">
              <a:solidFill>
                <a:srgbClr val="FF0000"/>
              </a:solidFill>
            </a:endParaRPr>
          </a:p>
        </p:txBody>
      </p:sp>
      <p:sp>
        <p:nvSpPr>
          <p:cNvPr id="4" name="Rectangle 3"/>
          <p:cNvSpPr/>
          <p:nvPr/>
        </p:nvSpPr>
        <p:spPr>
          <a:xfrm>
            <a:off x="467544" y="1597730"/>
            <a:ext cx="8280920" cy="4852610"/>
          </a:xfrm>
          <a:prstGeom prst="rect">
            <a:avLst/>
          </a:prstGeom>
        </p:spPr>
        <p:txBody>
          <a:bodyPr wrap="square">
            <a:spAutoFit/>
          </a:bodyPr>
          <a:lstStyle/>
          <a:p>
            <a:pPr marL="342900" marR="0" lvl="0" indent="-342900" algn="just" rtl="0">
              <a:lnSpc>
                <a:spcPct val="115000"/>
              </a:lnSpc>
              <a:spcBef>
                <a:spcPts val="0"/>
              </a:spcBef>
              <a:spcAft>
                <a:spcPts val="1000"/>
              </a:spcAft>
              <a:buFont typeface="Wingdings"/>
              <a:buChar char=""/>
            </a:pPr>
            <a:r>
              <a:rPr lang="en-US" sz="2400" dirty="0">
                <a:latin typeface="Times New Roman"/>
                <a:ea typeface="Calibri"/>
                <a:cs typeface="Arial"/>
              </a:rPr>
              <a:t>A supportive environment is essential for health</a:t>
            </a:r>
            <a:endParaRPr lang="en-US" dirty="0">
              <a:latin typeface="Calibri"/>
              <a:ea typeface="Calibri"/>
              <a:cs typeface="Arial"/>
            </a:endParaRPr>
          </a:p>
          <a:p>
            <a:pPr marL="342900" marR="0" lvl="0" indent="-342900" algn="just" rtl="0">
              <a:lnSpc>
                <a:spcPct val="115000"/>
              </a:lnSpc>
              <a:spcBef>
                <a:spcPts val="0"/>
              </a:spcBef>
              <a:spcAft>
                <a:spcPts val="1000"/>
              </a:spcAft>
              <a:buFont typeface="Wingdings"/>
              <a:buChar char=""/>
            </a:pPr>
            <a:r>
              <a:rPr lang="en-US" sz="2400" dirty="0">
                <a:latin typeface="Times New Roman"/>
                <a:ea typeface="Calibri"/>
                <a:cs typeface="Arial"/>
              </a:rPr>
              <a:t>Supportive environments cover the physical, social, economic, and political environment.</a:t>
            </a:r>
            <a:endParaRPr lang="en-US" dirty="0">
              <a:latin typeface="Calibri"/>
              <a:ea typeface="Calibri"/>
              <a:cs typeface="Arial"/>
            </a:endParaRPr>
          </a:p>
          <a:p>
            <a:pPr marL="342900" marR="0" lvl="0" indent="-342900" algn="just" rtl="0">
              <a:lnSpc>
                <a:spcPct val="115000"/>
              </a:lnSpc>
              <a:spcBef>
                <a:spcPts val="0"/>
              </a:spcBef>
              <a:spcAft>
                <a:spcPts val="1000"/>
              </a:spcAft>
              <a:buFont typeface="Wingdings"/>
              <a:buChar char=""/>
            </a:pPr>
            <a:r>
              <a:rPr lang="en-US" sz="2400" dirty="0">
                <a:latin typeface="Times New Roman"/>
                <a:ea typeface="Calibri"/>
                <a:cs typeface="Arial"/>
              </a:rPr>
              <a:t>Supportive environments encompass where people live, work and play. </a:t>
            </a:r>
            <a:endParaRPr lang="en-US" dirty="0">
              <a:latin typeface="Calibri"/>
              <a:ea typeface="Calibri"/>
              <a:cs typeface="Arial"/>
            </a:endParaRPr>
          </a:p>
          <a:p>
            <a:pPr marL="342900" marR="0" lvl="0" indent="-342900" algn="just" rtl="0">
              <a:lnSpc>
                <a:spcPct val="115000"/>
              </a:lnSpc>
              <a:spcBef>
                <a:spcPts val="0"/>
              </a:spcBef>
              <a:spcAft>
                <a:spcPts val="1000"/>
              </a:spcAft>
              <a:buFont typeface="Wingdings"/>
              <a:buChar char=""/>
            </a:pPr>
            <a:r>
              <a:rPr lang="en-US" sz="2400" dirty="0">
                <a:latin typeface="Times New Roman"/>
                <a:ea typeface="Calibri"/>
                <a:cs typeface="Arial"/>
              </a:rPr>
              <a:t>Everyone has a role in creating supportive </a:t>
            </a:r>
            <a:br>
              <a:rPr lang="en-US" sz="2400" dirty="0">
                <a:latin typeface="Times New Roman"/>
                <a:ea typeface="Calibri"/>
                <a:cs typeface="Arial"/>
              </a:rPr>
            </a:br>
            <a:r>
              <a:rPr lang="en-US" sz="2400" dirty="0">
                <a:latin typeface="Times New Roman"/>
                <a:ea typeface="Calibri"/>
                <a:cs typeface="Arial"/>
              </a:rPr>
              <a:t>environments for health.</a:t>
            </a:r>
          </a:p>
          <a:p>
            <a:pPr marL="342900" indent="-342900" algn="just" rtl="0">
              <a:lnSpc>
                <a:spcPct val="115000"/>
              </a:lnSpc>
              <a:spcAft>
                <a:spcPts val="1000"/>
              </a:spcAft>
              <a:buFont typeface="Wingdings"/>
              <a:buChar char=""/>
            </a:pPr>
            <a:r>
              <a:rPr lang="en-CA" sz="2400" dirty="0">
                <a:latin typeface="Times New Roman"/>
                <a:ea typeface="Calibri"/>
                <a:cs typeface="Arial"/>
              </a:rPr>
              <a:t>The protection of the natural and built environments and the conservation of natural resources must be addressed in any health promotion strategy.</a:t>
            </a:r>
            <a:endParaRPr lang="en-US" sz="2400" dirty="0">
              <a:latin typeface="Times New Roman"/>
              <a:ea typeface="Calibri"/>
              <a:cs typeface="Arial"/>
            </a:endParaRPr>
          </a:p>
        </p:txBody>
      </p:sp>
    </p:spTree>
    <p:extLst>
      <p:ext uri="{BB962C8B-B14F-4D97-AF65-F5344CB8AC3E}">
        <p14:creationId xmlns:p14="http://schemas.microsoft.com/office/powerpoint/2010/main" val="479441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	3) Strengthen Community Action for Health</a:t>
            </a:r>
          </a:p>
        </p:txBody>
      </p:sp>
      <p:sp>
        <p:nvSpPr>
          <p:cNvPr id="28673" name="Rectangle 1"/>
          <p:cNvSpPr>
            <a:spLocks noChangeArrowheads="1"/>
          </p:cNvSpPr>
          <p:nvPr/>
        </p:nvSpPr>
        <p:spPr bwMode="auto">
          <a:xfrm>
            <a:off x="323528" y="1772816"/>
            <a:ext cx="8352928" cy="27349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rtl="0" fontAlgn="base">
              <a:lnSpc>
                <a:spcPct val="115000"/>
              </a:lnSpc>
              <a:spcAft>
                <a:spcPts val="1000"/>
              </a:spcAft>
              <a:buClrTx/>
              <a:buSzTx/>
              <a:buFont typeface="Wingdings"/>
              <a:buChar char=""/>
              <a:tabLst>
                <a:tab pos="457200" algn="l"/>
              </a:tabLst>
            </a:pPr>
            <a:r>
              <a:rPr lang="en-US" sz="2400" dirty="0">
                <a:latin typeface="Times New Roman"/>
                <a:ea typeface="Calibri"/>
                <a:cs typeface="Arial"/>
              </a:rPr>
              <a:t>Community action is any activity undertaken by a community in order to effect change</a:t>
            </a:r>
          </a:p>
          <a:p>
            <a:pPr marL="342900" indent="-342900" algn="just" rtl="0" fontAlgn="base">
              <a:lnSpc>
                <a:spcPct val="115000"/>
              </a:lnSpc>
              <a:spcAft>
                <a:spcPts val="1000"/>
              </a:spcAft>
              <a:buClrTx/>
              <a:buSzTx/>
              <a:buFont typeface="Wingdings"/>
              <a:buChar char=""/>
              <a:tabLst>
                <a:tab pos="457200" algn="l"/>
              </a:tabLst>
            </a:pPr>
            <a:r>
              <a:rPr lang="en-US" sz="2400" dirty="0">
                <a:latin typeface="Times New Roman"/>
                <a:ea typeface="Calibri"/>
                <a:cs typeface="Arial"/>
              </a:rPr>
              <a:t>According to the Ottawa Charter, “health promotion works through concrete and effective community action in setting priorities, making decisions, planning strategies and implementing them to achieve better health”.</a:t>
            </a:r>
          </a:p>
        </p:txBody>
      </p:sp>
    </p:spTree>
    <p:extLst>
      <p:ext uri="{BB962C8B-B14F-4D97-AF65-F5344CB8AC3E}">
        <p14:creationId xmlns:p14="http://schemas.microsoft.com/office/powerpoint/2010/main" val="2525705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	3) Strengthen Community Action for Health</a:t>
            </a:r>
            <a:endParaRPr lang="en-US" dirty="0"/>
          </a:p>
        </p:txBody>
      </p:sp>
      <p:sp>
        <p:nvSpPr>
          <p:cNvPr id="4" name="Rectangle 3"/>
          <p:cNvSpPr/>
          <p:nvPr/>
        </p:nvSpPr>
        <p:spPr>
          <a:xfrm>
            <a:off x="539552" y="1582341"/>
            <a:ext cx="8280920" cy="3321935"/>
          </a:xfrm>
          <a:prstGeom prst="rect">
            <a:avLst/>
          </a:prstGeom>
        </p:spPr>
        <p:txBody>
          <a:bodyPr wrap="square">
            <a:spAutoFit/>
          </a:bodyPr>
          <a:lstStyle/>
          <a:p>
            <a:pPr marL="342900" indent="-342900" algn="just" rtl="0" fontAlgn="base">
              <a:lnSpc>
                <a:spcPct val="115000"/>
              </a:lnSpc>
              <a:spcBef>
                <a:spcPct val="0"/>
              </a:spcBef>
              <a:spcAft>
                <a:spcPts val="1000"/>
              </a:spcAft>
              <a:buFont typeface="Wingdings"/>
              <a:buChar char=""/>
              <a:tabLst>
                <a:tab pos="457200" algn="l"/>
              </a:tabLst>
            </a:pPr>
            <a:r>
              <a:rPr lang="en-US" sz="2400" dirty="0">
                <a:latin typeface="Times New Roman"/>
                <a:ea typeface="Calibri"/>
                <a:cs typeface="Arial"/>
              </a:rPr>
              <a:t>A Definition (Rifkin et al. 1988) : Community participation is a social process whereby groups with shared needs living in a defined geographic area actively pursue identification of their needs, take decisions and establish mechanisms to meet these needs</a:t>
            </a:r>
          </a:p>
          <a:p>
            <a:pPr marL="342900" lvl="0" indent="-342900" algn="just" rtl="0" fontAlgn="base">
              <a:lnSpc>
                <a:spcPct val="115000"/>
              </a:lnSpc>
              <a:spcBef>
                <a:spcPct val="0"/>
              </a:spcBef>
              <a:spcAft>
                <a:spcPts val="1000"/>
              </a:spcAft>
              <a:buFont typeface="Wingdings"/>
              <a:buChar char=""/>
              <a:tabLst>
                <a:tab pos="457200" algn="l"/>
              </a:tabLst>
            </a:pPr>
            <a:r>
              <a:rPr lang="en-US" sz="2400" dirty="0">
                <a:latin typeface="Times New Roman"/>
                <a:ea typeface="Calibri"/>
                <a:cs typeface="Arial"/>
              </a:rPr>
              <a:t>Community participation covers a spectrum of activities </a:t>
            </a:r>
          </a:p>
          <a:p>
            <a:pPr marL="342900" lvl="0" indent="-342900" algn="just" rtl="0" fontAlgn="base">
              <a:lnSpc>
                <a:spcPct val="115000"/>
              </a:lnSpc>
              <a:spcBef>
                <a:spcPct val="0"/>
              </a:spcBef>
              <a:spcAft>
                <a:spcPts val="1000"/>
              </a:spcAft>
              <a:buFont typeface="Wingdings"/>
              <a:buChar char=""/>
              <a:tabLst>
                <a:tab pos="457200" algn="l"/>
              </a:tabLst>
            </a:pPr>
            <a:endParaRPr lang="en-US" sz="2400" dirty="0">
              <a:latin typeface="Times New Roman"/>
              <a:ea typeface="Calibri"/>
              <a:cs typeface="Arial"/>
            </a:endParaRPr>
          </a:p>
        </p:txBody>
      </p:sp>
    </p:spTree>
    <p:extLst>
      <p:ext uri="{BB962C8B-B14F-4D97-AF65-F5344CB8AC3E}">
        <p14:creationId xmlns:p14="http://schemas.microsoft.com/office/powerpoint/2010/main" val="2643958885"/>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	3) Strengthen Community Action for Health</a:t>
            </a:r>
            <a:endParaRPr lang="ar-SA" dirty="0"/>
          </a:p>
        </p:txBody>
      </p:sp>
      <p:sp>
        <p:nvSpPr>
          <p:cNvPr id="3" name="Rectangle 2"/>
          <p:cNvSpPr/>
          <p:nvPr/>
        </p:nvSpPr>
        <p:spPr>
          <a:xfrm>
            <a:off x="395536" y="1772816"/>
            <a:ext cx="8136904" cy="4009111"/>
          </a:xfrm>
          <a:prstGeom prst="rect">
            <a:avLst/>
          </a:prstGeom>
        </p:spPr>
        <p:txBody>
          <a:bodyPr wrap="square">
            <a:spAutoFit/>
          </a:bodyPr>
          <a:lstStyle/>
          <a:p>
            <a:pPr marL="342900" lvl="0" indent="-342900" algn="just" rtl="0" fontAlgn="base">
              <a:lnSpc>
                <a:spcPct val="115000"/>
              </a:lnSpc>
              <a:spcBef>
                <a:spcPct val="0"/>
              </a:spcBef>
              <a:spcAft>
                <a:spcPts val="1000"/>
              </a:spcAft>
              <a:buFont typeface="Wingdings"/>
              <a:buChar char=""/>
              <a:tabLst>
                <a:tab pos="457200" algn="l"/>
              </a:tabLst>
            </a:pPr>
            <a:r>
              <a:rPr lang="en-US" sz="2400" dirty="0">
                <a:latin typeface="Times New Roman"/>
                <a:ea typeface="Calibri"/>
                <a:cs typeface="Arial"/>
              </a:rPr>
              <a:t>At the low end, it may be token participation in the form of consultation or endorsing plans drawn up by the health authorities.  At the high end, it may be in the form of ‘people power’ where they have full say in identifying needs, setting priorities, planning strategies and activities and implementing the program</a:t>
            </a:r>
          </a:p>
          <a:p>
            <a:pPr marL="342900" lvl="0" indent="-342900" algn="just" rtl="0" fontAlgn="base">
              <a:lnSpc>
                <a:spcPct val="115000"/>
              </a:lnSpc>
              <a:spcBef>
                <a:spcPct val="0"/>
              </a:spcBef>
              <a:spcAft>
                <a:spcPts val="1000"/>
              </a:spcAft>
              <a:buFont typeface="Wingdings"/>
              <a:buChar char=""/>
              <a:tabLst>
                <a:tab pos="457200" algn="l"/>
              </a:tabLst>
            </a:pPr>
            <a:r>
              <a:rPr lang="en-US" sz="2400" dirty="0">
                <a:latin typeface="Times New Roman"/>
                <a:ea typeface="Calibri"/>
                <a:cs typeface="Arial"/>
              </a:rPr>
              <a:t>Full community participation occurs when communities participate in equal partnership with health professionals as stakeholders in setting the health agenda</a:t>
            </a:r>
            <a:r>
              <a:rPr lang="en-US" sz="2000" dirty="0">
                <a:latin typeface="Times New Roman"/>
                <a:ea typeface="Calibri"/>
                <a:cs typeface="Arial"/>
              </a:rPr>
              <a:t>.</a:t>
            </a:r>
            <a:endParaRPr lang="ar-SA"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	3) Strengthen Community Action for Health</a:t>
            </a:r>
            <a:endParaRPr lang="en-US" dirty="0"/>
          </a:p>
        </p:txBody>
      </p:sp>
      <p:sp>
        <p:nvSpPr>
          <p:cNvPr id="4" name="Rectangle 3"/>
          <p:cNvSpPr/>
          <p:nvPr/>
        </p:nvSpPr>
        <p:spPr>
          <a:xfrm>
            <a:off x="683568" y="1556792"/>
            <a:ext cx="7776864" cy="3193695"/>
          </a:xfrm>
          <a:prstGeom prst="rect">
            <a:avLst/>
          </a:prstGeom>
        </p:spPr>
        <p:txBody>
          <a:bodyPr wrap="square">
            <a:spAutoFit/>
          </a:bodyPr>
          <a:lstStyle/>
          <a:p>
            <a:pPr marL="342900" indent="-342900" algn="just" rtl="0" fontAlgn="base">
              <a:lnSpc>
                <a:spcPct val="115000"/>
              </a:lnSpc>
              <a:spcBef>
                <a:spcPct val="0"/>
              </a:spcBef>
              <a:spcAft>
                <a:spcPts val="1000"/>
              </a:spcAft>
              <a:buFont typeface="Wingdings"/>
              <a:buChar char=""/>
              <a:tabLst>
                <a:tab pos="457200" algn="l"/>
              </a:tabLst>
            </a:pPr>
            <a:r>
              <a:rPr lang="en-US" sz="2400" dirty="0">
                <a:latin typeface="Times New Roman"/>
                <a:ea typeface="Calibri"/>
                <a:cs typeface="Arial"/>
              </a:rPr>
              <a:t>According to the Jakarta Declaration (1997), “health promotion improves both the ability of individuals to take action, and the capacity of groups, organizations or communities to influence the determinants of health”.</a:t>
            </a:r>
          </a:p>
          <a:p>
            <a:pPr marL="342900" indent="-342900" algn="just" rtl="0" fontAlgn="base">
              <a:lnSpc>
                <a:spcPct val="115000"/>
              </a:lnSpc>
              <a:spcBef>
                <a:spcPct val="0"/>
              </a:spcBef>
              <a:spcAft>
                <a:spcPts val="1000"/>
              </a:spcAft>
              <a:buFont typeface="Wingdings"/>
              <a:buChar char=""/>
              <a:tabLst>
                <a:tab pos="457200" algn="l"/>
              </a:tabLst>
            </a:pPr>
            <a:r>
              <a:rPr lang="en-US" sz="2400" dirty="0">
                <a:latin typeface="Times New Roman"/>
                <a:ea typeface="Calibri"/>
                <a:cs typeface="Arial"/>
              </a:rPr>
              <a:t>Empowerment is an important strategy, based on the notion that health is significantly affected by the extent to which one has control or power over one’s life.</a:t>
            </a:r>
          </a:p>
        </p:txBody>
      </p:sp>
    </p:spTree>
    <p:extLst>
      <p:ext uri="{BB962C8B-B14F-4D97-AF65-F5344CB8AC3E}">
        <p14:creationId xmlns:p14="http://schemas.microsoft.com/office/powerpoint/2010/main" val="244520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	4)Develop Personal Skills</a:t>
            </a:r>
          </a:p>
        </p:txBody>
      </p:sp>
      <p:sp>
        <p:nvSpPr>
          <p:cNvPr id="25602" name="Rectangle 2"/>
          <p:cNvSpPr>
            <a:spLocks noChangeArrowheads="1"/>
          </p:cNvSpPr>
          <p:nvPr/>
        </p:nvSpPr>
        <p:spPr bwMode="auto">
          <a:xfrm>
            <a:off x="323528" y="1628800"/>
            <a:ext cx="8244408" cy="41713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rtl="0" fontAlgn="base">
              <a:lnSpc>
                <a:spcPct val="115000"/>
              </a:lnSpc>
              <a:spcAft>
                <a:spcPts val="1000"/>
              </a:spcAft>
              <a:buClrTx/>
              <a:buSzTx/>
              <a:buFont typeface="Wingdings"/>
              <a:buChar char=""/>
              <a:tabLst>
                <a:tab pos="457200" algn="l"/>
              </a:tabLst>
            </a:pPr>
            <a:r>
              <a:rPr lang="en-US" sz="2400" dirty="0">
                <a:latin typeface="Times New Roman"/>
                <a:ea typeface="Calibri"/>
                <a:cs typeface="Arial"/>
              </a:rPr>
              <a:t>Health promotion supports personal and social development through providing information, education for health, and enhancing life skills. </a:t>
            </a:r>
          </a:p>
          <a:p>
            <a:pPr marL="342900" indent="-342900" algn="just" rtl="0" fontAlgn="base">
              <a:lnSpc>
                <a:spcPct val="115000"/>
              </a:lnSpc>
              <a:spcAft>
                <a:spcPts val="1000"/>
              </a:spcAft>
              <a:buClrTx/>
              <a:buSzTx/>
              <a:buFont typeface="Wingdings"/>
              <a:buChar char=""/>
              <a:tabLst>
                <a:tab pos="457200" algn="l"/>
              </a:tabLst>
            </a:pPr>
            <a:r>
              <a:rPr lang="en-US" sz="2400" dirty="0">
                <a:latin typeface="Times New Roman"/>
                <a:ea typeface="Calibri"/>
                <a:cs typeface="Arial"/>
              </a:rPr>
              <a:t>Skills which can promote an individual’s health include those pertaining to identifying, selecting and applying healthy options in daily life.</a:t>
            </a:r>
          </a:p>
          <a:p>
            <a:pPr marL="342900" indent="-342900" algn="just" rtl="0" fontAlgn="base">
              <a:lnSpc>
                <a:spcPct val="115000"/>
              </a:lnSpc>
              <a:spcAft>
                <a:spcPts val="1000"/>
              </a:spcAft>
              <a:buClrTx/>
              <a:buSzTx/>
              <a:buFont typeface="Wingdings"/>
              <a:buChar char=""/>
              <a:tabLst>
                <a:tab pos="457200" algn="l"/>
              </a:tabLst>
            </a:pPr>
            <a:r>
              <a:rPr lang="en-US" sz="2400" dirty="0">
                <a:latin typeface="Times New Roman"/>
                <a:ea typeface="Calibri"/>
                <a:cs typeface="Arial"/>
              </a:rPr>
              <a:t>Health education is life-long, so that people can develop the relevant skills to meet the health challenges of all stages of life, and to be able to cope with chronic illness and disabilities.</a:t>
            </a:r>
          </a:p>
        </p:txBody>
      </p:sp>
    </p:spTree>
    <p:extLst>
      <p:ext uri="{BB962C8B-B14F-4D97-AF65-F5344CB8AC3E}">
        <p14:creationId xmlns:p14="http://schemas.microsoft.com/office/powerpoint/2010/main" val="3374764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	4)Develop Personal Skills</a:t>
            </a:r>
            <a:endParaRPr lang="en-US" dirty="0"/>
          </a:p>
        </p:txBody>
      </p:sp>
      <p:sp>
        <p:nvSpPr>
          <p:cNvPr id="24577" name="Rectangle 1"/>
          <p:cNvSpPr>
            <a:spLocks noChangeArrowheads="1"/>
          </p:cNvSpPr>
          <p:nvPr/>
        </p:nvSpPr>
        <p:spPr bwMode="auto">
          <a:xfrm>
            <a:off x="395536" y="1916832"/>
            <a:ext cx="8280920" cy="1919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rtl="0" fontAlgn="base">
              <a:lnSpc>
                <a:spcPct val="115000"/>
              </a:lnSpc>
              <a:spcBef>
                <a:spcPct val="0"/>
              </a:spcBef>
              <a:spcAft>
                <a:spcPts val="1000"/>
              </a:spcAft>
              <a:buFont typeface="Wingdings"/>
              <a:buChar char=""/>
              <a:tabLst>
                <a:tab pos="457200" algn="l"/>
              </a:tabLst>
            </a:pPr>
            <a:r>
              <a:rPr lang="en-US" sz="2400" dirty="0">
                <a:latin typeface="Times New Roman"/>
                <a:ea typeface="Calibri"/>
                <a:cs typeface="Arial"/>
              </a:rPr>
              <a:t>Health education should be conducted in all settings.</a:t>
            </a:r>
          </a:p>
          <a:p>
            <a:pPr marL="342900" marR="0" lvl="0" indent="-342900" algn="just" rtl="0" fontAlgn="base">
              <a:lnSpc>
                <a:spcPct val="115000"/>
              </a:lnSpc>
              <a:spcBef>
                <a:spcPct val="0"/>
              </a:spcBef>
              <a:spcAft>
                <a:spcPts val="1000"/>
              </a:spcAft>
              <a:buFont typeface="Wingdings"/>
              <a:buChar char=""/>
              <a:tabLst>
                <a:tab pos="457200" algn="l"/>
              </a:tabLst>
            </a:pPr>
            <a:r>
              <a:rPr lang="en-US" sz="2400" dirty="0">
                <a:latin typeface="Times New Roman"/>
                <a:ea typeface="Calibri"/>
                <a:cs typeface="Arial"/>
              </a:rPr>
              <a:t>Empowerment helps people to identify their own needs and concerns, and gain the power, skills and confidence to act upon them</a:t>
            </a:r>
          </a:p>
        </p:txBody>
      </p:sp>
    </p:spTree>
    <p:extLst>
      <p:ext uri="{BB962C8B-B14F-4D97-AF65-F5344CB8AC3E}">
        <p14:creationId xmlns:p14="http://schemas.microsoft.com/office/powerpoint/2010/main" val="60964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48680"/>
            <a:ext cx="8534400" cy="758952"/>
          </a:xfrm>
        </p:spPr>
        <p:txBody>
          <a:bodyPr>
            <a:noAutofit/>
          </a:bodyPr>
          <a:lstStyle/>
          <a:p>
            <a:pPr lvl="0">
              <a:spcBef>
                <a:spcPct val="20000"/>
              </a:spcBef>
            </a:pPr>
            <a:r>
              <a:rPr lang="en-US" sz="2800" dirty="0">
                <a:solidFill>
                  <a:srgbClr val="FF0000"/>
                </a:solidFill>
                <a:ea typeface="+mn-ea"/>
                <a:cs typeface="+mn-cs"/>
              </a:rPr>
              <a:t>Ottawa Charter as a Health Promotion Framework</a:t>
            </a:r>
            <a:r>
              <a:rPr lang="ar-SA" sz="2800" dirty="0">
                <a:solidFill>
                  <a:srgbClr val="FF0000"/>
                </a:solidFill>
                <a:ea typeface="+mn-ea"/>
                <a:cs typeface="Times New Roman"/>
              </a:rPr>
              <a:t/>
            </a:r>
            <a:br>
              <a:rPr lang="ar-SA" sz="2800" dirty="0">
                <a:solidFill>
                  <a:srgbClr val="FF0000"/>
                </a:solidFill>
                <a:ea typeface="+mn-ea"/>
                <a:cs typeface="Times New Roman"/>
              </a:rPr>
            </a:br>
            <a:endParaRPr lang="ar-SA" sz="3200" dirty="0"/>
          </a:p>
        </p:txBody>
      </p:sp>
      <p:sp>
        <p:nvSpPr>
          <p:cNvPr id="3" name="Content Placeholder 2"/>
          <p:cNvSpPr>
            <a:spLocks noGrp="1"/>
          </p:cNvSpPr>
          <p:nvPr>
            <p:ph sz="quarter" idx="1"/>
          </p:nvPr>
        </p:nvSpPr>
        <p:spPr/>
        <p:txBody>
          <a:bodyPr/>
          <a:lstStyle/>
          <a:p>
            <a:pPr marL="0" indent="0" algn="ctr">
              <a:buNone/>
            </a:pPr>
            <a:endParaRPr lang="en-US" dirty="0">
              <a:solidFill>
                <a:srgbClr val="FF0000"/>
              </a:solidFill>
            </a:endParaRPr>
          </a:p>
          <a:p>
            <a:pPr marL="0" indent="0" algn="ctr">
              <a:buNone/>
            </a:pPr>
            <a:endParaRPr lang="en-US" dirty="0">
              <a:solidFill>
                <a:srgbClr val="FF0000"/>
              </a:solidFill>
            </a:endParaRPr>
          </a:p>
          <a:p>
            <a:pPr marL="0" indent="0" algn="ctr">
              <a:buNone/>
            </a:pPr>
            <a:endParaRPr lang="en-US" dirty="0">
              <a:solidFill>
                <a:srgbClr val="FF0000"/>
              </a:solidFill>
            </a:endParaRPr>
          </a:p>
          <a:p>
            <a:pPr marL="0" indent="0" algn="ctr">
              <a:buNone/>
            </a:pPr>
            <a:endParaRPr lang="en-US" dirty="0">
              <a:solidFill>
                <a:srgbClr val="FF0000"/>
              </a:solidFill>
            </a:endParaRPr>
          </a:p>
        </p:txBody>
      </p:sp>
      <p:pic>
        <p:nvPicPr>
          <p:cNvPr id="1026" name="Picture 2" descr="نتيجة بحث الصور عن ‪ottawa charter action areas exampl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2204864"/>
            <a:ext cx="2089340" cy="299499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51520" y="2276872"/>
            <a:ext cx="5976664" cy="2862322"/>
          </a:xfrm>
          <a:prstGeom prst="rect">
            <a:avLst/>
          </a:prstGeom>
        </p:spPr>
        <p:txBody>
          <a:bodyPr wrap="square">
            <a:spAutoFit/>
          </a:bodyPr>
          <a:lstStyle/>
          <a:p>
            <a:pPr lvl="0" algn="l" rtl="0"/>
            <a:r>
              <a:rPr lang="en-CA" sz="2000" b="1" dirty="0">
                <a:solidFill>
                  <a:srgbClr val="FF0000"/>
                </a:solidFill>
              </a:rPr>
              <a:t>By the end of this lecture, you will be able to:</a:t>
            </a:r>
          </a:p>
          <a:p>
            <a:pPr lvl="0" algn="l" rtl="0"/>
            <a:endParaRPr lang="en-CA" sz="2000" b="1" dirty="0">
              <a:solidFill>
                <a:srgbClr val="FF0000"/>
              </a:solidFill>
            </a:endParaRPr>
          </a:p>
          <a:p>
            <a:pPr marL="342900" lvl="0" indent="-342900" algn="l" rtl="0">
              <a:buFont typeface="+mj-lt"/>
              <a:buAutoNum type="arabicPeriod"/>
            </a:pPr>
            <a:r>
              <a:rPr lang="en-CA" sz="2000" dirty="0"/>
              <a:t>Describe the Ottawa Charter </a:t>
            </a:r>
            <a:endParaRPr lang="en-US" sz="2000" dirty="0"/>
          </a:p>
          <a:p>
            <a:pPr marL="342900" lvl="0" indent="-342900" algn="l" rtl="0">
              <a:buFont typeface="+mj-lt"/>
              <a:buAutoNum type="arabicPeriod"/>
            </a:pPr>
            <a:r>
              <a:rPr lang="en-CA" sz="2000" dirty="0"/>
              <a:t>Outline the 5 action areas in the Ottawa Charter </a:t>
            </a:r>
            <a:endParaRPr lang="en-US" sz="2000" dirty="0"/>
          </a:p>
          <a:p>
            <a:pPr marL="342900" lvl="0" indent="-342900" algn="l" rtl="0">
              <a:buFont typeface="+mj-lt"/>
              <a:buAutoNum type="arabicPeriod"/>
            </a:pPr>
            <a:r>
              <a:rPr lang="en-CA" sz="2000" dirty="0"/>
              <a:t>Explain each action area in the Ottawa Charter, and how it is likely impact health</a:t>
            </a:r>
          </a:p>
          <a:p>
            <a:pPr marL="342900" lvl="0" indent="-342900" algn="l" rtl="0">
              <a:buFont typeface="+mj-lt"/>
              <a:buAutoNum type="arabicPeriod"/>
            </a:pPr>
            <a:r>
              <a:rPr lang="en-CA" sz="2000" dirty="0"/>
              <a:t> Link the 5 action areas of the Ottawa Charter to the 2030 Vision</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	5) Re-orient health services</a:t>
            </a:r>
          </a:p>
        </p:txBody>
      </p:sp>
      <p:sp>
        <p:nvSpPr>
          <p:cNvPr id="23553" name="Rectangle 1"/>
          <p:cNvSpPr>
            <a:spLocks noChangeArrowheads="1"/>
          </p:cNvSpPr>
          <p:nvPr/>
        </p:nvSpPr>
        <p:spPr bwMode="auto">
          <a:xfrm>
            <a:off x="179512" y="1631191"/>
            <a:ext cx="8640960" cy="37126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rtl="0" fontAlgn="base">
              <a:lnSpc>
                <a:spcPct val="115000"/>
              </a:lnSpc>
              <a:spcBef>
                <a:spcPct val="0"/>
              </a:spcBef>
              <a:spcAft>
                <a:spcPts val="1000"/>
              </a:spcAft>
              <a:buClrTx/>
              <a:buSzTx/>
              <a:buFont typeface="Wingdings"/>
              <a:buChar char=""/>
              <a:tabLst>
                <a:tab pos="457200" algn="l"/>
              </a:tabLst>
            </a:pPr>
            <a:r>
              <a:rPr lang="en-CA" sz="2400" dirty="0">
                <a:latin typeface="Times New Roman"/>
                <a:ea typeface="Calibri"/>
                <a:cs typeface="Arial"/>
              </a:rPr>
              <a:t>The role of the health sector must move increasingly in a health promotion direction, beyond its responsibility for providing clinical and curative services.</a:t>
            </a:r>
            <a:endParaRPr lang="en-US" sz="2400" dirty="0">
              <a:latin typeface="Times New Roman"/>
              <a:ea typeface="Calibri"/>
              <a:cs typeface="Arial"/>
            </a:endParaRPr>
          </a:p>
          <a:p>
            <a:pPr marL="342900" indent="-342900" algn="just" rtl="0" fontAlgn="base">
              <a:lnSpc>
                <a:spcPct val="115000"/>
              </a:lnSpc>
              <a:spcBef>
                <a:spcPct val="0"/>
              </a:spcBef>
              <a:spcAft>
                <a:spcPts val="1000"/>
              </a:spcAft>
              <a:buClrTx/>
              <a:buSzTx/>
              <a:buFont typeface="Wingdings"/>
              <a:buChar char=""/>
              <a:tabLst>
                <a:tab pos="457200" algn="l"/>
              </a:tabLst>
            </a:pPr>
            <a:r>
              <a:rPr lang="en-CA" sz="2400" dirty="0">
                <a:latin typeface="Times New Roman"/>
                <a:ea typeface="Calibri"/>
                <a:cs typeface="Arial"/>
              </a:rPr>
              <a:t>Reorienting health services requires stronger attention to health research as well as changes in professional education and training.</a:t>
            </a:r>
          </a:p>
          <a:p>
            <a:pPr marL="342900" indent="-342900" algn="just" rtl="0" fontAlgn="base">
              <a:lnSpc>
                <a:spcPct val="115000"/>
              </a:lnSpc>
              <a:spcBef>
                <a:spcPct val="0"/>
              </a:spcBef>
              <a:spcAft>
                <a:spcPts val="1000"/>
              </a:spcAft>
              <a:buClrTx/>
              <a:buSzTx/>
              <a:buFont typeface="Wingdings"/>
              <a:buChar char=""/>
              <a:tabLst>
                <a:tab pos="457200" algn="l"/>
              </a:tabLst>
            </a:pPr>
            <a:r>
              <a:rPr lang="en-CA" sz="2400" dirty="0">
                <a:latin typeface="Times New Roman"/>
                <a:ea typeface="Calibri"/>
                <a:cs typeface="Arial"/>
              </a:rPr>
              <a:t> This must lead to a change of attitude and organization of health services which refocuses on the total needs of the individual as a whole person.</a:t>
            </a:r>
            <a:endParaRPr lang="en-US" sz="2400" dirty="0">
              <a:latin typeface="Times New Roman"/>
              <a:ea typeface="Calibri"/>
              <a:cs typeface="Arial"/>
            </a:endParaRPr>
          </a:p>
        </p:txBody>
      </p:sp>
    </p:spTree>
    <p:extLst>
      <p:ext uri="{BB962C8B-B14F-4D97-AF65-F5344CB8AC3E}">
        <p14:creationId xmlns:p14="http://schemas.microsoft.com/office/powerpoint/2010/main" val="2251913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556792"/>
            <a:ext cx="8424936" cy="1757212"/>
          </a:xfrm>
          <a:prstGeom prst="rect">
            <a:avLst/>
          </a:prstGeom>
        </p:spPr>
        <p:txBody>
          <a:bodyPr wrap="square">
            <a:spAutoFit/>
          </a:bodyPr>
          <a:lstStyle/>
          <a:p>
            <a:pPr marL="342900" indent="-342900" algn="just" rtl="0" fontAlgn="base">
              <a:lnSpc>
                <a:spcPct val="115000"/>
              </a:lnSpc>
              <a:spcBef>
                <a:spcPct val="0"/>
              </a:spcBef>
              <a:spcAft>
                <a:spcPts val="1000"/>
              </a:spcAft>
              <a:buClrTx/>
              <a:buSzTx/>
              <a:buFont typeface="Wingdings"/>
              <a:buChar char=""/>
              <a:tabLst>
                <a:tab pos="457200" algn="l"/>
              </a:tabLst>
            </a:pPr>
            <a:r>
              <a:rPr lang="en-CA" sz="2400" dirty="0">
                <a:latin typeface="Times New Roman"/>
                <a:ea typeface="Calibri"/>
                <a:cs typeface="Arial"/>
              </a:rPr>
              <a:t>May necessitate reengineering and organizational change, especially in the areas of professional education and training, management, recruitment  and deployment of health personnel, and planning, development and delivery of services.</a:t>
            </a:r>
          </a:p>
        </p:txBody>
      </p:sp>
      <p:sp>
        <p:nvSpPr>
          <p:cNvPr id="4" name="Title 3"/>
          <p:cNvSpPr>
            <a:spLocks noGrp="1"/>
          </p:cNvSpPr>
          <p:nvPr>
            <p:ph type="title"/>
          </p:nvPr>
        </p:nvSpPr>
        <p:spPr/>
        <p:txBody>
          <a:bodyPr/>
          <a:lstStyle/>
          <a:p>
            <a:pPr algn="l"/>
            <a:r>
              <a:rPr lang="en-US" dirty="0">
                <a:solidFill>
                  <a:srgbClr val="FF0000"/>
                </a:solidFill>
              </a:rPr>
              <a:t>	5) Re-orient health services</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Health Promotion Logo</a:t>
            </a:r>
          </a:p>
        </p:txBody>
      </p:sp>
      <p:pic>
        <p:nvPicPr>
          <p:cNvPr id="9218" name="Picture 2" descr="Image result for OTTAWA CHARTER PPT"/>
          <p:cNvPicPr>
            <a:picLocks noChangeAspect="1" noChangeArrowheads="1"/>
          </p:cNvPicPr>
          <p:nvPr/>
        </p:nvPicPr>
        <p:blipFill>
          <a:blip r:embed="rId2" cstate="print"/>
          <a:srcRect/>
          <a:stretch>
            <a:fillRect/>
          </a:stretch>
        </p:blipFill>
        <p:spPr bwMode="auto">
          <a:xfrm>
            <a:off x="1043608" y="1628800"/>
            <a:ext cx="6048672" cy="4646312"/>
          </a:xfrm>
          <a:prstGeom prst="rect">
            <a:avLst/>
          </a:prstGeom>
          <a:noFill/>
        </p:spPr>
      </p:pic>
    </p:spTree>
    <p:extLst>
      <p:ext uri="{BB962C8B-B14F-4D97-AF65-F5344CB8AC3E}">
        <p14:creationId xmlns:p14="http://schemas.microsoft.com/office/powerpoint/2010/main" val="2707016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39552" y="908720"/>
            <a:ext cx="813690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Putting health promotion into practice-Regrouping the Five </a:t>
            </a:r>
            <a:r>
              <a:rPr lang="en-US" sz="3200" dirty="0">
                <a:solidFill>
                  <a:srgbClr val="FF0000"/>
                </a:solidFill>
                <a:latin typeface="Times New Roman" pitchFamily="18" charset="0"/>
                <a:ea typeface="Calibri" pitchFamily="34" charset="0"/>
                <a:cs typeface="Times New Roman" pitchFamily="18" charset="0"/>
              </a:rPr>
              <a:t>D</a:t>
            </a:r>
            <a:r>
              <a:rPr kumimoji="0" lang="en-US" sz="3200"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imensions of the Ottawa Charter</a:t>
            </a:r>
            <a:endParaRPr kumimoji="0" lang="en-US" sz="4000" i="0" u="none" strike="noStrike" cap="none" normalizeH="0" baseline="0" dirty="0">
              <a:ln>
                <a:noFill/>
              </a:ln>
              <a:solidFill>
                <a:srgbClr val="FF0000"/>
              </a:solidFill>
              <a:effectLst/>
              <a:latin typeface="Arial" pitchFamily="34" charset="0"/>
              <a:cs typeface="Arial" pitchFamily="34" charset="0"/>
            </a:endParaRPr>
          </a:p>
        </p:txBody>
      </p:sp>
      <p:sp>
        <p:nvSpPr>
          <p:cNvPr id="4" name="Rectangle 3"/>
          <p:cNvSpPr/>
          <p:nvPr/>
        </p:nvSpPr>
        <p:spPr>
          <a:xfrm>
            <a:off x="1187624" y="2852936"/>
            <a:ext cx="6624736" cy="830997"/>
          </a:xfrm>
          <a:prstGeom prst="rect">
            <a:avLst/>
          </a:prstGeom>
        </p:spPr>
        <p:txBody>
          <a:bodyPr wrap="square">
            <a:spAutoFit/>
          </a:bodyPr>
          <a:lstStyle/>
          <a:p>
            <a:pPr algn="ctr"/>
            <a:r>
              <a:rPr lang="en-US" sz="2400" dirty="0"/>
              <a:t>The HESIAD Framework For Health Promotion</a:t>
            </a:r>
            <a:r>
              <a:rPr lang="en-US" dirty="0"/>
              <a:t> </a:t>
            </a:r>
            <a:endParaRPr lang="ar-SA" dirty="0"/>
          </a:p>
        </p:txBody>
      </p:sp>
    </p:spTree>
    <p:extLst>
      <p:ext uri="{BB962C8B-B14F-4D97-AF65-F5344CB8AC3E}">
        <p14:creationId xmlns:p14="http://schemas.microsoft.com/office/powerpoint/2010/main" val="4019421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03848" y="1628800"/>
            <a:ext cx="2808312" cy="936104"/>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Promoting health </a:t>
            </a:r>
          </a:p>
        </p:txBody>
      </p:sp>
      <p:sp>
        <p:nvSpPr>
          <p:cNvPr id="5" name="Rectangle 4"/>
          <p:cNvSpPr/>
          <p:nvPr/>
        </p:nvSpPr>
        <p:spPr>
          <a:xfrm>
            <a:off x="1187623" y="2958462"/>
            <a:ext cx="2025769" cy="47053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Health education</a:t>
            </a:r>
          </a:p>
        </p:txBody>
      </p:sp>
      <p:sp>
        <p:nvSpPr>
          <p:cNvPr id="6" name="Rectangle 5"/>
          <p:cNvSpPr/>
          <p:nvPr/>
        </p:nvSpPr>
        <p:spPr>
          <a:xfrm>
            <a:off x="3695346" y="2958462"/>
            <a:ext cx="2088232" cy="47053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Service improvements </a:t>
            </a:r>
          </a:p>
        </p:txBody>
      </p:sp>
      <p:sp>
        <p:nvSpPr>
          <p:cNvPr id="7" name="TextBox 6"/>
          <p:cNvSpPr txBox="1"/>
          <p:nvPr/>
        </p:nvSpPr>
        <p:spPr>
          <a:xfrm>
            <a:off x="1094618" y="3521913"/>
            <a:ext cx="2232248" cy="2893100"/>
          </a:xfrm>
          <a:prstGeom prst="rect">
            <a:avLst/>
          </a:prstGeom>
          <a:noFill/>
        </p:spPr>
        <p:txBody>
          <a:bodyPr wrap="square" rtlCol="0">
            <a:spAutoFit/>
          </a:bodyPr>
          <a:lstStyle/>
          <a:p>
            <a:pPr algn="l"/>
            <a:r>
              <a:rPr lang="en-US" sz="1400" b="1" dirty="0">
                <a:solidFill>
                  <a:srgbClr val="FF0000"/>
                </a:solidFill>
              </a:rPr>
              <a:t>Communication directed to at individuals, families and communities to influence:</a:t>
            </a:r>
          </a:p>
          <a:p>
            <a:pPr algn="l"/>
            <a:r>
              <a:rPr lang="en-US" sz="1400" dirty="0"/>
              <a:t>Awareness/knowledge</a:t>
            </a:r>
          </a:p>
          <a:p>
            <a:pPr algn="l"/>
            <a:r>
              <a:rPr lang="en-US" sz="1400" dirty="0"/>
              <a:t>Decision making</a:t>
            </a:r>
          </a:p>
          <a:p>
            <a:pPr algn="l"/>
            <a:r>
              <a:rPr lang="en-US" sz="1400" dirty="0"/>
              <a:t>Belief/attitudes</a:t>
            </a:r>
          </a:p>
          <a:p>
            <a:pPr algn="l"/>
            <a:r>
              <a:rPr lang="en-US" sz="1400" dirty="0"/>
              <a:t>Empowerment </a:t>
            </a:r>
          </a:p>
          <a:p>
            <a:pPr algn="l"/>
            <a:r>
              <a:rPr lang="en-US" sz="1400" dirty="0"/>
              <a:t>Individual and community Action/behavior change</a:t>
            </a:r>
          </a:p>
          <a:p>
            <a:pPr algn="l"/>
            <a:r>
              <a:rPr lang="en-US" sz="1400" dirty="0"/>
              <a:t>Community participation</a:t>
            </a:r>
          </a:p>
        </p:txBody>
      </p:sp>
      <p:sp>
        <p:nvSpPr>
          <p:cNvPr id="8" name="TextBox 7"/>
          <p:cNvSpPr txBox="1"/>
          <p:nvPr/>
        </p:nvSpPr>
        <p:spPr>
          <a:xfrm>
            <a:off x="3693676" y="3556228"/>
            <a:ext cx="2088232" cy="2308324"/>
          </a:xfrm>
          <a:prstGeom prst="rect">
            <a:avLst/>
          </a:prstGeom>
          <a:noFill/>
        </p:spPr>
        <p:txBody>
          <a:bodyPr wrap="square" rtlCol="0">
            <a:spAutoFit/>
          </a:bodyPr>
          <a:lstStyle/>
          <a:p>
            <a:pPr algn="l"/>
            <a:r>
              <a:rPr lang="en-US" sz="1600" b="1" dirty="0">
                <a:solidFill>
                  <a:srgbClr val="FF0000"/>
                </a:solidFill>
              </a:rPr>
              <a:t>Improvements in quality and quantity of services:</a:t>
            </a:r>
          </a:p>
          <a:p>
            <a:pPr algn="l"/>
            <a:r>
              <a:rPr lang="en-US" sz="1600" dirty="0"/>
              <a:t>Accessibility</a:t>
            </a:r>
          </a:p>
          <a:p>
            <a:pPr algn="l"/>
            <a:r>
              <a:rPr lang="en-US" sz="1600" dirty="0"/>
              <a:t>Case management</a:t>
            </a:r>
          </a:p>
          <a:p>
            <a:pPr algn="l"/>
            <a:r>
              <a:rPr lang="en-US" sz="1600" dirty="0"/>
              <a:t>Counseling</a:t>
            </a:r>
          </a:p>
          <a:p>
            <a:pPr algn="l"/>
            <a:r>
              <a:rPr lang="en-US" sz="1600" dirty="0"/>
              <a:t>Patient education</a:t>
            </a:r>
          </a:p>
          <a:p>
            <a:pPr algn="l"/>
            <a:r>
              <a:rPr lang="en-US" sz="1600" dirty="0"/>
              <a:t>Social marketing</a:t>
            </a:r>
            <a:endParaRPr lang="en-US" dirty="0"/>
          </a:p>
        </p:txBody>
      </p:sp>
      <p:sp>
        <p:nvSpPr>
          <p:cNvPr id="9" name="Rectangle 8"/>
          <p:cNvSpPr/>
          <p:nvPr/>
        </p:nvSpPr>
        <p:spPr>
          <a:xfrm>
            <a:off x="6209383" y="2958462"/>
            <a:ext cx="2088232" cy="47053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Advocacy </a:t>
            </a:r>
          </a:p>
        </p:txBody>
      </p:sp>
      <p:sp>
        <p:nvSpPr>
          <p:cNvPr id="11" name="TextBox 10"/>
          <p:cNvSpPr txBox="1"/>
          <p:nvPr/>
        </p:nvSpPr>
        <p:spPr>
          <a:xfrm>
            <a:off x="6357535" y="3556228"/>
            <a:ext cx="1940079" cy="2246769"/>
          </a:xfrm>
          <a:prstGeom prst="rect">
            <a:avLst/>
          </a:prstGeom>
          <a:noFill/>
        </p:spPr>
        <p:txBody>
          <a:bodyPr wrap="square" rtlCol="0">
            <a:spAutoFit/>
          </a:bodyPr>
          <a:lstStyle/>
          <a:p>
            <a:pPr algn="l"/>
            <a:r>
              <a:rPr lang="en-US" sz="1400" b="1" dirty="0">
                <a:solidFill>
                  <a:srgbClr val="FF0000"/>
                </a:solidFill>
              </a:rPr>
              <a:t>Agenda setting and advocacy for healthy public policy:</a:t>
            </a:r>
          </a:p>
          <a:p>
            <a:pPr algn="l"/>
            <a:r>
              <a:rPr lang="en-US" sz="1400" dirty="0"/>
              <a:t>Polices for health</a:t>
            </a:r>
          </a:p>
          <a:p>
            <a:pPr algn="l"/>
            <a:r>
              <a:rPr lang="en-US" sz="1400" dirty="0"/>
              <a:t>Income generation</a:t>
            </a:r>
          </a:p>
          <a:p>
            <a:pPr algn="l"/>
            <a:r>
              <a:rPr lang="en-US" sz="1400" dirty="0"/>
              <a:t>Removal of obstacles: </a:t>
            </a:r>
          </a:p>
          <a:p>
            <a:pPr algn="ctr"/>
            <a:r>
              <a:rPr lang="en-US" sz="1400" dirty="0"/>
              <a:t>Discrimination</a:t>
            </a:r>
          </a:p>
          <a:p>
            <a:pPr algn="ctr"/>
            <a:r>
              <a:rPr lang="en-US" sz="1400" dirty="0"/>
              <a:t>Inequalities</a:t>
            </a:r>
          </a:p>
          <a:p>
            <a:pPr algn="ctr"/>
            <a:r>
              <a:rPr lang="en-US" sz="1400" dirty="0"/>
              <a:t>Gender barriers </a:t>
            </a:r>
          </a:p>
        </p:txBody>
      </p:sp>
      <p:sp>
        <p:nvSpPr>
          <p:cNvPr id="16" name="Title 15"/>
          <p:cNvSpPr>
            <a:spLocks noGrp="1"/>
          </p:cNvSpPr>
          <p:nvPr>
            <p:ph type="title"/>
          </p:nvPr>
        </p:nvSpPr>
        <p:spPr>
          <a:xfrm>
            <a:off x="340804" y="332656"/>
            <a:ext cx="8534400" cy="523220"/>
          </a:xfrm>
          <a:prstGeom prst="rect">
            <a:avLst/>
          </a:prstGeom>
        </p:spPr>
        <p:txBody>
          <a:bodyPr wrap="square">
            <a:spAutoFit/>
          </a:bodyPr>
          <a:lstStyle/>
          <a:p>
            <a:r>
              <a:rPr lang="en-US" sz="2800" dirty="0">
                <a:solidFill>
                  <a:srgbClr val="FF0000"/>
                </a:solidFill>
              </a:rPr>
              <a:t>The HESIAD Framework For Health Promotion </a:t>
            </a: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23290" flipH="1">
            <a:off x="5955816" y="2161630"/>
            <a:ext cx="1435484" cy="78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229853" flipH="1">
            <a:off x="1873878" y="2201854"/>
            <a:ext cx="1408959" cy="726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Straight Arrow Connector 16"/>
          <p:cNvCxnSpPr>
            <a:stCxn id="4" idx="4"/>
          </p:cNvCxnSpPr>
          <p:nvPr/>
        </p:nvCxnSpPr>
        <p:spPr>
          <a:xfrm>
            <a:off x="4608004" y="2564904"/>
            <a:ext cx="0" cy="3935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805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2132856"/>
            <a:ext cx="7344816" cy="1200329"/>
          </a:xfrm>
          <a:prstGeom prst="rect">
            <a:avLst/>
          </a:prstGeom>
        </p:spPr>
        <p:txBody>
          <a:bodyPr wrap="square">
            <a:spAutoFit/>
          </a:bodyPr>
          <a:lstStyle/>
          <a:p>
            <a:pPr algn="ctr"/>
            <a:r>
              <a:rPr lang="en-US" sz="3600" dirty="0">
                <a:solidFill>
                  <a:srgbClr val="FF0000"/>
                </a:solidFill>
              </a:rPr>
              <a:t>Examples of application of HESIAD</a:t>
            </a:r>
            <a:endParaRPr lang="ar-SA"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6513458"/>
              </p:ext>
            </p:extLst>
          </p:nvPr>
        </p:nvGraphicFramePr>
        <p:xfrm>
          <a:off x="323528" y="1268760"/>
          <a:ext cx="8533456" cy="3750564"/>
        </p:xfrm>
        <a:graphic>
          <a:graphicData uri="http://schemas.openxmlformats.org/drawingml/2006/table">
            <a:tbl>
              <a:tblPr firstRow="1" firstCol="1" bandRow="1"/>
              <a:tblGrid>
                <a:gridCol w="2132904">
                  <a:extLst>
                    <a:ext uri="{9D8B030D-6E8A-4147-A177-3AD203B41FA5}">
                      <a16:colId xmlns:a16="http://schemas.microsoft.com/office/drawing/2014/main" xmlns="" val="20000"/>
                    </a:ext>
                  </a:extLst>
                </a:gridCol>
                <a:gridCol w="2132904">
                  <a:extLst>
                    <a:ext uri="{9D8B030D-6E8A-4147-A177-3AD203B41FA5}">
                      <a16:colId xmlns:a16="http://schemas.microsoft.com/office/drawing/2014/main" xmlns="" val="20001"/>
                    </a:ext>
                  </a:extLst>
                </a:gridCol>
                <a:gridCol w="2133824">
                  <a:extLst>
                    <a:ext uri="{9D8B030D-6E8A-4147-A177-3AD203B41FA5}">
                      <a16:colId xmlns:a16="http://schemas.microsoft.com/office/drawing/2014/main" xmlns="" val="20002"/>
                    </a:ext>
                  </a:extLst>
                </a:gridCol>
                <a:gridCol w="2133824">
                  <a:extLst>
                    <a:ext uri="{9D8B030D-6E8A-4147-A177-3AD203B41FA5}">
                      <a16:colId xmlns:a16="http://schemas.microsoft.com/office/drawing/2014/main" xmlns="" val="20003"/>
                    </a:ext>
                  </a:extLst>
                </a:gridCol>
              </a:tblGrid>
              <a:tr h="249390">
                <a:tc>
                  <a:txBody>
                    <a:bodyPr/>
                    <a:lstStyle/>
                    <a:p>
                      <a:pPr marL="0" marR="0" algn="ctr" rtl="0">
                        <a:lnSpc>
                          <a:spcPct val="115000"/>
                        </a:lnSpc>
                        <a:spcBef>
                          <a:spcPts val="0"/>
                        </a:spcBef>
                        <a:spcAft>
                          <a:spcPts val="0"/>
                        </a:spcAft>
                      </a:pPr>
                      <a:r>
                        <a:rPr lang="en-US" sz="900" b="1" dirty="0">
                          <a:effectLst/>
                          <a:latin typeface="Times New Roman"/>
                          <a:ea typeface="Calibri"/>
                          <a:cs typeface="Arial"/>
                        </a:rPr>
                        <a:t> </a:t>
                      </a:r>
                      <a:endParaRPr lang="en-US" sz="700" dirty="0">
                        <a:effectLst/>
                        <a:latin typeface="Calibri"/>
                        <a:ea typeface="Calibri"/>
                        <a:cs typeface="Arial"/>
                      </a:endParaRP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rtl="0">
                        <a:lnSpc>
                          <a:spcPct val="115000"/>
                        </a:lnSpc>
                        <a:spcBef>
                          <a:spcPts val="0"/>
                        </a:spcBef>
                        <a:spcAft>
                          <a:spcPts val="0"/>
                        </a:spcAft>
                      </a:pPr>
                      <a:r>
                        <a:rPr lang="en-US" sz="1800" b="1" dirty="0">
                          <a:solidFill>
                            <a:srgbClr val="FF0000"/>
                          </a:solidFill>
                          <a:effectLst/>
                          <a:latin typeface="Times New Roman"/>
                          <a:ea typeface="Calibri"/>
                          <a:cs typeface="Arial"/>
                        </a:rPr>
                        <a:t>3 components of a comprehensive health promotion strategies </a:t>
                      </a:r>
                      <a:endParaRPr lang="en-US" sz="1400" dirty="0">
                        <a:solidFill>
                          <a:srgbClr val="FF0000"/>
                        </a:solidFill>
                        <a:effectLst/>
                        <a:latin typeface="Calibri"/>
                        <a:ea typeface="Calibri"/>
                        <a:cs typeface="Arial"/>
                      </a:endParaRP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11214">
                <a:tc>
                  <a:txBody>
                    <a:bodyPr/>
                    <a:lstStyle/>
                    <a:p>
                      <a:pPr marL="0" marR="0" algn="ctr" rtl="0">
                        <a:lnSpc>
                          <a:spcPct val="115000"/>
                        </a:lnSpc>
                        <a:spcBef>
                          <a:spcPts val="0"/>
                        </a:spcBef>
                        <a:spcAft>
                          <a:spcPts val="0"/>
                        </a:spcAft>
                      </a:pPr>
                      <a:r>
                        <a:rPr lang="en-US" sz="1800" b="1" dirty="0">
                          <a:effectLst/>
                          <a:latin typeface="Times New Roman"/>
                          <a:ea typeface="Calibri"/>
                          <a:cs typeface="Arial"/>
                        </a:rPr>
                        <a:t>Health topic</a:t>
                      </a:r>
                      <a:endParaRPr lang="en-US" sz="1400" dirty="0">
                        <a:effectLst/>
                        <a:latin typeface="Calibri"/>
                        <a:ea typeface="Calibri"/>
                        <a:cs typeface="Arial"/>
                      </a:endParaRP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800" b="1" kern="1200" dirty="0">
                          <a:solidFill>
                            <a:schemeClr val="tx1"/>
                          </a:solidFill>
                          <a:effectLst/>
                          <a:latin typeface="Times New Roman"/>
                          <a:ea typeface="Calibri"/>
                          <a:cs typeface="Arial"/>
                        </a:rPr>
                        <a:t>Health education</a:t>
                      </a: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800" b="1" kern="1200" dirty="0">
                          <a:solidFill>
                            <a:schemeClr val="tx1"/>
                          </a:solidFill>
                          <a:effectLst/>
                          <a:latin typeface="Times New Roman"/>
                          <a:ea typeface="Calibri"/>
                          <a:cs typeface="Arial"/>
                        </a:rPr>
                        <a:t>Services improvement</a:t>
                      </a: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800" b="1" kern="1200" dirty="0">
                          <a:solidFill>
                            <a:schemeClr val="tx1"/>
                          </a:solidFill>
                          <a:effectLst/>
                          <a:latin typeface="Times New Roman"/>
                          <a:ea typeface="Calibri"/>
                          <a:cs typeface="Arial"/>
                        </a:rPr>
                        <a:t>Advocacy </a:t>
                      </a: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351862">
                <a:tc>
                  <a:txBody>
                    <a:bodyPr/>
                    <a:lstStyle/>
                    <a:p>
                      <a:pPr marL="0" marR="0" algn="ctr" rtl="0">
                        <a:lnSpc>
                          <a:spcPct val="115000"/>
                        </a:lnSpc>
                        <a:spcBef>
                          <a:spcPts val="0"/>
                        </a:spcBef>
                        <a:spcAft>
                          <a:spcPts val="0"/>
                        </a:spcAft>
                      </a:pPr>
                      <a:r>
                        <a:rPr lang="en-US" sz="1800" b="1" dirty="0">
                          <a:effectLst/>
                          <a:latin typeface="Times New Roman"/>
                          <a:ea typeface="Calibri"/>
                          <a:cs typeface="Arial"/>
                        </a:rPr>
                        <a:t>Nutrition  promotion of fruit and vegetable consumption</a:t>
                      </a:r>
                      <a:endParaRPr lang="en-US" sz="1400" dirty="0">
                        <a:effectLst/>
                        <a:latin typeface="Calibri"/>
                        <a:ea typeface="Calibri"/>
                        <a:cs typeface="Arial"/>
                      </a:endParaRP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600" b="0" dirty="0">
                          <a:effectLst/>
                          <a:latin typeface="Times New Roman"/>
                          <a:ea typeface="Calibri"/>
                          <a:cs typeface="Arial"/>
                        </a:rPr>
                        <a:t>Using schools and mass media to promote awareness of the health benefits of eating fruit and vegetables  </a:t>
                      </a:r>
                      <a:endParaRPr lang="en-US" sz="1200" b="0" dirty="0">
                        <a:effectLst/>
                        <a:latin typeface="Calibri"/>
                        <a:ea typeface="Calibri"/>
                        <a:cs typeface="Arial"/>
                      </a:endParaRP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600" b="0" dirty="0">
                          <a:effectLst/>
                          <a:latin typeface="Times New Roman"/>
                          <a:ea typeface="Calibri"/>
                          <a:cs typeface="Arial"/>
                        </a:rPr>
                        <a:t>Ensuring that schools and workplace canteens provide fruit and vegetables</a:t>
                      </a:r>
                      <a:endParaRPr lang="en-US" sz="1200" b="0" dirty="0">
                        <a:effectLst/>
                        <a:latin typeface="Calibri"/>
                        <a:ea typeface="Calibri"/>
                        <a:cs typeface="Arial"/>
                      </a:endParaRP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600" b="0" dirty="0">
                          <a:effectLst/>
                          <a:latin typeface="Times New Roman"/>
                          <a:ea typeface="Calibri"/>
                          <a:cs typeface="Arial"/>
                        </a:rPr>
                        <a:t>Subside for farms to grow fruit and vegetables; actions to reduce sales prices of fruit and vegetables ( subsides for shops, transport costs, guidelines on meals, provided in schools, institutions, etc. </a:t>
                      </a:r>
                      <a:endParaRPr lang="en-US" sz="1200" b="0" dirty="0">
                        <a:effectLst/>
                        <a:latin typeface="Calibri"/>
                        <a:ea typeface="Calibri"/>
                        <a:cs typeface="Arial"/>
                      </a:endParaRPr>
                    </a:p>
                  </a:txBody>
                  <a:tcPr marL="37807" marR="37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4" name="TextBox 3"/>
          <p:cNvSpPr txBox="1"/>
          <p:nvPr/>
        </p:nvSpPr>
        <p:spPr>
          <a:xfrm>
            <a:off x="1763688" y="404664"/>
            <a:ext cx="5328592" cy="523220"/>
          </a:xfrm>
          <a:prstGeom prst="rect">
            <a:avLst/>
          </a:prstGeom>
          <a:noFill/>
        </p:spPr>
        <p:txBody>
          <a:bodyPr wrap="square" rtlCol="1">
            <a:spAutoFit/>
          </a:bodyPr>
          <a:lstStyle/>
          <a:p>
            <a:pPr algn="ctr"/>
            <a:r>
              <a:rPr lang="en-US" sz="2800" dirty="0">
                <a:solidFill>
                  <a:srgbClr val="FF0000"/>
                </a:solidFill>
              </a:rPr>
              <a:t>Example 1</a:t>
            </a:r>
            <a:endParaRPr lang="ar-SA" sz="28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8" y="1340768"/>
          <a:ext cx="8568952" cy="4500986"/>
        </p:xfrm>
        <a:graphic>
          <a:graphicData uri="http://schemas.openxmlformats.org/drawingml/2006/table">
            <a:tbl>
              <a:tblPr/>
              <a:tblGrid>
                <a:gridCol w="2141774">
                  <a:extLst>
                    <a:ext uri="{9D8B030D-6E8A-4147-A177-3AD203B41FA5}">
                      <a16:colId xmlns:a16="http://schemas.microsoft.com/office/drawing/2014/main" xmlns="" val="20000"/>
                    </a:ext>
                  </a:extLst>
                </a:gridCol>
                <a:gridCol w="2141774">
                  <a:extLst>
                    <a:ext uri="{9D8B030D-6E8A-4147-A177-3AD203B41FA5}">
                      <a16:colId xmlns:a16="http://schemas.microsoft.com/office/drawing/2014/main" xmlns="" val="20001"/>
                    </a:ext>
                  </a:extLst>
                </a:gridCol>
                <a:gridCol w="2142702">
                  <a:extLst>
                    <a:ext uri="{9D8B030D-6E8A-4147-A177-3AD203B41FA5}">
                      <a16:colId xmlns:a16="http://schemas.microsoft.com/office/drawing/2014/main" xmlns="" val="20002"/>
                    </a:ext>
                  </a:extLst>
                </a:gridCol>
                <a:gridCol w="2142702">
                  <a:extLst>
                    <a:ext uri="{9D8B030D-6E8A-4147-A177-3AD203B41FA5}">
                      <a16:colId xmlns:a16="http://schemas.microsoft.com/office/drawing/2014/main" xmlns="" val="20003"/>
                    </a:ext>
                  </a:extLst>
                </a:gridCol>
              </a:tblGrid>
              <a:tr h="427789">
                <a:tc>
                  <a:txBody>
                    <a:bodyPr/>
                    <a:lstStyle/>
                    <a:p>
                      <a:pPr algn="ctr" rtl="0">
                        <a:lnSpc>
                          <a:spcPct val="115000"/>
                        </a:lnSpc>
                        <a:spcAft>
                          <a:spcPts val="0"/>
                        </a:spcAft>
                      </a:pPr>
                      <a:endParaRPr lang="en-US" sz="1100" dirty="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0">
                        <a:lnSpc>
                          <a:spcPct val="115000"/>
                        </a:lnSpc>
                        <a:spcAft>
                          <a:spcPts val="0"/>
                        </a:spcAft>
                      </a:pPr>
                      <a:r>
                        <a:rPr lang="en-US" sz="1800" b="1" dirty="0">
                          <a:solidFill>
                            <a:srgbClr val="FF0000"/>
                          </a:solidFill>
                          <a:latin typeface="Times New Roman"/>
                          <a:ea typeface="Calibri"/>
                          <a:cs typeface="Arial"/>
                        </a:rPr>
                        <a:t>3 components of a comprehensive health promotion strategies </a:t>
                      </a:r>
                      <a:endParaRPr lang="en-US" sz="1200" dirty="0">
                        <a:solidFill>
                          <a:srgbClr val="FF0000"/>
                        </a:solidFill>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0000"/>
                  </a:ext>
                </a:extLst>
              </a:tr>
              <a:tr h="427789">
                <a:tc>
                  <a:txBody>
                    <a:bodyPr/>
                    <a:lstStyle/>
                    <a:p>
                      <a:pPr algn="ctr" rtl="0">
                        <a:lnSpc>
                          <a:spcPct val="115000"/>
                        </a:lnSpc>
                        <a:spcAft>
                          <a:spcPts val="0"/>
                        </a:spcAft>
                      </a:pPr>
                      <a:r>
                        <a:rPr lang="en-US" sz="1600" b="1">
                          <a:latin typeface="Times New Roman"/>
                          <a:ea typeface="Calibri"/>
                          <a:cs typeface="Arial"/>
                        </a:rPr>
                        <a:t>Health topic</a:t>
                      </a:r>
                      <a:endParaRPr lang="en-US" sz="110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dirty="0">
                          <a:latin typeface="Times New Roman"/>
                          <a:ea typeface="Calibri"/>
                          <a:cs typeface="Arial"/>
                        </a:rPr>
                        <a:t>Health education</a:t>
                      </a:r>
                      <a:endParaRPr lang="en-US" sz="1100" dirty="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Times New Roman"/>
                          <a:ea typeface="Calibri"/>
                          <a:cs typeface="Arial"/>
                        </a:rPr>
                        <a:t>Services improvement</a:t>
                      </a:r>
                      <a:endParaRPr lang="en-US" sz="110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latin typeface="Times New Roman"/>
                          <a:ea typeface="Calibri"/>
                          <a:cs typeface="Arial"/>
                        </a:rPr>
                        <a:t>Advocacy </a:t>
                      </a:r>
                      <a:endParaRPr lang="en-US" sz="110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208421">
                <a:tc>
                  <a:txBody>
                    <a:bodyPr/>
                    <a:lstStyle/>
                    <a:p>
                      <a:pPr algn="ctr" rtl="0">
                        <a:lnSpc>
                          <a:spcPct val="115000"/>
                        </a:lnSpc>
                        <a:spcAft>
                          <a:spcPts val="0"/>
                        </a:spcAft>
                      </a:pPr>
                      <a:r>
                        <a:rPr lang="en-US" sz="1600" b="1">
                          <a:latin typeface="Times New Roman"/>
                          <a:ea typeface="Calibri"/>
                          <a:cs typeface="Arial"/>
                        </a:rPr>
                        <a:t>Physical exercise </a:t>
                      </a:r>
                      <a:endParaRPr lang="en-US" sz="110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0" dirty="0">
                          <a:latin typeface="Times New Roman"/>
                          <a:ea typeface="Calibri"/>
                          <a:cs typeface="Arial"/>
                        </a:rPr>
                        <a:t>Promotion of benefits of exercise , understanding of the kinds of exercise that will improve health and skills in specific exercise methods  </a:t>
                      </a:r>
                      <a:endParaRPr lang="en-US" sz="1100" b="0" dirty="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0" dirty="0">
                          <a:latin typeface="Times New Roman"/>
                          <a:ea typeface="Calibri"/>
                          <a:cs typeface="Arial"/>
                        </a:rPr>
                        <a:t>Improved leisure/exercise facilities, exercise promotion within primary care-e.g. provision of personalized tailored advice on exercise, GP exercise referral schemes to local gyms or exercise programs targeted to specific groups. </a:t>
                      </a:r>
                      <a:endParaRPr lang="en-US" sz="1100" b="0" dirty="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0" dirty="0">
                          <a:latin typeface="Times New Roman"/>
                          <a:ea typeface="Calibri"/>
                          <a:cs typeface="Arial"/>
                        </a:rPr>
                        <a:t>Develop local policies for exercise facilities,</a:t>
                      </a:r>
                      <a:r>
                        <a:rPr lang="en-US" sz="1600" b="0" baseline="0" dirty="0">
                          <a:latin typeface="Times New Roman"/>
                          <a:ea typeface="Calibri"/>
                          <a:cs typeface="Arial"/>
                        </a:rPr>
                        <a:t> </a:t>
                      </a:r>
                      <a:r>
                        <a:rPr lang="en-US" sz="1600" b="0" dirty="0">
                          <a:latin typeface="Times New Roman"/>
                          <a:ea typeface="Calibri"/>
                          <a:cs typeface="Arial"/>
                        </a:rPr>
                        <a:t>subsides for exercise programs, partnerships to increase exercise opportunities etc.</a:t>
                      </a:r>
                      <a:endParaRPr lang="en-US" sz="1100" b="0" dirty="0">
                        <a:latin typeface="Calibri"/>
                        <a:ea typeface="Calibri"/>
                        <a:cs typeface="Arial"/>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4" name="Rectangle 3"/>
          <p:cNvSpPr/>
          <p:nvPr/>
        </p:nvSpPr>
        <p:spPr>
          <a:xfrm>
            <a:off x="3538534" y="620688"/>
            <a:ext cx="1864613" cy="523220"/>
          </a:xfrm>
          <a:prstGeom prst="rect">
            <a:avLst/>
          </a:prstGeom>
        </p:spPr>
        <p:txBody>
          <a:bodyPr wrap="none">
            <a:spAutoFit/>
          </a:bodyPr>
          <a:lstStyle/>
          <a:p>
            <a:pPr algn="ctr"/>
            <a:r>
              <a:rPr lang="en-US" sz="2800" dirty="0">
                <a:solidFill>
                  <a:srgbClr val="FF0000"/>
                </a:solidFill>
              </a:rPr>
              <a:t>Example 2</a:t>
            </a:r>
            <a:endParaRPr lang="ar-SA" sz="2800"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0000"/>
                </a:solidFill>
              </a:rPr>
              <a:t>Assignment 1: </a:t>
            </a:r>
            <a:endParaRPr lang="en-US" dirty="0">
              <a:solidFill>
                <a:srgbClr val="FF0000"/>
              </a:solidFill>
            </a:endParaRPr>
          </a:p>
        </p:txBody>
      </p:sp>
      <p:sp>
        <p:nvSpPr>
          <p:cNvPr id="3" name="Rectangle 2"/>
          <p:cNvSpPr/>
          <p:nvPr/>
        </p:nvSpPr>
        <p:spPr>
          <a:xfrm>
            <a:off x="539552" y="1779687"/>
            <a:ext cx="8136904" cy="3139321"/>
          </a:xfrm>
          <a:prstGeom prst="rect">
            <a:avLst/>
          </a:prstGeom>
        </p:spPr>
        <p:txBody>
          <a:bodyPr wrap="square">
            <a:spAutoFit/>
          </a:bodyPr>
          <a:lstStyle/>
          <a:p>
            <a:pPr algn="l"/>
            <a:r>
              <a:rPr lang="en-US" sz="2000" dirty="0" smtClean="0"/>
              <a:t>For one of the following, or a health topic of your own choice, apply HESAID approach and suggest contributions of health education, services improvement </a:t>
            </a:r>
            <a:r>
              <a:rPr lang="en-US" sz="2000" dirty="0"/>
              <a:t>and advocacy: preventing falls in elderly people; promotion of breast cancer screening.</a:t>
            </a:r>
          </a:p>
          <a:p>
            <a:pPr algn="l"/>
            <a:endParaRPr lang="en-US" dirty="0"/>
          </a:p>
          <a:p>
            <a:pPr algn="l"/>
            <a:r>
              <a:rPr lang="en-US" sz="2000" dirty="0" smtClean="0">
                <a:solidFill>
                  <a:srgbClr val="FF0000"/>
                </a:solidFill>
              </a:rPr>
              <a:t>For </a:t>
            </a:r>
            <a:r>
              <a:rPr lang="en-US" sz="2000" dirty="0">
                <a:solidFill>
                  <a:srgbClr val="FF0000"/>
                </a:solidFill>
              </a:rPr>
              <a:t>this assignment</a:t>
            </a:r>
            <a:r>
              <a:rPr lang="en-US" sz="2000" dirty="0" smtClean="0">
                <a:solidFill>
                  <a:srgbClr val="FF0000"/>
                </a:solidFill>
              </a:rPr>
              <a:t>:</a:t>
            </a:r>
          </a:p>
          <a:p>
            <a:pPr marL="342900" indent="-342900" algn="l" rtl="0">
              <a:buFont typeface="+mj-lt"/>
              <a:buAutoNum type="arabicParenR"/>
            </a:pPr>
            <a:r>
              <a:rPr lang="en-US" sz="2000" dirty="0" smtClean="0"/>
              <a:t>Work as a group</a:t>
            </a:r>
          </a:p>
          <a:p>
            <a:pPr marL="342900" indent="-342900" algn="l" rtl="0">
              <a:buFont typeface="+mj-lt"/>
              <a:buAutoNum type="arabicParenR"/>
            </a:pPr>
            <a:r>
              <a:rPr lang="en-US" sz="2000" dirty="0" smtClean="0"/>
              <a:t>Write </a:t>
            </a:r>
            <a:r>
              <a:rPr lang="en-US" sz="2000" dirty="0"/>
              <a:t>your answers in a table similar to the one in this lecture</a:t>
            </a:r>
          </a:p>
          <a:p>
            <a:pPr marL="342900" indent="-342900" algn="l" rtl="0">
              <a:buFont typeface="+mj-lt"/>
              <a:buAutoNum type="arabicParenR"/>
            </a:pPr>
            <a:r>
              <a:rPr lang="en-US" sz="2000" dirty="0" smtClean="0"/>
              <a:t>List </a:t>
            </a:r>
            <a:r>
              <a:rPr lang="en-US" sz="2000" dirty="0"/>
              <a:t>your references if any (APA Style)</a:t>
            </a:r>
          </a:p>
          <a:p>
            <a:pPr marL="342900" indent="-342900" algn="l" rtl="0">
              <a:buFont typeface="+mj-lt"/>
              <a:buAutoNum type="arabicParenR"/>
            </a:pPr>
            <a:r>
              <a:rPr lang="en-US" sz="2000" dirty="0" smtClean="0"/>
              <a:t>Hand </a:t>
            </a:r>
            <a:r>
              <a:rPr lang="en-US" sz="2000" dirty="0"/>
              <a:t>your assignment next week at </a:t>
            </a:r>
            <a:r>
              <a:rPr lang="en-US" sz="2000" dirty="0" smtClean="0"/>
              <a:t>8:30 am</a:t>
            </a:r>
            <a:endParaRPr lang="en-US" sz="2000" dirty="0"/>
          </a:p>
        </p:txBody>
      </p:sp>
    </p:spTree>
    <p:extLst>
      <p:ext uri="{BB962C8B-B14F-4D97-AF65-F5344CB8AC3E}">
        <p14:creationId xmlns:p14="http://schemas.microsoft.com/office/powerpoint/2010/main" val="19359333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Homework:</a:t>
            </a:r>
          </a:p>
        </p:txBody>
      </p:sp>
      <p:sp>
        <p:nvSpPr>
          <p:cNvPr id="3" name="Rectangle 2"/>
          <p:cNvSpPr/>
          <p:nvPr/>
        </p:nvSpPr>
        <p:spPr>
          <a:xfrm>
            <a:off x="395536" y="1844824"/>
            <a:ext cx="8136904" cy="1200329"/>
          </a:xfrm>
          <a:prstGeom prst="rect">
            <a:avLst/>
          </a:prstGeom>
        </p:spPr>
        <p:txBody>
          <a:bodyPr wrap="square">
            <a:spAutoFit/>
          </a:bodyPr>
          <a:lstStyle/>
          <a:p>
            <a:pPr algn="l"/>
            <a:r>
              <a:rPr lang="en-US" sz="2400" dirty="0"/>
              <a:t>In a group of </a:t>
            </a:r>
            <a:r>
              <a:rPr lang="en-US" sz="2400" dirty="0" smtClean="0"/>
              <a:t>2 </a:t>
            </a:r>
            <a:r>
              <a:rPr lang="en-US" sz="2400" dirty="0"/>
              <a:t>students, try to link the action areas of the Ottawa Charter to the 2030 Vision, and discuss your answers with your classmates</a:t>
            </a:r>
          </a:p>
        </p:txBody>
      </p:sp>
      <p:sp>
        <p:nvSpPr>
          <p:cNvPr id="4" name="Rectangle 3"/>
          <p:cNvSpPr/>
          <p:nvPr/>
        </p:nvSpPr>
        <p:spPr>
          <a:xfrm>
            <a:off x="2699792" y="3501008"/>
            <a:ext cx="4033475" cy="369332"/>
          </a:xfrm>
          <a:prstGeom prst="rect">
            <a:avLst/>
          </a:prstGeom>
        </p:spPr>
        <p:txBody>
          <a:bodyPr wrap="none">
            <a:spAutoFit/>
          </a:bodyPr>
          <a:lstStyle/>
          <a:p>
            <a:r>
              <a:rPr lang="en-US" dirty="0"/>
              <a:t>http://vision2030.gov.sa/ar/node/10</a:t>
            </a:r>
          </a:p>
        </p:txBody>
      </p:sp>
    </p:spTree>
    <p:extLst>
      <p:ext uri="{BB962C8B-B14F-4D97-AF65-F5344CB8AC3E}">
        <p14:creationId xmlns:p14="http://schemas.microsoft.com/office/powerpoint/2010/main" val="223541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a:solidFill>
                  <a:srgbClr val="FF0000"/>
                </a:solidFill>
              </a:rPr>
              <a:t>What is Ottawa Charter for health promotion?</a:t>
            </a:r>
            <a:endParaRPr lang="ar-SA" dirty="0">
              <a:solidFill>
                <a:srgbClr val="FF0000"/>
              </a:solidFill>
            </a:endParaRPr>
          </a:p>
        </p:txBody>
      </p:sp>
      <p:sp>
        <p:nvSpPr>
          <p:cNvPr id="2" name="Rectangle 1"/>
          <p:cNvSpPr/>
          <p:nvPr/>
        </p:nvSpPr>
        <p:spPr>
          <a:xfrm>
            <a:off x="467544" y="2348880"/>
            <a:ext cx="8289482" cy="2215991"/>
          </a:xfrm>
          <a:prstGeom prst="rect">
            <a:avLst/>
          </a:prstGeom>
        </p:spPr>
        <p:txBody>
          <a:bodyPr wrap="square">
            <a:spAutoFit/>
          </a:bodyPr>
          <a:lstStyle/>
          <a:p>
            <a:pPr algn="ctr" rtl="0"/>
            <a:r>
              <a:rPr lang="en-CA" dirty="0"/>
              <a:t> </a:t>
            </a:r>
            <a:endParaRPr lang="en-US" dirty="0"/>
          </a:p>
          <a:p>
            <a:pPr algn="l" rtl="0"/>
            <a:r>
              <a:rPr lang="en-CA" sz="2400" dirty="0"/>
              <a:t>The Ottawa Charter for Health Promotion is the name of an international agreement signed at the First International Conference on Health Promotion, organized by the World Health Organization (WHO) and held in Ottawa, Canada, in November 1986. </a:t>
            </a:r>
            <a:endParaRPr lang="en-US" sz="2400" dirty="0"/>
          </a:p>
        </p:txBody>
      </p:sp>
      <p:sp>
        <p:nvSpPr>
          <p:cNvPr id="5" name="Rectangle 4"/>
          <p:cNvSpPr/>
          <p:nvPr/>
        </p:nvSpPr>
        <p:spPr>
          <a:xfrm>
            <a:off x="251520" y="1772816"/>
            <a:ext cx="8136904" cy="369332"/>
          </a:xfrm>
          <a:prstGeom prst="rect">
            <a:avLst/>
          </a:prstGeom>
        </p:spPr>
        <p:txBody>
          <a:bodyPr wrap="square">
            <a:spAutoFit/>
          </a:bodyPr>
          <a:lstStyle/>
          <a:p>
            <a:pPr algn="ctr"/>
            <a:r>
              <a:rPr lang="en-US" dirty="0">
                <a:solidFill>
                  <a:schemeClr val="accent3">
                    <a:lumMod val="75000"/>
                  </a:schemeClr>
                </a:solidFill>
              </a:rPr>
              <a:t>https://www.mheducation.co.uk/openup/chapters/9780335263202.pdf</a:t>
            </a:r>
            <a:endParaRPr lang="ar-SA" dirty="0">
              <a:solidFill>
                <a:schemeClr val="accent3">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Useful links: </a:t>
            </a:r>
          </a:p>
        </p:txBody>
      </p:sp>
      <p:sp>
        <p:nvSpPr>
          <p:cNvPr id="3" name="Rectangle 2"/>
          <p:cNvSpPr/>
          <p:nvPr/>
        </p:nvSpPr>
        <p:spPr>
          <a:xfrm>
            <a:off x="323528" y="1628800"/>
            <a:ext cx="7848872" cy="3139321"/>
          </a:xfrm>
          <a:prstGeom prst="rect">
            <a:avLst/>
          </a:prstGeom>
        </p:spPr>
        <p:txBody>
          <a:bodyPr wrap="square">
            <a:spAutoFit/>
          </a:bodyPr>
          <a:lstStyle/>
          <a:p>
            <a:pPr algn="l"/>
            <a:r>
              <a:rPr lang="en-US" dirty="0"/>
              <a:t>	</a:t>
            </a:r>
          </a:p>
          <a:p>
            <a:pPr marL="342900" indent="-342900" algn="l" rtl="0">
              <a:buFont typeface="+mj-lt"/>
              <a:buAutoNum type="arabicPeriod"/>
            </a:pPr>
            <a:endParaRPr lang="en-US" dirty="0">
              <a:hlinkClick r:id="rId2"/>
            </a:endParaRPr>
          </a:p>
          <a:p>
            <a:pPr marL="342900" indent="-342900" algn="l" rtl="0">
              <a:buFont typeface="+mj-lt"/>
              <a:buAutoNum type="arabicPeriod"/>
            </a:pPr>
            <a:endParaRPr lang="en-US" dirty="0">
              <a:hlinkClick r:id="rId2"/>
            </a:endParaRPr>
          </a:p>
          <a:p>
            <a:pPr marL="342900" indent="-342900" algn="l" rtl="0">
              <a:buFont typeface="Arial" pitchFamily="34" charset="0"/>
              <a:buChar char="•"/>
            </a:pPr>
            <a:r>
              <a:rPr lang="en-US" dirty="0">
                <a:hlinkClick r:id="rId2"/>
              </a:rPr>
              <a:t>http://www.who.int/healthpromotion/conferences/previous/ottawa/en/</a:t>
            </a:r>
            <a:endParaRPr lang="en-US" dirty="0"/>
          </a:p>
          <a:p>
            <a:pPr marL="342900" indent="-342900" algn="l" rtl="0">
              <a:buFont typeface="Arial" pitchFamily="34" charset="0"/>
              <a:buChar char="•"/>
            </a:pPr>
            <a:endParaRPr lang="en-US" dirty="0"/>
          </a:p>
          <a:p>
            <a:pPr marL="342900" indent="-342900" algn="l" rtl="0">
              <a:buFont typeface="Arial" pitchFamily="34" charset="0"/>
              <a:buChar char="•"/>
            </a:pPr>
            <a:r>
              <a:rPr lang="en-US" dirty="0">
                <a:hlinkClick r:id="rId3"/>
              </a:rPr>
              <a:t>http://www.crrps.org/download/OttawaCharter.pdf</a:t>
            </a:r>
            <a:endParaRPr lang="en-US" dirty="0"/>
          </a:p>
          <a:p>
            <a:pPr marL="342900" indent="-342900" algn="l" rtl="0">
              <a:buFont typeface="Arial" pitchFamily="34" charset="0"/>
              <a:buChar char="•"/>
            </a:pPr>
            <a:endParaRPr lang="en-US" dirty="0"/>
          </a:p>
          <a:p>
            <a:pPr marL="342900" indent="-342900" algn="l" rtl="0">
              <a:buFont typeface="Arial" pitchFamily="34" charset="0"/>
              <a:buChar char="•"/>
            </a:pPr>
            <a:endParaRPr lang="en-US" dirty="0"/>
          </a:p>
          <a:p>
            <a:pPr marL="342900" indent="-342900" algn="l" rtl="0">
              <a:buFont typeface="Arial" pitchFamily="34" charset="0"/>
              <a:buChar char="•"/>
            </a:pPr>
            <a:r>
              <a:rPr lang="en-US" dirty="0"/>
              <a:t>https://www.mheducation.co.uk/openup/chapters/9780335263202.pdf</a:t>
            </a:r>
          </a:p>
        </p:txBody>
      </p:sp>
    </p:spTree>
    <p:extLst>
      <p:ext uri="{BB962C8B-B14F-4D97-AF65-F5344CB8AC3E}">
        <p14:creationId xmlns:p14="http://schemas.microsoft.com/office/powerpoint/2010/main" val="238393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8892480" cy="758952"/>
          </a:xfrm>
        </p:spPr>
        <p:txBody>
          <a:bodyPr>
            <a:normAutofit fontScale="90000"/>
          </a:bodyPr>
          <a:lstStyle/>
          <a:p>
            <a:pPr algn="l" rtl="0"/>
            <a:r>
              <a:rPr lang="en-CA" dirty="0">
                <a:solidFill>
                  <a:srgbClr val="FF0000"/>
                </a:solidFill>
              </a:rPr>
              <a:t> </a:t>
            </a:r>
            <a:r>
              <a:rPr lang="en-US" dirty="0">
                <a:solidFill>
                  <a:srgbClr val="FF0000"/>
                </a:solidFill>
              </a:rPr>
              <a:t/>
            </a:r>
            <a:br>
              <a:rPr lang="en-US" dirty="0">
                <a:solidFill>
                  <a:srgbClr val="FF0000"/>
                </a:solidFill>
              </a:rPr>
            </a:br>
            <a:r>
              <a:rPr lang="en-CA" dirty="0">
                <a:solidFill>
                  <a:srgbClr val="FF0000"/>
                </a:solidFill>
              </a:rPr>
              <a:t>The Ottawa Charter identifies three basic strategies for health promotion:</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Rectangle 2"/>
          <p:cNvSpPr/>
          <p:nvPr/>
        </p:nvSpPr>
        <p:spPr>
          <a:xfrm>
            <a:off x="323528" y="1916832"/>
            <a:ext cx="8280920" cy="3046988"/>
          </a:xfrm>
          <a:prstGeom prst="rect">
            <a:avLst/>
          </a:prstGeom>
        </p:spPr>
        <p:txBody>
          <a:bodyPr wrap="square">
            <a:spAutoFit/>
          </a:bodyPr>
          <a:lstStyle/>
          <a:p>
            <a:pPr marL="342900" indent="-342900" algn="l" rtl="0">
              <a:buAutoNum type="arabicParenR"/>
            </a:pPr>
            <a:r>
              <a:rPr lang="en-CA" sz="2400" b="1" u="sng" dirty="0"/>
              <a:t>Advocacy</a:t>
            </a:r>
            <a:r>
              <a:rPr lang="en-CA" sz="2400" dirty="0"/>
              <a:t> for health to create the essential conditions for health</a:t>
            </a:r>
          </a:p>
          <a:p>
            <a:pPr marL="342900" indent="-342900" algn="l" rtl="0">
              <a:buAutoNum type="arabicParenR"/>
            </a:pPr>
            <a:endParaRPr lang="en-CA" sz="2400" dirty="0"/>
          </a:p>
          <a:p>
            <a:pPr marL="342900" indent="-342900" algn="l" rtl="0">
              <a:buAutoNum type="arabicParenR"/>
            </a:pPr>
            <a:r>
              <a:rPr lang="en-CA" sz="2400" b="1" u="sng" dirty="0"/>
              <a:t>Enabling</a:t>
            </a:r>
            <a:r>
              <a:rPr lang="en-CA" sz="2400" dirty="0"/>
              <a:t> all people to achieve their full health potentials</a:t>
            </a:r>
          </a:p>
          <a:p>
            <a:pPr marL="342900" indent="-342900" algn="l" rtl="0">
              <a:buAutoNum type="arabicParenR"/>
            </a:pPr>
            <a:endParaRPr lang="en-CA" sz="2400" dirty="0"/>
          </a:p>
          <a:p>
            <a:pPr marL="342900" indent="-342900" algn="l" rtl="0">
              <a:buAutoNum type="arabicParenR"/>
            </a:pPr>
            <a:r>
              <a:rPr lang="en-US" sz="2400" b="1" u="sng" dirty="0"/>
              <a:t>Mediating</a:t>
            </a:r>
            <a:r>
              <a:rPr lang="en-US" sz="2400" dirty="0"/>
              <a:t> between the different interests in society in the pursuit of health</a:t>
            </a:r>
            <a:r>
              <a:rPr lang="en-US" dirty="0"/>
              <a:t>.</a:t>
            </a:r>
          </a:p>
        </p:txBody>
      </p:sp>
    </p:spTree>
    <p:extLst>
      <p:ext uri="{BB962C8B-B14F-4D97-AF65-F5344CB8AC3E}">
        <p14:creationId xmlns:p14="http://schemas.microsoft.com/office/powerpoint/2010/main" val="71202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1) Advocacy</a:t>
            </a:r>
            <a:endParaRPr lang="ar-SA" dirty="0">
              <a:solidFill>
                <a:srgbClr val="FF0000"/>
              </a:solidFill>
            </a:endParaRPr>
          </a:p>
        </p:txBody>
      </p:sp>
      <p:sp>
        <p:nvSpPr>
          <p:cNvPr id="58369" name="Rectangle 1"/>
          <p:cNvSpPr>
            <a:spLocks noChangeArrowheads="1"/>
          </p:cNvSpPr>
          <p:nvPr/>
        </p:nvSpPr>
        <p:spPr bwMode="auto">
          <a:xfrm>
            <a:off x="395536" y="1772816"/>
            <a:ext cx="8064896" cy="3216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kumimoji="0" lang="en-CA" sz="2400" b="0" i="0" u="none" strike="noStrike" cap="none" normalizeH="0" baseline="0" dirty="0">
                <a:ln>
                  <a:noFill/>
                </a:ln>
                <a:effectLst/>
                <a:latin typeface="Times New Roman" pitchFamily="18" charset="0"/>
                <a:ea typeface="Calibri" pitchFamily="34" charset="0"/>
                <a:cs typeface="Times New Roman" pitchFamily="18" charset="0"/>
              </a:rPr>
              <a:t>Good health is a major resource for social, economic and personal development and an important dimension of quality of life. </a:t>
            </a:r>
          </a:p>
          <a:p>
            <a:pPr marL="0" marR="0" lvl="0" indent="0" algn="justLow" defTabSz="914400" rtl="0" eaLnBrk="1" fontAlgn="base" latinLnBrk="0" hangingPunct="1">
              <a:lnSpc>
                <a:spcPct val="100000"/>
              </a:lnSpc>
              <a:spcBef>
                <a:spcPct val="0"/>
              </a:spcBef>
              <a:spcAft>
                <a:spcPct val="0"/>
              </a:spcAft>
              <a:buClrTx/>
              <a:buSzTx/>
              <a:tabLst/>
            </a:pPr>
            <a:endParaRPr kumimoji="0" lang="en-CA" sz="2400" b="0" i="0" u="none" strike="noStrike" cap="none" normalizeH="0" baseline="0" dirty="0">
              <a:ln>
                <a:noFill/>
              </a:ln>
              <a:effectLst/>
              <a:latin typeface="Times New Roman" pitchFamily="18" charset="0"/>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US" sz="1100" b="0" i="0" u="none" strike="noStrike" cap="none" normalizeH="0" baseline="0" dirty="0">
              <a:ln>
                <a:noFill/>
              </a:ln>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en-CA" sz="2400" b="0" i="0" u="none" strike="noStrike" cap="none" normalizeH="0" baseline="0" dirty="0">
                <a:ln>
                  <a:noFill/>
                </a:ln>
                <a:effectLst/>
                <a:latin typeface="Times New Roman" pitchFamily="18" charset="0"/>
                <a:ea typeface="Calibri" pitchFamily="34" charset="0"/>
                <a:cs typeface="Times New Roman" pitchFamily="18" charset="0"/>
              </a:rPr>
              <a:t>Political, economic, social, cultural, environmental, behavioural and biological factors can all favour health or be harmful to it. Health promotion action aims at making these conditions favourable through advocacy for health</a:t>
            </a:r>
            <a:r>
              <a:rPr kumimoji="0" lang="en-CA" sz="2400" b="0"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a:t>
            </a:r>
            <a:endParaRPr kumimoji="0" lang="en-CA"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1) Advocacy</a:t>
            </a:r>
            <a:endParaRPr lang="ar-SA" dirty="0">
              <a:solidFill>
                <a:srgbClr val="FF0000"/>
              </a:solidFill>
            </a:endParaRPr>
          </a:p>
        </p:txBody>
      </p:sp>
      <p:sp>
        <p:nvSpPr>
          <p:cNvPr id="59393" name="Rectangle 1"/>
          <p:cNvSpPr>
            <a:spLocks noChangeArrowheads="1"/>
          </p:cNvSpPr>
          <p:nvPr/>
        </p:nvSpPr>
        <p:spPr bwMode="auto">
          <a:xfrm>
            <a:off x="323528" y="1675548"/>
            <a:ext cx="8136904"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CA"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Pre-requisites for health which include peace, adequate economic resources, food and shelter, and a stable eco-system and sustainable resource use.</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CA"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Recognition of these pre-requisites highlights the inextricable links between social and economic conditions, the physical environment, individual lifestyles and health.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CA"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These links provide the key to a holistic understanding of health which is central to the definition of health promotion.</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2) Enabling </a:t>
            </a:r>
            <a:endParaRPr lang="ar-SA" dirty="0">
              <a:solidFill>
                <a:srgbClr val="FF0000"/>
              </a:solidFill>
            </a:endParaRPr>
          </a:p>
        </p:txBody>
      </p:sp>
      <p:sp>
        <p:nvSpPr>
          <p:cNvPr id="61441" name="Rectangle 1"/>
          <p:cNvSpPr>
            <a:spLocks noChangeArrowheads="1"/>
          </p:cNvSpPr>
          <p:nvPr/>
        </p:nvSpPr>
        <p:spPr bwMode="auto">
          <a:xfrm>
            <a:off x="395536" y="1710100"/>
            <a:ext cx="8424936" cy="42934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Health promotion focuses on achieving equity in health.</a:t>
            </a:r>
          </a:p>
          <a:p>
            <a:pPr marL="0" marR="0" lvl="0" indent="0" algn="justLow" defTabSz="914400" rtl="0" eaLnBrk="1" fontAlgn="base" latinLnBrk="0" hangingPunct="1">
              <a:lnSpc>
                <a:spcPct val="100000"/>
              </a:lnSpc>
              <a:spcBef>
                <a:spcPct val="0"/>
              </a:spcBef>
              <a:spcAft>
                <a:spcPct val="0"/>
              </a:spcAft>
              <a:buClrTx/>
              <a:buSzTx/>
              <a:tabLst/>
            </a:pPr>
            <a:endParaRPr kumimoji="0" lang="en-US" sz="1100" b="0" i="0" u="none" strike="noStrike" cap="none" normalizeH="0" baseline="0" dirty="0">
              <a:ln>
                <a:noFill/>
              </a:ln>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 Health promotion action aims at reducing differences in current health status and ensuring equal opportunities and resources to enable all people to achieve their fullest health potential.</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100" b="0" i="0" u="none" strike="noStrike" cap="none" normalizeH="0" baseline="0" dirty="0">
              <a:ln>
                <a:noFill/>
              </a:ln>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This includes a secure foundation in a supportive environment, access to information, life skills and opportunities for making healthy choices.</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100" b="0" i="0" u="none" strike="noStrike" cap="none" normalizeH="0" baseline="0" dirty="0">
              <a:ln>
                <a:noFill/>
              </a:ln>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People cannot achieve their fullest health potential unless they are able to take control of those things which determine their health. </a:t>
            </a:r>
            <a:endParaRPr kumimoji="0" lang="en-US" sz="3200" b="0" i="0" u="none" strike="noStrike" cap="none" normalizeH="0" baseline="0" dirty="0">
              <a:ln>
                <a:noFill/>
              </a:ln>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3) Mediating </a:t>
            </a:r>
            <a:endParaRPr lang="ar-SA" dirty="0">
              <a:solidFill>
                <a:srgbClr val="FF0000"/>
              </a:solidFill>
            </a:endParaRPr>
          </a:p>
        </p:txBody>
      </p:sp>
      <p:sp>
        <p:nvSpPr>
          <p:cNvPr id="56321" name="Rectangle 1"/>
          <p:cNvSpPr>
            <a:spLocks noChangeArrowheads="1"/>
          </p:cNvSpPr>
          <p:nvPr/>
        </p:nvSpPr>
        <p:spPr bwMode="auto">
          <a:xfrm>
            <a:off x="467544" y="1631122"/>
            <a:ext cx="828092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eaLnBrk="1" fontAlgn="base" hangingPunct="1">
              <a:spcBef>
                <a:spcPct val="0"/>
              </a:spcBef>
              <a:spcAft>
                <a:spcPct val="0"/>
              </a:spcAft>
              <a:buFont typeface="Wingdings" pitchFamily="2" charset="2"/>
              <a:buChar char="Ø"/>
            </a:pPr>
            <a:r>
              <a:rPr lang="en-US" sz="2400" dirty="0">
                <a:latin typeface="Times New Roman" pitchFamily="18" charset="0"/>
                <a:ea typeface="Calibri" pitchFamily="34" charset="0"/>
                <a:cs typeface="Times New Roman" pitchFamily="18" charset="0"/>
              </a:rPr>
              <a:t>The prerequisites and prospects for health cannot be ensured by the health sector alone.</a:t>
            </a:r>
          </a:p>
          <a:p>
            <a:pPr algn="justLow" rtl="0" eaLnBrk="1" fontAlgn="base" hangingPunct="1">
              <a:spcBef>
                <a:spcPct val="0"/>
              </a:spcBef>
              <a:spcAft>
                <a:spcPct val="0"/>
              </a:spcAft>
            </a:pPr>
            <a:endParaRPr lang="en-US" sz="2400" dirty="0">
              <a:latin typeface="Times New Roman" pitchFamily="18" charset="0"/>
              <a:ea typeface="Calibri" pitchFamily="34" charset="0"/>
              <a:cs typeface="Times New Roman" pitchFamily="18" charset="0"/>
            </a:endParaRPr>
          </a:p>
          <a:p>
            <a:pPr algn="justLow" rtl="0" eaLnBrk="0" fontAlgn="base" hangingPunct="0">
              <a:spcBef>
                <a:spcPct val="0"/>
              </a:spcBef>
              <a:spcAft>
                <a:spcPct val="0"/>
              </a:spcAft>
              <a:buFont typeface="Wingdings" pitchFamily="2" charset="2"/>
              <a:buChar char="Ø"/>
            </a:pPr>
            <a:r>
              <a:rPr lang="en-US" sz="2400" dirty="0">
                <a:latin typeface="Times New Roman" pitchFamily="18" charset="0"/>
                <a:ea typeface="Calibri" pitchFamily="34" charset="0"/>
                <a:cs typeface="Times New Roman" pitchFamily="18" charset="0"/>
              </a:rPr>
              <a:t> Health promotion demands coordinated action by all concerned: by governments, by health and other social and economic sectors, by nongovernmental and voluntary organization, by local authorities, by industry and by the media.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0000"/>
                </a:solidFill>
              </a:rPr>
              <a:t>3) Mediating </a:t>
            </a:r>
            <a:endParaRPr lang="ar-SA" dirty="0">
              <a:solidFill>
                <a:srgbClr val="FF0000"/>
              </a:solidFill>
            </a:endParaRPr>
          </a:p>
        </p:txBody>
      </p:sp>
      <p:sp>
        <p:nvSpPr>
          <p:cNvPr id="62465" name="Rectangle 1"/>
          <p:cNvSpPr>
            <a:spLocks noChangeArrowheads="1"/>
          </p:cNvSpPr>
          <p:nvPr/>
        </p:nvSpPr>
        <p:spPr bwMode="auto">
          <a:xfrm>
            <a:off x="323528" y="1677145"/>
            <a:ext cx="8424936" cy="34932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People in all walks of life are involved as individuals, families and communities. Professional and social groups and health personnel have a major responsibility to mediate between differing interests in society for the pursuit of health.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US" sz="1100" b="0"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a:ln>
                  <a:noFill/>
                </a:ln>
                <a:effectLst/>
                <a:latin typeface="Times New Roman" pitchFamily="18" charset="0"/>
                <a:ea typeface="Calibri" pitchFamily="34" charset="0"/>
                <a:cs typeface="Times New Roman" pitchFamily="18" charset="0"/>
              </a:rPr>
              <a:t>Health promotion strategies and programs should be adapted to the local needs and possibilities of individual countries and regions to take into account differing social, cultural and economic systems.</a:t>
            </a:r>
            <a:endParaRPr kumimoji="0" lang="en-US" sz="1100" b="0"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
  <TotalTime>359</TotalTime>
  <Words>1569</Words>
  <Application>Microsoft Office PowerPoint</Application>
  <PresentationFormat>On-screen Show (4:3)</PresentationFormat>
  <Paragraphs>171</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Georgia</vt:lpstr>
      <vt:lpstr>Times New Roman</vt:lpstr>
      <vt:lpstr>Wingdings</vt:lpstr>
      <vt:lpstr>Wingdings 2</vt:lpstr>
      <vt:lpstr>Civic</vt:lpstr>
      <vt:lpstr>CHS382 Fundamentals of Health Education</vt:lpstr>
      <vt:lpstr>Ottawa Charter as a Health Promotion Framework </vt:lpstr>
      <vt:lpstr>What is Ottawa Charter for health promotion?</vt:lpstr>
      <vt:lpstr>  The Ottawa Charter identifies three basic strategies for health promotion: </vt:lpstr>
      <vt:lpstr>1) Advocacy</vt:lpstr>
      <vt:lpstr>1) Advocacy</vt:lpstr>
      <vt:lpstr>2) Enabling </vt:lpstr>
      <vt:lpstr>3) Mediating </vt:lpstr>
      <vt:lpstr>3) Mediating </vt:lpstr>
      <vt:lpstr>These strategies are supported by five priority action areas as outlined in the Ottawa Charter for health promotion:</vt:lpstr>
      <vt:lpstr> 1) Build Healthy Public Policy </vt:lpstr>
      <vt:lpstr> 1) Build Healthy Public Policy </vt:lpstr>
      <vt:lpstr>2) Create Supportive Environments for Health </vt:lpstr>
      <vt:lpstr> 3) Strengthen Community Action for Health</vt:lpstr>
      <vt:lpstr> 3) Strengthen Community Action for Health</vt:lpstr>
      <vt:lpstr> 3) Strengthen Community Action for Health</vt:lpstr>
      <vt:lpstr> 3) Strengthen Community Action for Health</vt:lpstr>
      <vt:lpstr> 4)Develop Personal Skills</vt:lpstr>
      <vt:lpstr> 4)Develop Personal Skills</vt:lpstr>
      <vt:lpstr> 5) Re-orient health services</vt:lpstr>
      <vt:lpstr> 5) Re-orient health services</vt:lpstr>
      <vt:lpstr>Health Promotion Logo</vt:lpstr>
      <vt:lpstr>PowerPoint Presentation</vt:lpstr>
      <vt:lpstr>The HESIAD Framework For Health Promotion </vt:lpstr>
      <vt:lpstr>PowerPoint Presentation</vt:lpstr>
      <vt:lpstr>PowerPoint Presentation</vt:lpstr>
      <vt:lpstr>PowerPoint Presentation</vt:lpstr>
      <vt:lpstr>Assignment 1: </vt:lpstr>
      <vt:lpstr>Homework:</vt:lpstr>
      <vt:lpstr>Useful links: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CHS382 Fundamentals of Health Education</dc:title>
  <dc:creator>Bassim</dc:creator>
  <cp:lastModifiedBy>Alaa Jameel Almaiman</cp:lastModifiedBy>
  <cp:revision>27</cp:revision>
  <dcterms:created xsi:type="dcterms:W3CDTF">2016-10-03T16:28:30Z</dcterms:created>
  <dcterms:modified xsi:type="dcterms:W3CDTF">2018-02-12T07:13:29Z</dcterms:modified>
</cp:coreProperties>
</file>