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98"/>
  </p:notesMasterIdLst>
  <p:sldIdLst>
    <p:sldId id="256"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32" r:id="rId30"/>
    <p:sldId id="334" r:id="rId31"/>
    <p:sldId id="275" r:id="rId32"/>
    <p:sldId id="370" r:id="rId33"/>
    <p:sldId id="371" r:id="rId34"/>
    <p:sldId id="257" r:id="rId35"/>
    <p:sldId id="258" r:id="rId36"/>
    <p:sldId id="259" r:id="rId37"/>
    <p:sldId id="372" r:id="rId38"/>
    <p:sldId id="260" r:id="rId39"/>
    <p:sldId id="262" r:id="rId40"/>
    <p:sldId id="263" r:id="rId41"/>
    <p:sldId id="264" r:id="rId42"/>
    <p:sldId id="265" r:id="rId43"/>
    <p:sldId id="266" r:id="rId44"/>
    <p:sldId id="268" r:id="rId45"/>
    <p:sldId id="269" r:id="rId46"/>
    <p:sldId id="373" r:id="rId47"/>
    <p:sldId id="374" r:id="rId48"/>
    <p:sldId id="375" r:id="rId49"/>
    <p:sldId id="376" r:id="rId50"/>
    <p:sldId id="377" r:id="rId51"/>
    <p:sldId id="285" r:id="rId52"/>
    <p:sldId id="286" r:id="rId53"/>
    <p:sldId id="289" r:id="rId54"/>
    <p:sldId id="378" r:id="rId55"/>
    <p:sldId id="379" r:id="rId56"/>
    <p:sldId id="380" r:id="rId57"/>
    <p:sldId id="381" r:id="rId58"/>
    <p:sldId id="290" r:id="rId59"/>
    <p:sldId id="333" r:id="rId60"/>
    <p:sldId id="276" r:id="rId61"/>
    <p:sldId id="277" r:id="rId62"/>
    <p:sldId id="278" r:id="rId63"/>
    <p:sldId id="280" r:id="rId64"/>
    <p:sldId id="281" r:id="rId65"/>
    <p:sldId id="282" r:id="rId66"/>
    <p:sldId id="283" r:id="rId67"/>
    <p:sldId id="284" r:id="rId68"/>
    <p:sldId id="291" r:id="rId69"/>
    <p:sldId id="293" r:id="rId70"/>
    <p:sldId id="294" r:id="rId71"/>
    <p:sldId id="295" r:id="rId72"/>
    <p:sldId id="297" r:id="rId73"/>
    <p:sldId id="298" r:id="rId74"/>
    <p:sldId id="301" r:id="rId75"/>
    <p:sldId id="304" r:id="rId76"/>
    <p:sldId id="310" r:id="rId77"/>
    <p:sldId id="311" r:id="rId78"/>
    <p:sldId id="312" r:id="rId79"/>
    <p:sldId id="317" r:id="rId80"/>
    <p:sldId id="318" r:id="rId81"/>
    <p:sldId id="321" r:id="rId82"/>
    <p:sldId id="322" r:id="rId83"/>
    <p:sldId id="323" r:id="rId84"/>
    <p:sldId id="324" r:id="rId85"/>
    <p:sldId id="325" r:id="rId86"/>
    <p:sldId id="335" r:id="rId87"/>
    <p:sldId id="336" r:id="rId88"/>
    <p:sldId id="337" r:id="rId89"/>
    <p:sldId id="338" r:id="rId90"/>
    <p:sldId id="339" r:id="rId91"/>
    <p:sldId id="340" r:id="rId92"/>
    <p:sldId id="341" r:id="rId93"/>
    <p:sldId id="342" r:id="rId94"/>
    <p:sldId id="343" r:id="rId95"/>
    <p:sldId id="344" r:id="rId96"/>
    <p:sldId id="345"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13" autoAdjust="0"/>
    <p:restoredTop sz="94660"/>
  </p:normalViewPr>
  <p:slideViewPr>
    <p:cSldViewPr>
      <p:cViewPr varScale="1">
        <p:scale>
          <a:sx n="72" d="100"/>
          <a:sy n="72" d="100"/>
        </p:scale>
        <p:origin x="11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97" Type="http://schemas.openxmlformats.org/officeDocument/2006/relationships/slide" Target="slides/slide9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04A4-95D5-434B-9BC9-1E4BCD1522B5}" type="datetimeFigureOut">
              <a:rPr lang="en-US" smtClean="0"/>
              <a:pPr/>
              <a:t>9/30/2016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9742AA-C2B5-4CA3-A012-816BCE2950E3}" type="slidenum">
              <a:rPr lang="en-US" smtClean="0"/>
              <a:pPr/>
              <a:t>‹#›</a:t>
            </a:fld>
            <a:endParaRPr lang="en-US"/>
          </a:p>
        </p:txBody>
      </p:sp>
    </p:spTree>
    <p:extLst>
      <p:ext uri="{BB962C8B-B14F-4D97-AF65-F5344CB8AC3E}">
        <p14:creationId xmlns:p14="http://schemas.microsoft.com/office/powerpoint/2010/main" val="158089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7188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853406-EB7B-4D03-BFA2-953A3B9A1E63}" type="slidenum">
              <a:rPr lang="en-US"/>
              <a:pPr/>
              <a:t>73</a:t>
            </a:fld>
            <a:endParaRPr lang="en-US"/>
          </a:p>
        </p:txBody>
      </p:sp>
      <p:sp>
        <p:nvSpPr>
          <p:cNvPr id="26626" name="Rectangle 2"/>
          <p:cNvSpPr>
            <a:spLocks noGrp="1" noRot="1" noChangeAspect="1" noChangeArrowheads="1" noTextEdit="1"/>
          </p:cNvSpPr>
          <p:nvPr>
            <p:ph type="sldImg"/>
          </p:nvPr>
        </p:nvSpPr>
        <p:spPr>
          <a:xfrm>
            <a:off x="1144588" y="685800"/>
            <a:ext cx="4572000" cy="3429000"/>
          </a:xfrm>
          <a:ln/>
        </p:spPr>
      </p:sp>
      <p:sp>
        <p:nvSpPr>
          <p:cNvPr id="26627" name="Rectangle 3"/>
          <p:cNvSpPr>
            <a:spLocks noGrp="1" noChangeArrowheads="1"/>
          </p:cNvSpPr>
          <p:nvPr>
            <p:ph type="body" idx="1"/>
          </p:nvPr>
        </p:nvSpPr>
        <p:spPr>
          <a:xfrm>
            <a:off x="914400" y="4343400"/>
            <a:ext cx="5029200" cy="4114800"/>
          </a:xfrm>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E1D839-CA4A-4889-9335-6BFCF4EED04D}" type="slidenum">
              <a:rPr lang="en-US"/>
              <a:pPr/>
              <a:t>81</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8BB6C7-81C6-41A9-8FF8-08A8349C98A5}" type="slidenum">
              <a:rPr lang="en-US"/>
              <a:pPr/>
              <a:t>82</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A78611B-2ADE-411D-A586-3560FEBA2A25}" type="slidenum">
              <a:rPr lang="en-US" smtClean="0"/>
              <a:pPr/>
              <a:t>86</a:t>
            </a:fld>
            <a:endParaRPr lang="en-US"/>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extLst>
      <p:ext uri="{BB962C8B-B14F-4D97-AF65-F5344CB8AC3E}">
        <p14:creationId xmlns:p14="http://schemas.microsoft.com/office/powerpoint/2010/main" val="4129431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1E76F4B-A3D3-4F24-B450-EC07D0DEB117}" type="slidenum">
              <a:rPr lang="en-US" smtClean="0"/>
              <a:pPr/>
              <a:t>87</a:t>
            </a:fld>
            <a:endParaRPr lang="en-US"/>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extLst>
      <p:ext uri="{BB962C8B-B14F-4D97-AF65-F5344CB8AC3E}">
        <p14:creationId xmlns:p14="http://schemas.microsoft.com/office/powerpoint/2010/main" val="3579762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E39CFC7-49A0-4907-B615-18D07991BDAB}" type="slidenum">
              <a:rPr lang="en-US" smtClean="0"/>
              <a:pPr/>
              <a:t>88</a:t>
            </a:fld>
            <a:endParaRPr lang="en-US"/>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extLst>
      <p:ext uri="{BB962C8B-B14F-4D97-AF65-F5344CB8AC3E}">
        <p14:creationId xmlns:p14="http://schemas.microsoft.com/office/powerpoint/2010/main" val="2770306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E29742AA-C2B5-4CA3-A012-816BCE2950E3}" type="slidenum">
              <a:rPr lang="en-US" smtClean="0"/>
              <a:pPr/>
              <a:t>30</a:t>
            </a:fld>
            <a:endParaRPr lang="en-US"/>
          </a:p>
        </p:txBody>
      </p:sp>
    </p:spTree>
    <p:extLst>
      <p:ext uri="{BB962C8B-B14F-4D97-AF65-F5344CB8AC3E}">
        <p14:creationId xmlns:p14="http://schemas.microsoft.com/office/powerpoint/2010/main" val="1538448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79472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704CD5D-C827-4209-B654-8D41946C4738}" type="slidenum">
              <a:rPr lang="en-US"/>
              <a:pPr/>
              <a:t>35</a:t>
            </a:fld>
            <a:endParaRPr lang="en-US"/>
          </a:p>
        </p:txBody>
      </p:sp>
      <p:sp>
        <p:nvSpPr>
          <p:cNvPr id="26627" name="Rectangle 2"/>
          <p:cNvSpPr>
            <a:spLocks noGrp="1" noRot="1" noChangeAspec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a:t>If the variable refers to an object, then the assignment and the corresponding effect to the memory allocation are different. Notice the content of the variable is not the value itself, as is the case with primitive data, but the address of, or reference to, the memory location where the object data is stored. We use arrows to indicate this memory reference.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DE44457-0A4A-4A9C-BF87-E39BAFCD6820}" type="slidenum">
              <a:rPr lang="en-US"/>
              <a:pPr/>
              <a:t>37</a:t>
            </a:fld>
            <a:endParaRPr lang="en-US"/>
          </a:p>
        </p:txBody>
      </p:sp>
      <p:sp>
        <p:nvSpPr>
          <p:cNvPr id="28675" name="Rectangle 2"/>
          <p:cNvSpPr>
            <a:spLocks noGrp="1" noRot="1" noChangeAspect="1" noChangeArrowheads="1" noTextEdit="1"/>
          </p:cNvSpPr>
          <p:nvPr>
            <p:ph type="sldImg"/>
          </p:nvPr>
        </p:nvSpPr>
        <p:spPr>
          <a:xfrm>
            <a:off x="1144588" y="685800"/>
            <a:ext cx="4572000" cy="3429000"/>
          </a:xfrm>
          <a:ln/>
        </p:spPr>
      </p:sp>
      <p:sp>
        <p:nvSpPr>
          <p:cNvPr id="28676"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a:t>If the variable refers to an object, then the assignment and the corresponding effect to the memory allocation are different. Notice the content of the variable is not the value itself, as is the case with primitive data, but the address of, or reference to, the memory location where the object data is stored. We use arrows to indicate this memory reference.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B477ACC-9F40-4930-9911-E5D03BE4A8DF}" type="slidenum">
              <a:rPr lang="en-US"/>
              <a:pPr/>
              <a:t>38</a:t>
            </a:fld>
            <a:endParaRPr lang="en-US"/>
          </a:p>
        </p:txBody>
      </p:sp>
      <p:sp>
        <p:nvSpPr>
          <p:cNvPr id="29699" name="Rectangle 2"/>
          <p:cNvSpPr>
            <a:spLocks noGrp="1" noRot="1" noChangeAspect="1" noChangeArrowheads="1" noTextEdit="1"/>
          </p:cNvSpPr>
          <p:nvPr>
            <p:ph type="sldImg"/>
          </p:nvPr>
        </p:nvSpPr>
        <p:spPr>
          <a:xfrm>
            <a:off x="1144588" y="685800"/>
            <a:ext cx="4572000" cy="3429000"/>
          </a:xfrm>
          <a:ln/>
        </p:spPr>
      </p:sp>
      <p:sp>
        <p:nvSpPr>
          <p:cNvPr id="29700"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a:t>This sample code shows the effect of two reference variables pointing to the same object, which is perfectly legal. This slide highlights the critical fact that the name (variable) and object are two distinct and separate entities. It is no problem to have multiple variables referring to a single object, much as a single person can be referred by many different names.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DD0E2-2BDB-4D02-BC10-D32242783CFA}" type="slidenum">
              <a:rPr lang="en-US"/>
              <a:pPr/>
              <a:t>64</a:t>
            </a:fld>
            <a:endParaRPr lang="en-US"/>
          </a:p>
        </p:txBody>
      </p:sp>
      <p:sp>
        <p:nvSpPr>
          <p:cNvPr id="22530" name="Rectangle 2"/>
          <p:cNvSpPr>
            <a:spLocks noGrp="1" noRot="1" noChangeAspect="1" noChangeArrowheads="1" noTextEdit="1"/>
          </p:cNvSpPr>
          <p:nvPr>
            <p:ph type="sldImg"/>
          </p:nvPr>
        </p:nvSpPr>
        <p:spPr>
          <a:xfrm>
            <a:off x="1144588" y="685800"/>
            <a:ext cx="4572000" cy="3429000"/>
          </a:xfrm>
          <a:ln/>
        </p:spPr>
      </p:sp>
      <p:sp>
        <p:nvSpPr>
          <p:cNvPr id="22531" name="Rectangle 3"/>
          <p:cNvSpPr>
            <a:spLocks noGrp="1" noChangeArrowheads="1"/>
          </p:cNvSpPr>
          <p:nvPr>
            <p:ph type="body" idx="1"/>
          </p:nvPr>
        </p:nvSpPr>
        <p:spPr>
          <a:xfrm>
            <a:off x="914400" y="4343400"/>
            <a:ext cx="5029200" cy="4114800"/>
          </a:xfrm>
        </p:spPr>
        <p:txBody>
          <a:bodyPr lIns="86493" tIns="43247" rIns="86493" bIns="43247"/>
          <a:lstStyle/>
          <a:p>
            <a:r>
              <a:rPr lang="en-US"/>
              <a:t>This is a simple example of public and private modifiers. See how the client can access the public data member and method.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D1CF99-1B1C-45D4-B944-C7079F272D47}" type="slidenum">
              <a:rPr lang="en-US"/>
              <a:pPr/>
              <a:t>67</a:t>
            </a:fld>
            <a:endParaRPr lang="en-US"/>
          </a:p>
        </p:txBody>
      </p:sp>
      <p:sp>
        <p:nvSpPr>
          <p:cNvPr id="10242" name="Rectangle 2"/>
          <p:cNvSpPr>
            <a:spLocks noGrp="1" noRot="1" noChangeAspect="1" noChangeArrowheads="1" noTextEdit="1"/>
          </p:cNvSpPr>
          <p:nvPr>
            <p:ph type="sldImg"/>
          </p:nvPr>
        </p:nvSpPr>
        <p:spPr>
          <a:xfrm>
            <a:off x="1144588" y="685800"/>
            <a:ext cx="4572000" cy="3429000"/>
          </a:xfrm>
          <a:ln/>
        </p:spPr>
      </p:sp>
      <p:sp>
        <p:nvSpPr>
          <p:cNvPr id="10243" name="Rectangle 3"/>
          <p:cNvSpPr>
            <a:spLocks noGrp="1" noChangeArrowheads="1"/>
          </p:cNvSpPr>
          <p:nvPr>
            <p:ph type="body" idx="1"/>
          </p:nvPr>
        </p:nvSpPr>
        <p:spPr>
          <a:xfrm>
            <a:off x="914400" y="4343400"/>
            <a:ext cx="5029200" cy="4114800"/>
          </a:xfrm>
        </p:spPr>
        <p:txBody>
          <a:bodyPr lIns="86493" tIns="43247" rIns="86493" bIns="43247"/>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DFC2B9-F1A2-44EB-AAC4-CBAA6139FBCD}" type="slidenum">
              <a:rPr lang="en-US"/>
              <a:pPr/>
              <a:t>72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Same Side Corner Rectangle 3"/>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ound Same Side Corner Rectangle 4"/>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n-US"/>
              <a:t>Click to edit Master title style</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Rectangle 5"/>
          <p:cNvSpPr>
            <a:spLocks noGrp="1"/>
          </p:cNvSpPr>
          <p:nvPr>
            <p:ph type="dt" sz="half" idx="10"/>
          </p:nvPr>
        </p:nvSpPr>
        <p:spPr>
          <a:xfrm>
            <a:off x="228600" y="6553200"/>
            <a:ext cx="2133600" cy="287338"/>
          </a:xfrm>
        </p:spPr>
        <p:txBody>
          <a:bodyPr/>
          <a:lstStyle>
            <a:lvl1pPr>
              <a:defRPr/>
            </a:lvl1pPr>
          </a:lstStyle>
          <a:p>
            <a:fld id="{1F2FD9D6-143E-41BD-B4AA-E429F49A5CD6}" type="datetimeFigureOut">
              <a:rPr lang="en-US" smtClean="0"/>
              <a:pPr/>
              <a:t>9/30/2016</a:t>
            </a:fld>
            <a:endParaRPr lang="en-US"/>
          </a:p>
        </p:txBody>
      </p:sp>
      <p:sp>
        <p:nvSpPr>
          <p:cNvPr id="7" name="Rectangle 6"/>
          <p:cNvSpPr>
            <a:spLocks noGrp="1"/>
          </p:cNvSpPr>
          <p:nvPr>
            <p:ph type="ftr" sz="quarter" idx="11"/>
          </p:nvPr>
        </p:nvSpPr>
        <p:spPr>
          <a:xfrm>
            <a:off x="2895600" y="6553200"/>
            <a:ext cx="3429000" cy="287338"/>
          </a:xfrm>
        </p:spPr>
        <p:txBody>
          <a:bodyPr/>
          <a:lstStyle>
            <a:lvl1pPr>
              <a:defRPr/>
            </a:lvl1pPr>
          </a:lstStyle>
          <a:p>
            <a:endParaRPr lang="en-US"/>
          </a:p>
        </p:txBody>
      </p:sp>
      <p:sp>
        <p:nvSpPr>
          <p:cNvPr id="8" name="Rectangle 7"/>
          <p:cNvSpPr>
            <a:spLocks noGrp="1"/>
          </p:cNvSpPr>
          <p:nvPr>
            <p:ph type="sldNum" sz="quarter" idx="12"/>
          </p:nvPr>
        </p:nvSpPr>
        <p:spPr>
          <a:xfrm>
            <a:off x="6858000" y="6553200"/>
            <a:ext cx="2057400" cy="287338"/>
          </a:xfrm>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 Same Side Corner Rectangle 3"/>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 name="Straight Connector 4"/>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p:nvSpPr>
          <p:cNvPr id="3" name="Rectangle 2"/>
          <p:cNvSpPr>
            <a:spLocks noGrp="1"/>
          </p:cNvSpPr>
          <p:nvPr>
            <p:ph type="body" orient="vert" idx="1"/>
          </p:nvPr>
        </p:nvSpPr>
        <p:spPr>
          <a:xfrm>
            <a:off x="457200" y="274638"/>
            <a:ext cx="6400800" cy="6049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n-US"/>
              <a:t>Click to edit Master title style</a:t>
            </a:r>
            <a:endParaRPr lang="en-US" dirty="0"/>
          </a:p>
        </p:txBody>
      </p:sp>
      <p:sp>
        <p:nvSpPr>
          <p:cNvPr id="6" name="Rectangle 5"/>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7" name="Rectangle 6"/>
          <p:cNvSpPr>
            <a:spLocks noGrp="1"/>
          </p:cNvSpPr>
          <p:nvPr>
            <p:ph type="ftr" sz="quarter" idx="11"/>
          </p:nvPr>
        </p:nvSpPr>
        <p:spPr/>
        <p:txBody>
          <a:bodyPr/>
          <a:lstStyle>
            <a:lvl1pPr>
              <a:defRPr/>
            </a:lvl1pPr>
          </a:lstStyle>
          <a:p>
            <a:endParaRPr lang="en-US"/>
          </a:p>
        </p:txBody>
      </p:sp>
      <p:sp>
        <p:nvSpPr>
          <p:cNvPr id="8" name="Rectangle 7"/>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6245225"/>
            <a:ext cx="2133600" cy="476250"/>
          </a:xfrm>
        </p:spPr>
        <p:txBody>
          <a:bodyPr/>
          <a:lstStyle>
            <a:lvl1pPr>
              <a:defRPr/>
            </a:lvl1pPr>
          </a:lstStyle>
          <a:p>
            <a:pPr>
              <a:defRPr/>
            </a:pPr>
            <a:r>
              <a:rPr lang="en-US"/>
              <a:t>Introduction to OOP</a:t>
            </a: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r>
              <a:rPr lang="en-US"/>
              <a:t>Dr. S. GANNOUNI &amp; Dr.  A. TOUIR</a:t>
            </a: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pPr>
              <a:defRPr/>
            </a:pPr>
            <a:r>
              <a:rPr lang="en-US"/>
              <a:t>Page </a:t>
            </a:r>
            <a:fld id="{E667A061-DA4E-4BD0-8A66-62FC551F0E97}"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p>
        </p:txBody>
      </p:sp>
      <p:sp>
        <p:nvSpPr>
          <p:cNvPr id="3" name="Content Placeholder 2"/>
          <p:cNvSpPr>
            <a:spLocks noGrp="1"/>
          </p:cNvSpPr>
          <p:nvPr>
            <p:ph sz="half" idx="1"/>
          </p:nvPr>
        </p:nvSpPr>
        <p:spPr>
          <a:xfrm>
            <a:off x="838200" y="19050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800600" y="19050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800600" y="40386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7"/>
          <p:cNvSpPr>
            <a:spLocks noGrp="1" noChangeArrowheads="1"/>
          </p:cNvSpPr>
          <p:nvPr>
            <p:ph type="dt" sz="half" idx="10"/>
          </p:nvPr>
        </p:nvSpPr>
        <p:spPr>
          <a:ln/>
        </p:spPr>
        <p:txBody>
          <a:bodyPr/>
          <a:lstStyle>
            <a:lvl1pPr>
              <a:defRPr/>
            </a:lvl1pPr>
          </a:lstStyle>
          <a:p>
            <a:pPr>
              <a:defRPr/>
            </a:pPr>
            <a:r>
              <a:rPr lang="en-US"/>
              <a:t>Introduction to OOP</a:t>
            </a:r>
          </a:p>
        </p:txBody>
      </p:sp>
      <p:sp>
        <p:nvSpPr>
          <p:cNvPr id="7" name="Rectangle 78"/>
          <p:cNvSpPr>
            <a:spLocks noGrp="1" noChangeArrowheads="1"/>
          </p:cNvSpPr>
          <p:nvPr>
            <p:ph type="ftr" sz="quarter" idx="11"/>
          </p:nvPr>
        </p:nvSpPr>
        <p:spPr>
          <a:ln/>
        </p:spPr>
        <p:txBody>
          <a:bodyPr/>
          <a:lstStyle>
            <a:lvl1pPr>
              <a:defRPr/>
            </a:lvl1pPr>
          </a:lstStyle>
          <a:p>
            <a:pPr>
              <a:defRPr/>
            </a:pPr>
            <a:r>
              <a:rPr lang="en-US"/>
              <a:t>Dr. S. GANNOUNI &amp; Dr.  A. TOUIR</a:t>
            </a:r>
          </a:p>
        </p:txBody>
      </p:sp>
      <p:sp>
        <p:nvSpPr>
          <p:cNvPr id="8" name="Rectangle 79"/>
          <p:cNvSpPr>
            <a:spLocks noGrp="1" noChangeArrowheads="1"/>
          </p:cNvSpPr>
          <p:nvPr>
            <p:ph type="sldNum" sz="quarter" idx="12"/>
          </p:nvPr>
        </p:nvSpPr>
        <p:spPr>
          <a:ln/>
        </p:spPr>
        <p:txBody>
          <a:bodyPr/>
          <a:lstStyle>
            <a:lvl1pPr>
              <a:defRPr/>
            </a:lvl1pPr>
          </a:lstStyle>
          <a:p>
            <a:pPr>
              <a:defRPr/>
            </a:pPr>
            <a:r>
              <a:rPr lang="en-US"/>
              <a:t>Page </a:t>
            </a:r>
            <a:fld id="{DD67FEA8-BA28-4917-953B-DD61EF62790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838200" y="19050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050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7"/>
          <p:cNvSpPr>
            <a:spLocks noGrp="1" noChangeArrowheads="1"/>
          </p:cNvSpPr>
          <p:nvPr>
            <p:ph type="dt" sz="half" idx="10"/>
          </p:nvPr>
        </p:nvSpPr>
        <p:spPr>
          <a:ln/>
        </p:spPr>
        <p:txBody>
          <a:bodyPr/>
          <a:lstStyle>
            <a:lvl1pPr>
              <a:defRPr/>
            </a:lvl1pPr>
          </a:lstStyle>
          <a:p>
            <a:pPr>
              <a:defRPr/>
            </a:pPr>
            <a:r>
              <a:rPr lang="en-US"/>
              <a:t>Introduction to OOP</a:t>
            </a:r>
          </a:p>
        </p:txBody>
      </p:sp>
      <p:sp>
        <p:nvSpPr>
          <p:cNvPr id="6" name="Rectangle 78"/>
          <p:cNvSpPr>
            <a:spLocks noGrp="1" noChangeArrowheads="1"/>
          </p:cNvSpPr>
          <p:nvPr>
            <p:ph type="ftr" sz="quarter" idx="11"/>
          </p:nvPr>
        </p:nvSpPr>
        <p:spPr>
          <a:ln/>
        </p:spPr>
        <p:txBody>
          <a:bodyPr/>
          <a:lstStyle>
            <a:lvl1pPr>
              <a:defRPr/>
            </a:lvl1pPr>
          </a:lstStyle>
          <a:p>
            <a:pPr>
              <a:defRPr/>
            </a:pPr>
            <a:r>
              <a:rPr lang="en-US"/>
              <a:t>Dr. S. GANNOUNI &amp; Dr.  A. TOUIR</a:t>
            </a:r>
          </a:p>
        </p:txBody>
      </p:sp>
      <p:sp>
        <p:nvSpPr>
          <p:cNvPr id="7" name="Rectangle 79"/>
          <p:cNvSpPr>
            <a:spLocks noGrp="1" noChangeArrowheads="1"/>
          </p:cNvSpPr>
          <p:nvPr>
            <p:ph type="sldNum" sz="quarter" idx="12"/>
          </p:nvPr>
        </p:nvSpPr>
        <p:spPr>
          <a:ln/>
        </p:spPr>
        <p:txBody>
          <a:bodyPr/>
          <a:lstStyle>
            <a:lvl1pPr>
              <a:defRPr/>
            </a:lvl1pPr>
          </a:lstStyle>
          <a:p>
            <a:pPr>
              <a:defRPr/>
            </a:pPr>
            <a:r>
              <a:rPr lang="en-US"/>
              <a:t>Page </a:t>
            </a:r>
            <a:fld id="{E709B2BF-B01C-465A-A454-5E4EC1D43A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sz="3400"/>
            </a:lvl1pPr>
          </a:lstStyle>
          <a:p>
            <a:r>
              <a:rPr lang="en-US"/>
              <a:t>Click to edit Master title style</a:t>
            </a:r>
            <a:endParaRPr lang="en-US" dirty="0"/>
          </a:p>
        </p:txBody>
      </p:sp>
      <p:sp>
        <p:nvSpPr>
          <p:cNvPr id="3" name="Rectangle 2"/>
          <p:cNvSpPr>
            <a:spLocks noGrp="1"/>
          </p:cNvSpPr>
          <p:nvPr>
            <p:ph idx="1"/>
          </p:nvPr>
        </p:nvSpPr>
        <p:spPr/>
        <p:txBody>
          <a:bodyPr/>
          <a:lstStyle>
            <a:lvl1pPr>
              <a:defRPr sz="2200">
                <a:solidFill>
                  <a:schemeClr val="tx1">
                    <a:lumMod val="75000"/>
                    <a:lumOff val="25000"/>
                  </a:schemeClr>
                </a:solidFill>
              </a:defRPr>
            </a:lvl1pPr>
            <a:lvl2pPr>
              <a:defRPr sz="2000">
                <a:solidFill>
                  <a:schemeClr val="tx1">
                    <a:lumMod val="75000"/>
                    <a:lumOff val="25000"/>
                  </a:schemeClr>
                </a:solidFill>
              </a:defRPr>
            </a:lvl2pPr>
            <a:lvl3pPr>
              <a:defRPr sz="18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 Same Side Corner Rectangle 3"/>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ound Same Side Corner Rectangle 4"/>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a:spLocks noGrp="1"/>
          </p:cNvSpPr>
          <p:nvPr>
            <p:ph type="title"/>
          </p:nvPr>
        </p:nvSpPr>
        <p:spPr>
          <a:xfrm>
            <a:off x="685800" y="838200"/>
            <a:ext cx="7772400" cy="4191000"/>
          </a:xfrm>
        </p:spPr>
        <p:txBody>
          <a:bodyPr/>
          <a:lstStyle>
            <a:lvl1pPr algn="ctr">
              <a:defRPr sz="4800" b="0" cap="none" baseline="0">
                <a:solidFill>
                  <a:schemeClr val="bg2"/>
                </a:solidFill>
                <a:effectLst/>
              </a:defRPr>
            </a:lvl1pPr>
          </a:lstStyle>
          <a:p>
            <a:r>
              <a:rPr lang="en-US"/>
              <a:t>Click to edit Master title style</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Rectangle 5"/>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7" name="Rectangle 6"/>
          <p:cNvSpPr>
            <a:spLocks noGrp="1"/>
          </p:cNvSpPr>
          <p:nvPr>
            <p:ph type="ftr" sz="quarter" idx="11"/>
          </p:nvPr>
        </p:nvSpPr>
        <p:spPr/>
        <p:txBody>
          <a:bodyPr/>
          <a:lstStyle>
            <a:lvl1pPr>
              <a:defRPr/>
            </a:lvl1pPr>
          </a:lstStyle>
          <a:p>
            <a:endParaRPr lang="en-US"/>
          </a:p>
        </p:txBody>
      </p:sp>
      <p:sp>
        <p:nvSpPr>
          <p:cNvPr id="8" name="Rectangle 7"/>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a:t>Click to edit Master title style</a:t>
            </a:r>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3" name="Rectangle 2"/>
          <p:cNvSpPr>
            <a:spLocks noGrp="1"/>
          </p:cNvSpPr>
          <p:nvPr>
            <p:ph type="ftr" sz="quarter" idx="11"/>
          </p:nvPr>
        </p:nvSpPr>
        <p:spPr/>
        <p:txBody>
          <a:bodyPr/>
          <a:lstStyle>
            <a:lvl1pPr>
              <a:defRPr/>
            </a:lvl1pPr>
          </a:lstStyle>
          <a:p>
            <a:endParaRPr lang="en-US"/>
          </a:p>
        </p:txBody>
      </p:sp>
      <p:sp>
        <p:nvSpPr>
          <p:cNvPr id="4" name="Rectangle 3"/>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 Same Side Corner Rectangle 4"/>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7" name="Rectangle 6"/>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a:spLocks noGrp="1"/>
          </p:cNvSpPr>
          <p:nvPr>
            <p:ph type="title"/>
          </p:nvPr>
        </p:nvSpPr>
        <p:spPr>
          <a:xfrm>
            <a:off x="304800" y="228600"/>
            <a:ext cx="4495800" cy="1143000"/>
          </a:xfrm>
        </p:spPr>
        <p:txBody>
          <a:bodyPr/>
          <a:lstStyle>
            <a:lvl1pPr algn="l">
              <a:defRPr sz="2800" b="0"/>
            </a:lvl1pPr>
          </a:lstStyle>
          <a:p>
            <a:r>
              <a:rPr lang="en-US"/>
              <a:t>Click to edit Master title style</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10" name="Rectangle 9"/>
          <p:cNvSpPr>
            <a:spLocks noGrp="1"/>
          </p:cNvSpPr>
          <p:nvPr>
            <p:ph type="ftr" sz="quarter" idx="11"/>
          </p:nvPr>
        </p:nvSpPr>
        <p:spPr/>
        <p:txBody>
          <a:bodyPr/>
          <a:lstStyle>
            <a:lvl1pPr>
              <a:defRPr/>
            </a:lvl1pPr>
          </a:lstStyle>
          <a:p>
            <a:endParaRPr lang="en-US"/>
          </a:p>
        </p:txBody>
      </p:sp>
      <p:sp>
        <p:nvSpPr>
          <p:cNvPr id="11" name="Rectangle 10"/>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 Same Side Corner Rectangle 4"/>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ectangle 5"/>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p:nvSpPr>
          <p:cNvPr id="3" name="Rectangle 2"/>
          <p:cNvSpPr>
            <a:spLocks noGrp="1"/>
          </p:cNvSpPr>
          <p:nvPr>
            <p:ph type="pic" idx="1"/>
          </p:nvPr>
        </p:nvSpPr>
        <p:spPr>
          <a:xfrm>
            <a:off x="228600" y="1524000"/>
            <a:ext cx="8686800" cy="4910328"/>
          </a:xfrm>
          <a:solidFill>
            <a:schemeClr val="bg2"/>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2" name="Rectangle 1"/>
          <p:cNvSpPr>
            <a:spLocks noGrp="1"/>
          </p:cNvSpPr>
          <p:nvPr>
            <p:ph type="title"/>
          </p:nvPr>
        </p:nvSpPr>
        <p:spPr>
          <a:xfrm>
            <a:off x="304800" y="228600"/>
            <a:ext cx="4495800" cy="1143000"/>
          </a:xfrm>
        </p:spPr>
        <p:txBody>
          <a:bodyPr/>
          <a:lstStyle>
            <a:lvl1pPr algn="l">
              <a:defRPr sz="2800" b="0"/>
            </a:lvl1pPr>
          </a:lstStyle>
          <a:p>
            <a:r>
              <a:rPr lang="en-US"/>
              <a:t>Click to edit Master title style</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a:spLocks noGrp="1"/>
          </p:cNvSpPr>
          <p:nvPr>
            <p:ph type="dt" sz="half" idx="10"/>
          </p:nvPr>
        </p:nvSpPr>
        <p:spPr/>
        <p:txBody>
          <a:bodyPr/>
          <a:lstStyle>
            <a:lvl1pPr>
              <a:defRPr/>
            </a:lvl1pPr>
          </a:lstStyle>
          <a:p>
            <a:fld id="{1F2FD9D6-143E-41BD-B4AA-E429F49A5CD6}" type="datetimeFigureOut">
              <a:rPr lang="en-US" smtClean="0"/>
              <a:pPr/>
              <a:t>9/30/2016</a:t>
            </a:fld>
            <a:endParaRPr lang="en-US"/>
          </a:p>
        </p:txBody>
      </p:sp>
      <p:sp>
        <p:nvSpPr>
          <p:cNvPr id="10" name="Rectangle 9"/>
          <p:cNvSpPr>
            <a:spLocks noGrp="1"/>
          </p:cNvSpPr>
          <p:nvPr>
            <p:ph type="ftr" sz="quarter" idx="11"/>
          </p:nvPr>
        </p:nvSpPr>
        <p:spPr/>
        <p:txBody>
          <a:bodyPr/>
          <a:lstStyle>
            <a:lvl1pPr>
              <a:defRPr/>
            </a:lvl1pPr>
          </a:lstStyle>
          <a:p>
            <a:endParaRPr lang="en-US"/>
          </a:p>
        </p:txBody>
      </p:sp>
      <p:sp>
        <p:nvSpPr>
          <p:cNvPr id="11" name="Rectangle 10"/>
          <p:cNvSpPr>
            <a:spLocks noGrp="1"/>
          </p:cNvSpPr>
          <p:nvPr>
            <p:ph type="sldNum" sz="quarter" idx="12"/>
          </p:nvPr>
        </p:nvSpPr>
        <p:spPr/>
        <p:txBody>
          <a:bodyPr/>
          <a:lstStyle>
            <a:lvl1pPr>
              <a:defRPr/>
            </a:lvl1pPr>
          </a:lstStyle>
          <a:p>
            <a:fld id="{7835C73C-8C07-4130-9778-3B7536CA39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1027" name="Title Placeholder 1"/>
          <p:cNvSpPr>
            <a:spLocks noGrp="1"/>
          </p:cNvSpPr>
          <p:nvPr>
            <p:ph type="title"/>
          </p:nvPr>
        </p:nvSpPr>
        <p:spPr bwMode="auto">
          <a:xfrm>
            <a:off x="304800" y="274638"/>
            <a:ext cx="8534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304800" y="1600200"/>
            <a:ext cx="8534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8600" y="6521450"/>
            <a:ext cx="2133600" cy="319088"/>
          </a:xfrm>
          <a:prstGeom prst="rect">
            <a:avLst/>
          </a:prstGeom>
        </p:spPr>
        <p:txBody>
          <a:bodyPr vert="horz" lIns="91440" tIns="45720" rIns="91440" bIns="45720" rtlCol="0" anchor="ctr"/>
          <a:lstStyle>
            <a:lvl1pPr algn="l">
              <a:defRPr sz="1200">
                <a:solidFill>
                  <a:schemeClr val="tx2"/>
                </a:solidFill>
                <a:latin typeface="Arial" charset="0"/>
                <a:cs typeface="Arial" charset="0"/>
              </a:defRPr>
            </a:lvl1pPr>
          </a:lstStyle>
          <a:p>
            <a:fld id="{1F2FD9D6-143E-41BD-B4AA-E429F49A5CD6}" type="datetimeFigureOut">
              <a:rPr lang="en-US" smtClean="0"/>
              <a:pPr/>
              <a:t>9/30/2016</a:t>
            </a:fld>
            <a:endParaRPr lang="en-US"/>
          </a:p>
        </p:txBody>
      </p:sp>
      <p:sp>
        <p:nvSpPr>
          <p:cNvPr id="5" name="Footer Placeholder 4"/>
          <p:cNvSpPr>
            <a:spLocks noGrp="1"/>
          </p:cNvSpPr>
          <p:nvPr>
            <p:ph type="ftr" sz="quarter" idx="3"/>
          </p:nvPr>
        </p:nvSpPr>
        <p:spPr>
          <a:xfrm>
            <a:off x="2895600" y="6521450"/>
            <a:ext cx="3429000" cy="319088"/>
          </a:xfrm>
          <a:prstGeom prst="rect">
            <a:avLst/>
          </a:prstGeom>
        </p:spPr>
        <p:txBody>
          <a:bodyPr vert="horz" lIns="91440" tIns="45720" rIns="91440" bIns="45720" rtlCol="0" anchor="ctr"/>
          <a:lstStyle>
            <a:lvl1pPr algn="ctr">
              <a:defRPr sz="1200">
                <a:solidFill>
                  <a:schemeClr val="tx2"/>
                </a:solidFill>
                <a:latin typeface="Arial" charset="0"/>
                <a:cs typeface="Arial" charset="0"/>
              </a:defRPr>
            </a:lvl1pPr>
          </a:lstStyle>
          <a:p>
            <a:endParaRPr lang="en-US"/>
          </a:p>
        </p:txBody>
      </p:sp>
      <p:sp>
        <p:nvSpPr>
          <p:cNvPr id="6" name="Slide Number Placeholder 5"/>
          <p:cNvSpPr>
            <a:spLocks noGrp="1"/>
          </p:cNvSpPr>
          <p:nvPr>
            <p:ph type="sldNum" sz="quarter" idx="4"/>
          </p:nvPr>
        </p:nvSpPr>
        <p:spPr>
          <a:xfrm>
            <a:off x="6781800" y="6521450"/>
            <a:ext cx="2133600" cy="319088"/>
          </a:xfrm>
          <a:prstGeom prst="rect">
            <a:avLst/>
          </a:prstGeom>
        </p:spPr>
        <p:txBody>
          <a:bodyPr vert="horz" lIns="91440" tIns="45720" rIns="91440" bIns="45720" rtlCol="0" anchor="ctr"/>
          <a:lstStyle>
            <a:lvl1pPr algn="r">
              <a:defRPr sz="1200">
                <a:solidFill>
                  <a:schemeClr val="tx2"/>
                </a:solidFill>
                <a:latin typeface="Arial" charset="0"/>
                <a:cs typeface="Arial" charset="0"/>
              </a:defRPr>
            </a:lvl1pPr>
          </a:lstStyle>
          <a:p>
            <a:fld id="{7835C73C-8C07-4130-9778-3B7536CA39E0}" type="slidenum">
              <a:rPr lang="en-US" smtClean="0"/>
              <a:pPr/>
              <a:t>‹#›</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txStyles>
    <p:titleStyle>
      <a:lvl1pPr algn="ctr" rtl="0" eaLnBrk="1" fontAlgn="base" hangingPunct="1">
        <a:spcBef>
          <a:spcPct val="0"/>
        </a:spcBef>
        <a:spcAft>
          <a:spcPct val="0"/>
        </a:spcAft>
        <a:defRPr sz="3600" kern="1200">
          <a:solidFill>
            <a:srgbClr val="FFFFFF"/>
          </a:solidFill>
          <a:latin typeface="+mj-lt"/>
          <a:ea typeface="+mj-ea"/>
          <a:cs typeface="+mj-cs"/>
        </a:defRPr>
      </a:lvl1pPr>
      <a:lvl2pPr algn="ctr" rtl="0" eaLnBrk="1" fontAlgn="base" hangingPunct="1">
        <a:spcBef>
          <a:spcPct val="0"/>
        </a:spcBef>
        <a:spcAft>
          <a:spcPct val="0"/>
        </a:spcAft>
        <a:defRPr sz="3600">
          <a:solidFill>
            <a:srgbClr val="FFFFFF"/>
          </a:solidFill>
          <a:latin typeface="Arial Black" pitchFamily="34" charset="0"/>
        </a:defRPr>
      </a:lvl2pPr>
      <a:lvl3pPr algn="ctr" rtl="0" eaLnBrk="1" fontAlgn="base" hangingPunct="1">
        <a:spcBef>
          <a:spcPct val="0"/>
        </a:spcBef>
        <a:spcAft>
          <a:spcPct val="0"/>
        </a:spcAft>
        <a:defRPr sz="3600">
          <a:solidFill>
            <a:srgbClr val="FFFFFF"/>
          </a:solidFill>
          <a:latin typeface="Arial Black" pitchFamily="34" charset="0"/>
        </a:defRPr>
      </a:lvl3pPr>
      <a:lvl4pPr algn="ctr" rtl="0" eaLnBrk="1" fontAlgn="base" hangingPunct="1">
        <a:spcBef>
          <a:spcPct val="0"/>
        </a:spcBef>
        <a:spcAft>
          <a:spcPct val="0"/>
        </a:spcAft>
        <a:defRPr sz="3600">
          <a:solidFill>
            <a:srgbClr val="FFFFFF"/>
          </a:solidFill>
          <a:latin typeface="Arial Black" pitchFamily="34" charset="0"/>
        </a:defRPr>
      </a:lvl4pPr>
      <a:lvl5pPr algn="ctr" rtl="0" eaLnBrk="1" fontAlgn="base" hangingPunct="1">
        <a:spcBef>
          <a:spcPct val="0"/>
        </a:spcBef>
        <a:spcAft>
          <a:spcPct val="0"/>
        </a:spcAft>
        <a:defRPr sz="3600">
          <a:solidFill>
            <a:srgbClr val="FFFFFF"/>
          </a:solidFill>
          <a:latin typeface="Arial Black" pitchFamily="34" charset="0"/>
        </a:defRPr>
      </a:lvl5pPr>
      <a:lvl6pPr marL="457200" algn="ctr" rtl="0" eaLnBrk="1" fontAlgn="base" hangingPunct="1">
        <a:spcBef>
          <a:spcPct val="0"/>
        </a:spcBef>
        <a:spcAft>
          <a:spcPct val="0"/>
        </a:spcAft>
        <a:defRPr sz="3600">
          <a:solidFill>
            <a:srgbClr val="FFFFFF"/>
          </a:solidFill>
          <a:latin typeface="Arial Black" pitchFamily="34" charset="0"/>
        </a:defRPr>
      </a:lvl6pPr>
      <a:lvl7pPr marL="914400" algn="ctr" rtl="0" eaLnBrk="1" fontAlgn="base" hangingPunct="1">
        <a:spcBef>
          <a:spcPct val="0"/>
        </a:spcBef>
        <a:spcAft>
          <a:spcPct val="0"/>
        </a:spcAft>
        <a:defRPr sz="3600">
          <a:solidFill>
            <a:srgbClr val="FFFFFF"/>
          </a:solidFill>
          <a:latin typeface="Arial Black" pitchFamily="34" charset="0"/>
        </a:defRPr>
      </a:lvl7pPr>
      <a:lvl8pPr marL="1371600" algn="ctr" rtl="0" eaLnBrk="1" fontAlgn="base" hangingPunct="1">
        <a:spcBef>
          <a:spcPct val="0"/>
        </a:spcBef>
        <a:spcAft>
          <a:spcPct val="0"/>
        </a:spcAft>
        <a:defRPr sz="3600">
          <a:solidFill>
            <a:srgbClr val="FFFFFF"/>
          </a:solidFill>
          <a:latin typeface="Arial Black" pitchFamily="34" charset="0"/>
        </a:defRPr>
      </a:lvl8pPr>
      <a:lvl9pPr marL="1828800" algn="ctr" rtl="0" eaLnBrk="1" fontAlgn="base" hangingPunct="1">
        <a:spcBef>
          <a:spcPct val="0"/>
        </a:spcBef>
        <a:spcAft>
          <a:spcPct val="0"/>
        </a:spcAft>
        <a:defRPr sz="3600">
          <a:solidFill>
            <a:srgbClr val="FFFFFF"/>
          </a:solidFill>
          <a:latin typeface="Arial Black" pitchFamily="34" charset="0"/>
        </a:defRPr>
      </a:lvl9pPr>
    </p:titleStyle>
    <p:bodyStyle>
      <a:lvl1pPr marL="273050" indent="-273050" algn="l" rtl="0" eaLnBrk="1" fontAlgn="base" hangingPunct="1">
        <a:spcBef>
          <a:spcPct val="20000"/>
        </a:spcBef>
        <a:spcAft>
          <a:spcPct val="0"/>
        </a:spcAft>
        <a:buClr>
          <a:schemeClr val="accent2"/>
        </a:buClr>
        <a:buSzPct val="85000"/>
        <a:buFont typeface="Wingdings 2" pitchFamily="18" charset="2"/>
        <a:buChar char=""/>
        <a:defRPr sz="2800" kern="1200">
          <a:solidFill>
            <a:schemeClr val="tx1"/>
          </a:solidFill>
          <a:latin typeface="+mn-lt"/>
          <a:ea typeface="+mn-ea"/>
          <a:cs typeface="+mn-cs"/>
        </a:defRPr>
      </a:lvl1pPr>
      <a:lvl2pPr marL="547688" indent="-228600" algn="l" rtl="0" eaLnBrk="1" fontAlgn="base" hangingPunct="1">
        <a:spcBef>
          <a:spcPct val="20000"/>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2"/>
        </a:buClr>
        <a:buFont typeface="Arial" charset="0"/>
        <a:buChar char="•"/>
        <a:defRPr sz="2000"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2"/>
        </a:buClr>
        <a:buSzPct val="100000"/>
        <a:buFont typeface="Arial" charset="0"/>
        <a:buChar char="•"/>
        <a:defRPr kern="1200">
          <a:solidFill>
            <a:schemeClr val="tx2"/>
          </a:solidFill>
          <a:latin typeface="+mn-lt"/>
          <a:ea typeface="+mn-ea"/>
          <a:cs typeface="+mn-cs"/>
        </a:defRPr>
      </a:lvl4pPr>
      <a:lvl5pPr marL="1279525" indent="-182563" algn="l" rtl="0" eaLnBrk="1" fontAlgn="base" hangingPunct="1">
        <a:spcBef>
          <a:spcPct val="20000"/>
        </a:spcBef>
        <a:spcAft>
          <a:spcPct val="0"/>
        </a:spcAft>
        <a:buClr>
          <a:schemeClr val="accent2"/>
        </a:buClr>
        <a:buFont typeface="Arial" charset="0"/>
        <a:buChar char="•"/>
        <a:defRPr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image" Target="../media/image3.e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4.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4.emf"/></Relationships>
</file>

<file path=ppt/slides/_rels/slide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8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Classes and Objects</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sp>
        <p:nvSpPr>
          <p:cNvPr id="3" name="Content Placeholder 2"/>
          <p:cNvSpPr txBox="1">
            <a:spLocks/>
          </p:cNvSpPr>
          <p:nvPr/>
        </p:nvSpPr>
        <p:spPr>
          <a:xfrm>
            <a:off x="342900" y="2057401"/>
            <a:ext cx="6172200" cy="339447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r>
              <a:rPr lang="en-US" altLang="en-US" sz="1800" dirty="0"/>
              <a:t>Arithmetic </a:t>
            </a:r>
            <a:r>
              <a:rPr lang="en-GB" altLang="en-US" sz="1800" dirty="0"/>
              <a:t>Unary Operators</a:t>
            </a:r>
          </a:p>
          <a:p>
            <a:pPr>
              <a:buFont typeface="Arial" panose="020B0604020202020204" pitchFamily="34" charset="0"/>
              <a:buNone/>
            </a:pPr>
            <a:endParaRPr lang="en-GB" altLang="en-US" dirty="0"/>
          </a:p>
          <a:p>
            <a:pPr lvl="1">
              <a:buFont typeface="Arial" panose="020B0604020202020204" pitchFamily="34" charset="0"/>
              <a:buNone/>
            </a:pPr>
            <a:r>
              <a:rPr lang="en-GB" altLang="en-US" sz="1800" b="1" dirty="0"/>
              <a:t>+=</a:t>
            </a:r>
            <a:r>
              <a:rPr lang="en-GB" altLang="en-US" sz="1800" dirty="0"/>
              <a:t>	addition</a:t>
            </a:r>
          </a:p>
          <a:p>
            <a:pPr lvl="1">
              <a:buFont typeface="Arial" panose="020B0604020202020204" pitchFamily="34" charset="0"/>
              <a:buNone/>
            </a:pPr>
            <a:r>
              <a:rPr lang="en-GB" altLang="en-US" sz="1800" b="1" dirty="0"/>
              <a:t>-=</a:t>
            </a:r>
            <a:r>
              <a:rPr lang="en-GB" altLang="en-US" sz="1800" dirty="0"/>
              <a:t>	subtract</a:t>
            </a:r>
          </a:p>
          <a:p>
            <a:pPr lvl="1">
              <a:buFont typeface="Arial" panose="020B0604020202020204" pitchFamily="34" charset="0"/>
              <a:buNone/>
            </a:pPr>
            <a:r>
              <a:rPr lang="en-GB" altLang="en-US" sz="1800" b="1" dirty="0"/>
              <a:t>*=</a:t>
            </a:r>
            <a:r>
              <a:rPr lang="en-GB" altLang="en-US" sz="1800" dirty="0"/>
              <a:t>	multiply</a:t>
            </a:r>
          </a:p>
          <a:p>
            <a:pPr lvl="1">
              <a:buFont typeface="Arial" panose="020B0604020202020204" pitchFamily="34" charset="0"/>
              <a:buNone/>
            </a:pPr>
            <a:r>
              <a:rPr lang="en-GB" altLang="en-US" sz="1800" b="1" dirty="0"/>
              <a:t>/=</a:t>
            </a:r>
            <a:r>
              <a:rPr lang="en-GB" altLang="en-US" sz="1800" dirty="0"/>
              <a:t>	divide</a:t>
            </a:r>
          </a:p>
          <a:p>
            <a:pPr lvl="1">
              <a:buFont typeface="Arial" panose="020B0604020202020204" pitchFamily="34" charset="0"/>
              <a:buNone/>
            </a:pPr>
            <a:r>
              <a:rPr lang="en-GB" altLang="en-US" sz="1800" b="1" dirty="0"/>
              <a:t>%=</a:t>
            </a:r>
            <a:r>
              <a:rPr lang="en-GB" altLang="en-US" sz="1800" dirty="0"/>
              <a:t>	remainder</a:t>
            </a:r>
          </a:p>
        </p:txBody>
      </p:sp>
      <p:sp>
        <p:nvSpPr>
          <p:cNvPr id="4" name="Content Placeholder 2"/>
          <p:cNvSpPr txBox="1">
            <a:spLocks/>
          </p:cNvSpPr>
          <p:nvPr/>
        </p:nvSpPr>
        <p:spPr bwMode="auto">
          <a:xfrm>
            <a:off x="2478882" y="2071688"/>
            <a:ext cx="2293144" cy="2993231"/>
          </a:xfrm>
          <a:prstGeom prst="rect">
            <a:avLst/>
          </a:prstGeom>
          <a:noFill/>
          <a:ln w="9525">
            <a:noFill/>
            <a:miter lim="800000"/>
            <a:headEnd/>
            <a:tailEnd/>
          </a:ln>
        </p:spPr>
        <p:txBody>
          <a:bodyPr/>
          <a:lstStyle/>
          <a:p>
            <a:pPr marL="557213" lvl="1" indent="-214313" eaLnBrk="0" hangingPunct="0">
              <a:spcBef>
                <a:spcPct val="20000"/>
              </a:spcBef>
              <a:defRPr/>
            </a:pPr>
            <a:endParaRPr lang="en-GB" sz="2100" dirty="0">
              <a:solidFill>
                <a:schemeClr val="accent1"/>
              </a:solidFill>
            </a:endParaRPr>
          </a:p>
          <a:p>
            <a:pPr marL="257175" indent="-257175" eaLnBrk="0" hangingPunct="0">
              <a:spcBef>
                <a:spcPct val="20000"/>
              </a:spcBef>
              <a:defRPr/>
            </a:pPr>
            <a:endParaRPr lang="en-GB" sz="2400" dirty="0">
              <a:solidFill>
                <a:schemeClr val="accent1"/>
              </a:solidFill>
            </a:endParaRPr>
          </a:p>
          <a:p>
            <a:pPr marL="557213" lvl="1" indent="-214313" eaLnBrk="0" hangingPunct="0">
              <a:spcBef>
                <a:spcPct val="20000"/>
              </a:spcBef>
              <a:defRPr/>
            </a:pPr>
            <a:r>
              <a:rPr lang="en-GB" sz="2100" dirty="0" err="1"/>
              <a:t>iNum</a:t>
            </a:r>
            <a:r>
              <a:rPr lang="en-GB" sz="2100" dirty="0"/>
              <a:t> </a:t>
            </a:r>
            <a:r>
              <a:rPr lang="en-GB" sz="2100" b="1" dirty="0"/>
              <a:t>+=</a:t>
            </a:r>
            <a:r>
              <a:rPr lang="en-GB" sz="2100" dirty="0"/>
              <a:t> 2;</a:t>
            </a:r>
          </a:p>
          <a:p>
            <a:pPr marL="557213" lvl="1" indent="-214313" eaLnBrk="0" hangingPunct="0">
              <a:spcBef>
                <a:spcPct val="20000"/>
              </a:spcBef>
              <a:defRPr/>
            </a:pPr>
            <a:r>
              <a:rPr lang="en-GB" sz="2100" dirty="0" err="1">
                <a:latin typeface="Arial" charset="0"/>
              </a:rPr>
              <a:t>iNum</a:t>
            </a:r>
            <a:r>
              <a:rPr lang="en-GB" sz="2100" dirty="0">
                <a:latin typeface="Arial" charset="0"/>
              </a:rPr>
              <a:t> </a:t>
            </a:r>
            <a:r>
              <a:rPr lang="en-GB" sz="2100" b="1" dirty="0">
                <a:latin typeface="Arial" charset="0"/>
              </a:rPr>
              <a:t>-=</a:t>
            </a:r>
            <a:r>
              <a:rPr lang="en-GB" sz="2100" dirty="0">
                <a:latin typeface="Arial" charset="0"/>
              </a:rPr>
              <a:t> 2;</a:t>
            </a:r>
            <a:endParaRPr lang="en-GB" sz="2100" dirty="0"/>
          </a:p>
          <a:p>
            <a:pPr marL="557213" lvl="1" indent="-214313" eaLnBrk="0" hangingPunct="0">
              <a:spcBef>
                <a:spcPct val="20000"/>
              </a:spcBef>
              <a:defRPr/>
            </a:pPr>
            <a:r>
              <a:rPr lang="en-GB" sz="2100" dirty="0" err="1">
                <a:latin typeface="Arial" charset="0"/>
              </a:rPr>
              <a:t>iNum</a:t>
            </a:r>
            <a:r>
              <a:rPr lang="en-GB" sz="2100" dirty="0">
                <a:latin typeface="Arial" charset="0"/>
              </a:rPr>
              <a:t> </a:t>
            </a:r>
            <a:r>
              <a:rPr lang="en-GB" sz="2100" b="1" dirty="0">
                <a:latin typeface="Arial" charset="0"/>
              </a:rPr>
              <a:t>*=</a:t>
            </a:r>
            <a:r>
              <a:rPr lang="en-GB" sz="2100" dirty="0">
                <a:latin typeface="Arial" charset="0"/>
              </a:rPr>
              <a:t> 2;</a:t>
            </a:r>
            <a:endParaRPr lang="en-GB" sz="2100" dirty="0"/>
          </a:p>
          <a:p>
            <a:pPr marL="557213" lvl="1" indent="-214313" eaLnBrk="0" hangingPunct="0">
              <a:spcBef>
                <a:spcPct val="20000"/>
              </a:spcBef>
              <a:defRPr/>
            </a:pPr>
            <a:r>
              <a:rPr lang="en-GB" sz="2100" dirty="0" err="1">
                <a:latin typeface="Arial" charset="0"/>
              </a:rPr>
              <a:t>iNum</a:t>
            </a:r>
            <a:r>
              <a:rPr lang="en-GB" sz="2100" dirty="0">
                <a:latin typeface="Arial" charset="0"/>
              </a:rPr>
              <a:t> </a:t>
            </a:r>
            <a:r>
              <a:rPr lang="en-GB" sz="2100" b="1" dirty="0">
                <a:latin typeface="Arial" charset="0"/>
              </a:rPr>
              <a:t>/=</a:t>
            </a:r>
            <a:r>
              <a:rPr lang="en-GB" sz="2100" dirty="0">
                <a:latin typeface="Arial" charset="0"/>
              </a:rPr>
              <a:t> 2;</a:t>
            </a:r>
            <a:endParaRPr lang="en-GB" sz="2100" dirty="0"/>
          </a:p>
          <a:p>
            <a:pPr marL="557213" lvl="1" indent="-214313" eaLnBrk="0" hangingPunct="0">
              <a:spcBef>
                <a:spcPct val="20000"/>
              </a:spcBef>
              <a:defRPr/>
            </a:pPr>
            <a:r>
              <a:rPr lang="en-GB" sz="2100" dirty="0" err="1">
                <a:latin typeface="Arial" charset="0"/>
              </a:rPr>
              <a:t>iNum</a:t>
            </a:r>
            <a:r>
              <a:rPr lang="en-GB" sz="2100" dirty="0">
                <a:latin typeface="Arial" charset="0"/>
              </a:rPr>
              <a:t> </a:t>
            </a:r>
            <a:r>
              <a:rPr lang="en-GB" sz="2100" b="1" dirty="0">
                <a:latin typeface="Arial" charset="0"/>
              </a:rPr>
              <a:t>%=</a:t>
            </a:r>
            <a:r>
              <a:rPr lang="en-GB" sz="2100" dirty="0">
                <a:latin typeface="Arial" charset="0"/>
              </a:rPr>
              <a:t> 2;</a:t>
            </a:r>
          </a:p>
        </p:txBody>
      </p:sp>
      <p:sp>
        <p:nvSpPr>
          <p:cNvPr id="5" name="Title 1"/>
          <p:cNvSpPr txBox="1">
            <a:spLocks/>
          </p:cNvSpPr>
          <p:nvPr/>
        </p:nvSpPr>
        <p:spPr>
          <a:xfrm>
            <a:off x="342900" y="1063229"/>
            <a:ext cx="6172200" cy="455316"/>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3300" b="1" dirty="0">
                <a:solidFill>
                  <a:srgbClr val="0070C0"/>
                </a:solidFill>
              </a:rPr>
              <a:t>Arithmetic</a:t>
            </a:r>
            <a:endParaRPr lang="en-GB" altLang="en-US" sz="3300" b="1" dirty="0">
              <a:solidFill>
                <a:srgbClr val="0070C0"/>
              </a:solidFill>
            </a:endParaRPr>
          </a:p>
        </p:txBody>
      </p:sp>
      <p:sp>
        <p:nvSpPr>
          <p:cNvPr id="6" name="TextBox 5"/>
          <p:cNvSpPr txBox="1"/>
          <p:nvPr/>
        </p:nvSpPr>
        <p:spPr>
          <a:xfrm>
            <a:off x="2814638" y="2486025"/>
            <a:ext cx="1907381" cy="415498"/>
          </a:xfrm>
          <a:prstGeom prst="rect">
            <a:avLst/>
          </a:prstGeom>
          <a:noFill/>
        </p:spPr>
        <p:txBody>
          <a:bodyPr>
            <a:spAutoFit/>
          </a:bodyPr>
          <a:lstStyle/>
          <a:p>
            <a:pPr>
              <a:defRPr/>
            </a:pPr>
            <a:r>
              <a:rPr lang="en-GB" sz="2100" dirty="0" err="1">
                <a:solidFill>
                  <a:srgbClr val="C00000"/>
                </a:solidFill>
              </a:rPr>
              <a:t>int</a:t>
            </a:r>
            <a:r>
              <a:rPr lang="en-GB" sz="2100" dirty="0"/>
              <a:t> </a:t>
            </a:r>
            <a:r>
              <a:rPr lang="en-GB" sz="2100" dirty="0" err="1"/>
              <a:t>iNum</a:t>
            </a:r>
            <a:r>
              <a:rPr lang="en-GB" sz="2100" dirty="0"/>
              <a:t> = 7;</a:t>
            </a:r>
            <a:endParaRPr lang="en-GB" sz="2400" dirty="0"/>
          </a:p>
        </p:txBody>
      </p:sp>
      <p:sp>
        <p:nvSpPr>
          <p:cNvPr id="7" name="TextBox 6"/>
          <p:cNvSpPr txBox="1"/>
          <p:nvPr/>
        </p:nvSpPr>
        <p:spPr>
          <a:xfrm>
            <a:off x="4643438" y="2471738"/>
            <a:ext cx="478631" cy="2756139"/>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defRPr/>
            </a:pPr>
            <a:endParaRPr lang="en-GB" sz="2100" dirty="0"/>
          </a:p>
          <a:p>
            <a:pPr>
              <a:defRPr/>
            </a:pPr>
            <a:endParaRPr lang="en-GB" sz="1050" dirty="0"/>
          </a:p>
          <a:p>
            <a:pPr>
              <a:lnSpc>
                <a:spcPct val="90000"/>
              </a:lnSpc>
              <a:defRPr/>
            </a:pPr>
            <a:r>
              <a:rPr lang="en-US" sz="2400" dirty="0">
                <a:solidFill>
                  <a:schemeClr val="tx2"/>
                </a:solidFill>
              </a:rPr>
              <a:t>9</a:t>
            </a:r>
            <a:endParaRPr lang="en-GB" sz="2400" dirty="0">
              <a:solidFill>
                <a:schemeClr val="tx2"/>
              </a:solidFill>
            </a:endParaRPr>
          </a:p>
          <a:p>
            <a:pPr>
              <a:defRPr/>
            </a:pPr>
            <a:r>
              <a:rPr lang="en-GB" sz="2400" dirty="0">
                <a:solidFill>
                  <a:schemeClr val="tx2"/>
                </a:solidFill>
              </a:rPr>
              <a:t>5</a:t>
            </a:r>
          </a:p>
          <a:p>
            <a:pPr>
              <a:defRPr/>
            </a:pPr>
            <a:r>
              <a:rPr lang="en-GB" sz="2400" dirty="0">
                <a:solidFill>
                  <a:schemeClr val="tx2"/>
                </a:solidFill>
              </a:rPr>
              <a:t>14</a:t>
            </a:r>
          </a:p>
          <a:p>
            <a:pPr>
              <a:defRPr/>
            </a:pPr>
            <a:r>
              <a:rPr lang="en-GB" sz="2400" dirty="0">
                <a:solidFill>
                  <a:schemeClr val="tx2"/>
                </a:solidFill>
              </a:rPr>
              <a:t>3</a:t>
            </a:r>
          </a:p>
          <a:p>
            <a:pPr>
              <a:defRPr/>
            </a:pPr>
            <a:r>
              <a:rPr lang="en-GB" sz="2400" dirty="0">
                <a:solidFill>
                  <a:schemeClr val="tx2"/>
                </a:solidFill>
              </a:rPr>
              <a:t>1</a:t>
            </a:r>
          </a:p>
        </p:txBody>
      </p:sp>
    </p:spTree>
    <p:extLst>
      <p:ext uri="{BB962C8B-B14F-4D97-AF65-F5344CB8AC3E}">
        <p14:creationId xmlns:p14="http://schemas.microsoft.com/office/powerpoint/2010/main" val="396807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blinds(horizontal)">
                                      <p:cBhvr>
                                        <p:cTn id="7" dur="500"/>
                                        <p:tgtEl>
                                          <p:spTgt spid="7">
                                            <p:bg/>
                                          </p:spTgt>
                                        </p:tgtEl>
                                      </p:cBhvr>
                                    </p:animEffect>
                                  </p:childTnLst>
                                </p:cTn>
                              </p:par>
                              <p:par>
                                <p:cTn id="8" presetID="27" presetClass="entr" presetSubtype="0" fill="hold" grpId="0" nodeType="withEffect">
                                  <p:stCondLst>
                                    <p:cond delay="0"/>
                                  </p:stCondLst>
                                  <p:iterate type="lt">
                                    <p:tmPct val="50000"/>
                                  </p:iterate>
                                  <p:childTnLst>
                                    <p:set>
                                      <p:cBhvr>
                                        <p:cTn id="9" dur="1" fill="hold">
                                          <p:stCondLst>
                                            <p:cond delay="0"/>
                                          </p:stCondLst>
                                        </p:cTn>
                                        <p:tgtEl>
                                          <p:spTgt spid="6"/>
                                        </p:tgtEl>
                                        <p:attrNameLst>
                                          <p:attrName>style.visibility</p:attrName>
                                        </p:attrNameLst>
                                      </p:cBhvr>
                                      <p:to>
                                        <p:strVal val="visible"/>
                                      </p:to>
                                    </p:set>
                                    <p:anim calcmode="discrete" valueType="clr">
                                      <p:cBhvr override="childStyle">
                                        <p:cTn id="10"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1" dur="80"/>
                                        <p:tgtEl>
                                          <p:spTgt spid="6"/>
                                        </p:tgtEl>
                                        <p:attrNameLst>
                                          <p:attrName>fillcolor</p:attrName>
                                        </p:attrNameLst>
                                      </p:cBhvr>
                                      <p:tavLst>
                                        <p:tav tm="0">
                                          <p:val>
                                            <p:clrVal>
                                              <a:schemeClr val="accent2"/>
                                            </p:clrVal>
                                          </p:val>
                                        </p:tav>
                                        <p:tav tm="50000">
                                          <p:val>
                                            <p:clrVal>
                                              <a:schemeClr val="hlink"/>
                                            </p:clrVal>
                                          </p:val>
                                        </p:tav>
                                      </p:tavLst>
                                    </p:anim>
                                    <p:set>
                                      <p:cBhvr>
                                        <p:cTn id="12" dur="80"/>
                                        <p:tgtEl>
                                          <p:spTgt spid="6"/>
                                        </p:tgtEl>
                                        <p:attrNameLst>
                                          <p:attrName>fill.type</p:attrName>
                                        </p:attrNameLst>
                                      </p:cBhvr>
                                      <p:to>
                                        <p:strVal val="solid"/>
                                      </p:to>
                                    </p:set>
                                  </p:childTnLst>
                                </p:cTn>
                              </p:par>
                            </p:childTnLst>
                          </p:cTn>
                        </p:par>
                      </p:childTnLst>
                    </p:cTn>
                  </p:par>
                  <p:par>
                    <p:cTn id="13" fill="hold">
                      <p:stCondLst>
                        <p:cond delay="indefinite"/>
                      </p:stCondLst>
                      <p:childTnLst>
                        <p:par>
                          <p:cTn id="14" fill="hold">
                            <p:stCondLst>
                              <p:cond delay="0"/>
                            </p:stCondLst>
                            <p:childTnLst>
                              <p:par>
                                <p:cTn id="15" presetID="5" presetClass="emph" presetSubtype="1" nodeType="clickEffect">
                                  <p:stCondLst>
                                    <p:cond delay="0"/>
                                  </p:stCondLst>
                                  <p:childTnLst>
                                    <p:set>
                                      <p:cBhvr override="childStyle">
                                        <p:cTn id="16" dur="indefinite"/>
                                        <p:tgtEl>
                                          <p:spTgt spid="3">
                                            <p:txEl>
                                              <p:pRg st="2" end="2"/>
                                            </p:txEl>
                                          </p:spTgt>
                                        </p:tgtEl>
                                        <p:attrNameLst>
                                          <p:attrName>style.fontStyle</p:attrName>
                                        </p:attrNameLst>
                                      </p:cBhvr>
                                      <p:to>
                                        <p:strVal val="normal"/>
                                      </p:to>
                                    </p:set>
                                    <p:set>
                                      <p:cBhvr override="childStyle">
                                        <p:cTn id="17" dur="indefinite"/>
                                        <p:tgtEl>
                                          <p:spTgt spid="3">
                                            <p:txEl>
                                              <p:pRg st="2" end="2"/>
                                            </p:txEl>
                                          </p:spTgt>
                                        </p:tgtEl>
                                        <p:attrNameLst>
                                          <p:attrName>style.fontWeight</p:attrName>
                                        </p:attrNameLst>
                                      </p:cBhvr>
                                      <p:to>
                                        <p:strVal val="bold"/>
                                      </p:to>
                                    </p:set>
                                    <p:set>
                                      <p:cBhvr override="childStyle">
                                        <p:cTn id="18" dur="indefinite"/>
                                        <p:tgtEl>
                                          <p:spTgt spid="3">
                                            <p:txEl>
                                              <p:pRg st="2" end="2"/>
                                            </p:txEl>
                                          </p:spTgt>
                                        </p:tgtEl>
                                        <p:attrNameLst>
                                          <p:attrName>style.textDecorationUnderline</p:attrName>
                                        </p:attrNameLst>
                                      </p:cBhvr>
                                      <p:to>
                                        <p:strVal val="false"/>
                                      </p:to>
                                    </p:set>
                                  </p:childTnLst>
                                </p:cTn>
                              </p:par>
                              <p:par>
                                <p:cTn id="19" presetID="27" presetClass="entr" presetSubtype="0" fill="hold" nodeType="withEffect">
                                  <p:stCondLst>
                                    <p:cond delay="0"/>
                                  </p:stCondLst>
                                  <p:iterate type="lt">
                                    <p:tmPct val="50000"/>
                                  </p:iterate>
                                  <p:childTnLst>
                                    <p:set>
                                      <p:cBhvr>
                                        <p:cTn id="20" dur="1" fill="hold">
                                          <p:stCondLst>
                                            <p:cond delay="0"/>
                                          </p:stCondLst>
                                        </p:cTn>
                                        <p:tgtEl>
                                          <p:spTgt spid="4">
                                            <p:txEl>
                                              <p:pRg st="2" end="2"/>
                                            </p:txEl>
                                          </p:spTgt>
                                        </p:tgtEl>
                                        <p:attrNameLst>
                                          <p:attrName>style.visibility</p:attrName>
                                        </p:attrNameLst>
                                      </p:cBhvr>
                                      <p:to>
                                        <p:strVal val="visible"/>
                                      </p:to>
                                    </p:set>
                                    <p:anim calcmode="discrete" valueType="clr">
                                      <p:cBhvr override="childStyle">
                                        <p:cTn id="21" dur="80"/>
                                        <p:tgtEl>
                                          <p:spTgt spid="4">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4">
                                            <p:txEl>
                                              <p:pRg st="2" end="2"/>
                                            </p:txEl>
                                          </p:spTgt>
                                        </p:tgtEl>
                                        <p:attrNameLst>
                                          <p:attrName>fill.type</p:attrName>
                                        </p:attrNameLst>
                                      </p:cBhvr>
                                      <p:to>
                                        <p:strVal val="solid"/>
                                      </p:to>
                                    </p:set>
                                  </p:childTnLst>
                                </p:cTn>
                              </p:par>
                            </p:childTnLst>
                          </p:cTn>
                        </p:par>
                        <p:par>
                          <p:cTn id="24" fill="hold">
                            <p:stCondLst>
                              <p:cond delay="360"/>
                            </p:stCondLst>
                            <p:childTnLst>
                              <p:par>
                                <p:cTn id="25" presetID="27" presetClass="entr" presetSubtype="0" fill="hold" nodeType="afterEffect">
                                  <p:stCondLst>
                                    <p:cond delay="0"/>
                                  </p:stCondLst>
                                  <p:iterate type="lt">
                                    <p:tmPct val="50000"/>
                                  </p:iterate>
                                  <p:childTnLst>
                                    <p:set>
                                      <p:cBhvr>
                                        <p:cTn id="26" dur="1" fill="hold">
                                          <p:stCondLst>
                                            <p:cond delay="0"/>
                                          </p:stCondLst>
                                        </p:cTn>
                                        <p:tgtEl>
                                          <p:spTgt spid="7">
                                            <p:txEl>
                                              <p:pRg st="2" end="2"/>
                                            </p:txEl>
                                          </p:spTgt>
                                        </p:tgtEl>
                                        <p:attrNameLst>
                                          <p:attrName>style.visibility</p:attrName>
                                        </p:attrNameLst>
                                      </p:cBhvr>
                                      <p:to>
                                        <p:strVal val="visible"/>
                                      </p:to>
                                    </p:set>
                                    <p:anim calcmode="discrete" valueType="clr">
                                      <p:cBhvr override="childStyle">
                                        <p:cTn id="27" dur="80"/>
                                        <p:tgtEl>
                                          <p:spTgt spid="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7">
                                            <p:txEl>
                                              <p:pRg st="2" end="2"/>
                                            </p:txEl>
                                          </p:spTgt>
                                        </p:tgtEl>
                                        <p:attrNameLst>
                                          <p:attrName>fillcolor</p:attrName>
                                        </p:attrNameLst>
                                      </p:cBhvr>
                                      <p:tavLst>
                                        <p:tav tm="0">
                                          <p:val>
                                            <p:clrVal>
                                              <a:schemeClr val="accent2"/>
                                            </p:clrVal>
                                          </p:val>
                                        </p:tav>
                                        <p:tav tm="50000">
                                          <p:val>
                                            <p:clrVal>
                                              <a:schemeClr val="hlink"/>
                                            </p:clrVal>
                                          </p:val>
                                        </p:tav>
                                      </p:tavLst>
                                    </p:anim>
                                    <p:set>
                                      <p:cBhvr>
                                        <p:cTn id="29" dur="80"/>
                                        <p:tgtEl>
                                          <p:spTgt spid="7">
                                            <p:txEl>
                                              <p:pRg st="2" end="2"/>
                                            </p:txEl>
                                          </p:spTgt>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5" presetClass="emph" presetSubtype="0" nodeType="clickEffect">
                                  <p:stCondLst>
                                    <p:cond delay="0"/>
                                  </p:stCondLst>
                                  <p:childTnLst>
                                    <p:set>
                                      <p:cBhvr override="childStyle">
                                        <p:cTn id="33" dur="indefinite"/>
                                        <p:tgtEl>
                                          <p:spTgt spid="3">
                                            <p:txEl>
                                              <p:pRg st="2" end="2"/>
                                            </p:txEl>
                                          </p:spTgt>
                                        </p:tgtEl>
                                        <p:attrNameLst>
                                          <p:attrName>style.fontStyle</p:attrName>
                                        </p:attrNameLst>
                                      </p:cBhvr>
                                      <p:to>
                                        <p:strVal val="normal"/>
                                      </p:to>
                                    </p:set>
                                    <p:set>
                                      <p:cBhvr override="childStyle">
                                        <p:cTn id="34" dur="indefinite"/>
                                        <p:tgtEl>
                                          <p:spTgt spid="3">
                                            <p:txEl>
                                              <p:pRg st="2" end="2"/>
                                            </p:txEl>
                                          </p:spTgt>
                                        </p:tgtEl>
                                        <p:attrNameLst>
                                          <p:attrName>style.fontWeight</p:attrName>
                                        </p:attrNameLst>
                                      </p:cBhvr>
                                      <p:to>
                                        <p:strVal val="normal"/>
                                      </p:to>
                                    </p:set>
                                    <p:set>
                                      <p:cBhvr override="childStyle">
                                        <p:cTn id="35" dur="indefinite"/>
                                        <p:tgtEl>
                                          <p:spTgt spid="3">
                                            <p:txEl>
                                              <p:pRg st="2" end="2"/>
                                            </p:txEl>
                                          </p:spTgt>
                                        </p:tgtEl>
                                        <p:attrNameLst>
                                          <p:attrName>style.textDecorationUnderline</p:attrName>
                                        </p:attrNameLst>
                                      </p:cBhvr>
                                      <p:to>
                                        <p:strVal val="false"/>
                                      </p:to>
                                    </p:set>
                                  </p:childTnLst>
                                </p:cTn>
                              </p:par>
                              <p:par>
                                <p:cTn id="36" presetID="3" presetClass="exit" presetSubtype="10" fill="hold" nodeType="withEffect">
                                  <p:stCondLst>
                                    <p:cond delay="0"/>
                                  </p:stCondLst>
                                  <p:iterate type="lt">
                                    <p:tmPct val="0"/>
                                  </p:iterate>
                                  <p:childTnLst>
                                    <p:animEffect transition="out" filter="blinds(horizontal)">
                                      <p:cBhvr>
                                        <p:cTn id="37" dur="500"/>
                                        <p:tgtEl>
                                          <p:spTgt spid="4">
                                            <p:txEl>
                                              <p:pRg st="2" end="2"/>
                                            </p:txEl>
                                          </p:spTgt>
                                        </p:tgtEl>
                                      </p:cBhvr>
                                    </p:animEffect>
                                    <p:set>
                                      <p:cBhvr>
                                        <p:cTn id="38" dur="1" fill="hold">
                                          <p:stCondLst>
                                            <p:cond delay="499"/>
                                          </p:stCondLst>
                                        </p:cTn>
                                        <p:tgtEl>
                                          <p:spTgt spid="4">
                                            <p:txEl>
                                              <p:pRg st="2" end="2"/>
                                            </p:txEl>
                                          </p:spTgt>
                                        </p:tgtEl>
                                        <p:attrNameLst>
                                          <p:attrName>style.visibility</p:attrName>
                                        </p:attrNameLst>
                                      </p:cBhvr>
                                      <p:to>
                                        <p:strVal val="hidden"/>
                                      </p:to>
                                    </p:set>
                                  </p:childTnLst>
                                </p:cTn>
                              </p:par>
                              <p:par>
                                <p:cTn id="39" presetID="3" presetClass="exit" presetSubtype="10" fill="hold" nodeType="withEffect">
                                  <p:stCondLst>
                                    <p:cond delay="0"/>
                                  </p:stCondLst>
                                  <p:iterate type="lt">
                                    <p:tmPct val="0"/>
                                  </p:iterate>
                                  <p:childTnLst>
                                    <p:animEffect transition="out" filter="blinds(horizontal)">
                                      <p:cBhvr>
                                        <p:cTn id="40" dur="500"/>
                                        <p:tgtEl>
                                          <p:spTgt spid="7">
                                            <p:txEl>
                                              <p:pRg st="2" end="2"/>
                                            </p:txEl>
                                          </p:spTgt>
                                        </p:tgtEl>
                                      </p:cBhvr>
                                    </p:animEffect>
                                    <p:set>
                                      <p:cBhvr>
                                        <p:cTn id="41" dur="1" fill="hold">
                                          <p:stCondLst>
                                            <p:cond delay="499"/>
                                          </p:stCondLst>
                                        </p:cTn>
                                        <p:tgtEl>
                                          <p:spTgt spid="7">
                                            <p:txEl>
                                              <p:pRg st="2" end="2"/>
                                            </p:txEl>
                                          </p:spTgt>
                                        </p:tgtEl>
                                        <p:attrNameLst>
                                          <p:attrName>style.visibility</p:attrName>
                                        </p:attrNameLst>
                                      </p:cBhvr>
                                      <p:to>
                                        <p:strVal val="hidden"/>
                                      </p:to>
                                    </p:set>
                                  </p:childTnLst>
                                </p:cTn>
                              </p:par>
                              <p:par>
                                <p:cTn id="42" presetID="5" presetClass="emph" presetSubtype="1" nodeType="withEffect">
                                  <p:stCondLst>
                                    <p:cond delay="0"/>
                                  </p:stCondLst>
                                  <p:childTnLst>
                                    <p:set>
                                      <p:cBhvr override="childStyle">
                                        <p:cTn id="43" dur="indefinite"/>
                                        <p:tgtEl>
                                          <p:spTgt spid="3">
                                            <p:txEl>
                                              <p:pRg st="3" end="3"/>
                                            </p:txEl>
                                          </p:spTgt>
                                        </p:tgtEl>
                                        <p:attrNameLst>
                                          <p:attrName>style.fontStyle</p:attrName>
                                        </p:attrNameLst>
                                      </p:cBhvr>
                                      <p:to>
                                        <p:strVal val="normal"/>
                                      </p:to>
                                    </p:set>
                                    <p:set>
                                      <p:cBhvr override="childStyle">
                                        <p:cTn id="44" dur="indefinite"/>
                                        <p:tgtEl>
                                          <p:spTgt spid="3">
                                            <p:txEl>
                                              <p:pRg st="3" end="3"/>
                                            </p:txEl>
                                          </p:spTgt>
                                        </p:tgtEl>
                                        <p:attrNameLst>
                                          <p:attrName>style.fontWeight</p:attrName>
                                        </p:attrNameLst>
                                      </p:cBhvr>
                                      <p:to>
                                        <p:strVal val="bold"/>
                                      </p:to>
                                    </p:set>
                                    <p:set>
                                      <p:cBhvr override="childStyle">
                                        <p:cTn id="45" dur="indefinite"/>
                                        <p:tgtEl>
                                          <p:spTgt spid="3">
                                            <p:txEl>
                                              <p:pRg st="3" end="3"/>
                                            </p:txEl>
                                          </p:spTgt>
                                        </p:tgtEl>
                                        <p:attrNameLst>
                                          <p:attrName>style.textDecorationUnderline</p:attrName>
                                        </p:attrNameLst>
                                      </p:cBhvr>
                                      <p:to>
                                        <p:strVal val="false"/>
                                      </p:to>
                                    </p:set>
                                  </p:childTnLst>
                                </p:cTn>
                              </p:par>
                              <p:par>
                                <p:cTn id="46" presetID="27" presetClass="entr" presetSubtype="0" fill="hold" nodeType="withEffect">
                                  <p:stCondLst>
                                    <p:cond delay="0"/>
                                  </p:stCondLst>
                                  <p:iterate type="lt">
                                    <p:tmPct val="50000"/>
                                  </p:iterate>
                                  <p:childTnLst>
                                    <p:set>
                                      <p:cBhvr>
                                        <p:cTn id="47" dur="1" fill="hold">
                                          <p:stCondLst>
                                            <p:cond delay="0"/>
                                          </p:stCondLst>
                                        </p:cTn>
                                        <p:tgtEl>
                                          <p:spTgt spid="4">
                                            <p:txEl>
                                              <p:pRg st="3" end="3"/>
                                            </p:txEl>
                                          </p:spTgt>
                                        </p:tgtEl>
                                        <p:attrNameLst>
                                          <p:attrName>style.visibility</p:attrName>
                                        </p:attrNameLst>
                                      </p:cBhvr>
                                      <p:to>
                                        <p:strVal val="visible"/>
                                      </p:to>
                                    </p:set>
                                    <p:anim calcmode="discrete" valueType="clr">
                                      <p:cBhvr override="childStyle">
                                        <p:cTn id="48" dur="80"/>
                                        <p:tgtEl>
                                          <p:spTgt spid="4">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9" dur="80"/>
                                        <p:tgtEl>
                                          <p:spTgt spid="4">
                                            <p:txEl>
                                              <p:pRg st="3" end="3"/>
                                            </p:txEl>
                                          </p:spTgt>
                                        </p:tgtEl>
                                        <p:attrNameLst>
                                          <p:attrName>fillcolor</p:attrName>
                                        </p:attrNameLst>
                                      </p:cBhvr>
                                      <p:tavLst>
                                        <p:tav tm="0">
                                          <p:val>
                                            <p:clrVal>
                                              <a:schemeClr val="accent2"/>
                                            </p:clrVal>
                                          </p:val>
                                        </p:tav>
                                        <p:tav tm="50000">
                                          <p:val>
                                            <p:clrVal>
                                              <a:schemeClr val="hlink"/>
                                            </p:clrVal>
                                          </p:val>
                                        </p:tav>
                                      </p:tavLst>
                                    </p:anim>
                                    <p:set>
                                      <p:cBhvr>
                                        <p:cTn id="50" dur="80"/>
                                        <p:tgtEl>
                                          <p:spTgt spid="4">
                                            <p:txEl>
                                              <p:pRg st="3" end="3"/>
                                            </p:txEl>
                                          </p:spTgt>
                                        </p:tgtEl>
                                        <p:attrNameLst>
                                          <p:attrName>fill.type</p:attrName>
                                        </p:attrNameLst>
                                      </p:cBhvr>
                                      <p:to>
                                        <p:strVal val="solid"/>
                                      </p:to>
                                    </p:set>
                                  </p:childTnLst>
                                </p:cTn>
                              </p:par>
                            </p:childTnLst>
                          </p:cTn>
                        </p:par>
                        <p:par>
                          <p:cTn id="51" fill="hold">
                            <p:stCondLst>
                              <p:cond delay="500"/>
                            </p:stCondLst>
                            <p:childTnLst>
                              <p:par>
                                <p:cTn id="52" presetID="27" presetClass="entr" presetSubtype="0" fill="hold" nodeType="afterEffect">
                                  <p:stCondLst>
                                    <p:cond delay="0"/>
                                  </p:stCondLst>
                                  <p:iterate type="lt">
                                    <p:tmPct val="50000"/>
                                  </p:iterate>
                                  <p:childTnLst>
                                    <p:set>
                                      <p:cBhvr>
                                        <p:cTn id="53" dur="1" fill="hold">
                                          <p:stCondLst>
                                            <p:cond delay="0"/>
                                          </p:stCondLst>
                                        </p:cTn>
                                        <p:tgtEl>
                                          <p:spTgt spid="7">
                                            <p:txEl>
                                              <p:pRg st="3" end="3"/>
                                            </p:txEl>
                                          </p:spTgt>
                                        </p:tgtEl>
                                        <p:attrNameLst>
                                          <p:attrName>style.visibility</p:attrName>
                                        </p:attrNameLst>
                                      </p:cBhvr>
                                      <p:to>
                                        <p:strVal val="visible"/>
                                      </p:to>
                                    </p:set>
                                    <p:anim calcmode="discrete" valueType="clr">
                                      <p:cBhvr override="childStyle">
                                        <p:cTn id="54" dur="80"/>
                                        <p:tgtEl>
                                          <p:spTgt spid="7">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7">
                                            <p:txEl>
                                              <p:pRg st="3" end="3"/>
                                            </p:txEl>
                                          </p:spTgt>
                                        </p:tgtEl>
                                        <p:attrNameLst>
                                          <p:attrName>fillcolor</p:attrName>
                                        </p:attrNameLst>
                                      </p:cBhvr>
                                      <p:tavLst>
                                        <p:tav tm="0">
                                          <p:val>
                                            <p:clrVal>
                                              <a:schemeClr val="accent2"/>
                                            </p:clrVal>
                                          </p:val>
                                        </p:tav>
                                        <p:tav tm="50000">
                                          <p:val>
                                            <p:clrVal>
                                              <a:schemeClr val="hlink"/>
                                            </p:clrVal>
                                          </p:val>
                                        </p:tav>
                                      </p:tavLst>
                                    </p:anim>
                                    <p:set>
                                      <p:cBhvr>
                                        <p:cTn id="56" dur="80"/>
                                        <p:tgtEl>
                                          <p:spTgt spid="7">
                                            <p:txEl>
                                              <p:pRg st="3" end="3"/>
                                            </p:txEl>
                                          </p:spTgt>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5" presetClass="emph" presetSubtype="0" nodeType="clickEffect">
                                  <p:stCondLst>
                                    <p:cond delay="0"/>
                                  </p:stCondLst>
                                  <p:childTnLst>
                                    <p:set>
                                      <p:cBhvr override="childStyle">
                                        <p:cTn id="60" dur="indefinite"/>
                                        <p:tgtEl>
                                          <p:spTgt spid="3">
                                            <p:txEl>
                                              <p:pRg st="3" end="3"/>
                                            </p:txEl>
                                          </p:spTgt>
                                        </p:tgtEl>
                                        <p:attrNameLst>
                                          <p:attrName>style.fontStyle</p:attrName>
                                        </p:attrNameLst>
                                      </p:cBhvr>
                                      <p:to>
                                        <p:strVal val="normal"/>
                                      </p:to>
                                    </p:set>
                                    <p:set>
                                      <p:cBhvr override="childStyle">
                                        <p:cTn id="61" dur="indefinite"/>
                                        <p:tgtEl>
                                          <p:spTgt spid="3">
                                            <p:txEl>
                                              <p:pRg st="3" end="3"/>
                                            </p:txEl>
                                          </p:spTgt>
                                        </p:tgtEl>
                                        <p:attrNameLst>
                                          <p:attrName>style.fontWeight</p:attrName>
                                        </p:attrNameLst>
                                      </p:cBhvr>
                                      <p:to>
                                        <p:strVal val="normal"/>
                                      </p:to>
                                    </p:set>
                                    <p:set>
                                      <p:cBhvr override="childStyle">
                                        <p:cTn id="62" dur="indefinite"/>
                                        <p:tgtEl>
                                          <p:spTgt spid="3">
                                            <p:txEl>
                                              <p:pRg st="3" end="3"/>
                                            </p:txEl>
                                          </p:spTgt>
                                        </p:tgtEl>
                                        <p:attrNameLst>
                                          <p:attrName>style.textDecorationUnderline</p:attrName>
                                        </p:attrNameLst>
                                      </p:cBhvr>
                                      <p:to>
                                        <p:strVal val="false"/>
                                      </p:to>
                                    </p:set>
                                  </p:childTnLst>
                                </p:cTn>
                              </p:par>
                              <p:par>
                                <p:cTn id="63" presetID="3" presetClass="exit" presetSubtype="10" fill="hold" nodeType="withEffect">
                                  <p:stCondLst>
                                    <p:cond delay="0"/>
                                  </p:stCondLst>
                                  <p:iterate type="lt">
                                    <p:tmPct val="0"/>
                                  </p:iterate>
                                  <p:childTnLst>
                                    <p:animEffect transition="out" filter="blinds(horizontal)">
                                      <p:cBhvr>
                                        <p:cTn id="64" dur="500"/>
                                        <p:tgtEl>
                                          <p:spTgt spid="4">
                                            <p:txEl>
                                              <p:pRg st="3" end="3"/>
                                            </p:txEl>
                                          </p:spTgt>
                                        </p:tgtEl>
                                      </p:cBhvr>
                                    </p:animEffect>
                                    <p:set>
                                      <p:cBhvr>
                                        <p:cTn id="65" dur="1" fill="hold">
                                          <p:stCondLst>
                                            <p:cond delay="499"/>
                                          </p:stCondLst>
                                        </p:cTn>
                                        <p:tgtEl>
                                          <p:spTgt spid="4">
                                            <p:txEl>
                                              <p:pRg st="3" end="3"/>
                                            </p:txEl>
                                          </p:spTgt>
                                        </p:tgtEl>
                                        <p:attrNameLst>
                                          <p:attrName>style.visibility</p:attrName>
                                        </p:attrNameLst>
                                      </p:cBhvr>
                                      <p:to>
                                        <p:strVal val="hidden"/>
                                      </p:to>
                                    </p:set>
                                  </p:childTnLst>
                                </p:cTn>
                              </p:par>
                              <p:par>
                                <p:cTn id="66" presetID="3" presetClass="exit" presetSubtype="10" fill="hold" nodeType="withEffect">
                                  <p:stCondLst>
                                    <p:cond delay="0"/>
                                  </p:stCondLst>
                                  <p:iterate type="lt">
                                    <p:tmPct val="0"/>
                                  </p:iterate>
                                  <p:childTnLst>
                                    <p:animEffect transition="out" filter="blinds(horizontal)">
                                      <p:cBhvr>
                                        <p:cTn id="67" dur="500"/>
                                        <p:tgtEl>
                                          <p:spTgt spid="7">
                                            <p:txEl>
                                              <p:pRg st="3" end="3"/>
                                            </p:txEl>
                                          </p:spTgt>
                                        </p:tgtEl>
                                      </p:cBhvr>
                                    </p:animEffect>
                                    <p:set>
                                      <p:cBhvr>
                                        <p:cTn id="68" dur="1" fill="hold">
                                          <p:stCondLst>
                                            <p:cond delay="499"/>
                                          </p:stCondLst>
                                        </p:cTn>
                                        <p:tgtEl>
                                          <p:spTgt spid="7">
                                            <p:txEl>
                                              <p:pRg st="3" end="3"/>
                                            </p:txEl>
                                          </p:spTgt>
                                        </p:tgtEl>
                                        <p:attrNameLst>
                                          <p:attrName>style.visibility</p:attrName>
                                        </p:attrNameLst>
                                      </p:cBhvr>
                                      <p:to>
                                        <p:strVal val="hidden"/>
                                      </p:to>
                                    </p:set>
                                  </p:childTnLst>
                                </p:cTn>
                              </p:par>
                              <p:par>
                                <p:cTn id="69" presetID="5" presetClass="emph" presetSubtype="1" nodeType="withEffect">
                                  <p:stCondLst>
                                    <p:cond delay="0"/>
                                  </p:stCondLst>
                                  <p:childTnLst>
                                    <p:set>
                                      <p:cBhvr override="childStyle">
                                        <p:cTn id="70" dur="indefinite"/>
                                        <p:tgtEl>
                                          <p:spTgt spid="3">
                                            <p:txEl>
                                              <p:pRg st="4" end="4"/>
                                            </p:txEl>
                                          </p:spTgt>
                                        </p:tgtEl>
                                        <p:attrNameLst>
                                          <p:attrName>style.fontStyle</p:attrName>
                                        </p:attrNameLst>
                                      </p:cBhvr>
                                      <p:to>
                                        <p:strVal val="normal"/>
                                      </p:to>
                                    </p:set>
                                    <p:set>
                                      <p:cBhvr override="childStyle">
                                        <p:cTn id="71" dur="indefinite"/>
                                        <p:tgtEl>
                                          <p:spTgt spid="3">
                                            <p:txEl>
                                              <p:pRg st="4" end="4"/>
                                            </p:txEl>
                                          </p:spTgt>
                                        </p:tgtEl>
                                        <p:attrNameLst>
                                          <p:attrName>style.fontWeight</p:attrName>
                                        </p:attrNameLst>
                                      </p:cBhvr>
                                      <p:to>
                                        <p:strVal val="bold"/>
                                      </p:to>
                                    </p:set>
                                    <p:set>
                                      <p:cBhvr override="childStyle">
                                        <p:cTn id="72" dur="indefinite"/>
                                        <p:tgtEl>
                                          <p:spTgt spid="3">
                                            <p:txEl>
                                              <p:pRg st="4" end="4"/>
                                            </p:txEl>
                                          </p:spTgt>
                                        </p:tgtEl>
                                        <p:attrNameLst>
                                          <p:attrName>style.textDecorationUnderline</p:attrName>
                                        </p:attrNameLst>
                                      </p:cBhvr>
                                      <p:to>
                                        <p:strVal val="false"/>
                                      </p:to>
                                    </p:set>
                                  </p:childTnLst>
                                </p:cTn>
                              </p:par>
                              <p:par>
                                <p:cTn id="73" presetID="27" presetClass="entr" presetSubtype="0" fill="hold" nodeType="withEffect">
                                  <p:stCondLst>
                                    <p:cond delay="0"/>
                                  </p:stCondLst>
                                  <p:iterate type="lt">
                                    <p:tmPct val="50000"/>
                                  </p:iterate>
                                  <p:childTnLst>
                                    <p:set>
                                      <p:cBhvr>
                                        <p:cTn id="74" dur="1" fill="hold">
                                          <p:stCondLst>
                                            <p:cond delay="0"/>
                                          </p:stCondLst>
                                        </p:cTn>
                                        <p:tgtEl>
                                          <p:spTgt spid="4">
                                            <p:txEl>
                                              <p:pRg st="4" end="4"/>
                                            </p:txEl>
                                          </p:spTgt>
                                        </p:tgtEl>
                                        <p:attrNameLst>
                                          <p:attrName>style.visibility</p:attrName>
                                        </p:attrNameLst>
                                      </p:cBhvr>
                                      <p:to>
                                        <p:strVal val="visible"/>
                                      </p:to>
                                    </p:set>
                                    <p:anim calcmode="discrete" valueType="clr">
                                      <p:cBhvr override="childStyle">
                                        <p:cTn id="75" dur="80"/>
                                        <p:tgtEl>
                                          <p:spTgt spid="4">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4">
                                            <p:txEl>
                                              <p:pRg st="4" end="4"/>
                                            </p:txEl>
                                          </p:spTgt>
                                        </p:tgtEl>
                                        <p:attrNameLst>
                                          <p:attrName>fillcolor</p:attrName>
                                        </p:attrNameLst>
                                      </p:cBhvr>
                                      <p:tavLst>
                                        <p:tav tm="0">
                                          <p:val>
                                            <p:clrVal>
                                              <a:schemeClr val="accent2"/>
                                            </p:clrVal>
                                          </p:val>
                                        </p:tav>
                                        <p:tav tm="50000">
                                          <p:val>
                                            <p:clrVal>
                                              <a:schemeClr val="hlink"/>
                                            </p:clrVal>
                                          </p:val>
                                        </p:tav>
                                      </p:tavLst>
                                    </p:anim>
                                    <p:set>
                                      <p:cBhvr>
                                        <p:cTn id="77" dur="80"/>
                                        <p:tgtEl>
                                          <p:spTgt spid="4">
                                            <p:txEl>
                                              <p:pRg st="4" end="4"/>
                                            </p:txEl>
                                          </p:spTgt>
                                        </p:tgtEl>
                                        <p:attrNameLst>
                                          <p:attrName>fill.type</p:attrName>
                                        </p:attrNameLst>
                                      </p:cBhvr>
                                      <p:to>
                                        <p:strVal val="solid"/>
                                      </p:to>
                                    </p:set>
                                  </p:childTnLst>
                                </p:cTn>
                              </p:par>
                            </p:childTnLst>
                          </p:cTn>
                        </p:par>
                        <p:par>
                          <p:cTn id="78" fill="hold">
                            <p:stCondLst>
                              <p:cond delay="500"/>
                            </p:stCondLst>
                            <p:childTnLst>
                              <p:par>
                                <p:cTn id="79" presetID="27" presetClass="entr" presetSubtype="0" fill="hold" nodeType="afterEffect">
                                  <p:stCondLst>
                                    <p:cond delay="0"/>
                                  </p:stCondLst>
                                  <p:iterate type="lt">
                                    <p:tmPct val="50000"/>
                                  </p:iterate>
                                  <p:childTnLst>
                                    <p:set>
                                      <p:cBhvr>
                                        <p:cTn id="80" dur="1" fill="hold">
                                          <p:stCondLst>
                                            <p:cond delay="0"/>
                                          </p:stCondLst>
                                        </p:cTn>
                                        <p:tgtEl>
                                          <p:spTgt spid="7">
                                            <p:txEl>
                                              <p:pRg st="4" end="4"/>
                                            </p:txEl>
                                          </p:spTgt>
                                        </p:tgtEl>
                                        <p:attrNameLst>
                                          <p:attrName>style.visibility</p:attrName>
                                        </p:attrNameLst>
                                      </p:cBhvr>
                                      <p:to>
                                        <p:strVal val="visible"/>
                                      </p:to>
                                    </p:set>
                                    <p:anim calcmode="discrete" valueType="clr">
                                      <p:cBhvr override="childStyle">
                                        <p:cTn id="81" dur="80"/>
                                        <p:tgtEl>
                                          <p:spTgt spid="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2" dur="80"/>
                                        <p:tgtEl>
                                          <p:spTgt spid="7">
                                            <p:txEl>
                                              <p:pRg st="4" end="4"/>
                                            </p:txEl>
                                          </p:spTgt>
                                        </p:tgtEl>
                                        <p:attrNameLst>
                                          <p:attrName>fillcolor</p:attrName>
                                        </p:attrNameLst>
                                      </p:cBhvr>
                                      <p:tavLst>
                                        <p:tav tm="0">
                                          <p:val>
                                            <p:clrVal>
                                              <a:schemeClr val="accent2"/>
                                            </p:clrVal>
                                          </p:val>
                                        </p:tav>
                                        <p:tav tm="50000">
                                          <p:val>
                                            <p:clrVal>
                                              <a:schemeClr val="hlink"/>
                                            </p:clrVal>
                                          </p:val>
                                        </p:tav>
                                      </p:tavLst>
                                    </p:anim>
                                    <p:set>
                                      <p:cBhvr>
                                        <p:cTn id="83" dur="80"/>
                                        <p:tgtEl>
                                          <p:spTgt spid="7">
                                            <p:txEl>
                                              <p:pRg st="4" end="4"/>
                                            </p:txEl>
                                          </p:spTgt>
                                        </p:tgtEl>
                                        <p:attrNameLst>
                                          <p:attrName>fill.type</p:attrName>
                                        </p:attrNameLst>
                                      </p:cBhvr>
                                      <p:to>
                                        <p:strVal val="solid"/>
                                      </p:to>
                                    </p:set>
                                  </p:childTnLst>
                                </p:cTn>
                              </p:par>
                            </p:childTnLst>
                          </p:cTn>
                        </p:par>
                      </p:childTnLst>
                    </p:cTn>
                  </p:par>
                  <p:par>
                    <p:cTn id="84" fill="hold">
                      <p:stCondLst>
                        <p:cond delay="indefinite"/>
                      </p:stCondLst>
                      <p:childTnLst>
                        <p:par>
                          <p:cTn id="85" fill="hold">
                            <p:stCondLst>
                              <p:cond delay="0"/>
                            </p:stCondLst>
                            <p:childTnLst>
                              <p:par>
                                <p:cTn id="86" presetID="5" presetClass="emph" presetSubtype="0" nodeType="clickEffect">
                                  <p:stCondLst>
                                    <p:cond delay="0"/>
                                  </p:stCondLst>
                                  <p:childTnLst>
                                    <p:set>
                                      <p:cBhvr override="childStyle">
                                        <p:cTn id="87" dur="indefinite"/>
                                        <p:tgtEl>
                                          <p:spTgt spid="3">
                                            <p:txEl>
                                              <p:pRg st="4" end="4"/>
                                            </p:txEl>
                                          </p:spTgt>
                                        </p:tgtEl>
                                        <p:attrNameLst>
                                          <p:attrName>style.fontStyle</p:attrName>
                                        </p:attrNameLst>
                                      </p:cBhvr>
                                      <p:to>
                                        <p:strVal val="normal"/>
                                      </p:to>
                                    </p:set>
                                    <p:set>
                                      <p:cBhvr override="childStyle">
                                        <p:cTn id="88" dur="indefinite"/>
                                        <p:tgtEl>
                                          <p:spTgt spid="3">
                                            <p:txEl>
                                              <p:pRg st="4" end="4"/>
                                            </p:txEl>
                                          </p:spTgt>
                                        </p:tgtEl>
                                        <p:attrNameLst>
                                          <p:attrName>style.fontWeight</p:attrName>
                                        </p:attrNameLst>
                                      </p:cBhvr>
                                      <p:to>
                                        <p:strVal val="normal"/>
                                      </p:to>
                                    </p:set>
                                    <p:set>
                                      <p:cBhvr override="childStyle">
                                        <p:cTn id="89" dur="indefinite"/>
                                        <p:tgtEl>
                                          <p:spTgt spid="3">
                                            <p:txEl>
                                              <p:pRg st="4" end="4"/>
                                            </p:txEl>
                                          </p:spTgt>
                                        </p:tgtEl>
                                        <p:attrNameLst>
                                          <p:attrName>style.textDecorationUnderline</p:attrName>
                                        </p:attrNameLst>
                                      </p:cBhvr>
                                      <p:to>
                                        <p:strVal val="false"/>
                                      </p:to>
                                    </p:set>
                                  </p:childTnLst>
                                </p:cTn>
                              </p:par>
                              <p:par>
                                <p:cTn id="90" presetID="3" presetClass="exit" presetSubtype="10" fill="hold" nodeType="withEffect">
                                  <p:stCondLst>
                                    <p:cond delay="0"/>
                                  </p:stCondLst>
                                  <p:iterate type="lt">
                                    <p:tmPct val="0"/>
                                  </p:iterate>
                                  <p:childTnLst>
                                    <p:animEffect transition="out" filter="blinds(horizontal)">
                                      <p:cBhvr>
                                        <p:cTn id="91" dur="500"/>
                                        <p:tgtEl>
                                          <p:spTgt spid="4">
                                            <p:txEl>
                                              <p:pRg st="4" end="4"/>
                                            </p:txEl>
                                          </p:spTgt>
                                        </p:tgtEl>
                                      </p:cBhvr>
                                    </p:animEffect>
                                    <p:set>
                                      <p:cBhvr>
                                        <p:cTn id="92" dur="1" fill="hold">
                                          <p:stCondLst>
                                            <p:cond delay="499"/>
                                          </p:stCondLst>
                                        </p:cTn>
                                        <p:tgtEl>
                                          <p:spTgt spid="4">
                                            <p:txEl>
                                              <p:pRg st="4" end="4"/>
                                            </p:txEl>
                                          </p:spTgt>
                                        </p:tgtEl>
                                        <p:attrNameLst>
                                          <p:attrName>style.visibility</p:attrName>
                                        </p:attrNameLst>
                                      </p:cBhvr>
                                      <p:to>
                                        <p:strVal val="hidden"/>
                                      </p:to>
                                    </p:set>
                                  </p:childTnLst>
                                </p:cTn>
                              </p:par>
                              <p:par>
                                <p:cTn id="93" presetID="3" presetClass="exit" presetSubtype="10" fill="hold" nodeType="withEffect">
                                  <p:stCondLst>
                                    <p:cond delay="0"/>
                                  </p:stCondLst>
                                  <p:iterate type="lt">
                                    <p:tmPct val="0"/>
                                  </p:iterate>
                                  <p:childTnLst>
                                    <p:animEffect transition="out" filter="blinds(horizontal)">
                                      <p:cBhvr>
                                        <p:cTn id="94" dur="500"/>
                                        <p:tgtEl>
                                          <p:spTgt spid="7">
                                            <p:txEl>
                                              <p:pRg st="4" end="4"/>
                                            </p:txEl>
                                          </p:spTgt>
                                        </p:tgtEl>
                                      </p:cBhvr>
                                    </p:animEffect>
                                    <p:set>
                                      <p:cBhvr>
                                        <p:cTn id="95" dur="1" fill="hold">
                                          <p:stCondLst>
                                            <p:cond delay="499"/>
                                          </p:stCondLst>
                                        </p:cTn>
                                        <p:tgtEl>
                                          <p:spTgt spid="7">
                                            <p:txEl>
                                              <p:pRg st="4" end="4"/>
                                            </p:txEl>
                                          </p:spTgt>
                                        </p:tgtEl>
                                        <p:attrNameLst>
                                          <p:attrName>style.visibility</p:attrName>
                                        </p:attrNameLst>
                                      </p:cBhvr>
                                      <p:to>
                                        <p:strVal val="hidden"/>
                                      </p:to>
                                    </p:set>
                                  </p:childTnLst>
                                </p:cTn>
                              </p:par>
                              <p:par>
                                <p:cTn id="96" presetID="5" presetClass="emph" presetSubtype="1" nodeType="withEffect">
                                  <p:stCondLst>
                                    <p:cond delay="0"/>
                                  </p:stCondLst>
                                  <p:childTnLst>
                                    <p:set>
                                      <p:cBhvr override="childStyle">
                                        <p:cTn id="97" dur="indefinite"/>
                                        <p:tgtEl>
                                          <p:spTgt spid="3">
                                            <p:txEl>
                                              <p:pRg st="5" end="5"/>
                                            </p:txEl>
                                          </p:spTgt>
                                        </p:tgtEl>
                                        <p:attrNameLst>
                                          <p:attrName>style.fontStyle</p:attrName>
                                        </p:attrNameLst>
                                      </p:cBhvr>
                                      <p:to>
                                        <p:strVal val="normal"/>
                                      </p:to>
                                    </p:set>
                                    <p:set>
                                      <p:cBhvr override="childStyle">
                                        <p:cTn id="98" dur="indefinite"/>
                                        <p:tgtEl>
                                          <p:spTgt spid="3">
                                            <p:txEl>
                                              <p:pRg st="5" end="5"/>
                                            </p:txEl>
                                          </p:spTgt>
                                        </p:tgtEl>
                                        <p:attrNameLst>
                                          <p:attrName>style.fontWeight</p:attrName>
                                        </p:attrNameLst>
                                      </p:cBhvr>
                                      <p:to>
                                        <p:strVal val="bold"/>
                                      </p:to>
                                    </p:set>
                                    <p:set>
                                      <p:cBhvr override="childStyle">
                                        <p:cTn id="99" dur="indefinite"/>
                                        <p:tgtEl>
                                          <p:spTgt spid="3">
                                            <p:txEl>
                                              <p:pRg st="5" end="5"/>
                                            </p:txEl>
                                          </p:spTgt>
                                        </p:tgtEl>
                                        <p:attrNameLst>
                                          <p:attrName>style.textDecorationUnderline</p:attrName>
                                        </p:attrNameLst>
                                      </p:cBhvr>
                                      <p:to>
                                        <p:strVal val="false"/>
                                      </p:to>
                                    </p:set>
                                  </p:childTnLst>
                                </p:cTn>
                              </p:par>
                              <p:par>
                                <p:cTn id="100" presetID="27" presetClass="entr" presetSubtype="0" fill="hold" nodeType="withEffect">
                                  <p:stCondLst>
                                    <p:cond delay="0"/>
                                  </p:stCondLst>
                                  <p:iterate type="lt">
                                    <p:tmPct val="50000"/>
                                  </p:iterate>
                                  <p:childTnLst>
                                    <p:set>
                                      <p:cBhvr>
                                        <p:cTn id="101" dur="1" fill="hold">
                                          <p:stCondLst>
                                            <p:cond delay="0"/>
                                          </p:stCondLst>
                                        </p:cTn>
                                        <p:tgtEl>
                                          <p:spTgt spid="4">
                                            <p:txEl>
                                              <p:pRg st="5" end="5"/>
                                            </p:txEl>
                                          </p:spTgt>
                                        </p:tgtEl>
                                        <p:attrNameLst>
                                          <p:attrName>style.visibility</p:attrName>
                                        </p:attrNameLst>
                                      </p:cBhvr>
                                      <p:to>
                                        <p:strVal val="visible"/>
                                      </p:to>
                                    </p:set>
                                    <p:anim calcmode="discrete" valueType="clr">
                                      <p:cBhvr override="childStyle">
                                        <p:cTn id="102" dur="80"/>
                                        <p:tgtEl>
                                          <p:spTgt spid="4">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03" dur="80"/>
                                        <p:tgtEl>
                                          <p:spTgt spid="4">
                                            <p:txEl>
                                              <p:pRg st="5" end="5"/>
                                            </p:txEl>
                                          </p:spTgt>
                                        </p:tgtEl>
                                        <p:attrNameLst>
                                          <p:attrName>fillcolor</p:attrName>
                                        </p:attrNameLst>
                                      </p:cBhvr>
                                      <p:tavLst>
                                        <p:tav tm="0">
                                          <p:val>
                                            <p:clrVal>
                                              <a:schemeClr val="accent2"/>
                                            </p:clrVal>
                                          </p:val>
                                        </p:tav>
                                        <p:tav tm="50000">
                                          <p:val>
                                            <p:clrVal>
                                              <a:schemeClr val="hlink"/>
                                            </p:clrVal>
                                          </p:val>
                                        </p:tav>
                                      </p:tavLst>
                                    </p:anim>
                                    <p:set>
                                      <p:cBhvr>
                                        <p:cTn id="104" dur="80"/>
                                        <p:tgtEl>
                                          <p:spTgt spid="4">
                                            <p:txEl>
                                              <p:pRg st="5" end="5"/>
                                            </p:txEl>
                                          </p:spTgt>
                                        </p:tgtEl>
                                        <p:attrNameLst>
                                          <p:attrName>fill.type</p:attrName>
                                        </p:attrNameLst>
                                      </p:cBhvr>
                                      <p:to>
                                        <p:strVal val="solid"/>
                                      </p:to>
                                    </p:set>
                                  </p:childTnLst>
                                </p:cTn>
                              </p:par>
                            </p:childTnLst>
                          </p:cTn>
                        </p:par>
                        <p:par>
                          <p:cTn id="105" fill="hold">
                            <p:stCondLst>
                              <p:cond delay="500"/>
                            </p:stCondLst>
                            <p:childTnLst>
                              <p:par>
                                <p:cTn id="106" presetID="27" presetClass="entr" presetSubtype="0" fill="hold" nodeType="afterEffect">
                                  <p:stCondLst>
                                    <p:cond delay="0"/>
                                  </p:stCondLst>
                                  <p:iterate type="lt">
                                    <p:tmPct val="50000"/>
                                  </p:iterate>
                                  <p:childTnLst>
                                    <p:set>
                                      <p:cBhvr>
                                        <p:cTn id="107" dur="1" fill="hold">
                                          <p:stCondLst>
                                            <p:cond delay="0"/>
                                          </p:stCondLst>
                                        </p:cTn>
                                        <p:tgtEl>
                                          <p:spTgt spid="7">
                                            <p:txEl>
                                              <p:pRg st="5" end="5"/>
                                            </p:txEl>
                                          </p:spTgt>
                                        </p:tgtEl>
                                        <p:attrNameLst>
                                          <p:attrName>style.visibility</p:attrName>
                                        </p:attrNameLst>
                                      </p:cBhvr>
                                      <p:to>
                                        <p:strVal val="visible"/>
                                      </p:to>
                                    </p:set>
                                    <p:anim calcmode="discrete" valueType="clr">
                                      <p:cBhvr override="childStyle">
                                        <p:cTn id="108" dur="80"/>
                                        <p:tgtEl>
                                          <p:spTgt spid="7">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09" dur="80"/>
                                        <p:tgtEl>
                                          <p:spTgt spid="7">
                                            <p:txEl>
                                              <p:pRg st="5" end="5"/>
                                            </p:txEl>
                                          </p:spTgt>
                                        </p:tgtEl>
                                        <p:attrNameLst>
                                          <p:attrName>fillcolor</p:attrName>
                                        </p:attrNameLst>
                                      </p:cBhvr>
                                      <p:tavLst>
                                        <p:tav tm="0">
                                          <p:val>
                                            <p:clrVal>
                                              <a:schemeClr val="accent2"/>
                                            </p:clrVal>
                                          </p:val>
                                        </p:tav>
                                        <p:tav tm="50000">
                                          <p:val>
                                            <p:clrVal>
                                              <a:schemeClr val="hlink"/>
                                            </p:clrVal>
                                          </p:val>
                                        </p:tav>
                                      </p:tavLst>
                                    </p:anim>
                                    <p:set>
                                      <p:cBhvr>
                                        <p:cTn id="110" dur="80"/>
                                        <p:tgtEl>
                                          <p:spTgt spid="7">
                                            <p:txEl>
                                              <p:pRg st="5" end="5"/>
                                            </p:txEl>
                                          </p:spTgt>
                                        </p:tgtEl>
                                        <p:attrNameLst>
                                          <p:attrName>fill.type</p:attrName>
                                        </p:attrNameLst>
                                      </p:cBhvr>
                                      <p:to>
                                        <p:strVal val="solid"/>
                                      </p:to>
                                    </p:set>
                                  </p:childTnLst>
                                </p:cTn>
                              </p:par>
                            </p:childTnLst>
                          </p:cTn>
                        </p:par>
                      </p:childTnLst>
                    </p:cTn>
                  </p:par>
                  <p:par>
                    <p:cTn id="111" fill="hold">
                      <p:stCondLst>
                        <p:cond delay="indefinite"/>
                      </p:stCondLst>
                      <p:childTnLst>
                        <p:par>
                          <p:cTn id="112" fill="hold">
                            <p:stCondLst>
                              <p:cond delay="0"/>
                            </p:stCondLst>
                            <p:childTnLst>
                              <p:par>
                                <p:cTn id="113" presetID="5" presetClass="emph" presetSubtype="0" nodeType="clickEffect">
                                  <p:stCondLst>
                                    <p:cond delay="0"/>
                                  </p:stCondLst>
                                  <p:childTnLst>
                                    <p:set>
                                      <p:cBhvr override="childStyle">
                                        <p:cTn id="114" dur="indefinite"/>
                                        <p:tgtEl>
                                          <p:spTgt spid="3">
                                            <p:txEl>
                                              <p:pRg st="5" end="5"/>
                                            </p:txEl>
                                          </p:spTgt>
                                        </p:tgtEl>
                                        <p:attrNameLst>
                                          <p:attrName>style.fontStyle</p:attrName>
                                        </p:attrNameLst>
                                      </p:cBhvr>
                                      <p:to>
                                        <p:strVal val="normal"/>
                                      </p:to>
                                    </p:set>
                                    <p:set>
                                      <p:cBhvr override="childStyle">
                                        <p:cTn id="115" dur="indefinite"/>
                                        <p:tgtEl>
                                          <p:spTgt spid="3">
                                            <p:txEl>
                                              <p:pRg st="5" end="5"/>
                                            </p:txEl>
                                          </p:spTgt>
                                        </p:tgtEl>
                                        <p:attrNameLst>
                                          <p:attrName>style.fontWeight</p:attrName>
                                        </p:attrNameLst>
                                      </p:cBhvr>
                                      <p:to>
                                        <p:strVal val="normal"/>
                                      </p:to>
                                    </p:set>
                                    <p:set>
                                      <p:cBhvr override="childStyle">
                                        <p:cTn id="116" dur="indefinite"/>
                                        <p:tgtEl>
                                          <p:spTgt spid="3">
                                            <p:txEl>
                                              <p:pRg st="5" end="5"/>
                                            </p:txEl>
                                          </p:spTgt>
                                        </p:tgtEl>
                                        <p:attrNameLst>
                                          <p:attrName>style.textDecorationUnderline</p:attrName>
                                        </p:attrNameLst>
                                      </p:cBhvr>
                                      <p:to>
                                        <p:strVal val="false"/>
                                      </p:to>
                                    </p:set>
                                  </p:childTnLst>
                                </p:cTn>
                              </p:par>
                              <p:par>
                                <p:cTn id="117" presetID="3" presetClass="exit" presetSubtype="10" fill="hold" nodeType="withEffect">
                                  <p:stCondLst>
                                    <p:cond delay="0"/>
                                  </p:stCondLst>
                                  <p:iterate type="lt">
                                    <p:tmPct val="0"/>
                                  </p:iterate>
                                  <p:childTnLst>
                                    <p:animEffect transition="out" filter="blinds(horizontal)">
                                      <p:cBhvr>
                                        <p:cTn id="118" dur="500"/>
                                        <p:tgtEl>
                                          <p:spTgt spid="4">
                                            <p:txEl>
                                              <p:pRg st="5" end="5"/>
                                            </p:txEl>
                                          </p:spTgt>
                                        </p:tgtEl>
                                      </p:cBhvr>
                                    </p:animEffect>
                                    <p:set>
                                      <p:cBhvr>
                                        <p:cTn id="119" dur="1" fill="hold">
                                          <p:stCondLst>
                                            <p:cond delay="499"/>
                                          </p:stCondLst>
                                        </p:cTn>
                                        <p:tgtEl>
                                          <p:spTgt spid="4">
                                            <p:txEl>
                                              <p:pRg st="5" end="5"/>
                                            </p:txEl>
                                          </p:spTgt>
                                        </p:tgtEl>
                                        <p:attrNameLst>
                                          <p:attrName>style.visibility</p:attrName>
                                        </p:attrNameLst>
                                      </p:cBhvr>
                                      <p:to>
                                        <p:strVal val="hidden"/>
                                      </p:to>
                                    </p:set>
                                  </p:childTnLst>
                                </p:cTn>
                              </p:par>
                              <p:par>
                                <p:cTn id="120" presetID="3" presetClass="exit" presetSubtype="10" fill="hold" nodeType="withEffect">
                                  <p:stCondLst>
                                    <p:cond delay="0"/>
                                  </p:stCondLst>
                                  <p:iterate type="lt">
                                    <p:tmPct val="0"/>
                                  </p:iterate>
                                  <p:childTnLst>
                                    <p:animEffect transition="out" filter="blinds(horizontal)">
                                      <p:cBhvr>
                                        <p:cTn id="121" dur="500"/>
                                        <p:tgtEl>
                                          <p:spTgt spid="7">
                                            <p:txEl>
                                              <p:pRg st="5" end="5"/>
                                            </p:txEl>
                                          </p:spTgt>
                                        </p:tgtEl>
                                      </p:cBhvr>
                                    </p:animEffect>
                                    <p:set>
                                      <p:cBhvr>
                                        <p:cTn id="122" dur="1" fill="hold">
                                          <p:stCondLst>
                                            <p:cond delay="499"/>
                                          </p:stCondLst>
                                        </p:cTn>
                                        <p:tgtEl>
                                          <p:spTgt spid="7">
                                            <p:txEl>
                                              <p:pRg st="5" end="5"/>
                                            </p:txEl>
                                          </p:spTgt>
                                        </p:tgtEl>
                                        <p:attrNameLst>
                                          <p:attrName>style.visibility</p:attrName>
                                        </p:attrNameLst>
                                      </p:cBhvr>
                                      <p:to>
                                        <p:strVal val="hidden"/>
                                      </p:to>
                                    </p:set>
                                  </p:childTnLst>
                                </p:cTn>
                              </p:par>
                              <p:par>
                                <p:cTn id="123" presetID="5" presetClass="emph" presetSubtype="1" nodeType="withEffect">
                                  <p:stCondLst>
                                    <p:cond delay="0"/>
                                  </p:stCondLst>
                                  <p:childTnLst>
                                    <p:set>
                                      <p:cBhvr override="childStyle">
                                        <p:cTn id="124" dur="indefinite"/>
                                        <p:tgtEl>
                                          <p:spTgt spid="3">
                                            <p:txEl>
                                              <p:pRg st="6" end="6"/>
                                            </p:txEl>
                                          </p:spTgt>
                                        </p:tgtEl>
                                        <p:attrNameLst>
                                          <p:attrName>style.fontStyle</p:attrName>
                                        </p:attrNameLst>
                                      </p:cBhvr>
                                      <p:to>
                                        <p:strVal val="normal"/>
                                      </p:to>
                                    </p:set>
                                    <p:set>
                                      <p:cBhvr override="childStyle">
                                        <p:cTn id="125" dur="indefinite"/>
                                        <p:tgtEl>
                                          <p:spTgt spid="3">
                                            <p:txEl>
                                              <p:pRg st="6" end="6"/>
                                            </p:txEl>
                                          </p:spTgt>
                                        </p:tgtEl>
                                        <p:attrNameLst>
                                          <p:attrName>style.fontWeight</p:attrName>
                                        </p:attrNameLst>
                                      </p:cBhvr>
                                      <p:to>
                                        <p:strVal val="bold"/>
                                      </p:to>
                                    </p:set>
                                    <p:set>
                                      <p:cBhvr override="childStyle">
                                        <p:cTn id="126" dur="indefinite"/>
                                        <p:tgtEl>
                                          <p:spTgt spid="3">
                                            <p:txEl>
                                              <p:pRg st="6" end="6"/>
                                            </p:txEl>
                                          </p:spTgt>
                                        </p:tgtEl>
                                        <p:attrNameLst>
                                          <p:attrName>style.textDecorationUnderline</p:attrName>
                                        </p:attrNameLst>
                                      </p:cBhvr>
                                      <p:to>
                                        <p:strVal val="false"/>
                                      </p:to>
                                    </p:set>
                                  </p:childTnLst>
                                </p:cTn>
                              </p:par>
                              <p:par>
                                <p:cTn id="127" presetID="27" presetClass="entr" presetSubtype="0" fill="hold" nodeType="withEffect">
                                  <p:stCondLst>
                                    <p:cond delay="0"/>
                                  </p:stCondLst>
                                  <p:iterate type="lt">
                                    <p:tmPct val="50000"/>
                                  </p:iterate>
                                  <p:childTnLst>
                                    <p:set>
                                      <p:cBhvr>
                                        <p:cTn id="128" dur="1" fill="hold">
                                          <p:stCondLst>
                                            <p:cond delay="0"/>
                                          </p:stCondLst>
                                        </p:cTn>
                                        <p:tgtEl>
                                          <p:spTgt spid="4">
                                            <p:txEl>
                                              <p:pRg st="6" end="6"/>
                                            </p:txEl>
                                          </p:spTgt>
                                        </p:tgtEl>
                                        <p:attrNameLst>
                                          <p:attrName>style.visibility</p:attrName>
                                        </p:attrNameLst>
                                      </p:cBhvr>
                                      <p:to>
                                        <p:strVal val="visible"/>
                                      </p:to>
                                    </p:set>
                                    <p:anim calcmode="discrete" valueType="clr">
                                      <p:cBhvr override="childStyle">
                                        <p:cTn id="129" dur="80"/>
                                        <p:tgtEl>
                                          <p:spTgt spid="4">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0" dur="80"/>
                                        <p:tgtEl>
                                          <p:spTgt spid="4">
                                            <p:txEl>
                                              <p:pRg st="6" end="6"/>
                                            </p:txEl>
                                          </p:spTgt>
                                        </p:tgtEl>
                                        <p:attrNameLst>
                                          <p:attrName>fillcolor</p:attrName>
                                        </p:attrNameLst>
                                      </p:cBhvr>
                                      <p:tavLst>
                                        <p:tav tm="0">
                                          <p:val>
                                            <p:clrVal>
                                              <a:schemeClr val="accent2"/>
                                            </p:clrVal>
                                          </p:val>
                                        </p:tav>
                                        <p:tav tm="50000">
                                          <p:val>
                                            <p:clrVal>
                                              <a:schemeClr val="hlink"/>
                                            </p:clrVal>
                                          </p:val>
                                        </p:tav>
                                      </p:tavLst>
                                    </p:anim>
                                    <p:set>
                                      <p:cBhvr>
                                        <p:cTn id="131" dur="80"/>
                                        <p:tgtEl>
                                          <p:spTgt spid="4">
                                            <p:txEl>
                                              <p:pRg st="6" end="6"/>
                                            </p:txEl>
                                          </p:spTgt>
                                        </p:tgtEl>
                                        <p:attrNameLst>
                                          <p:attrName>fill.type</p:attrName>
                                        </p:attrNameLst>
                                      </p:cBhvr>
                                      <p:to>
                                        <p:strVal val="solid"/>
                                      </p:to>
                                    </p:set>
                                  </p:childTnLst>
                                </p:cTn>
                              </p:par>
                            </p:childTnLst>
                          </p:cTn>
                        </p:par>
                        <p:par>
                          <p:cTn id="132" fill="hold">
                            <p:stCondLst>
                              <p:cond delay="500"/>
                            </p:stCondLst>
                            <p:childTnLst>
                              <p:par>
                                <p:cTn id="133" presetID="27" presetClass="entr" presetSubtype="0" fill="hold" nodeType="afterEffect">
                                  <p:stCondLst>
                                    <p:cond delay="0"/>
                                  </p:stCondLst>
                                  <p:iterate type="lt">
                                    <p:tmPct val="50000"/>
                                  </p:iterate>
                                  <p:childTnLst>
                                    <p:set>
                                      <p:cBhvr>
                                        <p:cTn id="134" dur="1" fill="hold">
                                          <p:stCondLst>
                                            <p:cond delay="0"/>
                                          </p:stCondLst>
                                        </p:cTn>
                                        <p:tgtEl>
                                          <p:spTgt spid="7">
                                            <p:txEl>
                                              <p:pRg st="6" end="6"/>
                                            </p:txEl>
                                          </p:spTgt>
                                        </p:tgtEl>
                                        <p:attrNameLst>
                                          <p:attrName>style.visibility</p:attrName>
                                        </p:attrNameLst>
                                      </p:cBhvr>
                                      <p:to>
                                        <p:strVal val="visible"/>
                                      </p:to>
                                    </p:set>
                                    <p:anim calcmode="discrete" valueType="clr">
                                      <p:cBhvr override="childStyle">
                                        <p:cTn id="135" dur="80"/>
                                        <p:tgtEl>
                                          <p:spTgt spid="7">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6" dur="80"/>
                                        <p:tgtEl>
                                          <p:spTgt spid="7">
                                            <p:txEl>
                                              <p:pRg st="6" end="6"/>
                                            </p:txEl>
                                          </p:spTgt>
                                        </p:tgtEl>
                                        <p:attrNameLst>
                                          <p:attrName>fillcolor</p:attrName>
                                        </p:attrNameLst>
                                      </p:cBhvr>
                                      <p:tavLst>
                                        <p:tav tm="0">
                                          <p:val>
                                            <p:clrVal>
                                              <a:schemeClr val="accent2"/>
                                            </p:clrVal>
                                          </p:val>
                                        </p:tav>
                                        <p:tav tm="50000">
                                          <p:val>
                                            <p:clrVal>
                                              <a:schemeClr val="hlink"/>
                                            </p:clrVal>
                                          </p:val>
                                        </p:tav>
                                      </p:tavLst>
                                    </p:anim>
                                    <p:set>
                                      <p:cBhvr>
                                        <p:cTn id="137" dur="80"/>
                                        <p:tgtEl>
                                          <p:spTgt spid="7">
                                            <p:txEl>
                                              <p:pRg st="6" end="6"/>
                                            </p:txEl>
                                          </p:spTgt>
                                        </p:tgtEl>
                                        <p:attrNameLst>
                                          <p:attrName>fill.type</p:attrName>
                                        </p:attrNameLst>
                                      </p:cBhvr>
                                      <p:to>
                                        <p:strVal val="solid"/>
                                      </p:to>
                                    </p:set>
                                  </p:childTnLst>
                                </p:cTn>
                              </p:par>
                            </p:childTnLst>
                          </p:cTn>
                        </p:par>
                      </p:childTnLst>
                    </p:cTn>
                  </p:par>
                  <p:par>
                    <p:cTn id="138" fill="hold">
                      <p:stCondLst>
                        <p:cond delay="indefinite"/>
                      </p:stCondLst>
                      <p:childTnLst>
                        <p:par>
                          <p:cTn id="139" fill="hold">
                            <p:stCondLst>
                              <p:cond delay="0"/>
                            </p:stCondLst>
                            <p:childTnLst>
                              <p:par>
                                <p:cTn id="140" presetID="5" presetClass="emph" presetSubtype="0" nodeType="clickEffect">
                                  <p:stCondLst>
                                    <p:cond delay="0"/>
                                  </p:stCondLst>
                                  <p:childTnLst>
                                    <p:set>
                                      <p:cBhvr override="childStyle">
                                        <p:cTn id="141" dur="indefinite"/>
                                        <p:tgtEl>
                                          <p:spTgt spid="3">
                                            <p:txEl>
                                              <p:pRg st="6" end="6"/>
                                            </p:txEl>
                                          </p:spTgt>
                                        </p:tgtEl>
                                        <p:attrNameLst>
                                          <p:attrName>style.fontStyle</p:attrName>
                                        </p:attrNameLst>
                                      </p:cBhvr>
                                      <p:to>
                                        <p:strVal val="normal"/>
                                      </p:to>
                                    </p:set>
                                    <p:set>
                                      <p:cBhvr override="childStyle">
                                        <p:cTn id="142" dur="indefinite"/>
                                        <p:tgtEl>
                                          <p:spTgt spid="3">
                                            <p:txEl>
                                              <p:pRg st="6" end="6"/>
                                            </p:txEl>
                                          </p:spTgt>
                                        </p:tgtEl>
                                        <p:attrNameLst>
                                          <p:attrName>style.fontWeight</p:attrName>
                                        </p:attrNameLst>
                                      </p:cBhvr>
                                      <p:to>
                                        <p:strVal val="normal"/>
                                      </p:to>
                                    </p:set>
                                    <p:set>
                                      <p:cBhvr override="childStyle">
                                        <p:cTn id="143" dur="indefinite"/>
                                        <p:tgtEl>
                                          <p:spTgt spid="3">
                                            <p:txEl>
                                              <p:pRg st="6" end="6"/>
                                            </p:txEl>
                                          </p:spTgt>
                                        </p:tgtEl>
                                        <p:attrNameLst>
                                          <p:attrName>style.textDecorationUnderline</p:attrName>
                                        </p:attrNameLst>
                                      </p:cBhvr>
                                      <p:to>
                                        <p:strVal val="false"/>
                                      </p:to>
                                    </p:set>
                                  </p:childTnLst>
                                </p:cTn>
                              </p:par>
                              <p:par>
                                <p:cTn id="144" presetID="3" presetClass="entr" presetSubtype="10" fill="hold" nodeType="withEffect">
                                  <p:stCondLst>
                                    <p:cond delay="0"/>
                                  </p:stCondLst>
                                  <p:iterate type="lt">
                                    <p:tmPct val="0"/>
                                  </p:iterate>
                                  <p:childTnLst>
                                    <p:set>
                                      <p:cBhvr>
                                        <p:cTn id="145" dur="1" fill="hold">
                                          <p:stCondLst>
                                            <p:cond delay="0"/>
                                          </p:stCondLst>
                                        </p:cTn>
                                        <p:tgtEl>
                                          <p:spTgt spid="4">
                                            <p:txEl>
                                              <p:pRg st="2" end="2"/>
                                            </p:txEl>
                                          </p:spTgt>
                                        </p:tgtEl>
                                        <p:attrNameLst>
                                          <p:attrName>style.visibility</p:attrName>
                                        </p:attrNameLst>
                                      </p:cBhvr>
                                      <p:to>
                                        <p:strVal val="visible"/>
                                      </p:to>
                                    </p:set>
                                    <p:animEffect transition="in" filter="blinds(horizontal)">
                                      <p:cBhvr>
                                        <p:cTn id="146" dur="500"/>
                                        <p:tgtEl>
                                          <p:spTgt spid="4">
                                            <p:txEl>
                                              <p:pRg st="2" end="2"/>
                                            </p:txEl>
                                          </p:spTgt>
                                        </p:tgtEl>
                                      </p:cBhvr>
                                    </p:animEffect>
                                  </p:childTnLst>
                                </p:cTn>
                              </p:par>
                              <p:par>
                                <p:cTn id="147" presetID="3" presetClass="entr" presetSubtype="10" fill="hold" nodeType="withEffect">
                                  <p:stCondLst>
                                    <p:cond delay="0"/>
                                  </p:stCondLst>
                                  <p:iterate type="lt">
                                    <p:tmPct val="0"/>
                                  </p:iterate>
                                  <p:childTnLst>
                                    <p:set>
                                      <p:cBhvr>
                                        <p:cTn id="148" dur="1" fill="hold">
                                          <p:stCondLst>
                                            <p:cond delay="0"/>
                                          </p:stCondLst>
                                        </p:cTn>
                                        <p:tgtEl>
                                          <p:spTgt spid="4">
                                            <p:txEl>
                                              <p:pRg st="3" end="3"/>
                                            </p:txEl>
                                          </p:spTgt>
                                        </p:tgtEl>
                                        <p:attrNameLst>
                                          <p:attrName>style.visibility</p:attrName>
                                        </p:attrNameLst>
                                      </p:cBhvr>
                                      <p:to>
                                        <p:strVal val="visible"/>
                                      </p:to>
                                    </p:set>
                                    <p:animEffect transition="in" filter="blinds(horizontal)">
                                      <p:cBhvr>
                                        <p:cTn id="149" dur="500"/>
                                        <p:tgtEl>
                                          <p:spTgt spid="4">
                                            <p:txEl>
                                              <p:pRg st="3" end="3"/>
                                            </p:txEl>
                                          </p:spTgt>
                                        </p:tgtEl>
                                      </p:cBhvr>
                                    </p:animEffect>
                                  </p:childTnLst>
                                </p:cTn>
                              </p:par>
                              <p:par>
                                <p:cTn id="150" presetID="3" presetClass="entr" presetSubtype="10" fill="hold" nodeType="withEffect">
                                  <p:stCondLst>
                                    <p:cond delay="0"/>
                                  </p:stCondLst>
                                  <p:iterate type="lt">
                                    <p:tmPct val="0"/>
                                  </p:iterate>
                                  <p:childTnLst>
                                    <p:set>
                                      <p:cBhvr>
                                        <p:cTn id="151" dur="1" fill="hold">
                                          <p:stCondLst>
                                            <p:cond delay="0"/>
                                          </p:stCondLst>
                                        </p:cTn>
                                        <p:tgtEl>
                                          <p:spTgt spid="4">
                                            <p:txEl>
                                              <p:pRg st="4" end="4"/>
                                            </p:txEl>
                                          </p:spTgt>
                                        </p:tgtEl>
                                        <p:attrNameLst>
                                          <p:attrName>style.visibility</p:attrName>
                                        </p:attrNameLst>
                                      </p:cBhvr>
                                      <p:to>
                                        <p:strVal val="visible"/>
                                      </p:to>
                                    </p:set>
                                    <p:animEffect transition="in" filter="blinds(horizontal)">
                                      <p:cBhvr>
                                        <p:cTn id="152" dur="500"/>
                                        <p:tgtEl>
                                          <p:spTgt spid="4">
                                            <p:txEl>
                                              <p:pRg st="4" end="4"/>
                                            </p:txEl>
                                          </p:spTgt>
                                        </p:tgtEl>
                                      </p:cBhvr>
                                    </p:animEffect>
                                  </p:childTnLst>
                                </p:cTn>
                              </p:par>
                              <p:par>
                                <p:cTn id="153" presetID="3" presetClass="entr" presetSubtype="10" fill="hold" nodeType="withEffect">
                                  <p:stCondLst>
                                    <p:cond delay="0"/>
                                  </p:stCondLst>
                                  <p:iterate type="lt">
                                    <p:tmPct val="0"/>
                                  </p:iterate>
                                  <p:childTnLst>
                                    <p:set>
                                      <p:cBhvr>
                                        <p:cTn id="154" dur="1" fill="hold">
                                          <p:stCondLst>
                                            <p:cond delay="0"/>
                                          </p:stCondLst>
                                        </p:cTn>
                                        <p:tgtEl>
                                          <p:spTgt spid="4">
                                            <p:txEl>
                                              <p:pRg st="5" end="5"/>
                                            </p:txEl>
                                          </p:spTgt>
                                        </p:tgtEl>
                                        <p:attrNameLst>
                                          <p:attrName>style.visibility</p:attrName>
                                        </p:attrNameLst>
                                      </p:cBhvr>
                                      <p:to>
                                        <p:strVal val="visible"/>
                                      </p:to>
                                    </p:set>
                                    <p:animEffect transition="in" filter="blinds(horizontal)">
                                      <p:cBhvr>
                                        <p:cTn id="155" dur="500"/>
                                        <p:tgtEl>
                                          <p:spTgt spid="4">
                                            <p:txEl>
                                              <p:pRg st="5" end="5"/>
                                            </p:txEl>
                                          </p:spTgt>
                                        </p:tgtEl>
                                      </p:cBhvr>
                                    </p:animEffect>
                                  </p:childTnLst>
                                </p:cTn>
                              </p:par>
                              <p:par>
                                <p:cTn id="156" presetID="3" presetClass="entr" presetSubtype="10" fill="hold" nodeType="withEffect">
                                  <p:stCondLst>
                                    <p:cond delay="0"/>
                                  </p:stCondLst>
                                  <p:iterate type="lt">
                                    <p:tmPct val="0"/>
                                  </p:iterate>
                                  <p:childTnLst>
                                    <p:set>
                                      <p:cBhvr>
                                        <p:cTn id="157" dur="1" fill="hold">
                                          <p:stCondLst>
                                            <p:cond delay="0"/>
                                          </p:stCondLst>
                                        </p:cTn>
                                        <p:tgtEl>
                                          <p:spTgt spid="7">
                                            <p:txEl>
                                              <p:pRg st="2" end="2"/>
                                            </p:txEl>
                                          </p:spTgt>
                                        </p:tgtEl>
                                        <p:attrNameLst>
                                          <p:attrName>style.visibility</p:attrName>
                                        </p:attrNameLst>
                                      </p:cBhvr>
                                      <p:to>
                                        <p:strVal val="visible"/>
                                      </p:to>
                                    </p:set>
                                    <p:animEffect transition="in" filter="blinds(horizontal)">
                                      <p:cBhvr>
                                        <p:cTn id="158" dur="500"/>
                                        <p:tgtEl>
                                          <p:spTgt spid="7">
                                            <p:txEl>
                                              <p:pRg st="2" end="2"/>
                                            </p:txEl>
                                          </p:spTgt>
                                        </p:tgtEl>
                                      </p:cBhvr>
                                    </p:animEffect>
                                  </p:childTnLst>
                                </p:cTn>
                              </p:par>
                              <p:par>
                                <p:cTn id="159" presetID="3" presetClass="entr" presetSubtype="10" fill="hold" nodeType="withEffect">
                                  <p:stCondLst>
                                    <p:cond delay="0"/>
                                  </p:stCondLst>
                                  <p:iterate type="lt">
                                    <p:tmPct val="0"/>
                                  </p:iterate>
                                  <p:childTnLst>
                                    <p:set>
                                      <p:cBhvr>
                                        <p:cTn id="160" dur="1" fill="hold">
                                          <p:stCondLst>
                                            <p:cond delay="0"/>
                                          </p:stCondLst>
                                        </p:cTn>
                                        <p:tgtEl>
                                          <p:spTgt spid="7">
                                            <p:txEl>
                                              <p:pRg st="3" end="3"/>
                                            </p:txEl>
                                          </p:spTgt>
                                        </p:tgtEl>
                                        <p:attrNameLst>
                                          <p:attrName>style.visibility</p:attrName>
                                        </p:attrNameLst>
                                      </p:cBhvr>
                                      <p:to>
                                        <p:strVal val="visible"/>
                                      </p:to>
                                    </p:set>
                                    <p:animEffect transition="in" filter="blinds(horizontal)">
                                      <p:cBhvr>
                                        <p:cTn id="161" dur="500"/>
                                        <p:tgtEl>
                                          <p:spTgt spid="7">
                                            <p:txEl>
                                              <p:pRg st="3" end="3"/>
                                            </p:txEl>
                                          </p:spTgt>
                                        </p:tgtEl>
                                      </p:cBhvr>
                                    </p:animEffect>
                                  </p:childTnLst>
                                </p:cTn>
                              </p:par>
                              <p:par>
                                <p:cTn id="162" presetID="3" presetClass="entr" presetSubtype="10" fill="hold" nodeType="withEffect">
                                  <p:stCondLst>
                                    <p:cond delay="0"/>
                                  </p:stCondLst>
                                  <p:iterate type="lt">
                                    <p:tmPct val="0"/>
                                  </p:iterate>
                                  <p:childTnLst>
                                    <p:set>
                                      <p:cBhvr>
                                        <p:cTn id="163" dur="1" fill="hold">
                                          <p:stCondLst>
                                            <p:cond delay="0"/>
                                          </p:stCondLst>
                                        </p:cTn>
                                        <p:tgtEl>
                                          <p:spTgt spid="7">
                                            <p:txEl>
                                              <p:pRg st="4" end="4"/>
                                            </p:txEl>
                                          </p:spTgt>
                                        </p:tgtEl>
                                        <p:attrNameLst>
                                          <p:attrName>style.visibility</p:attrName>
                                        </p:attrNameLst>
                                      </p:cBhvr>
                                      <p:to>
                                        <p:strVal val="visible"/>
                                      </p:to>
                                    </p:set>
                                    <p:animEffect transition="in" filter="blinds(horizontal)">
                                      <p:cBhvr>
                                        <p:cTn id="164" dur="500"/>
                                        <p:tgtEl>
                                          <p:spTgt spid="7">
                                            <p:txEl>
                                              <p:pRg st="4" end="4"/>
                                            </p:txEl>
                                          </p:spTgt>
                                        </p:tgtEl>
                                      </p:cBhvr>
                                    </p:animEffect>
                                  </p:childTnLst>
                                </p:cTn>
                              </p:par>
                              <p:par>
                                <p:cTn id="165" presetID="3" presetClass="entr" presetSubtype="10" fill="hold" nodeType="withEffect">
                                  <p:stCondLst>
                                    <p:cond delay="0"/>
                                  </p:stCondLst>
                                  <p:iterate type="lt">
                                    <p:tmPct val="0"/>
                                  </p:iterate>
                                  <p:childTnLst>
                                    <p:set>
                                      <p:cBhvr>
                                        <p:cTn id="166" dur="1" fill="hold">
                                          <p:stCondLst>
                                            <p:cond delay="0"/>
                                          </p:stCondLst>
                                        </p:cTn>
                                        <p:tgtEl>
                                          <p:spTgt spid="7">
                                            <p:txEl>
                                              <p:pRg st="5" end="5"/>
                                            </p:txEl>
                                          </p:spTgt>
                                        </p:tgtEl>
                                        <p:attrNameLst>
                                          <p:attrName>style.visibility</p:attrName>
                                        </p:attrNameLst>
                                      </p:cBhvr>
                                      <p:to>
                                        <p:strVal val="visible"/>
                                      </p:to>
                                    </p:set>
                                    <p:animEffect transition="in" filter="blinds(horizontal)">
                                      <p:cBhvr>
                                        <p:cTn id="16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sp>
        <p:nvSpPr>
          <p:cNvPr id="3" name="Title 1"/>
          <p:cNvSpPr txBox="1">
            <a:spLocks/>
          </p:cNvSpPr>
          <p:nvPr/>
        </p:nvSpPr>
        <p:spPr>
          <a:xfrm>
            <a:off x="342900" y="1063229"/>
            <a:ext cx="6172200" cy="54123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altLang="en-US" sz="3300" b="1" dirty="0">
                <a:solidFill>
                  <a:srgbClr val="0070C0"/>
                </a:solidFill>
              </a:rPr>
              <a:t>Operators</a:t>
            </a:r>
          </a:p>
        </p:txBody>
      </p:sp>
      <p:sp>
        <p:nvSpPr>
          <p:cNvPr id="4" name="Content Placeholder 2"/>
          <p:cNvSpPr txBox="1">
            <a:spLocks/>
          </p:cNvSpPr>
          <p:nvPr/>
        </p:nvSpPr>
        <p:spPr>
          <a:xfrm>
            <a:off x="342900" y="2057401"/>
            <a:ext cx="6873354" cy="339447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altLang="en-US" dirty="0"/>
              <a:t>Equality and Relational Operators</a:t>
            </a:r>
          </a:p>
          <a:p>
            <a:pPr lvl="1">
              <a:buFont typeface="Arial" panose="020B0604020202020204" pitchFamily="34" charset="0"/>
              <a:buNone/>
            </a:pPr>
            <a:endParaRPr lang="en-GB" altLang="en-US" sz="1800" dirty="0"/>
          </a:p>
          <a:p>
            <a:pPr lvl="1">
              <a:buFont typeface="Arial" panose="020B0604020202020204" pitchFamily="34" charset="0"/>
              <a:buNone/>
            </a:pPr>
            <a:r>
              <a:rPr lang="en-GB" altLang="en-US" sz="1800" b="1" dirty="0"/>
              <a:t>==</a:t>
            </a:r>
            <a:r>
              <a:rPr lang="en-GB" altLang="en-US" sz="1800" dirty="0"/>
              <a:t>	equal to								  </a:t>
            </a:r>
            <a:r>
              <a:rPr lang="en-GB" altLang="en-US" sz="1800" dirty="0">
                <a:solidFill>
                  <a:srgbClr val="C00000"/>
                </a:solidFill>
              </a:rPr>
              <a:t>if</a:t>
            </a:r>
            <a:r>
              <a:rPr lang="en-GB" altLang="en-US" sz="1800" dirty="0"/>
              <a:t> </a:t>
            </a:r>
            <a:r>
              <a:rPr lang="en-GB" altLang="en-US" sz="1800" dirty="0">
                <a:solidFill>
                  <a:schemeClr val="tx1"/>
                </a:solidFill>
              </a:rPr>
              <a:t>(</a:t>
            </a:r>
            <a:r>
              <a:rPr lang="en-GB" altLang="en-US" sz="1800" dirty="0" err="1">
                <a:solidFill>
                  <a:schemeClr val="tx1"/>
                </a:solidFill>
              </a:rPr>
              <a:t>iNum</a:t>
            </a:r>
            <a:r>
              <a:rPr lang="en-GB" altLang="en-US" sz="1800" dirty="0">
                <a:solidFill>
                  <a:schemeClr val="tx1"/>
                </a:solidFill>
              </a:rPr>
              <a:t> == 1) {</a:t>
            </a:r>
          </a:p>
          <a:p>
            <a:pPr lvl="1">
              <a:buFont typeface="Arial" panose="020B0604020202020204" pitchFamily="34" charset="0"/>
              <a:buNone/>
            </a:pPr>
            <a:r>
              <a:rPr lang="en-GB" altLang="en-US" sz="1800" b="1" dirty="0"/>
              <a:t>!=</a:t>
            </a:r>
            <a:r>
              <a:rPr lang="en-GB" altLang="en-US" sz="1800" dirty="0"/>
              <a:t>	not equal to							  </a:t>
            </a:r>
            <a:r>
              <a:rPr lang="en-GB" altLang="en-US" sz="1800" dirty="0">
                <a:solidFill>
                  <a:srgbClr val="C00000"/>
                </a:solidFill>
              </a:rPr>
              <a:t>if</a:t>
            </a:r>
            <a:r>
              <a:rPr lang="en-GB" altLang="en-US" sz="1800" dirty="0">
                <a:solidFill>
                  <a:schemeClr val="tx1"/>
                </a:solidFill>
              </a:rPr>
              <a:t> (</a:t>
            </a:r>
            <a:r>
              <a:rPr lang="en-GB" altLang="en-US" sz="1800" dirty="0" err="1">
                <a:solidFill>
                  <a:schemeClr val="tx1"/>
                </a:solidFill>
              </a:rPr>
              <a:t>iNum</a:t>
            </a:r>
            <a:r>
              <a:rPr lang="en-GB" altLang="en-US" sz="1800" dirty="0">
                <a:solidFill>
                  <a:schemeClr val="tx1"/>
                </a:solidFill>
              </a:rPr>
              <a:t> != 1) {</a:t>
            </a:r>
          </a:p>
          <a:p>
            <a:pPr lvl="1">
              <a:buFont typeface="Arial" panose="020B0604020202020204" pitchFamily="34" charset="0"/>
              <a:buNone/>
            </a:pPr>
            <a:r>
              <a:rPr lang="en-GB" altLang="en-US" sz="1800" b="1" dirty="0"/>
              <a:t>&gt;</a:t>
            </a:r>
            <a:r>
              <a:rPr lang="en-GB" altLang="en-US" sz="1800" dirty="0"/>
              <a:t>		greater than			 				  </a:t>
            </a:r>
            <a:r>
              <a:rPr lang="en-GB" altLang="en-US" sz="1800" dirty="0">
                <a:solidFill>
                  <a:srgbClr val="C00000"/>
                </a:solidFill>
              </a:rPr>
              <a:t>if</a:t>
            </a:r>
            <a:r>
              <a:rPr lang="en-GB" altLang="en-US" sz="1800" dirty="0">
                <a:solidFill>
                  <a:schemeClr val="tx1"/>
                </a:solidFill>
              </a:rPr>
              <a:t> (</a:t>
            </a:r>
            <a:r>
              <a:rPr lang="en-GB" altLang="en-US" sz="1800" dirty="0" err="1">
                <a:solidFill>
                  <a:schemeClr val="tx1"/>
                </a:solidFill>
              </a:rPr>
              <a:t>iNum</a:t>
            </a:r>
            <a:r>
              <a:rPr lang="en-GB" altLang="en-US" sz="1800" dirty="0">
                <a:solidFill>
                  <a:schemeClr val="tx1"/>
                </a:solidFill>
              </a:rPr>
              <a:t> &gt; 1)  {</a:t>
            </a:r>
            <a:endParaRPr lang="en-GB" altLang="en-US" sz="1800" dirty="0"/>
          </a:p>
          <a:p>
            <a:pPr lvl="1">
              <a:buNone/>
            </a:pPr>
            <a:r>
              <a:rPr lang="en-GB" altLang="en-US" sz="1800" b="1" dirty="0"/>
              <a:t>&gt;=</a:t>
            </a:r>
            <a:r>
              <a:rPr lang="en-GB" altLang="en-US" sz="1800" dirty="0"/>
              <a:t>	greater than or equal to			  </a:t>
            </a:r>
            <a:r>
              <a:rPr lang="en-GB" altLang="en-US" sz="1800" dirty="0">
                <a:solidFill>
                  <a:srgbClr val="C00000"/>
                </a:solidFill>
              </a:rPr>
              <a:t>if</a:t>
            </a:r>
            <a:r>
              <a:rPr lang="en-GB" altLang="en-US" sz="1800" dirty="0">
                <a:solidFill>
                  <a:schemeClr val="tx1"/>
                </a:solidFill>
              </a:rPr>
              <a:t> (</a:t>
            </a:r>
            <a:r>
              <a:rPr lang="en-GB" altLang="en-US" sz="1800" dirty="0" err="1">
                <a:solidFill>
                  <a:schemeClr val="tx1"/>
                </a:solidFill>
              </a:rPr>
              <a:t>iNum</a:t>
            </a:r>
            <a:r>
              <a:rPr lang="en-GB" altLang="en-US" sz="1800" dirty="0">
                <a:solidFill>
                  <a:schemeClr val="tx1"/>
                </a:solidFill>
              </a:rPr>
              <a:t> &gt;= 1){</a:t>
            </a:r>
            <a:endParaRPr lang="en-GB" altLang="en-US" sz="1800" dirty="0"/>
          </a:p>
          <a:p>
            <a:pPr lvl="1">
              <a:buNone/>
            </a:pPr>
            <a:r>
              <a:rPr lang="en-GB" altLang="en-US" sz="1800" b="1" dirty="0"/>
              <a:t>&lt;		</a:t>
            </a:r>
            <a:r>
              <a:rPr lang="en-GB" altLang="en-US" sz="1800" dirty="0"/>
              <a:t>less than								  </a:t>
            </a:r>
            <a:r>
              <a:rPr lang="en-GB" altLang="en-US" sz="1800" dirty="0">
                <a:solidFill>
                  <a:srgbClr val="C00000"/>
                </a:solidFill>
              </a:rPr>
              <a:t>if</a:t>
            </a:r>
            <a:r>
              <a:rPr lang="en-GB" altLang="en-US" sz="1800" dirty="0">
                <a:solidFill>
                  <a:schemeClr val="tx1"/>
                </a:solidFill>
              </a:rPr>
              <a:t> (</a:t>
            </a:r>
            <a:r>
              <a:rPr lang="en-GB" altLang="en-US" sz="1800" dirty="0" err="1">
                <a:solidFill>
                  <a:schemeClr val="tx1"/>
                </a:solidFill>
              </a:rPr>
              <a:t>iNum</a:t>
            </a:r>
            <a:r>
              <a:rPr lang="en-GB" altLang="en-US" sz="1800" dirty="0">
                <a:solidFill>
                  <a:schemeClr val="tx1"/>
                </a:solidFill>
              </a:rPr>
              <a:t> &lt; 1)  {</a:t>
            </a:r>
            <a:r>
              <a:rPr lang="en-GB" altLang="en-US" sz="1800" dirty="0"/>
              <a:t>			</a:t>
            </a:r>
          </a:p>
          <a:p>
            <a:pPr lvl="1">
              <a:buFont typeface="Arial" panose="020B0604020202020204" pitchFamily="34" charset="0"/>
              <a:buNone/>
            </a:pPr>
            <a:r>
              <a:rPr lang="en-GB" altLang="en-US" sz="1800" b="1" dirty="0"/>
              <a:t>&lt;=</a:t>
            </a:r>
            <a:r>
              <a:rPr lang="en-GB" altLang="en-US" sz="1800" dirty="0"/>
              <a:t>	less than or equal  					  </a:t>
            </a:r>
            <a:r>
              <a:rPr lang="en-GB" altLang="en-US" sz="1800" dirty="0">
                <a:solidFill>
                  <a:srgbClr val="C00000"/>
                </a:solidFill>
              </a:rPr>
              <a:t>if</a:t>
            </a:r>
            <a:r>
              <a:rPr lang="en-GB" altLang="en-US" sz="1800" dirty="0">
                <a:solidFill>
                  <a:schemeClr val="tx1"/>
                </a:solidFill>
              </a:rPr>
              <a:t> (</a:t>
            </a:r>
            <a:r>
              <a:rPr lang="en-GB" altLang="en-US" sz="1800" dirty="0" err="1">
                <a:solidFill>
                  <a:schemeClr val="tx1"/>
                </a:solidFill>
              </a:rPr>
              <a:t>iNum</a:t>
            </a:r>
            <a:r>
              <a:rPr lang="en-GB" altLang="en-US" sz="1800" dirty="0">
                <a:solidFill>
                  <a:schemeClr val="tx1"/>
                </a:solidFill>
              </a:rPr>
              <a:t> == 1) {</a:t>
            </a:r>
            <a:endParaRPr lang="en-GB" altLang="en-US" sz="1800" b="1" dirty="0"/>
          </a:p>
        </p:txBody>
      </p:sp>
      <p:sp>
        <p:nvSpPr>
          <p:cNvPr id="5" name="TextBox 4"/>
          <p:cNvSpPr txBox="1"/>
          <p:nvPr/>
        </p:nvSpPr>
        <p:spPr>
          <a:xfrm>
            <a:off x="3931195" y="2255826"/>
            <a:ext cx="2107406" cy="415498"/>
          </a:xfrm>
          <a:prstGeom prst="rect">
            <a:avLst/>
          </a:prstGeom>
          <a:noFill/>
        </p:spPr>
        <p:txBody>
          <a:bodyPr>
            <a:spAutoFit/>
          </a:bodyPr>
          <a:lstStyle/>
          <a:p>
            <a:pPr>
              <a:defRPr/>
            </a:pPr>
            <a:r>
              <a:rPr lang="en-GB" sz="2100" dirty="0" err="1">
                <a:solidFill>
                  <a:srgbClr val="C00000"/>
                </a:solidFill>
              </a:rPr>
              <a:t>int</a:t>
            </a:r>
            <a:r>
              <a:rPr lang="en-GB" sz="2100" dirty="0"/>
              <a:t> </a:t>
            </a:r>
            <a:r>
              <a:rPr lang="en-GB" sz="2100" dirty="0" err="1"/>
              <a:t>iNum</a:t>
            </a:r>
            <a:r>
              <a:rPr lang="en-GB" sz="2100" dirty="0"/>
              <a:t> = 7;</a:t>
            </a:r>
            <a:endParaRPr lang="en-GB" sz="2400" dirty="0"/>
          </a:p>
        </p:txBody>
      </p:sp>
    </p:spTree>
    <p:extLst>
      <p:ext uri="{BB962C8B-B14F-4D97-AF65-F5344CB8AC3E}">
        <p14:creationId xmlns:p14="http://schemas.microsoft.com/office/powerpoint/2010/main" val="427464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573" y="588820"/>
            <a:ext cx="6447501" cy="616277"/>
          </a:xfrm>
        </p:spPr>
        <p:txBody>
          <a:bodyPr>
            <a:normAutofit/>
          </a:bodyPr>
          <a:lstStyle/>
          <a:p>
            <a:pPr algn="ctr"/>
            <a:r>
              <a:rPr lang="en-GB" altLang="en-US" sz="3000" b="1" dirty="0">
                <a:solidFill>
                  <a:srgbClr val="0070C0"/>
                </a:solidFill>
              </a:rPr>
              <a:t>Decision Making</a:t>
            </a:r>
            <a:endParaRPr lang="en-GB" sz="3000" b="1" dirty="0">
              <a:solidFill>
                <a:srgbClr val="0070C0"/>
              </a:solidFill>
            </a:endParaRPr>
          </a:p>
        </p:txBody>
      </p:sp>
      <p:sp>
        <p:nvSpPr>
          <p:cNvPr id="3" name="Content Placeholder 2"/>
          <p:cNvSpPr>
            <a:spLocks noGrp="1"/>
          </p:cNvSpPr>
          <p:nvPr>
            <p:ph idx="1"/>
          </p:nvPr>
        </p:nvSpPr>
        <p:spPr>
          <a:xfrm>
            <a:off x="508000" y="1771686"/>
            <a:ext cx="6560096" cy="3616586"/>
          </a:xfrm>
        </p:spPr>
        <p:txBody>
          <a:bodyPr>
            <a:noAutofit/>
          </a:bodyPr>
          <a:lstStyle/>
          <a:p>
            <a:r>
              <a:rPr lang="en-US" altLang="en-US" sz="2100" dirty="0"/>
              <a:t>Conditions result in </a:t>
            </a:r>
            <a:r>
              <a:rPr lang="en-US" altLang="en-US" sz="2100" dirty="0" err="1"/>
              <a:t>boolean</a:t>
            </a:r>
            <a:r>
              <a:rPr lang="en-US" altLang="en-US" sz="2100" dirty="0"/>
              <a:t> values</a:t>
            </a:r>
          </a:p>
          <a:p>
            <a:r>
              <a:rPr lang="en-US" altLang="en-US" sz="2100" dirty="0"/>
              <a:t>Condition can be</a:t>
            </a:r>
          </a:p>
          <a:p>
            <a:pPr lvl="1"/>
            <a:r>
              <a:rPr lang="en-US" altLang="en-US" sz="2100" dirty="0"/>
              <a:t>A </a:t>
            </a:r>
            <a:r>
              <a:rPr lang="en-US" altLang="en-US" sz="2100" dirty="0" err="1"/>
              <a:t>boolean</a:t>
            </a:r>
            <a:endParaRPr lang="en-US" altLang="en-US" sz="2100" dirty="0"/>
          </a:p>
          <a:p>
            <a:pPr lvl="1"/>
            <a:r>
              <a:rPr lang="en-US" altLang="en-US" sz="2100" dirty="0"/>
              <a:t>Expressions that result in a </a:t>
            </a:r>
            <a:r>
              <a:rPr lang="en-US" altLang="en-US" sz="2100" dirty="0" err="1"/>
              <a:t>boolean</a:t>
            </a:r>
            <a:endParaRPr lang="en-US" altLang="en-US" sz="2100" dirty="0"/>
          </a:p>
          <a:p>
            <a:pPr lvl="1"/>
            <a:r>
              <a:rPr lang="en-US" altLang="en-US" sz="2100" dirty="0"/>
              <a:t>Combination of </a:t>
            </a:r>
          </a:p>
          <a:p>
            <a:pPr lvl="1">
              <a:buNone/>
            </a:pPr>
            <a:r>
              <a:rPr lang="en-US" altLang="en-US" sz="2100" dirty="0"/>
              <a:t>		Rational Operators and </a:t>
            </a:r>
          </a:p>
          <a:p>
            <a:pPr lvl="1">
              <a:buNone/>
            </a:pPr>
            <a:r>
              <a:rPr lang="en-US" altLang="en-US" sz="2100" dirty="0"/>
              <a:t>		Method that return </a:t>
            </a:r>
            <a:r>
              <a:rPr lang="en-US" altLang="en-US" sz="2100" dirty="0" err="1"/>
              <a:t>boolean</a:t>
            </a:r>
            <a:endParaRPr lang="en-US" altLang="en-US" sz="2100" dirty="0"/>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3393190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79" y="588820"/>
            <a:ext cx="6447501" cy="616277"/>
          </a:xfrm>
        </p:spPr>
        <p:txBody>
          <a:bodyPr>
            <a:normAutofit/>
          </a:bodyPr>
          <a:lstStyle/>
          <a:p>
            <a:pPr algn="ctr"/>
            <a:r>
              <a:rPr lang="en-GB" altLang="en-US" sz="3000" b="1" dirty="0">
                <a:solidFill>
                  <a:srgbClr val="0070C0"/>
                </a:solidFill>
              </a:rPr>
              <a:t>Decision Making</a:t>
            </a:r>
            <a:endParaRPr lang="en-GB" sz="3000" b="1" dirty="0">
              <a:solidFill>
                <a:srgbClr val="0070C0"/>
              </a:solidFill>
            </a:endParaRPr>
          </a:p>
        </p:txBody>
      </p:sp>
      <p:sp>
        <p:nvSpPr>
          <p:cNvPr id="3" name="Content Placeholder 2"/>
          <p:cNvSpPr>
            <a:spLocks noGrp="1"/>
          </p:cNvSpPr>
          <p:nvPr>
            <p:ph idx="1"/>
          </p:nvPr>
        </p:nvSpPr>
        <p:spPr>
          <a:xfrm>
            <a:off x="508000" y="1771686"/>
            <a:ext cx="6560096" cy="3616586"/>
          </a:xfrm>
        </p:spPr>
        <p:txBody>
          <a:bodyPr>
            <a:noAutofit/>
          </a:bodyPr>
          <a:lstStyle/>
          <a:p>
            <a:r>
              <a:rPr lang="en-US" altLang="en-US" sz="1800" dirty="0"/>
              <a:t>Rational Operators</a:t>
            </a:r>
          </a:p>
          <a:p>
            <a:pPr lvl="1">
              <a:buNone/>
            </a:pPr>
            <a:r>
              <a:rPr lang="en-US" altLang="en-US" sz="1800" b="1" dirty="0"/>
              <a:t>==</a:t>
            </a:r>
            <a:r>
              <a:rPr lang="en-US" altLang="en-US" sz="1800" dirty="0"/>
              <a:t>	is equal to</a:t>
            </a:r>
          </a:p>
          <a:p>
            <a:pPr lvl="1">
              <a:buNone/>
            </a:pPr>
            <a:r>
              <a:rPr lang="en-US" altLang="en-US" sz="1800" b="1" dirty="0"/>
              <a:t>!=</a:t>
            </a:r>
            <a:r>
              <a:rPr lang="en-US" altLang="en-US" sz="1800" dirty="0"/>
              <a:t>	is not equal to</a:t>
            </a:r>
          </a:p>
          <a:p>
            <a:pPr lvl="1">
              <a:buNone/>
            </a:pPr>
            <a:r>
              <a:rPr lang="en-US" altLang="en-US" sz="1800" b="1" dirty="0"/>
              <a:t>&gt;</a:t>
            </a:r>
            <a:r>
              <a:rPr lang="en-US" altLang="en-US" sz="1800" dirty="0"/>
              <a:t>		is bigger than</a:t>
            </a:r>
          </a:p>
          <a:p>
            <a:pPr lvl="1">
              <a:buNone/>
            </a:pPr>
            <a:r>
              <a:rPr lang="en-US" altLang="en-US" sz="1800" b="1" dirty="0"/>
              <a:t>&gt;=	</a:t>
            </a:r>
            <a:r>
              <a:rPr lang="en-US" altLang="en-US" sz="1800" dirty="0"/>
              <a:t>is bigger or equal to</a:t>
            </a:r>
          </a:p>
          <a:p>
            <a:pPr lvl="1">
              <a:buNone/>
            </a:pPr>
            <a:r>
              <a:rPr lang="en-US" altLang="en-US" sz="1800" b="1" dirty="0"/>
              <a:t>&lt;</a:t>
            </a:r>
            <a:r>
              <a:rPr lang="en-US" altLang="en-US" sz="1800" dirty="0"/>
              <a:t>		is smaller than</a:t>
            </a:r>
          </a:p>
          <a:p>
            <a:pPr lvl="1">
              <a:buNone/>
            </a:pPr>
            <a:r>
              <a:rPr lang="en-US" altLang="en-US" sz="1800" b="1" dirty="0"/>
              <a:t>&lt;=</a:t>
            </a:r>
            <a:r>
              <a:rPr lang="en-US" altLang="en-US" sz="1800" dirty="0"/>
              <a:t>	is smaller or equal to</a:t>
            </a:r>
          </a:p>
          <a:p>
            <a:pPr lvl="1">
              <a:buNone/>
            </a:pPr>
            <a:r>
              <a:rPr lang="en-US" altLang="en-US" sz="1800" b="1" dirty="0"/>
              <a:t>||	 </a:t>
            </a:r>
            <a:r>
              <a:rPr lang="en-US" altLang="en-US" sz="1800" dirty="0"/>
              <a:t>logical OR</a:t>
            </a:r>
          </a:p>
          <a:p>
            <a:pPr lvl="1">
              <a:buNone/>
            </a:pPr>
            <a:r>
              <a:rPr lang="en-US" altLang="en-US" sz="1800" b="1" dirty="0"/>
              <a:t>&amp;&amp; </a:t>
            </a:r>
            <a:r>
              <a:rPr lang="en-US" altLang="en-US" sz="1800" dirty="0"/>
              <a:t>logical AND</a:t>
            </a:r>
          </a:p>
        </p:txBody>
      </p:sp>
      <p:sp>
        <p:nvSpPr>
          <p:cNvPr id="4" name="Footer Placeholder 3"/>
          <p:cNvSpPr>
            <a:spLocks noGrp="1"/>
          </p:cNvSpPr>
          <p:nvPr>
            <p:ph type="ftr" sz="quarter" idx="11"/>
          </p:nvPr>
        </p:nvSpPr>
        <p:spPr/>
        <p:txBody>
          <a:bodyPr/>
          <a:lstStyle/>
          <a:p>
            <a:r>
              <a:rPr lang="en-US"/>
              <a:t>By Sara Almudauh</a:t>
            </a:r>
            <a:endParaRPr lang="en-US" dirty="0"/>
          </a:p>
        </p:txBody>
      </p:sp>
      <p:sp>
        <p:nvSpPr>
          <p:cNvPr id="5" name="Content Placeholder 2"/>
          <p:cNvSpPr txBox="1">
            <a:spLocks/>
          </p:cNvSpPr>
          <p:nvPr/>
        </p:nvSpPr>
        <p:spPr bwMode="auto">
          <a:xfrm>
            <a:off x="4140002" y="1984303"/>
            <a:ext cx="2182415" cy="261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500" dirty="0" err="1"/>
              <a:t>counterA</a:t>
            </a:r>
            <a:r>
              <a:rPr lang="en-GB" altLang="en-US" sz="1500" dirty="0"/>
              <a:t> </a:t>
            </a:r>
            <a:r>
              <a:rPr lang="en-GB" altLang="en-US" sz="1500" b="1" dirty="0"/>
              <a:t>==</a:t>
            </a:r>
            <a:r>
              <a:rPr lang="en-GB" altLang="en-US" sz="1500" dirty="0"/>
              <a:t> </a:t>
            </a:r>
            <a:r>
              <a:rPr lang="en-GB" altLang="en-US" sz="1500" dirty="0" err="1"/>
              <a:t>counterB</a:t>
            </a:r>
            <a:endParaRPr lang="en-GB" altLang="en-US" sz="1500" dirty="0"/>
          </a:p>
          <a:p>
            <a:pPr eaLnBrk="1" hangingPunct="1"/>
            <a:endParaRPr lang="en-GB" altLang="en-US" sz="900" dirty="0"/>
          </a:p>
          <a:p>
            <a:pPr eaLnBrk="1" hangingPunct="1"/>
            <a:r>
              <a:rPr lang="en-GB" altLang="en-US" sz="1500" dirty="0" err="1"/>
              <a:t>counterA</a:t>
            </a:r>
            <a:r>
              <a:rPr lang="en-GB" altLang="en-US" sz="1500" dirty="0"/>
              <a:t> </a:t>
            </a:r>
            <a:r>
              <a:rPr lang="en-GB" altLang="en-US" sz="1500" b="1" dirty="0"/>
              <a:t>!=</a:t>
            </a:r>
            <a:r>
              <a:rPr lang="en-GB" altLang="en-US" sz="1500" dirty="0"/>
              <a:t> </a:t>
            </a:r>
            <a:r>
              <a:rPr lang="en-GB" altLang="en-US" sz="1500" dirty="0" err="1"/>
              <a:t>counterB</a:t>
            </a:r>
            <a:endParaRPr lang="en-GB" altLang="en-US" sz="1500" dirty="0"/>
          </a:p>
          <a:p>
            <a:pPr eaLnBrk="1" hangingPunct="1"/>
            <a:endParaRPr lang="en-GB" altLang="en-US" sz="900" dirty="0"/>
          </a:p>
          <a:p>
            <a:pPr eaLnBrk="1" hangingPunct="1"/>
            <a:r>
              <a:rPr lang="en-GB" altLang="en-US" sz="1500" dirty="0" err="1"/>
              <a:t>counterA</a:t>
            </a:r>
            <a:r>
              <a:rPr lang="en-GB" altLang="en-US" sz="1500" dirty="0"/>
              <a:t> </a:t>
            </a:r>
            <a:r>
              <a:rPr lang="en-GB" altLang="en-US" sz="1500" b="1" dirty="0"/>
              <a:t>&gt;</a:t>
            </a:r>
            <a:r>
              <a:rPr lang="en-GB" altLang="en-US" sz="1500" dirty="0"/>
              <a:t> </a:t>
            </a:r>
            <a:r>
              <a:rPr lang="en-GB" altLang="en-US" sz="1500" dirty="0" err="1"/>
              <a:t>counterB</a:t>
            </a:r>
            <a:endParaRPr lang="en-GB" altLang="en-US" sz="1500" dirty="0"/>
          </a:p>
          <a:p>
            <a:pPr eaLnBrk="1" hangingPunct="1"/>
            <a:endParaRPr lang="en-GB" altLang="en-US" sz="1050" dirty="0"/>
          </a:p>
          <a:p>
            <a:pPr eaLnBrk="1" hangingPunct="1"/>
            <a:r>
              <a:rPr lang="en-GB" altLang="en-US" sz="1500" dirty="0" err="1"/>
              <a:t>counterA</a:t>
            </a:r>
            <a:r>
              <a:rPr lang="en-GB" altLang="en-US" sz="1500" dirty="0"/>
              <a:t> </a:t>
            </a:r>
            <a:r>
              <a:rPr lang="en-GB" altLang="en-US" sz="1500" b="1" dirty="0"/>
              <a:t>&gt;=</a:t>
            </a:r>
            <a:r>
              <a:rPr lang="en-GB" altLang="en-US" sz="1500" dirty="0"/>
              <a:t> </a:t>
            </a:r>
            <a:r>
              <a:rPr lang="en-GB" altLang="en-US" sz="1500" dirty="0" err="1"/>
              <a:t>counterB</a:t>
            </a:r>
            <a:endParaRPr lang="en-GB" altLang="en-US" sz="1500" dirty="0"/>
          </a:p>
          <a:p>
            <a:pPr eaLnBrk="1" hangingPunct="1"/>
            <a:endParaRPr lang="en-GB" altLang="en-US" sz="1050" dirty="0"/>
          </a:p>
          <a:p>
            <a:pPr eaLnBrk="1" hangingPunct="1"/>
            <a:r>
              <a:rPr lang="en-GB" altLang="en-US" sz="1500" dirty="0" err="1"/>
              <a:t>counterA</a:t>
            </a:r>
            <a:r>
              <a:rPr lang="en-GB" altLang="en-US" sz="1500" dirty="0"/>
              <a:t> </a:t>
            </a:r>
            <a:r>
              <a:rPr lang="en-GB" altLang="en-US" sz="1500" b="1" dirty="0"/>
              <a:t>&lt;</a:t>
            </a:r>
            <a:r>
              <a:rPr lang="en-GB" altLang="en-US" sz="1500" dirty="0"/>
              <a:t> </a:t>
            </a:r>
            <a:r>
              <a:rPr lang="en-GB" altLang="en-US" sz="1500" dirty="0" err="1"/>
              <a:t>counterB</a:t>
            </a:r>
            <a:endParaRPr lang="en-GB" altLang="en-US" sz="1500" dirty="0"/>
          </a:p>
          <a:p>
            <a:pPr eaLnBrk="1" hangingPunct="1"/>
            <a:endParaRPr lang="en-GB" altLang="en-US" sz="1050" dirty="0"/>
          </a:p>
          <a:p>
            <a:pPr eaLnBrk="1" hangingPunct="1"/>
            <a:r>
              <a:rPr lang="en-GB" altLang="en-US" sz="1500" dirty="0" err="1"/>
              <a:t>counterA</a:t>
            </a:r>
            <a:r>
              <a:rPr lang="en-GB" altLang="en-US" sz="1500" dirty="0"/>
              <a:t> </a:t>
            </a:r>
            <a:r>
              <a:rPr lang="en-GB" altLang="en-US" sz="1500" b="1" dirty="0"/>
              <a:t>&lt;=</a:t>
            </a:r>
            <a:r>
              <a:rPr lang="en-GB" altLang="en-US" sz="1500" dirty="0"/>
              <a:t> </a:t>
            </a:r>
            <a:r>
              <a:rPr lang="en-GB" altLang="en-US" sz="1500" dirty="0" err="1"/>
              <a:t>counterB</a:t>
            </a:r>
            <a:endParaRPr lang="en-GB" altLang="en-US" sz="1500" dirty="0"/>
          </a:p>
        </p:txBody>
      </p:sp>
      <p:sp>
        <p:nvSpPr>
          <p:cNvPr id="6" name="TextBox 5"/>
          <p:cNvSpPr txBox="1">
            <a:spLocks noChangeArrowheads="1"/>
          </p:cNvSpPr>
          <p:nvPr/>
        </p:nvSpPr>
        <p:spPr bwMode="auto">
          <a:xfrm>
            <a:off x="3378001" y="4316142"/>
            <a:ext cx="375307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350" dirty="0"/>
              <a:t>(</a:t>
            </a:r>
            <a:r>
              <a:rPr lang="en-GB" altLang="en-US" sz="1350" dirty="0" err="1"/>
              <a:t>counterA</a:t>
            </a:r>
            <a:r>
              <a:rPr lang="en-GB" altLang="en-US" sz="1350" dirty="0"/>
              <a:t> &gt; </a:t>
            </a:r>
            <a:r>
              <a:rPr lang="en-GB" altLang="en-US" sz="1350" dirty="0" err="1"/>
              <a:t>counterB</a:t>
            </a:r>
            <a:r>
              <a:rPr lang="en-GB" altLang="en-US" sz="1350" dirty="0"/>
              <a:t>) </a:t>
            </a:r>
            <a:r>
              <a:rPr lang="en-GB" altLang="en-US" sz="1350" b="1" dirty="0"/>
              <a:t>||</a:t>
            </a:r>
            <a:r>
              <a:rPr lang="en-GB" altLang="en-US" sz="1350" dirty="0"/>
              <a:t> (</a:t>
            </a:r>
            <a:r>
              <a:rPr lang="en-GB" altLang="en-US" sz="1350" dirty="0" err="1"/>
              <a:t>counterA</a:t>
            </a:r>
            <a:r>
              <a:rPr lang="en-GB" altLang="en-US" sz="1350" dirty="0"/>
              <a:t> &lt; </a:t>
            </a:r>
            <a:r>
              <a:rPr lang="en-GB" altLang="en-US" sz="1350" dirty="0" err="1"/>
              <a:t>counterB</a:t>
            </a:r>
            <a:r>
              <a:rPr lang="en-GB" altLang="en-US" sz="1350" dirty="0"/>
              <a:t>)</a:t>
            </a:r>
          </a:p>
        </p:txBody>
      </p:sp>
      <p:sp>
        <p:nvSpPr>
          <p:cNvPr id="7" name="TextBox 6"/>
          <p:cNvSpPr txBox="1">
            <a:spLocks noChangeArrowheads="1"/>
          </p:cNvSpPr>
          <p:nvPr/>
        </p:nvSpPr>
        <p:spPr bwMode="auto">
          <a:xfrm>
            <a:off x="3378001" y="4713499"/>
            <a:ext cx="390696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350" dirty="0"/>
              <a:t>(</a:t>
            </a:r>
            <a:r>
              <a:rPr lang="en-GB" altLang="en-US" sz="1350" dirty="0" err="1"/>
              <a:t>counterA</a:t>
            </a:r>
            <a:r>
              <a:rPr lang="en-GB" altLang="en-US" sz="1350" dirty="0"/>
              <a:t> &gt; </a:t>
            </a:r>
            <a:r>
              <a:rPr lang="en-GB" altLang="en-US" sz="1350" dirty="0" err="1"/>
              <a:t>counterB</a:t>
            </a:r>
            <a:r>
              <a:rPr lang="en-GB" altLang="en-US" sz="1350" dirty="0"/>
              <a:t>) </a:t>
            </a:r>
            <a:r>
              <a:rPr lang="en-GB" altLang="en-US" sz="1350" b="1" dirty="0"/>
              <a:t>&amp;&amp;</a:t>
            </a:r>
            <a:r>
              <a:rPr lang="en-GB" altLang="en-US" sz="1350" dirty="0"/>
              <a:t> (</a:t>
            </a:r>
            <a:r>
              <a:rPr lang="en-GB" altLang="en-US" sz="1350" dirty="0" err="1"/>
              <a:t>counterA</a:t>
            </a:r>
            <a:r>
              <a:rPr lang="en-GB" altLang="en-US" sz="1350" dirty="0"/>
              <a:t> &lt; </a:t>
            </a:r>
            <a:r>
              <a:rPr lang="en-GB" altLang="en-US" sz="1350" dirty="0" err="1"/>
              <a:t>counterB</a:t>
            </a:r>
            <a:r>
              <a:rPr lang="en-GB" altLang="en-US" sz="1350" dirty="0"/>
              <a:t>)</a:t>
            </a:r>
          </a:p>
        </p:txBody>
      </p:sp>
    </p:spTree>
    <p:extLst>
      <p:ext uri="{BB962C8B-B14F-4D97-AF65-F5344CB8AC3E}">
        <p14:creationId xmlns:p14="http://schemas.microsoft.com/office/powerpoint/2010/main" val="240914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0090"/>
            <a:ext cx="6447501" cy="616277"/>
          </a:xfrm>
        </p:spPr>
        <p:txBody>
          <a:bodyPr>
            <a:normAutofit/>
          </a:bodyPr>
          <a:lstStyle/>
          <a:p>
            <a:pPr algn="ctr"/>
            <a:r>
              <a:rPr lang="en-GB" altLang="en-US" sz="3000" b="1" dirty="0">
                <a:solidFill>
                  <a:srgbClr val="0070C0"/>
                </a:solidFill>
              </a:rPr>
              <a:t>Decision Making</a:t>
            </a:r>
            <a:endParaRPr lang="en-GB" sz="3000" b="1" dirty="0">
              <a:solidFill>
                <a:srgbClr val="0070C0"/>
              </a:solidFill>
            </a:endParaRPr>
          </a:p>
        </p:txBody>
      </p:sp>
      <p:sp>
        <p:nvSpPr>
          <p:cNvPr id="3" name="Content Placeholder 2"/>
          <p:cNvSpPr>
            <a:spLocks noGrp="1"/>
          </p:cNvSpPr>
          <p:nvPr>
            <p:ph idx="1"/>
          </p:nvPr>
        </p:nvSpPr>
        <p:spPr>
          <a:xfrm>
            <a:off x="508000" y="1771686"/>
            <a:ext cx="6560096" cy="3616586"/>
          </a:xfrm>
        </p:spPr>
        <p:txBody>
          <a:bodyPr>
            <a:noAutofit/>
          </a:bodyPr>
          <a:lstStyle/>
          <a:p>
            <a:r>
              <a:rPr lang="en-US" altLang="en-US" sz="1500" b="1" dirty="0"/>
              <a:t> </a:t>
            </a:r>
            <a:r>
              <a:rPr lang="en-US" altLang="en-US" sz="1500" b="1" dirty="0">
                <a:solidFill>
                  <a:srgbClr val="C00000"/>
                </a:solidFill>
              </a:rPr>
              <a:t>switch</a:t>
            </a:r>
            <a:r>
              <a:rPr lang="en-US" altLang="en-US" sz="1500" dirty="0"/>
              <a:t> Statement</a:t>
            </a:r>
          </a:p>
          <a:p>
            <a:pPr lvl="1"/>
            <a:r>
              <a:rPr lang="en-US" altLang="en-US" sz="1500" dirty="0"/>
              <a:t>A way to simulate multiple </a:t>
            </a:r>
            <a:r>
              <a:rPr lang="en-US" altLang="en-US" sz="1500" dirty="0">
                <a:solidFill>
                  <a:srgbClr val="C00000"/>
                </a:solidFill>
              </a:rPr>
              <a:t>if</a:t>
            </a:r>
            <a:r>
              <a:rPr lang="en-US" altLang="en-US" sz="1500" dirty="0"/>
              <a:t> statements</a:t>
            </a:r>
          </a:p>
        </p:txBody>
      </p:sp>
      <p:sp>
        <p:nvSpPr>
          <p:cNvPr id="4" name="Footer Placeholder 3"/>
          <p:cNvSpPr>
            <a:spLocks noGrp="1"/>
          </p:cNvSpPr>
          <p:nvPr>
            <p:ph type="ftr" sz="quarter" idx="11"/>
          </p:nvPr>
        </p:nvSpPr>
        <p:spPr/>
        <p:txBody>
          <a:bodyPr/>
          <a:lstStyle/>
          <a:p>
            <a:r>
              <a:rPr lang="en-US"/>
              <a:t>By Sara Almudauh</a:t>
            </a:r>
            <a:endParaRPr lang="en-US" dirty="0"/>
          </a:p>
        </p:txBody>
      </p:sp>
      <p:sp>
        <p:nvSpPr>
          <p:cNvPr id="5" name="TextBox 4"/>
          <p:cNvSpPr txBox="1">
            <a:spLocks noChangeArrowheads="1"/>
          </p:cNvSpPr>
          <p:nvPr/>
        </p:nvSpPr>
        <p:spPr bwMode="auto">
          <a:xfrm>
            <a:off x="613172" y="2441973"/>
            <a:ext cx="2622947" cy="2440099"/>
          </a:xfrm>
          <a:prstGeom prst="rect">
            <a:avLst/>
          </a:prstGeom>
          <a:solidFill>
            <a:srgbClr val="DCE6F2">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8100" bIns="81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350" dirty="0" err="1">
                <a:solidFill>
                  <a:srgbClr val="C00000"/>
                </a:solidFill>
              </a:rPr>
              <a:t>int</a:t>
            </a:r>
            <a:r>
              <a:rPr lang="en-GB" altLang="en-US" sz="1350" dirty="0"/>
              <a:t> </a:t>
            </a:r>
            <a:r>
              <a:rPr lang="en-GB" altLang="en-US" sz="1350" dirty="0" err="1"/>
              <a:t>iCounter</a:t>
            </a:r>
            <a:r>
              <a:rPr lang="en-GB" altLang="en-US" sz="1350" dirty="0"/>
              <a:t> = 0; </a:t>
            </a:r>
            <a:r>
              <a:rPr lang="en-GB" altLang="en-US" sz="1350" dirty="0">
                <a:solidFill>
                  <a:schemeClr val="accent1"/>
                </a:solidFill>
              </a:rPr>
              <a:t>// initialisation</a:t>
            </a:r>
          </a:p>
          <a:p>
            <a:pPr eaLnBrk="1" hangingPunct="1"/>
            <a:r>
              <a:rPr lang="en-GB" altLang="en-US" sz="1350" dirty="0" err="1">
                <a:solidFill>
                  <a:srgbClr val="C00000"/>
                </a:solidFill>
              </a:rPr>
              <a:t>int</a:t>
            </a:r>
            <a:r>
              <a:rPr lang="en-GB" altLang="en-US" sz="1350" dirty="0">
                <a:solidFill>
                  <a:schemeClr val="accent1"/>
                </a:solidFill>
              </a:rPr>
              <a:t> </a:t>
            </a:r>
            <a:r>
              <a:rPr lang="en-GB" altLang="en-US" sz="1350" dirty="0" err="1"/>
              <a:t>iValue</a:t>
            </a:r>
            <a:r>
              <a:rPr lang="en-GB" altLang="en-US" sz="1350" dirty="0"/>
              <a:t>;</a:t>
            </a:r>
          </a:p>
          <a:p>
            <a:pPr eaLnBrk="1" hangingPunct="1"/>
            <a:r>
              <a:rPr lang="en-GB" altLang="en-US" sz="900" b="1" dirty="0"/>
              <a:t>...</a:t>
            </a:r>
          </a:p>
          <a:p>
            <a:pPr eaLnBrk="1" hangingPunct="1"/>
            <a:r>
              <a:rPr lang="en-GB" altLang="en-US" sz="1350" dirty="0">
                <a:solidFill>
                  <a:srgbClr val="C00000"/>
                </a:solidFill>
              </a:rPr>
              <a:t>if</a:t>
            </a:r>
            <a:r>
              <a:rPr lang="en-GB" altLang="en-US" sz="1350" dirty="0"/>
              <a:t> (</a:t>
            </a:r>
            <a:r>
              <a:rPr lang="en-GB" altLang="en-US" sz="1350" dirty="0" err="1"/>
              <a:t>iCounter</a:t>
            </a:r>
            <a:r>
              <a:rPr lang="en-GB" altLang="en-US" sz="1350" dirty="0"/>
              <a:t> == 0) {</a:t>
            </a:r>
          </a:p>
          <a:p>
            <a:pPr eaLnBrk="1" hangingPunct="1"/>
            <a:r>
              <a:rPr lang="en-GB" altLang="en-US" sz="1350" dirty="0"/>
              <a:t>        </a:t>
            </a:r>
            <a:r>
              <a:rPr lang="en-GB" altLang="en-US" sz="1350" dirty="0" err="1"/>
              <a:t>iValue</a:t>
            </a:r>
            <a:r>
              <a:rPr lang="en-GB" altLang="en-US" sz="1350" dirty="0"/>
              <a:t> = -1;</a:t>
            </a:r>
          </a:p>
          <a:p>
            <a:pPr eaLnBrk="1" hangingPunct="1"/>
            <a:r>
              <a:rPr lang="en-GB" altLang="en-US" sz="1350" dirty="0"/>
              <a:t>} </a:t>
            </a:r>
            <a:r>
              <a:rPr lang="en-GB" altLang="en-US" sz="1350" dirty="0">
                <a:solidFill>
                  <a:srgbClr val="C00000"/>
                </a:solidFill>
              </a:rPr>
              <a:t>else if </a:t>
            </a:r>
            <a:r>
              <a:rPr lang="en-GB" altLang="en-US" sz="1350" dirty="0"/>
              <a:t>(</a:t>
            </a:r>
            <a:r>
              <a:rPr lang="en-GB" altLang="en-US" sz="1350" dirty="0" err="1"/>
              <a:t>iCounter</a:t>
            </a:r>
            <a:r>
              <a:rPr lang="en-GB" altLang="en-US" sz="1350" dirty="0"/>
              <a:t> == 1) {</a:t>
            </a:r>
          </a:p>
          <a:p>
            <a:pPr eaLnBrk="1" hangingPunct="1"/>
            <a:r>
              <a:rPr lang="en-GB" altLang="en-US" sz="1350" dirty="0"/>
              <a:t>        </a:t>
            </a:r>
            <a:r>
              <a:rPr lang="en-GB" altLang="en-US" sz="1350" dirty="0" err="1"/>
              <a:t>iValue</a:t>
            </a:r>
            <a:r>
              <a:rPr lang="en-GB" altLang="en-US" sz="1350" dirty="0"/>
              <a:t> = -2;</a:t>
            </a:r>
          </a:p>
          <a:p>
            <a:pPr eaLnBrk="1" hangingPunct="1"/>
            <a:r>
              <a:rPr lang="en-GB" altLang="en-US" sz="1350" dirty="0"/>
              <a:t>} </a:t>
            </a:r>
            <a:r>
              <a:rPr lang="en-GB" altLang="en-US" sz="1350" dirty="0">
                <a:solidFill>
                  <a:srgbClr val="C00000"/>
                </a:solidFill>
              </a:rPr>
              <a:t>else if </a:t>
            </a:r>
            <a:r>
              <a:rPr lang="en-GB" altLang="en-US" sz="1350" dirty="0"/>
              <a:t>(</a:t>
            </a:r>
            <a:r>
              <a:rPr lang="en-GB" altLang="en-US" sz="1350" dirty="0" err="1"/>
              <a:t>iCounter</a:t>
            </a:r>
            <a:r>
              <a:rPr lang="en-GB" altLang="en-US" sz="1350" dirty="0"/>
              <a:t> == 2) {</a:t>
            </a:r>
          </a:p>
          <a:p>
            <a:pPr eaLnBrk="1" hangingPunct="1"/>
            <a:r>
              <a:rPr lang="en-GB" altLang="en-US" sz="1350" dirty="0"/>
              <a:t>        </a:t>
            </a:r>
            <a:r>
              <a:rPr lang="en-GB" altLang="en-US" sz="1350" dirty="0" err="1"/>
              <a:t>iValue</a:t>
            </a:r>
            <a:r>
              <a:rPr lang="en-GB" altLang="en-US" sz="1350" dirty="0"/>
              <a:t> = -3;</a:t>
            </a:r>
          </a:p>
          <a:p>
            <a:pPr eaLnBrk="1" hangingPunct="1"/>
            <a:r>
              <a:rPr lang="en-GB" altLang="en-US" sz="1350" dirty="0"/>
              <a:t>} </a:t>
            </a:r>
            <a:r>
              <a:rPr lang="en-GB" altLang="en-US" sz="1350" dirty="0">
                <a:solidFill>
                  <a:srgbClr val="C00000"/>
                </a:solidFill>
              </a:rPr>
              <a:t>else</a:t>
            </a:r>
            <a:r>
              <a:rPr lang="en-GB" altLang="en-US" sz="1350" dirty="0"/>
              <a:t> {</a:t>
            </a:r>
          </a:p>
          <a:p>
            <a:pPr eaLnBrk="1" hangingPunct="1"/>
            <a:r>
              <a:rPr lang="en-GB" altLang="en-US" sz="1350" dirty="0"/>
              <a:t>        </a:t>
            </a:r>
            <a:r>
              <a:rPr lang="en-GB" altLang="en-US" sz="1350" dirty="0" err="1"/>
              <a:t>iValue</a:t>
            </a:r>
            <a:r>
              <a:rPr lang="en-GB" altLang="en-US" sz="1350" dirty="0"/>
              <a:t> = -4;</a:t>
            </a:r>
          </a:p>
          <a:p>
            <a:pPr eaLnBrk="1" hangingPunct="1"/>
            <a:r>
              <a:rPr lang="en-GB" altLang="en-US" sz="1350" dirty="0"/>
              <a:t>}</a:t>
            </a:r>
          </a:p>
        </p:txBody>
      </p:sp>
      <p:sp>
        <p:nvSpPr>
          <p:cNvPr id="6" name="TextBox 5"/>
          <p:cNvSpPr txBox="1">
            <a:spLocks noChangeArrowheads="1"/>
          </p:cNvSpPr>
          <p:nvPr/>
        </p:nvSpPr>
        <p:spPr bwMode="auto">
          <a:xfrm>
            <a:off x="3605213" y="2441973"/>
            <a:ext cx="2859881" cy="3294179"/>
          </a:xfrm>
          <a:prstGeom prst="rect">
            <a:avLst/>
          </a:prstGeom>
          <a:solidFill>
            <a:srgbClr val="DCE6F2">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tIns="8100" bIns="81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350">
                <a:solidFill>
                  <a:srgbClr val="C00000"/>
                </a:solidFill>
              </a:rPr>
              <a:t>int</a:t>
            </a:r>
            <a:r>
              <a:rPr lang="en-GB" altLang="en-US" sz="1350"/>
              <a:t> iCounter = 0; </a:t>
            </a:r>
            <a:r>
              <a:rPr lang="en-GB" altLang="en-US" sz="1350">
                <a:solidFill>
                  <a:schemeClr val="accent1"/>
                </a:solidFill>
              </a:rPr>
              <a:t>// initialisation</a:t>
            </a:r>
          </a:p>
          <a:p>
            <a:pPr eaLnBrk="1" hangingPunct="1"/>
            <a:r>
              <a:rPr lang="en-GB" altLang="en-US" sz="1350">
                <a:solidFill>
                  <a:srgbClr val="C00000"/>
                </a:solidFill>
              </a:rPr>
              <a:t>int</a:t>
            </a:r>
            <a:r>
              <a:rPr lang="en-GB" altLang="en-US" sz="1350">
                <a:solidFill>
                  <a:schemeClr val="accent1"/>
                </a:solidFill>
              </a:rPr>
              <a:t> </a:t>
            </a:r>
            <a:r>
              <a:rPr lang="en-GB" altLang="en-US" sz="1350"/>
              <a:t>iValue;</a:t>
            </a:r>
          </a:p>
          <a:p>
            <a:pPr eaLnBrk="1" hangingPunct="1"/>
            <a:r>
              <a:rPr lang="en-GB" altLang="en-US" sz="1050" b="1"/>
              <a:t>...</a:t>
            </a:r>
          </a:p>
          <a:p>
            <a:pPr eaLnBrk="1" hangingPunct="1"/>
            <a:r>
              <a:rPr lang="en-GB" altLang="en-US" sz="1350">
                <a:solidFill>
                  <a:srgbClr val="C00000"/>
                </a:solidFill>
              </a:rPr>
              <a:t>switch</a:t>
            </a:r>
            <a:r>
              <a:rPr lang="en-GB" altLang="en-US" sz="1350"/>
              <a:t> (iCounter) {</a:t>
            </a:r>
          </a:p>
          <a:p>
            <a:pPr eaLnBrk="1" hangingPunct="1"/>
            <a:r>
              <a:rPr lang="en-GB" altLang="en-US" sz="1350"/>
              <a:t>    </a:t>
            </a:r>
            <a:r>
              <a:rPr lang="en-GB" altLang="en-US" sz="1350">
                <a:solidFill>
                  <a:srgbClr val="C00000"/>
                </a:solidFill>
              </a:rPr>
              <a:t>case</a:t>
            </a:r>
            <a:r>
              <a:rPr lang="en-GB" altLang="en-US" sz="1350"/>
              <a:t> 0:</a:t>
            </a:r>
          </a:p>
          <a:p>
            <a:pPr eaLnBrk="1" hangingPunct="1"/>
            <a:r>
              <a:rPr lang="en-GB" altLang="en-US" sz="1350"/>
              <a:t>        iValue = -1;</a:t>
            </a:r>
          </a:p>
          <a:p>
            <a:pPr eaLnBrk="1" hangingPunct="1"/>
            <a:r>
              <a:rPr lang="en-GB" altLang="en-US" sz="1350"/>
              <a:t>        </a:t>
            </a:r>
            <a:r>
              <a:rPr lang="en-GB" altLang="en-US" sz="1350">
                <a:solidFill>
                  <a:srgbClr val="C00000"/>
                </a:solidFill>
              </a:rPr>
              <a:t>break</a:t>
            </a:r>
            <a:r>
              <a:rPr lang="en-GB" altLang="en-US" sz="1350"/>
              <a:t>;</a:t>
            </a:r>
          </a:p>
          <a:p>
            <a:pPr eaLnBrk="1" hangingPunct="1"/>
            <a:r>
              <a:rPr lang="en-GB" altLang="en-US" sz="1350"/>
              <a:t>    </a:t>
            </a:r>
            <a:r>
              <a:rPr lang="en-GB" altLang="en-US" sz="1350">
                <a:solidFill>
                  <a:srgbClr val="C00000"/>
                </a:solidFill>
              </a:rPr>
              <a:t>case</a:t>
            </a:r>
            <a:r>
              <a:rPr lang="en-GB" altLang="en-US" sz="1350"/>
              <a:t> 1:</a:t>
            </a:r>
          </a:p>
          <a:p>
            <a:pPr eaLnBrk="1" hangingPunct="1"/>
            <a:r>
              <a:rPr lang="en-GB" altLang="en-US" sz="1350"/>
              <a:t>        iValue = -2;</a:t>
            </a:r>
          </a:p>
          <a:p>
            <a:pPr eaLnBrk="1" hangingPunct="1"/>
            <a:r>
              <a:rPr lang="en-GB" altLang="en-US" sz="1350"/>
              <a:t>        </a:t>
            </a:r>
            <a:r>
              <a:rPr lang="en-GB" altLang="en-US" sz="1350">
                <a:solidFill>
                  <a:srgbClr val="C00000"/>
                </a:solidFill>
              </a:rPr>
              <a:t>break</a:t>
            </a:r>
            <a:r>
              <a:rPr lang="en-GB" altLang="en-US" sz="1350"/>
              <a:t>;</a:t>
            </a:r>
          </a:p>
          <a:p>
            <a:pPr eaLnBrk="1" hangingPunct="1"/>
            <a:r>
              <a:rPr lang="en-GB" altLang="en-US" sz="1350"/>
              <a:t>    </a:t>
            </a:r>
            <a:r>
              <a:rPr lang="en-GB" altLang="en-US" sz="1350">
                <a:solidFill>
                  <a:srgbClr val="C00000"/>
                </a:solidFill>
              </a:rPr>
              <a:t>case</a:t>
            </a:r>
            <a:r>
              <a:rPr lang="en-GB" altLang="en-US" sz="1350"/>
              <a:t> 2:</a:t>
            </a:r>
          </a:p>
          <a:p>
            <a:pPr eaLnBrk="1" hangingPunct="1"/>
            <a:r>
              <a:rPr lang="en-GB" altLang="en-US" sz="1350"/>
              <a:t>        iValue = -3;</a:t>
            </a:r>
          </a:p>
          <a:p>
            <a:pPr eaLnBrk="1" hangingPunct="1"/>
            <a:r>
              <a:rPr lang="en-GB" altLang="en-US" sz="1350"/>
              <a:t>        </a:t>
            </a:r>
            <a:r>
              <a:rPr lang="en-GB" altLang="en-US" sz="1350">
                <a:solidFill>
                  <a:srgbClr val="C00000"/>
                </a:solidFill>
              </a:rPr>
              <a:t>break</a:t>
            </a:r>
            <a:r>
              <a:rPr lang="en-GB" altLang="en-US" sz="1350"/>
              <a:t>;</a:t>
            </a:r>
          </a:p>
          <a:p>
            <a:pPr eaLnBrk="1" hangingPunct="1"/>
            <a:r>
              <a:rPr lang="en-GB" altLang="en-US" sz="1350"/>
              <a:t>    </a:t>
            </a:r>
            <a:r>
              <a:rPr lang="en-GB" altLang="en-US" sz="1350">
                <a:solidFill>
                  <a:srgbClr val="C00000"/>
                </a:solidFill>
              </a:rPr>
              <a:t>default</a:t>
            </a:r>
            <a:r>
              <a:rPr lang="en-GB" altLang="en-US" sz="1350"/>
              <a:t>:</a:t>
            </a:r>
          </a:p>
          <a:p>
            <a:pPr eaLnBrk="1" hangingPunct="1"/>
            <a:r>
              <a:rPr lang="en-GB" altLang="en-US" sz="1350"/>
              <a:t>        iValue = -4;</a:t>
            </a:r>
          </a:p>
          <a:p>
            <a:pPr eaLnBrk="1" hangingPunct="1"/>
            <a:r>
              <a:rPr lang="en-GB" altLang="en-US" sz="1350"/>
              <a:t>} </a:t>
            </a:r>
            <a:r>
              <a:rPr lang="en-GB" altLang="en-US" sz="1350">
                <a:solidFill>
                  <a:schemeClr val="accent1"/>
                </a:solidFill>
              </a:rPr>
              <a:t>// end switch</a:t>
            </a:r>
          </a:p>
        </p:txBody>
      </p:sp>
      <p:grpSp>
        <p:nvGrpSpPr>
          <p:cNvPr id="7" name="Group 10"/>
          <p:cNvGrpSpPr>
            <a:grpSpLocks/>
          </p:cNvGrpSpPr>
          <p:nvPr/>
        </p:nvGrpSpPr>
        <p:grpSpPr bwMode="auto">
          <a:xfrm>
            <a:off x="623888" y="2995612"/>
            <a:ext cx="4572000" cy="852488"/>
            <a:chOff x="831270" y="2784765"/>
            <a:chExt cx="6096002" cy="1136070"/>
          </a:xfrm>
        </p:grpSpPr>
        <p:sp>
          <p:nvSpPr>
            <p:cNvPr id="8" name="Rectangle 7"/>
            <p:cNvSpPr/>
            <p:nvPr/>
          </p:nvSpPr>
          <p:spPr>
            <a:xfrm>
              <a:off x="831270" y="2784765"/>
              <a:ext cx="2749551" cy="568035"/>
            </a:xfrm>
            <a:prstGeom prst="rec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9" name="Rectangle 8"/>
            <p:cNvSpPr/>
            <p:nvPr/>
          </p:nvSpPr>
          <p:spPr>
            <a:xfrm>
              <a:off x="4834946" y="3089409"/>
              <a:ext cx="2092326" cy="831426"/>
            </a:xfrm>
            <a:prstGeom prst="rec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cxnSp>
          <p:nvCxnSpPr>
            <p:cNvPr id="10" name="Elbow Connector 9"/>
            <p:cNvCxnSpPr>
              <a:stCxn id="8" idx="3"/>
              <a:endCxn id="9" idx="1"/>
            </p:cNvCxnSpPr>
            <p:nvPr/>
          </p:nvCxnSpPr>
          <p:spPr>
            <a:xfrm>
              <a:off x="3580821" y="3068783"/>
              <a:ext cx="1254125" cy="436339"/>
            </a:xfrm>
            <a:prstGeom prst="bentConnector3">
              <a:avLst>
                <a:gd name="adj1" fmla="val 50000"/>
              </a:avLst>
            </a:prstGeom>
            <a:ln w="1905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1" name="Group 28"/>
          <p:cNvGrpSpPr>
            <a:grpSpLocks/>
          </p:cNvGrpSpPr>
          <p:nvPr/>
        </p:nvGrpSpPr>
        <p:grpSpPr bwMode="auto">
          <a:xfrm>
            <a:off x="623888" y="4232672"/>
            <a:ext cx="4572000" cy="1257300"/>
            <a:chOff x="831271" y="2784765"/>
            <a:chExt cx="6096001" cy="1676415"/>
          </a:xfrm>
        </p:grpSpPr>
        <p:sp>
          <p:nvSpPr>
            <p:cNvPr id="12" name="Rectangle 11"/>
            <p:cNvSpPr/>
            <p:nvPr/>
          </p:nvSpPr>
          <p:spPr>
            <a:xfrm>
              <a:off x="831271" y="2784765"/>
              <a:ext cx="2749550" cy="539755"/>
            </a:xfrm>
            <a:prstGeom prst="rec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3" name="Rectangle 12"/>
            <p:cNvSpPr/>
            <p:nvPr/>
          </p:nvSpPr>
          <p:spPr>
            <a:xfrm>
              <a:off x="4834947" y="3921425"/>
              <a:ext cx="2092325" cy="539755"/>
            </a:xfrm>
            <a:prstGeom prst="rec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cxnSp>
          <p:nvCxnSpPr>
            <p:cNvPr id="14" name="Elbow Connector 13"/>
            <p:cNvCxnSpPr>
              <a:stCxn id="12" idx="3"/>
            </p:cNvCxnSpPr>
            <p:nvPr/>
          </p:nvCxnSpPr>
          <p:spPr>
            <a:xfrm>
              <a:off x="3580821" y="3054642"/>
              <a:ext cx="1268413" cy="1141422"/>
            </a:xfrm>
            <a:prstGeom prst="bentConnector3">
              <a:avLst>
                <a:gd name="adj1" fmla="val 50000"/>
              </a:avLst>
            </a:prstGeom>
            <a:ln w="1905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623888" y="3421856"/>
            <a:ext cx="4572000" cy="1048941"/>
            <a:chOff x="831271" y="2784765"/>
            <a:chExt cx="6096001" cy="1399315"/>
          </a:xfrm>
        </p:grpSpPr>
        <p:sp>
          <p:nvSpPr>
            <p:cNvPr id="16" name="Rectangle 15"/>
            <p:cNvSpPr/>
            <p:nvPr/>
          </p:nvSpPr>
          <p:spPr>
            <a:xfrm>
              <a:off x="831271" y="2784765"/>
              <a:ext cx="2749550" cy="540031"/>
            </a:xfrm>
            <a:prstGeom prst="rec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7" name="Rectangle 16"/>
            <p:cNvSpPr/>
            <p:nvPr/>
          </p:nvSpPr>
          <p:spPr>
            <a:xfrm>
              <a:off x="4834947" y="3353385"/>
              <a:ext cx="2092325" cy="830695"/>
            </a:xfrm>
            <a:prstGeom prst="rec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cxnSp>
          <p:nvCxnSpPr>
            <p:cNvPr id="18" name="Elbow Connector 17"/>
            <p:cNvCxnSpPr>
              <a:stCxn id="16" idx="3"/>
              <a:endCxn id="17" idx="1"/>
            </p:cNvCxnSpPr>
            <p:nvPr/>
          </p:nvCxnSpPr>
          <p:spPr>
            <a:xfrm>
              <a:off x="3580821" y="3054780"/>
              <a:ext cx="1254125" cy="714746"/>
            </a:xfrm>
            <a:prstGeom prst="bentConnector3">
              <a:avLst>
                <a:gd name="adj1" fmla="val 50000"/>
              </a:avLst>
            </a:prstGeom>
            <a:ln w="19050">
              <a:solidFill>
                <a:schemeClr val="accent6"/>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935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1"/>
          <p:cNvSpPr>
            <a:spLocks noGrp="1"/>
          </p:cNvSpPr>
          <p:nvPr>
            <p:ph type="title"/>
          </p:nvPr>
        </p:nvSpPr>
        <p:spPr>
          <a:xfrm>
            <a:off x="1464469" y="1429942"/>
            <a:ext cx="5992416" cy="812006"/>
          </a:xfrm>
        </p:spPr>
        <p:txBody>
          <a:bodyPr/>
          <a:lstStyle/>
          <a:p>
            <a:pPr>
              <a:defRPr/>
            </a:pPr>
            <a:r>
              <a:rPr lang="en-US" altLang="ar-SA" dirty="0"/>
              <a:t>Two-Way Selection</a:t>
            </a:r>
          </a:p>
        </p:txBody>
      </p:sp>
      <p:sp>
        <p:nvSpPr>
          <p:cNvPr id="21507" name="Text Box 3"/>
          <p:cNvSpPr txBox="1">
            <a:spLocks noChangeArrowheads="1"/>
          </p:cNvSpPr>
          <p:nvPr/>
        </p:nvSpPr>
        <p:spPr bwMode="auto">
          <a:xfrm>
            <a:off x="1600200" y="2743201"/>
            <a:ext cx="5943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ar-SA" b="1">
                <a:latin typeface="Times New Roman" panose="02020603050405020304" pitchFamily="18" charset="0"/>
              </a:rPr>
              <a:t>Example 4-13</a:t>
            </a:r>
            <a:endParaRPr lang="en-US" altLang="ar-SA">
              <a:latin typeface="Times New Roman" panose="02020603050405020304" pitchFamily="18" charset="0"/>
            </a:endParaRPr>
          </a:p>
          <a:p>
            <a:pPr eaLnBrk="1" hangingPunct="1"/>
            <a:endParaRPr lang="en-US" altLang="ar-SA">
              <a:latin typeface="Times New Roman" panose="02020603050405020304" pitchFamily="18" charset="0"/>
            </a:endParaRPr>
          </a:p>
          <a:p>
            <a:pPr eaLnBrk="1" hangingPunct="1"/>
            <a:r>
              <a:rPr lang="en-US" altLang="ar-SA">
                <a:solidFill>
                  <a:srgbClr val="333399"/>
                </a:solidFill>
                <a:latin typeface="Courier New" panose="02070309020205020404" pitchFamily="49" charset="0"/>
              </a:rPr>
              <a:t>if</a:t>
            </a:r>
            <a:r>
              <a:rPr lang="en-US" altLang="ar-SA">
                <a:latin typeface="Courier New" panose="02070309020205020404" pitchFamily="49" charset="0"/>
              </a:rPr>
              <a:t> (hours &gt; 40.0)</a:t>
            </a:r>
          </a:p>
          <a:p>
            <a:pPr eaLnBrk="1" hangingPunct="1"/>
            <a:r>
              <a:rPr lang="en-US" altLang="ar-SA">
                <a:latin typeface="Courier New" panose="02070309020205020404" pitchFamily="49" charset="0"/>
              </a:rPr>
              <a:t>    wages = 40.0 + rate * hours;</a:t>
            </a:r>
          </a:p>
          <a:p>
            <a:pPr eaLnBrk="1" hangingPunct="1"/>
            <a:r>
              <a:rPr lang="en-US" altLang="ar-SA">
                <a:latin typeface="Courier New" panose="02070309020205020404" pitchFamily="49" charset="0"/>
              </a:rPr>
              <a:t> </a:t>
            </a:r>
            <a:r>
              <a:rPr lang="en-US" altLang="ar-SA">
                <a:solidFill>
                  <a:srgbClr val="333399"/>
                </a:solidFill>
                <a:latin typeface="Courier New" panose="02070309020205020404" pitchFamily="49" charset="0"/>
              </a:rPr>
              <a:t>else</a:t>
            </a:r>
          </a:p>
          <a:p>
            <a:pPr eaLnBrk="1" hangingPunct="1"/>
            <a:r>
              <a:rPr lang="en-US" altLang="ar-SA">
                <a:latin typeface="Courier New" panose="02070309020205020404" pitchFamily="49" charset="0"/>
              </a:rPr>
              <a:t>    wages = hours * rate;    </a:t>
            </a:r>
          </a:p>
        </p:txBody>
      </p:sp>
    </p:spTree>
    <p:extLst>
      <p:ext uri="{BB962C8B-B14F-4D97-AF65-F5344CB8AC3E}">
        <p14:creationId xmlns:p14="http://schemas.microsoft.com/office/powerpoint/2010/main" val="834570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2"/>
          <p:cNvSpPr>
            <a:spLocks noGrp="1"/>
          </p:cNvSpPr>
          <p:nvPr>
            <p:ph type="title"/>
          </p:nvPr>
        </p:nvSpPr>
        <p:spPr/>
        <p:txBody>
          <a:bodyPr/>
          <a:lstStyle/>
          <a:p>
            <a:pPr>
              <a:defRPr/>
            </a:pPr>
            <a:r>
              <a:rPr lang="en-US" altLang="ar-SA" dirty="0"/>
              <a:t>Switch Structures</a:t>
            </a:r>
          </a:p>
        </p:txBody>
      </p:sp>
      <p:sp>
        <p:nvSpPr>
          <p:cNvPr id="34821" name="Rectangle 3"/>
          <p:cNvSpPr txBox="1">
            <a:spLocks noChangeArrowheads="1"/>
          </p:cNvSpPr>
          <p:nvPr/>
        </p:nvSpPr>
        <p:spPr bwMode="auto">
          <a:xfrm>
            <a:off x="4972050" y="2514600"/>
            <a:ext cx="28575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defRPr/>
            </a:pPr>
            <a:r>
              <a:rPr lang="en-US" altLang="ar-SA" sz="2100" dirty="0">
                <a:latin typeface="+mj-lt"/>
              </a:rPr>
              <a:t>Expression is also known as selector.</a:t>
            </a:r>
          </a:p>
          <a:p>
            <a:pPr eaLnBrk="1" hangingPunct="1">
              <a:spcBef>
                <a:spcPct val="20000"/>
              </a:spcBef>
              <a:buFont typeface="Arial" panose="020B0604020202020204" pitchFamily="34" charset="0"/>
              <a:buChar char="•"/>
              <a:defRPr/>
            </a:pPr>
            <a:r>
              <a:rPr lang="en-US" altLang="ar-SA" sz="2100" dirty="0">
                <a:latin typeface="+mj-lt"/>
              </a:rPr>
              <a:t>Expression can be an identifier.</a:t>
            </a:r>
          </a:p>
          <a:p>
            <a:pPr eaLnBrk="1" hangingPunct="1">
              <a:spcBef>
                <a:spcPct val="20000"/>
              </a:spcBef>
              <a:buFont typeface="Arial" panose="020B0604020202020204" pitchFamily="34" charset="0"/>
              <a:buChar char="•"/>
              <a:defRPr/>
            </a:pPr>
            <a:r>
              <a:rPr lang="en-US" altLang="ar-SA" sz="2100" dirty="0">
                <a:solidFill>
                  <a:srgbClr val="FF0000"/>
                </a:solidFill>
                <a:latin typeface="+mj-lt"/>
              </a:rPr>
              <a:t>Value can only be integral</a:t>
            </a:r>
            <a:r>
              <a:rPr lang="en-US" altLang="ar-SA" sz="2100" dirty="0">
                <a:latin typeface="+mj-lt"/>
              </a:rPr>
              <a:t>. </a:t>
            </a:r>
          </a:p>
        </p:txBody>
      </p:sp>
      <p:sp>
        <p:nvSpPr>
          <p:cNvPr id="28676" name="Rectangle 4"/>
          <p:cNvSpPr>
            <a:spLocks noChangeArrowheads="1"/>
          </p:cNvSpPr>
          <p:nvPr/>
        </p:nvSpPr>
        <p:spPr bwMode="auto">
          <a:xfrm>
            <a:off x="1428751" y="2533651"/>
            <a:ext cx="3421856"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ar-SA" sz="1500">
                <a:solidFill>
                  <a:srgbClr val="333399"/>
                </a:solidFill>
                <a:latin typeface="Courier New" panose="02070309020205020404" pitchFamily="49" charset="0"/>
              </a:rPr>
              <a:t>switch</a:t>
            </a:r>
            <a:r>
              <a:rPr lang="en-US" altLang="ar-SA" sz="1500">
                <a:solidFill>
                  <a:schemeClr val="accent2"/>
                </a:solidFill>
                <a:latin typeface="Courier New" panose="02070309020205020404" pitchFamily="49" charset="0"/>
              </a:rPr>
              <a:t> </a:t>
            </a:r>
            <a:r>
              <a:rPr lang="en-US" altLang="ar-SA" sz="1500">
                <a:latin typeface="Courier New" panose="02070309020205020404" pitchFamily="49" charset="0"/>
              </a:rPr>
              <a:t>(expression)</a:t>
            </a:r>
          </a:p>
          <a:p>
            <a:pPr eaLnBrk="1" hangingPunct="1"/>
            <a:r>
              <a:rPr lang="en-US" altLang="ar-SA" sz="1500">
                <a:latin typeface="Courier New" panose="02070309020205020404" pitchFamily="49" charset="0"/>
              </a:rPr>
              <a:t>{</a:t>
            </a:r>
          </a:p>
          <a:p>
            <a:pPr eaLnBrk="1" hangingPunct="1"/>
            <a:r>
              <a:rPr lang="en-US" altLang="ar-SA" sz="1500">
                <a:solidFill>
                  <a:srgbClr val="333399"/>
                </a:solidFill>
                <a:latin typeface="Courier New" panose="02070309020205020404" pitchFamily="49" charset="0"/>
              </a:rPr>
              <a:t>  case</a:t>
            </a:r>
            <a:r>
              <a:rPr lang="en-US" altLang="ar-SA" sz="1500" b="1">
                <a:latin typeface="Courier New" panose="02070309020205020404" pitchFamily="49" charset="0"/>
              </a:rPr>
              <a:t> </a:t>
            </a:r>
            <a:r>
              <a:rPr lang="en-US" altLang="ar-SA" sz="1500">
                <a:latin typeface="Courier New" panose="02070309020205020404" pitchFamily="49" charset="0"/>
              </a:rPr>
              <a:t>value1: statements1</a:t>
            </a:r>
          </a:p>
          <a:p>
            <a:pPr eaLnBrk="1" hangingPunct="1"/>
            <a:r>
              <a:rPr lang="en-US" altLang="ar-SA" sz="1500" b="1">
                <a:latin typeface="Courier New" panose="02070309020205020404" pitchFamily="49" charset="0"/>
              </a:rPr>
              <a:t>	       </a:t>
            </a:r>
            <a:r>
              <a:rPr lang="en-US" altLang="ar-SA" sz="1500">
                <a:solidFill>
                  <a:srgbClr val="333399"/>
                </a:solidFill>
                <a:latin typeface="Courier New" panose="02070309020205020404" pitchFamily="49" charset="0"/>
              </a:rPr>
              <a:t>break</a:t>
            </a:r>
            <a:r>
              <a:rPr lang="en-US" altLang="ar-SA" sz="1500">
                <a:latin typeface="Courier New" panose="02070309020205020404" pitchFamily="49" charset="0"/>
              </a:rPr>
              <a:t>;</a:t>
            </a:r>
          </a:p>
          <a:p>
            <a:pPr eaLnBrk="1" hangingPunct="1"/>
            <a:r>
              <a:rPr lang="en-US" altLang="ar-SA" sz="1500">
                <a:solidFill>
                  <a:srgbClr val="333399"/>
                </a:solidFill>
                <a:latin typeface="Courier New" panose="02070309020205020404" pitchFamily="49" charset="0"/>
              </a:rPr>
              <a:t>  case</a:t>
            </a:r>
            <a:r>
              <a:rPr lang="en-US" altLang="ar-SA" sz="1500" b="1">
                <a:latin typeface="Courier New" panose="02070309020205020404" pitchFamily="49" charset="0"/>
              </a:rPr>
              <a:t> </a:t>
            </a:r>
            <a:r>
              <a:rPr lang="en-US" altLang="ar-SA" sz="1500">
                <a:latin typeface="Courier New" panose="02070309020205020404" pitchFamily="49" charset="0"/>
              </a:rPr>
              <a:t>value2: statements2</a:t>
            </a:r>
          </a:p>
          <a:p>
            <a:pPr eaLnBrk="1" hangingPunct="1"/>
            <a:r>
              <a:rPr lang="en-US" altLang="ar-SA" sz="1500" b="1">
                <a:latin typeface="Courier New" panose="02070309020205020404" pitchFamily="49" charset="0"/>
              </a:rPr>
              <a:t>	       </a:t>
            </a:r>
            <a:r>
              <a:rPr lang="en-US" altLang="ar-SA" sz="1500">
                <a:solidFill>
                  <a:srgbClr val="333399"/>
                </a:solidFill>
                <a:latin typeface="Courier New" panose="02070309020205020404" pitchFamily="49" charset="0"/>
              </a:rPr>
              <a:t>break</a:t>
            </a:r>
            <a:r>
              <a:rPr lang="en-US" altLang="ar-SA" sz="1500">
                <a:latin typeface="Courier New" panose="02070309020205020404" pitchFamily="49" charset="0"/>
              </a:rPr>
              <a:t>;</a:t>
            </a:r>
          </a:p>
          <a:p>
            <a:pPr eaLnBrk="1" hangingPunct="1"/>
            <a:r>
              <a:rPr lang="en-US" altLang="ar-SA" sz="1500">
                <a:latin typeface="Courier New" panose="02070309020205020404" pitchFamily="49" charset="0"/>
              </a:rPr>
              <a:t>  ...</a:t>
            </a:r>
          </a:p>
          <a:p>
            <a:pPr eaLnBrk="1" hangingPunct="1"/>
            <a:r>
              <a:rPr lang="en-US" altLang="ar-SA" sz="1500">
                <a:solidFill>
                  <a:srgbClr val="333399"/>
                </a:solidFill>
                <a:latin typeface="Courier New" panose="02070309020205020404" pitchFamily="49" charset="0"/>
              </a:rPr>
              <a:t>  case</a:t>
            </a:r>
            <a:r>
              <a:rPr lang="en-US" altLang="ar-SA" sz="1500">
                <a:latin typeface="Courier New" panose="02070309020205020404" pitchFamily="49" charset="0"/>
              </a:rPr>
              <a:t> value n: statements n</a:t>
            </a:r>
          </a:p>
          <a:p>
            <a:pPr eaLnBrk="1" hangingPunct="1"/>
            <a:r>
              <a:rPr lang="en-US" altLang="ar-SA" sz="1500" b="1">
                <a:latin typeface="Courier New" panose="02070309020205020404" pitchFamily="49" charset="0"/>
              </a:rPr>
              <a:t>	       </a:t>
            </a:r>
            <a:r>
              <a:rPr lang="en-US" altLang="ar-SA" sz="1500">
                <a:solidFill>
                  <a:srgbClr val="333399"/>
                </a:solidFill>
                <a:latin typeface="Courier New" panose="02070309020205020404" pitchFamily="49" charset="0"/>
              </a:rPr>
              <a:t>break</a:t>
            </a:r>
            <a:r>
              <a:rPr lang="en-US" altLang="ar-SA" sz="1500">
                <a:latin typeface="Courier New" panose="02070309020205020404" pitchFamily="49" charset="0"/>
              </a:rPr>
              <a:t>;</a:t>
            </a:r>
          </a:p>
          <a:p>
            <a:pPr eaLnBrk="1" hangingPunct="1"/>
            <a:r>
              <a:rPr lang="en-US" altLang="ar-SA" sz="1500">
                <a:solidFill>
                  <a:srgbClr val="333399"/>
                </a:solidFill>
                <a:latin typeface="Courier New" panose="02070309020205020404" pitchFamily="49" charset="0"/>
              </a:rPr>
              <a:t>  default</a:t>
            </a:r>
            <a:r>
              <a:rPr lang="en-US" altLang="ar-SA" sz="1500">
                <a:latin typeface="Courier New" panose="02070309020205020404" pitchFamily="49" charset="0"/>
              </a:rPr>
              <a:t>: statements</a:t>
            </a:r>
          </a:p>
          <a:p>
            <a:pPr eaLnBrk="1" hangingPunct="1"/>
            <a:r>
              <a:rPr lang="en-US" altLang="ar-SA" sz="1500">
                <a:latin typeface="Courier New" panose="02070309020205020404" pitchFamily="49" charset="0"/>
              </a:rPr>
              <a:t>}</a:t>
            </a:r>
          </a:p>
        </p:txBody>
      </p:sp>
    </p:spTree>
    <p:extLst>
      <p:ext uri="{BB962C8B-B14F-4D97-AF65-F5344CB8AC3E}">
        <p14:creationId xmlns:p14="http://schemas.microsoft.com/office/powerpoint/2010/main" val="421495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595" y="533611"/>
            <a:ext cx="6447501" cy="616277"/>
          </a:xfrm>
        </p:spPr>
        <p:txBody>
          <a:bodyPr>
            <a:normAutofit/>
          </a:bodyPr>
          <a:lstStyle/>
          <a:p>
            <a:pPr algn="ctr"/>
            <a:r>
              <a:rPr lang="en-GB" altLang="en-US" sz="3000" b="1" dirty="0">
                <a:solidFill>
                  <a:srgbClr val="0070C0"/>
                </a:solidFill>
              </a:rPr>
              <a:t>Control Structures</a:t>
            </a:r>
            <a:endParaRPr lang="en-GB" sz="3000" b="1" dirty="0">
              <a:solidFill>
                <a:srgbClr val="0070C0"/>
              </a:solidFill>
            </a:endParaRPr>
          </a:p>
        </p:txBody>
      </p:sp>
      <p:sp>
        <p:nvSpPr>
          <p:cNvPr id="3" name="Content Placeholder 2"/>
          <p:cNvSpPr>
            <a:spLocks noGrp="1"/>
          </p:cNvSpPr>
          <p:nvPr>
            <p:ph idx="1"/>
          </p:nvPr>
        </p:nvSpPr>
        <p:spPr>
          <a:xfrm>
            <a:off x="508000" y="1678279"/>
            <a:ext cx="6560096" cy="3786389"/>
          </a:xfrm>
        </p:spPr>
        <p:txBody>
          <a:bodyPr>
            <a:noAutofit/>
          </a:bodyPr>
          <a:lstStyle/>
          <a:p>
            <a:r>
              <a:rPr lang="en-US" altLang="en-US" sz="1800" dirty="0"/>
              <a:t>Loops</a:t>
            </a:r>
          </a:p>
          <a:p>
            <a:pPr lvl="1"/>
            <a:r>
              <a:rPr lang="en-US" altLang="en-US" sz="1800" dirty="0"/>
              <a:t> </a:t>
            </a:r>
            <a:r>
              <a:rPr lang="en-US" altLang="en-US" sz="1800" dirty="0">
                <a:solidFill>
                  <a:srgbClr val="C00000"/>
                </a:solidFill>
              </a:rPr>
              <a:t>while</a:t>
            </a:r>
          </a:p>
          <a:p>
            <a:pPr lvl="1">
              <a:buNone/>
            </a:pPr>
            <a:endParaRPr lang="en-US" altLang="en-US" sz="1800" dirty="0">
              <a:solidFill>
                <a:srgbClr val="C00000"/>
              </a:solidFill>
            </a:endParaRPr>
          </a:p>
          <a:p>
            <a:pPr lvl="1"/>
            <a:r>
              <a:rPr lang="en-US" altLang="en-US" sz="1800" dirty="0"/>
              <a:t> </a:t>
            </a:r>
            <a:r>
              <a:rPr lang="en-US" altLang="en-US" sz="1800" dirty="0">
                <a:solidFill>
                  <a:srgbClr val="C00000"/>
                </a:solidFill>
              </a:rPr>
              <a:t>do</a:t>
            </a:r>
          </a:p>
          <a:p>
            <a:pPr lvl="1">
              <a:buNone/>
            </a:pPr>
            <a:endParaRPr lang="en-US" altLang="en-US" sz="1800" dirty="0">
              <a:solidFill>
                <a:srgbClr val="C00000"/>
              </a:solidFill>
            </a:endParaRPr>
          </a:p>
          <a:p>
            <a:pPr lvl="1"/>
            <a:r>
              <a:rPr lang="en-US" altLang="en-US" sz="1800" dirty="0"/>
              <a:t> </a:t>
            </a:r>
            <a:r>
              <a:rPr lang="en-US" altLang="en-US" sz="1800" dirty="0">
                <a:solidFill>
                  <a:srgbClr val="C00000"/>
                </a:solidFill>
              </a:rPr>
              <a:t>for</a:t>
            </a:r>
          </a:p>
          <a:p>
            <a:r>
              <a:rPr lang="en-US" altLang="en-US" sz="1800" dirty="0"/>
              <a:t>Loop Control</a:t>
            </a:r>
          </a:p>
          <a:p>
            <a:pPr lvl="1"/>
            <a:r>
              <a:rPr lang="en-US" altLang="en-US" sz="1800" dirty="0"/>
              <a:t> </a:t>
            </a:r>
            <a:r>
              <a:rPr lang="en-US" altLang="en-US" sz="1800" dirty="0">
                <a:solidFill>
                  <a:srgbClr val="C00000"/>
                </a:solidFill>
              </a:rPr>
              <a:t>break</a:t>
            </a:r>
          </a:p>
          <a:p>
            <a:pPr lvl="1">
              <a:buNone/>
            </a:pPr>
            <a:endParaRPr lang="en-US" altLang="en-US" sz="1800" dirty="0">
              <a:solidFill>
                <a:srgbClr val="C00000"/>
              </a:solidFill>
            </a:endParaRPr>
          </a:p>
          <a:p>
            <a:pPr lvl="1"/>
            <a:r>
              <a:rPr lang="en-US" altLang="en-US" sz="1800" dirty="0"/>
              <a:t> </a:t>
            </a:r>
            <a:r>
              <a:rPr lang="en-US" altLang="en-US" sz="1800" dirty="0">
                <a:solidFill>
                  <a:srgbClr val="C00000"/>
                </a:solidFill>
              </a:rPr>
              <a:t>continue</a:t>
            </a:r>
          </a:p>
          <a:p>
            <a:pPr lvl="1"/>
            <a:endParaRPr lang="en-US" altLang="en-US" sz="1800" dirty="0"/>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3811198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393157" y="2243137"/>
            <a:ext cx="2093119" cy="3100388"/>
          </a:xfrm>
          <a:prstGeom prst="rect">
            <a:avLst/>
          </a:prstGeom>
          <a:ln>
            <a:solidFill>
              <a:schemeClr val="accent3"/>
            </a:solidFill>
          </a:ln>
        </p:spPr>
        <p:style>
          <a:lnRef idx="1">
            <a:schemeClr val="accent3"/>
          </a:lnRef>
          <a:fillRef idx="2">
            <a:schemeClr val="accent3"/>
          </a:fillRef>
          <a:effectRef idx="1">
            <a:schemeClr val="accent3"/>
          </a:effectRef>
          <a:fontRef idx="minor">
            <a:schemeClr val="dk1"/>
          </a:fontRef>
        </p:style>
        <p:txBody>
          <a:bodyPr anchor="ctr"/>
          <a:lstStyle/>
          <a:p>
            <a:pPr marL="257175" indent="-257175">
              <a:spcBef>
                <a:spcPct val="20000"/>
              </a:spcBef>
              <a:defRPr/>
            </a:pPr>
            <a:r>
              <a:rPr lang="en-GB" sz="1350" dirty="0" err="1">
                <a:solidFill>
                  <a:srgbClr val="C00000"/>
                </a:solidFill>
              </a:rPr>
              <a:t>int</a:t>
            </a:r>
            <a:r>
              <a:rPr lang="en-GB" sz="1350" dirty="0">
                <a:solidFill>
                  <a:srgbClr val="C00000"/>
                </a:solidFill>
              </a:rPr>
              <a:t> </a:t>
            </a:r>
            <a:r>
              <a:rPr lang="en-GB" sz="1350" dirty="0" err="1"/>
              <a:t>iIndex</a:t>
            </a:r>
            <a:r>
              <a:rPr lang="en-GB" sz="1350" dirty="0"/>
              <a:t> = 0; </a:t>
            </a:r>
            <a:r>
              <a:rPr lang="en-GB" sz="1350" dirty="0">
                <a:solidFill>
                  <a:schemeClr val="accent1"/>
                </a:solidFill>
              </a:rPr>
              <a:t>// initialise</a:t>
            </a:r>
          </a:p>
          <a:p>
            <a:pPr marL="257175" indent="-257175">
              <a:spcBef>
                <a:spcPct val="20000"/>
              </a:spcBef>
              <a:defRPr/>
            </a:pPr>
            <a:endParaRPr lang="en-GB" sz="1350" dirty="0">
              <a:solidFill>
                <a:schemeClr val="accent1"/>
              </a:solidFill>
            </a:endParaRPr>
          </a:p>
          <a:p>
            <a:pPr marL="257175" indent="-257175">
              <a:spcBef>
                <a:spcPct val="20000"/>
              </a:spcBef>
              <a:defRPr/>
            </a:pPr>
            <a:r>
              <a:rPr lang="en-GB" sz="1350" dirty="0">
                <a:solidFill>
                  <a:srgbClr val="C00000"/>
                </a:solidFill>
              </a:rPr>
              <a:t>while</a:t>
            </a:r>
            <a:r>
              <a:rPr lang="en-GB" sz="1350" dirty="0">
                <a:solidFill>
                  <a:schemeClr val="accent1"/>
                </a:solidFill>
              </a:rPr>
              <a:t> </a:t>
            </a:r>
            <a:r>
              <a:rPr lang="en-GB" sz="1350" dirty="0"/>
              <a:t>(</a:t>
            </a:r>
            <a:r>
              <a:rPr lang="en-US" sz="1350" dirty="0" err="1"/>
              <a:t>iIndex</a:t>
            </a:r>
            <a:r>
              <a:rPr lang="en-US" sz="1350" dirty="0"/>
              <a:t> &lt; 4)</a:t>
            </a:r>
            <a:r>
              <a:rPr lang="en-GB" sz="1350" dirty="0">
                <a:solidFill>
                  <a:schemeClr val="accent1"/>
                </a:solidFill>
              </a:rPr>
              <a:t> </a:t>
            </a:r>
            <a:r>
              <a:rPr lang="en-GB" sz="1350" dirty="0"/>
              <a:t>{</a:t>
            </a:r>
          </a:p>
          <a:p>
            <a:pPr marL="257175" indent="-257175">
              <a:spcBef>
                <a:spcPct val="20000"/>
              </a:spcBef>
              <a:defRPr/>
            </a:pPr>
            <a:r>
              <a:rPr lang="en-GB" sz="1350" dirty="0">
                <a:solidFill>
                  <a:schemeClr val="accent1"/>
                </a:solidFill>
              </a:rPr>
              <a:t>    </a:t>
            </a:r>
            <a:r>
              <a:rPr lang="en-GB" sz="1350" dirty="0" err="1"/>
              <a:t>System.</a:t>
            </a:r>
            <a:r>
              <a:rPr lang="en-GB" sz="1350" dirty="0" err="1">
                <a:solidFill>
                  <a:schemeClr val="accent1"/>
                </a:solidFill>
              </a:rPr>
              <a:t>out</a:t>
            </a:r>
            <a:r>
              <a:rPr lang="en-GB" sz="1350" dirty="0" err="1"/>
              <a:t>.println</a:t>
            </a:r>
            <a:r>
              <a:rPr lang="en-GB" sz="1350" dirty="0"/>
              <a:t>(</a:t>
            </a:r>
            <a:r>
              <a:rPr lang="en-GB" sz="1275" dirty="0" err="1"/>
              <a:t>iIndex</a:t>
            </a:r>
            <a:r>
              <a:rPr lang="en-GB" sz="1350" dirty="0"/>
              <a:t>);</a:t>
            </a:r>
          </a:p>
          <a:p>
            <a:pPr marL="257175" indent="-257175">
              <a:spcBef>
                <a:spcPct val="20000"/>
              </a:spcBef>
              <a:defRPr/>
            </a:pPr>
            <a:r>
              <a:rPr lang="en-GB" sz="1350" dirty="0"/>
              <a:t>    </a:t>
            </a:r>
            <a:r>
              <a:rPr lang="en-GB" sz="1350" dirty="0" err="1"/>
              <a:t>iIndex</a:t>
            </a:r>
            <a:r>
              <a:rPr lang="en-GB" sz="1350" dirty="0"/>
              <a:t> += 2;</a:t>
            </a:r>
            <a:endParaRPr lang="en-GB" sz="1350" dirty="0">
              <a:solidFill>
                <a:schemeClr val="accent3"/>
              </a:solidFill>
            </a:endParaRPr>
          </a:p>
          <a:p>
            <a:pPr marL="257175" indent="-257175">
              <a:spcBef>
                <a:spcPct val="20000"/>
              </a:spcBef>
              <a:defRPr/>
            </a:pPr>
            <a:r>
              <a:rPr lang="en-GB" sz="1350" dirty="0"/>
              <a:t>} </a:t>
            </a:r>
            <a:r>
              <a:rPr lang="en-GB" sz="1350" dirty="0">
                <a:solidFill>
                  <a:schemeClr val="accent1"/>
                </a:solidFill>
              </a:rPr>
              <a:t>// end while</a:t>
            </a:r>
            <a:endParaRPr lang="en-US" sz="1350" dirty="0">
              <a:solidFill>
                <a:schemeClr val="accent1"/>
              </a:solidFill>
            </a:endParaRPr>
          </a:p>
          <a:p>
            <a:pPr marL="257175" indent="-257175">
              <a:spcBef>
                <a:spcPct val="20000"/>
              </a:spcBef>
              <a:defRPr/>
            </a:pPr>
            <a:r>
              <a:rPr lang="en-GB" sz="1350" dirty="0" err="1"/>
              <a:t>System.</a:t>
            </a:r>
            <a:r>
              <a:rPr lang="en-GB" sz="1350" dirty="0" err="1">
                <a:solidFill>
                  <a:schemeClr val="accent1"/>
                </a:solidFill>
              </a:rPr>
              <a:t>out</a:t>
            </a:r>
            <a:r>
              <a:rPr lang="en-GB" sz="1350" dirty="0" err="1"/>
              <a:t>.println</a:t>
            </a:r>
            <a:r>
              <a:rPr lang="en-GB" sz="1350" dirty="0"/>
              <a:t>(</a:t>
            </a:r>
            <a:r>
              <a:rPr lang="en-GB" sz="1350" dirty="0" err="1"/>
              <a:t>iIndex</a:t>
            </a:r>
            <a:r>
              <a:rPr lang="en-GB" sz="1350" dirty="0"/>
              <a:t>);</a:t>
            </a:r>
          </a:p>
          <a:p>
            <a:pPr marL="257175" indent="-257175">
              <a:spcBef>
                <a:spcPct val="20000"/>
              </a:spcBef>
              <a:defRPr/>
            </a:pPr>
            <a:r>
              <a:rPr lang="en-GB" sz="1350" dirty="0">
                <a:solidFill>
                  <a:schemeClr val="accent3">
                    <a:lumMod val="50000"/>
                  </a:schemeClr>
                </a:solidFill>
              </a:rPr>
              <a:t>...</a:t>
            </a:r>
            <a:endParaRPr lang="en-US" sz="1350" dirty="0">
              <a:solidFill>
                <a:schemeClr val="accent3">
                  <a:lumMod val="50000"/>
                </a:schemeClr>
              </a:solidFill>
            </a:endParaRPr>
          </a:p>
          <a:p>
            <a:pPr algn="ctr">
              <a:defRPr/>
            </a:pPr>
            <a:endParaRPr lang="en-GB" sz="1350" dirty="0"/>
          </a:p>
        </p:txBody>
      </p:sp>
      <p:sp>
        <p:nvSpPr>
          <p:cNvPr id="14" name="Rectangle 13"/>
          <p:cNvSpPr/>
          <p:nvPr/>
        </p:nvSpPr>
        <p:spPr>
          <a:xfrm>
            <a:off x="4521994" y="2243137"/>
            <a:ext cx="2093119" cy="3100388"/>
          </a:xfrm>
          <a:prstGeom prst="rect">
            <a:avLst/>
          </a:prstGeom>
          <a:ln>
            <a:solidFill>
              <a:schemeClr val="accent3"/>
            </a:solidFill>
          </a:ln>
        </p:spPr>
        <p:style>
          <a:lnRef idx="1">
            <a:schemeClr val="accent3"/>
          </a:lnRef>
          <a:fillRef idx="2">
            <a:schemeClr val="accent3"/>
          </a:fillRef>
          <a:effectRef idx="1">
            <a:schemeClr val="accent3"/>
          </a:effectRef>
          <a:fontRef idx="minor">
            <a:schemeClr val="dk1"/>
          </a:fontRef>
        </p:style>
        <p:txBody>
          <a:bodyPr anchor="ctr"/>
          <a:lstStyle/>
          <a:p>
            <a:pPr marL="257175" indent="-257175">
              <a:spcBef>
                <a:spcPct val="20000"/>
              </a:spcBef>
              <a:defRPr/>
            </a:pPr>
            <a:r>
              <a:rPr lang="en-GB" sz="1350" dirty="0">
                <a:solidFill>
                  <a:srgbClr val="C00000"/>
                </a:solidFill>
              </a:rPr>
              <a:t>for </a:t>
            </a:r>
            <a:r>
              <a:rPr lang="en-GB" sz="1350" dirty="0"/>
              <a:t>(</a:t>
            </a:r>
            <a:r>
              <a:rPr lang="en-GB" sz="1350" dirty="0" err="1">
                <a:solidFill>
                  <a:srgbClr val="C00000"/>
                </a:solidFill>
              </a:rPr>
              <a:t>int</a:t>
            </a:r>
            <a:r>
              <a:rPr lang="en-GB" sz="1350" dirty="0"/>
              <a:t> </a:t>
            </a:r>
            <a:r>
              <a:rPr lang="en-GB" sz="1350" dirty="0" err="1"/>
              <a:t>iIndex</a:t>
            </a:r>
            <a:r>
              <a:rPr lang="en-GB" sz="1350" dirty="0"/>
              <a:t> = 0;</a:t>
            </a:r>
          </a:p>
          <a:p>
            <a:pPr marL="257175" indent="-257175">
              <a:spcBef>
                <a:spcPct val="20000"/>
              </a:spcBef>
              <a:defRPr/>
            </a:pPr>
            <a:r>
              <a:rPr lang="en-GB" sz="1350" dirty="0"/>
              <a:t>      </a:t>
            </a:r>
            <a:r>
              <a:rPr lang="en-US" sz="1350" dirty="0" err="1"/>
              <a:t>iIndex</a:t>
            </a:r>
            <a:r>
              <a:rPr lang="en-US" sz="1350" dirty="0"/>
              <a:t> &lt; 4;</a:t>
            </a:r>
          </a:p>
          <a:p>
            <a:pPr marL="257175" indent="-257175">
              <a:spcBef>
                <a:spcPct val="20000"/>
              </a:spcBef>
              <a:defRPr/>
            </a:pPr>
            <a:r>
              <a:rPr lang="en-US" sz="1350" dirty="0"/>
              <a:t>      </a:t>
            </a:r>
            <a:r>
              <a:rPr lang="en-US" sz="1350" dirty="0" err="1"/>
              <a:t>iIndex</a:t>
            </a:r>
            <a:r>
              <a:rPr lang="en-US" sz="1350" dirty="0"/>
              <a:t> += 2)</a:t>
            </a:r>
            <a:r>
              <a:rPr lang="en-GB" sz="1350" dirty="0">
                <a:solidFill>
                  <a:schemeClr val="accent1"/>
                </a:solidFill>
              </a:rPr>
              <a:t> </a:t>
            </a:r>
            <a:r>
              <a:rPr lang="en-GB" sz="1350" dirty="0"/>
              <a:t>{</a:t>
            </a:r>
          </a:p>
          <a:p>
            <a:pPr marL="257175" indent="-257175">
              <a:spcBef>
                <a:spcPct val="20000"/>
              </a:spcBef>
              <a:defRPr/>
            </a:pPr>
            <a:r>
              <a:rPr lang="en-GB" sz="1350" dirty="0">
                <a:solidFill>
                  <a:schemeClr val="accent1"/>
                </a:solidFill>
              </a:rPr>
              <a:t>    </a:t>
            </a:r>
            <a:r>
              <a:rPr lang="en-GB" sz="1350" dirty="0" err="1"/>
              <a:t>System.</a:t>
            </a:r>
            <a:r>
              <a:rPr lang="en-GB" sz="1350" dirty="0" err="1">
                <a:solidFill>
                  <a:schemeClr val="accent1"/>
                </a:solidFill>
              </a:rPr>
              <a:t>out</a:t>
            </a:r>
            <a:r>
              <a:rPr lang="en-GB" sz="1350" dirty="0" err="1"/>
              <a:t>.println</a:t>
            </a:r>
            <a:r>
              <a:rPr lang="en-GB" sz="1350" dirty="0"/>
              <a:t>(</a:t>
            </a:r>
            <a:r>
              <a:rPr lang="en-GB" sz="1275" dirty="0" err="1"/>
              <a:t>iIndex</a:t>
            </a:r>
            <a:r>
              <a:rPr lang="en-GB" sz="1350" dirty="0"/>
              <a:t>);</a:t>
            </a:r>
            <a:endParaRPr lang="en-GB" sz="1350" dirty="0">
              <a:solidFill>
                <a:schemeClr val="accent3"/>
              </a:solidFill>
            </a:endParaRPr>
          </a:p>
          <a:p>
            <a:pPr marL="257175" indent="-257175">
              <a:spcBef>
                <a:spcPct val="20000"/>
              </a:spcBef>
              <a:defRPr/>
            </a:pPr>
            <a:r>
              <a:rPr lang="en-GB" sz="1350" dirty="0"/>
              <a:t>} </a:t>
            </a:r>
            <a:r>
              <a:rPr lang="en-GB" sz="1350" dirty="0">
                <a:solidFill>
                  <a:schemeClr val="accent1"/>
                </a:solidFill>
              </a:rPr>
              <a:t>// end for</a:t>
            </a:r>
            <a:endParaRPr lang="en-US" sz="1350" dirty="0">
              <a:solidFill>
                <a:schemeClr val="accent1"/>
              </a:solidFill>
            </a:endParaRPr>
          </a:p>
          <a:p>
            <a:pPr marL="257175" indent="-257175">
              <a:spcBef>
                <a:spcPct val="20000"/>
              </a:spcBef>
              <a:defRPr/>
            </a:pPr>
            <a:r>
              <a:rPr lang="en-GB" sz="1350" dirty="0" err="1"/>
              <a:t>System.</a:t>
            </a:r>
            <a:r>
              <a:rPr lang="en-GB" sz="1350" dirty="0" err="1">
                <a:solidFill>
                  <a:schemeClr val="accent1"/>
                </a:solidFill>
              </a:rPr>
              <a:t>out</a:t>
            </a:r>
            <a:r>
              <a:rPr lang="en-GB" sz="1350" dirty="0" err="1"/>
              <a:t>.println</a:t>
            </a:r>
            <a:r>
              <a:rPr lang="en-GB" sz="1350" dirty="0"/>
              <a:t>(</a:t>
            </a:r>
            <a:r>
              <a:rPr lang="en-GB" sz="1350" dirty="0" err="1"/>
              <a:t>iIndex</a:t>
            </a:r>
            <a:r>
              <a:rPr lang="en-GB" sz="1350" dirty="0"/>
              <a:t>);</a:t>
            </a:r>
          </a:p>
          <a:p>
            <a:pPr marL="257175" indent="-257175">
              <a:spcBef>
                <a:spcPct val="20000"/>
              </a:spcBef>
              <a:defRPr/>
            </a:pPr>
            <a:r>
              <a:rPr lang="en-GB" sz="1350" dirty="0">
                <a:solidFill>
                  <a:schemeClr val="accent3">
                    <a:lumMod val="50000"/>
                  </a:schemeClr>
                </a:solidFill>
              </a:rPr>
              <a:t>...</a:t>
            </a:r>
            <a:endParaRPr lang="en-US" sz="1350" dirty="0">
              <a:solidFill>
                <a:schemeClr val="accent3">
                  <a:lumMod val="50000"/>
                </a:schemeClr>
              </a:solidFill>
            </a:endParaRPr>
          </a:p>
          <a:p>
            <a:pPr algn="ctr">
              <a:defRPr/>
            </a:pPr>
            <a:endParaRPr lang="en-GB" sz="1350" dirty="0"/>
          </a:p>
        </p:txBody>
      </p:sp>
      <p:sp>
        <p:nvSpPr>
          <p:cNvPr id="2" name="Title 1"/>
          <p:cNvSpPr>
            <a:spLocks noGrp="1"/>
          </p:cNvSpPr>
          <p:nvPr>
            <p:ph type="title"/>
          </p:nvPr>
        </p:nvSpPr>
        <p:spPr>
          <a:xfrm>
            <a:off x="530089" y="607160"/>
            <a:ext cx="6447501" cy="616277"/>
          </a:xfrm>
        </p:spPr>
        <p:txBody>
          <a:bodyPr>
            <a:normAutofit/>
          </a:bodyPr>
          <a:lstStyle/>
          <a:p>
            <a:pPr algn="ctr"/>
            <a:r>
              <a:rPr lang="en-GB" altLang="en-US" sz="3000" b="1" dirty="0">
                <a:solidFill>
                  <a:srgbClr val="0070C0"/>
                </a:solidFill>
              </a:rPr>
              <a:t>Control Structures</a:t>
            </a:r>
            <a:endParaRPr lang="en-GB" sz="3000" b="1" dirty="0">
              <a:solidFill>
                <a:srgbClr val="0070C0"/>
              </a:solidFill>
            </a:endParaRPr>
          </a:p>
        </p:txBody>
      </p:sp>
      <p:sp>
        <p:nvSpPr>
          <p:cNvPr id="4" name="Footer Placeholder 3"/>
          <p:cNvSpPr>
            <a:spLocks noGrp="1"/>
          </p:cNvSpPr>
          <p:nvPr>
            <p:ph type="ftr" sz="quarter" idx="11"/>
          </p:nvPr>
        </p:nvSpPr>
        <p:spPr/>
        <p:txBody>
          <a:bodyPr/>
          <a:lstStyle/>
          <a:p>
            <a:r>
              <a:rPr lang="en-US"/>
              <a:t>By Sara Almudauh</a:t>
            </a:r>
            <a:endParaRPr lang="en-US" dirty="0"/>
          </a:p>
        </p:txBody>
      </p:sp>
      <p:sp>
        <p:nvSpPr>
          <p:cNvPr id="6" name="TextBox 5"/>
          <p:cNvSpPr txBox="1">
            <a:spLocks noChangeArrowheads="1"/>
          </p:cNvSpPr>
          <p:nvPr/>
        </p:nvSpPr>
        <p:spPr bwMode="auto">
          <a:xfrm>
            <a:off x="1349968" y="1812400"/>
            <a:ext cx="4807744" cy="4154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100" dirty="0">
                <a:solidFill>
                  <a:schemeClr val="accent1"/>
                </a:solidFill>
              </a:rPr>
              <a:t>Initialisation - Condition - Increment</a:t>
            </a:r>
          </a:p>
        </p:txBody>
      </p:sp>
      <p:sp>
        <p:nvSpPr>
          <p:cNvPr id="7" name="Rectangle 6"/>
          <p:cNvSpPr/>
          <p:nvPr/>
        </p:nvSpPr>
        <p:spPr>
          <a:xfrm>
            <a:off x="264319" y="2235994"/>
            <a:ext cx="2093119" cy="3100388"/>
          </a:xfrm>
          <a:prstGeom prst="rect">
            <a:avLst/>
          </a:prstGeom>
          <a:ln>
            <a:noFill/>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GB" sz="1350"/>
          </a:p>
        </p:txBody>
      </p:sp>
      <p:sp>
        <p:nvSpPr>
          <p:cNvPr id="8" name="Content Placeholder 2"/>
          <p:cNvSpPr>
            <a:spLocks noGrp="1"/>
          </p:cNvSpPr>
          <p:nvPr>
            <p:ph idx="1"/>
          </p:nvPr>
        </p:nvSpPr>
        <p:spPr>
          <a:xfrm>
            <a:off x="271463" y="2243137"/>
            <a:ext cx="2085975" cy="3100388"/>
          </a:xfrm>
          <a:ln>
            <a:solidFill>
              <a:schemeClr val="accent3"/>
            </a:solidFill>
          </a:ln>
        </p:spPr>
        <p:txBody>
          <a:bodyPr vert="horz" wrap="square" lIns="54000" tIns="45720" rIns="0" bIns="45720" numCol="1" anchor="t" anchorCtr="0" compatLnSpc="1">
            <a:prstTxWarp prst="textNoShape">
              <a:avLst/>
            </a:prstTxWarp>
          </a:bodyPr>
          <a:lstStyle/>
          <a:p>
            <a:pPr eaLnBrk="1" hangingPunct="1">
              <a:buFont typeface="Arial" charset="0"/>
              <a:buNone/>
              <a:defRPr/>
            </a:pPr>
            <a:r>
              <a:rPr lang="en-GB" sz="1350" dirty="0">
                <a:solidFill>
                  <a:srgbClr val="C00000"/>
                </a:solidFill>
              </a:rPr>
              <a:t>int </a:t>
            </a:r>
            <a:r>
              <a:rPr lang="en-GB" sz="1350" dirty="0" err="1">
                <a:solidFill>
                  <a:schemeClr val="tx1"/>
                </a:solidFill>
              </a:rPr>
              <a:t>iIndex</a:t>
            </a:r>
            <a:r>
              <a:rPr lang="en-GB" sz="1350" dirty="0">
                <a:solidFill>
                  <a:schemeClr val="tx1"/>
                </a:solidFill>
              </a:rPr>
              <a:t> = 0; </a:t>
            </a:r>
            <a:r>
              <a:rPr lang="en-GB" sz="1350" dirty="0"/>
              <a:t>// initialise</a:t>
            </a:r>
          </a:p>
          <a:p>
            <a:pPr eaLnBrk="1" hangingPunct="1">
              <a:buFont typeface="Arial" charset="0"/>
              <a:buNone/>
              <a:defRPr/>
            </a:pPr>
            <a:endParaRPr lang="en-GB" sz="1350" dirty="0"/>
          </a:p>
          <a:p>
            <a:pPr eaLnBrk="1" hangingPunct="1">
              <a:buFont typeface="Arial" charset="0"/>
              <a:buNone/>
              <a:defRPr/>
            </a:pPr>
            <a:r>
              <a:rPr lang="en-GB" sz="1350" dirty="0">
                <a:solidFill>
                  <a:srgbClr val="C00000"/>
                </a:solidFill>
              </a:rPr>
              <a:t>do</a:t>
            </a:r>
            <a:r>
              <a:rPr lang="en-GB" sz="1350" dirty="0"/>
              <a:t> </a:t>
            </a:r>
            <a:r>
              <a:rPr lang="en-GB" sz="1350" dirty="0">
                <a:solidFill>
                  <a:schemeClr val="tx1"/>
                </a:solidFill>
              </a:rPr>
              <a:t>{</a:t>
            </a:r>
          </a:p>
          <a:p>
            <a:pPr eaLnBrk="1" hangingPunct="1">
              <a:buFont typeface="Arial" charset="0"/>
              <a:buNone/>
              <a:defRPr/>
            </a:pPr>
            <a:r>
              <a:rPr lang="en-GB" sz="1350" dirty="0"/>
              <a:t>    </a:t>
            </a:r>
            <a:r>
              <a:rPr lang="en-GB" sz="1350" dirty="0">
                <a:solidFill>
                  <a:schemeClr val="tx1"/>
                </a:solidFill>
              </a:rPr>
              <a:t>System.</a:t>
            </a:r>
            <a:r>
              <a:rPr lang="en-GB" sz="1350" dirty="0"/>
              <a:t>out</a:t>
            </a:r>
            <a:r>
              <a:rPr lang="en-GB" sz="1350" dirty="0">
                <a:solidFill>
                  <a:schemeClr val="tx1"/>
                </a:solidFill>
              </a:rPr>
              <a:t>.println(</a:t>
            </a:r>
            <a:r>
              <a:rPr lang="en-GB" sz="1275" dirty="0" err="1">
                <a:solidFill>
                  <a:schemeClr val="tx1"/>
                </a:solidFill>
              </a:rPr>
              <a:t>iIndex</a:t>
            </a:r>
            <a:r>
              <a:rPr lang="en-GB" sz="1350" dirty="0">
                <a:solidFill>
                  <a:schemeClr val="tx1"/>
                </a:solidFill>
              </a:rPr>
              <a:t>);</a:t>
            </a:r>
          </a:p>
          <a:p>
            <a:pPr eaLnBrk="1" hangingPunct="1">
              <a:buFont typeface="Arial" charset="0"/>
              <a:buNone/>
              <a:defRPr/>
            </a:pPr>
            <a:r>
              <a:rPr lang="en-GB" sz="1350" dirty="0">
                <a:solidFill>
                  <a:schemeClr val="tx1"/>
                </a:solidFill>
              </a:rPr>
              <a:t>    </a:t>
            </a:r>
            <a:r>
              <a:rPr lang="en-GB" sz="1350" dirty="0" err="1">
                <a:solidFill>
                  <a:schemeClr val="tx1"/>
                </a:solidFill>
              </a:rPr>
              <a:t>iIndex</a:t>
            </a:r>
            <a:r>
              <a:rPr lang="en-GB" sz="1350" dirty="0">
                <a:solidFill>
                  <a:schemeClr val="tx1"/>
                </a:solidFill>
              </a:rPr>
              <a:t> += 2;</a:t>
            </a:r>
            <a:endParaRPr lang="en-GB" sz="1350" dirty="0">
              <a:solidFill>
                <a:schemeClr val="accent3"/>
              </a:solidFill>
            </a:endParaRPr>
          </a:p>
          <a:p>
            <a:pPr eaLnBrk="1" hangingPunct="1">
              <a:buFont typeface="Arial" charset="0"/>
              <a:buNone/>
              <a:defRPr/>
            </a:pPr>
            <a:r>
              <a:rPr lang="en-GB" sz="1350" dirty="0">
                <a:solidFill>
                  <a:schemeClr val="tx1"/>
                </a:solidFill>
              </a:rPr>
              <a:t>}</a:t>
            </a:r>
            <a:r>
              <a:rPr lang="en-GB" sz="1350" dirty="0"/>
              <a:t> </a:t>
            </a:r>
            <a:r>
              <a:rPr lang="en-GB" sz="1350" dirty="0">
                <a:solidFill>
                  <a:srgbClr val="C00000"/>
                </a:solidFill>
              </a:rPr>
              <a:t>while</a:t>
            </a:r>
            <a:r>
              <a:rPr lang="en-GB" sz="1350" dirty="0"/>
              <a:t> </a:t>
            </a:r>
            <a:r>
              <a:rPr lang="en-GB" sz="1350" dirty="0">
                <a:solidFill>
                  <a:schemeClr val="tx1"/>
                </a:solidFill>
              </a:rPr>
              <a:t>(</a:t>
            </a:r>
            <a:r>
              <a:rPr lang="en-US" sz="1350" dirty="0" err="1">
                <a:solidFill>
                  <a:schemeClr val="tx1"/>
                </a:solidFill>
              </a:rPr>
              <a:t>iIndex</a:t>
            </a:r>
            <a:r>
              <a:rPr lang="en-US" sz="1350" dirty="0">
                <a:solidFill>
                  <a:schemeClr val="tx1"/>
                </a:solidFill>
              </a:rPr>
              <a:t> &lt; 4);</a:t>
            </a:r>
          </a:p>
          <a:p>
            <a:pPr eaLnBrk="1" hangingPunct="1">
              <a:buFont typeface="Arial" charset="0"/>
              <a:buNone/>
              <a:defRPr/>
            </a:pPr>
            <a:r>
              <a:rPr lang="en-GB" sz="1350" dirty="0">
                <a:solidFill>
                  <a:schemeClr val="tx1"/>
                </a:solidFill>
              </a:rPr>
              <a:t>System.</a:t>
            </a:r>
            <a:r>
              <a:rPr lang="en-GB" sz="1350" dirty="0"/>
              <a:t>out</a:t>
            </a:r>
            <a:r>
              <a:rPr lang="en-GB" sz="1350" dirty="0">
                <a:solidFill>
                  <a:schemeClr val="tx1"/>
                </a:solidFill>
              </a:rPr>
              <a:t>.println(</a:t>
            </a:r>
            <a:r>
              <a:rPr lang="en-GB" sz="1350" dirty="0" err="1">
                <a:solidFill>
                  <a:schemeClr val="tx1"/>
                </a:solidFill>
              </a:rPr>
              <a:t>iIndex</a:t>
            </a:r>
            <a:r>
              <a:rPr lang="en-GB" sz="1350" dirty="0">
                <a:solidFill>
                  <a:schemeClr val="tx1"/>
                </a:solidFill>
              </a:rPr>
              <a:t>);</a:t>
            </a:r>
          </a:p>
          <a:p>
            <a:pPr eaLnBrk="1" hangingPunct="1">
              <a:buFont typeface="Arial" charset="0"/>
              <a:buNone/>
              <a:defRPr/>
            </a:pPr>
            <a:r>
              <a:rPr lang="en-GB" sz="1350" dirty="0">
                <a:solidFill>
                  <a:schemeClr val="accent3">
                    <a:lumMod val="50000"/>
                  </a:schemeClr>
                </a:solidFill>
              </a:rPr>
              <a:t>...</a:t>
            </a:r>
            <a:endParaRPr lang="en-US" sz="1350" dirty="0">
              <a:solidFill>
                <a:schemeClr val="accent3">
                  <a:lumMod val="50000"/>
                </a:schemeClr>
              </a:solidFill>
            </a:endParaRPr>
          </a:p>
        </p:txBody>
      </p:sp>
      <p:sp>
        <p:nvSpPr>
          <p:cNvPr id="9" name="Rectangle 8"/>
          <p:cNvSpPr/>
          <p:nvPr/>
        </p:nvSpPr>
        <p:spPr>
          <a:xfrm>
            <a:off x="285751" y="2257426"/>
            <a:ext cx="6307931" cy="278606"/>
          </a:xfrm>
          <a:prstGeom prst="rect">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0" name="Rectangle 9"/>
          <p:cNvSpPr/>
          <p:nvPr/>
        </p:nvSpPr>
        <p:spPr>
          <a:xfrm>
            <a:off x="2407444" y="2743201"/>
            <a:ext cx="2057400" cy="278606"/>
          </a:xfrm>
          <a:prstGeom prst="rect">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1" name="Rectangle 10"/>
          <p:cNvSpPr/>
          <p:nvPr/>
        </p:nvSpPr>
        <p:spPr>
          <a:xfrm>
            <a:off x="4543426" y="2500313"/>
            <a:ext cx="2050256" cy="278606"/>
          </a:xfrm>
          <a:prstGeom prst="rect">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2" name="Rectangle 11"/>
          <p:cNvSpPr/>
          <p:nvPr/>
        </p:nvSpPr>
        <p:spPr>
          <a:xfrm>
            <a:off x="285750" y="3243263"/>
            <a:ext cx="4179094" cy="278606"/>
          </a:xfrm>
          <a:prstGeom prst="rect">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
        <p:nvSpPr>
          <p:cNvPr id="13" name="Rectangle 12"/>
          <p:cNvSpPr/>
          <p:nvPr/>
        </p:nvSpPr>
        <p:spPr>
          <a:xfrm>
            <a:off x="4543426" y="2743201"/>
            <a:ext cx="2050256" cy="278606"/>
          </a:xfrm>
          <a:prstGeom prst="rect">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sz="1350" dirty="0"/>
          </a:p>
        </p:txBody>
      </p:sp>
    </p:spTree>
    <p:extLst>
      <p:ext uri="{BB962C8B-B14F-4D97-AF65-F5344CB8AC3E}">
        <p14:creationId xmlns:p14="http://schemas.microsoft.com/office/powerpoint/2010/main" val="112933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559" y="443665"/>
            <a:ext cx="6447501" cy="499056"/>
          </a:xfrm>
        </p:spPr>
        <p:txBody>
          <a:bodyPr/>
          <a:lstStyle/>
          <a:p>
            <a:pPr algn="ctr"/>
            <a:r>
              <a:rPr lang="en-GB" altLang="en-US" b="1" dirty="0">
                <a:solidFill>
                  <a:srgbClr val="0070C0"/>
                </a:solidFill>
              </a:rPr>
              <a:t>Arrays</a:t>
            </a:r>
            <a:endParaRPr lang="en-GB" b="1" dirty="0">
              <a:solidFill>
                <a:srgbClr val="0070C0"/>
              </a:solidFill>
            </a:endParaRPr>
          </a:p>
        </p:txBody>
      </p:sp>
      <p:sp>
        <p:nvSpPr>
          <p:cNvPr id="3" name="Content Placeholder 2"/>
          <p:cNvSpPr>
            <a:spLocks noGrp="1"/>
          </p:cNvSpPr>
          <p:nvPr>
            <p:ph idx="1"/>
          </p:nvPr>
        </p:nvSpPr>
        <p:spPr>
          <a:xfrm>
            <a:off x="508001" y="1557777"/>
            <a:ext cx="7769895" cy="3830495"/>
          </a:xfrm>
        </p:spPr>
        <p:txBody>
          <a:bodyPr>
            <a:noAutofit/>
          </a:bodyPr>
          <a:lstStyle/>
          <a:p>
            <a:r>
              <a:rPr lang="en-GB" altLang="en-US" sz="2100" dirty="0"/>
              <a:t>Group of data items</a:t>
            </a:r>
          </a:p>
          <a:p>
            <a:r>
              <a:rPr lang="en-GB" altLang="en-US" sz="2100" dirty="0"/>
              <a:t>All items of the same type, e.g. </a:t>
            </a:r>
            <a:r>
              <a:rPr lang="en-GB" altLang="en-US" sz="2100" dirty="0" err="1">
                <a:solidFill>
                  <a:srgbClr val="C00000"/>
                </a:solidFill>
              </a:rPr>
              <a:t>int</a:t>
            </a:r>
            <a:endParaRPr lang="en-GB" altLang="en-US" sz="2100" dirty="0">
              <a:solidFill>
                <a:srgbClr val="C00000"/>
              </a:solidFill>
            </a:endParaRPr>
          </a:p>
          <a:p>
            <a:r>
              <a:rPr lang="en-GB" altLang="en-US" sz="2100" dirty="0"/>
              <a:t>Items accessed by integer indexes</a:t>
            </a:r>
          </a:p>
          <a:p>
            <a:pPr lvl="1"/>
            <a:r>
              <a:rPr lang="en-GB" altLang="en-US" sz="2100" dirty="0"/>
              <a:t>Starting index with zero</a:t>
            </a:r>
          </a:p>
          <a:p>
            <a:pPr lvl="1"/>
            <a:r>
              <a:rPr lang="en-GB" altLang="en-US" sz="2100" dirty="0"/>
              <a:t>Last index is one less than the length</a:t>
            </a:r>
          </a:p>
          <a:p>
            <a:r>
              <a:rPr lang="en-GB" altLang="en-US" sz="2100" dirty="0"/>
              <a:t>Of pre-determinate size</a:t>
            </a:r>
          </a:p>
          <a:p>
            <a:pPr lvl="1"/>
            <a:r>
              <a:rPr lang="en-GB" altLang="en-US" sz="2100" dirty="0"/>
              <a:t>The length of an array is the number of items it contains</a:t>
            </a:r>
          </a:p>
          <a:p>
            <a:pPr lvl="1"/>
            <a:r>
              <a:rPr lang="en-GB" altLang="en-US" sz="2100" dirty="0"/>
              <a:t>The length is fixed at creation time</a:t>
            </a:r>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417436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altLang="en-US" sz="3600" b="1" dirty="0">
                <a:solidFill>
                  <a:srgbClr val="0070C0"/>
                </a:solidFill>
              </a:rPr>
              <a:t>What is Java?</a:t>
            </a:r>
          </a:p>
        </p:txBody>
      </p:sp>
      <p:sp>
        <p:nvSpPr>
          <p:cNvPr id="3" name="Content Placeholder 2"/>
          <p:cNvSpPr>
            <a:spLocks noGrp="1"/>
          </p:cNvSpPr>
          <p:nvPr>
            <p:ph idx="1"/>
          </p:nvPr>
        </p:nvSpPr>
        <p:spPr>
          <a:xfrm>
            <a:off x="508001" y="2129674"/>
            <a:ext cx="6447501" cy="2910580"/>
          </a:xfrm>
        </p:spPr>
        <p:txBody>
          <a:bodyPr>
            <a:noAutofit/>
          </a:bodyPr>
          <a:lstStyle/>
          <a:p>
            <a:pPr>
              <a:buNone/>
            </a:pPr>
            <a:r>
              <a:rPr lang="en-US" altLang="en-US" sz="1800" dirty="0"/>
              <a:t>Java is a programming language </a:t>
            </a:r>
          </a:p>
          <a:p>
            <a:r>
              <a:rPr lang="en-US" altLang="en-US" sz="1800" dirty="0"/>
              <a:t>Created by Sun Microsystems </a:t>
            </a:r>
          </a:p>
          <a:p>
            <a:r>
              <a:rPr lang="en-US" altLang="en-US" sz="1800" dirty="0"/>
              <a:t>Often used for web programming </a:t>
            </a:r>
          </a:p>
          <a:p>
            <a:pPr lvl="1"/>
            <a:r>
              <a:rPr lang="en-US" altLang="en-US" sz="1800" dirty="0"/>
              <a:t>Initially marketed as a web development system </a:t>
            </a:r>
          </a:p>
          <a:p>
            <a:pPr lvl="1"/>
            <a:r>
              <a:rPr lang="en-US" altLang="en-US" sz="1800" dirty="0"/>
              <a:t>Java is not only for web programming </a:t>
            </a:r>
          </a:p>
          <a:p>
            <a:r>
              <a:rPr lang="en-US" altLang="en-US" sz="1800" dirty="0"/>
              <a:t>General purpose programming language </a:t>
            </a:r>
          </a:p>
          <a:p>
            <a:r>
              <a:rPr lang="en-US" altLang="en-US" sz="1800" dirty="0"/>
              <a:t>Very similar to C++ </a:t>
            </a:r>
          </a:p>
          <a:p>
            <a:pPr lvl="1"/>
            <a:r>
              <a:rPr lang="en-US" altLang="en-US" sz="1800" dirty="0"/>
              <a:t>simplified! </a:t>
            </a:r>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588039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graphicFrame>
        <p:nvGraphicFramePr>
          <p:cNvPr id="3" name="Object 1039"/>
          <p:cNvGraphicFramePr>
            <a:graphicFrameLocks noChangeAspect="1"/>
          </p:cNvGraphicFramePr>
          <p:nvPr>
            <p:extLst/>
          </p:nvPr>
        </p:nvGraphicFramePr>
        <p:xfrm>
          <a:off x="1257620" y="1864911"/>
          <a:ext cx="5372100" cy="3393281"/>
        </p:xfrm>
        <a:graphic>
          <a:graphicData uri="http://schemas.openxmlformats.org/presentationml/2006/ole">
            <mc:AlternateContent xmlns:mc="http://schemas.openxmlformats.org/markup-compatibility/2006">
              <mc:Choice xmlns:v="urn:schemas-microsoft-com:vml" Requires="v">
                <p:oleObj spid="_x0000_s7172" r:id="rId3" imgW="4800600" imgH="3029712" progId="Word.Picture.8">
                  <p:embed/>
                </p:oleObj>
              </mc:Choice>
              <mc:Fallback>
                <p:oleObj r:id="rId3" imgW="4800600" imgH="3029712" progId="Word.Picture.8">
                  <p:embed/>
                  <p:pic>
                    <p:nvPicPr>
                      <p:cNvPr id="3" name="Object 10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7620" y="1864911"/>
                        <a:ext cx="5372100" cy="3393281"/>
                      </a:xfrm>
                      <a:prstGeom prst="rect">
                        <a:avLst/>
                      </a:prstGeom>
                      <a:solidFill>
                        <a:schemeClr val="accent1">
                          <a:lumMod val="75000"/>
                        </a:schemeClr>
                      </a:solidFill>
                    </p:spPr>
                  </p:pic>
                </p:oleObj>
              </mc:Fallback>
            </mc:AlternateContent>
          </a:graphicData>
        </a:graphic>
      </p:graphicFrame>
      <p:sp>
        <p:nvSpPr>
          <p:cNvPr id="4" name="Title 1"/>
          <p:cNvSpPr txBox="1">
            <a:spLocks/>
          </p:cNvSpPr>
          <p:nvPr/>
        </p:nvSpPr>
        <p:spPr>
          <a:xfrm>
            <a:off x="508001" y="1019161"/>
            <a:ext cx="6447501" cy="499056"/>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altLang="en-US" sz="2700" b="1">
                <a:solidFill>
                  <a:srgbClr val="0070C0"/>
                </a:solidFill>
              </a:rPr>
              <a:t>Arrays</a:t>
            </a:r>
            <a:endParaRPr lang="en-GB" sz="2700" b="1" dirty="0">
              <a:solidFill>
                <a:srgbClr val="0070C0"/>
              </a:solidFill>
            </a:endParaRPr>
          </a:p>
        </p:txBody>
      </p:sp>
    </p:spTree>
    <p:extLst>
      <p:ext uri="{BB962C8B-B14F-4D97-AF65-F5344CB8AC3E}">
        <p14:creationId xmlns:p14="http://schemas.microsoft.com/office/powerpoint/2010/main" val="720963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48509"/>
            <a:ext cx="6447501" cy="576329"/>
          </a:xfrm>
        </p:spPr>
        <p:txBody>
          <a:bodyPr>
            <a:normAutofit fontScale="90000"/>
          </a:bodyPr>
          <a:lstStyle/>
          <a:p>
            <a:pPr algn="ctr"/>
            <a:r>
              <a:rPr lang="en-US" altLang="en-US" b="1" dirty="0">
                <a:solidFill>
                  <a:srgbClr val="0070C0"/>
                </a:solidFill>
              </a:rPr>
              <a:t>Declaring Array Variables</a:t>
            </a:r>
            <a:endParaRPr lang="en-GB" b="1" dirty="0">
              <a:solidFill>
                <a:srgbClr val="0070C0"/>
              </a:solidFill>
            </a:endParaRPr>
          </a:p>
        </p:txBody>
      </p:sp>
      <p:sp>
        <p:nvSpPr>
          <p:cNvPr id="3" name="Content Placeholder 2"/>
          <p:cNvSpPr>
            <a:spLocks noGrp="1"/>
          </p:cNvSpPr>
          <p:nvPr>
            <p:ph idx="1"/>
          </p:nvPr>
        </p:nvSpPr>
        <p:spPr>
          <a:xfrm>
            <a:off x="508000" y="1581687"/>
            <a:ext cx="7335233" cy="3806585"/>
          </a:xfrm>
        </p:spPr>
        <p:txBody>
          <a:bodyPr>
            <a:noAutofit/>
          </a:bodyPr>
          <a:lstStyle/>
          <a:p>
            <a:r>
              <a:rPr lang="en-GB" altLang="en-US" sz="1800" dirty="0"/>
              <a:t>Arrays are variables</a:t>
            </a:r>
          </a:p>
          <a:p>
            <a:r>
              <a:rPr lang="en-GB" altLang="en-US" sz="1800" dirty="0"/>
              <a:t>Arrays must be declared</a:t>
            </a:r>
          </a:p>
          <a:p>
            <a:pPr lvl="1">
              <a:buFont typeface="Arial" panose="020B0604020202020204" pitchFamily="34" charset="0"/>
              <a:buNone/>
            </a:pPr>
            <a:r>
              <a:rPr lang="en-GB" altLang="en-US" sz="1800" dirty="0"/>
              <a:t>	&lt;</a:t>
            </a:r>
            <a:r>
              <a:rPr lang="en-GB" altLang="en-US" sz="1800" i="1" dirty="0"/>
              <a:t>type</a:t>
            </a:r>
            <a:r>
              <a:rPr lang="en-GB" altLang="en-US" sz="1800" dirty="0"/>
              <a:t>&gt;[] &lt;</a:t>
            </a:r>
            <a:r>
              <a:rPr lang="en-GB" altLang="en-US" sz="1800" i="1" dirty="0"/>
              <a:t>identifier</a:t>
            </a:r>
            <a:r>
              <a:rPr lang="en-GB" altLang="en-US" sz="1800" dirty="0"/>
              <a:t>&gt;;</a:t>
            </a:r>
          </a:p>
          <a:p>
            <a:pPr lvl="1">
              <a:buFont typeface="Arial" panose="020B0604020202020204" pitchFamily="34" charset="0"/>
              <a:buNone/>
            </a:pPr>
            <a:r>
              <a:rPr lang="en-GB" altLang="en-US" sz="1800" dirty="0"/>
              <a:t>or</a:t>
            </a:r>
          </a:p>
          <a:p>
            <a:pPr lvl="1">
              <a:buFont typeface="Arial" panose="020B0604020202020204" pitchFamily="34" charset="0"/>
              <a:buNone/>
            </a:pPr>
            <a:r>
              <a:rPr lang="en-GB" altLang="en-US" sz="1800" dirty="0"/>
              <a:t>	&lt;</a:t>
            </a:r>
            <a:r>
              <a:rPr lang="en-GB" altLang="en-US" sz="1800" i="1" dirty="0"/>
              <a:t>type</a:t>
            </a:r>
            <a:r>
              <a:rPr lang="en-GB" altLang="en-US" sz="1800" dirty="0"/>
              <a:t>&gt; &lt;</a:t>
            </a:r>
            <a:r>
              <a:rPr lang="en-GB" altLang="en-US" sz="1800" i="1" dirty="0"/>
              <a:t>identifier</a:t>
            </a:r>
            <a:r>
              <a:rPr lang="en-GB" altLang="en-US" sz="1800" dirty="0"/>
              <a:t>&gt;[];</a:t>
            </a:r>
          </a:p>
          <a:p>
            <a:pPr lvl="1">
              <a:buFont typeface="Arial" panose="020B0604020202020204" pitchFamily="34" charset="0"/>
              <a:buNone/>
            </a:pPr>
            <a:endParaRPr lang="en-GB" altLang="en-US" sz="1800" dirty="0"/>
          </a:p>
          <a:p>
            <a:pPr lvl="1">
              <a:buFont typeface="Arial" panose="020B0604020202020204" pitchFamily="34" charset="0"/>
              <a:buNone/>
            </a:pPr>
            <a:r>
              <a:rPr lang="en-GB" altLang="en-US" sz="1800" dirty="0"/>
              <a:t>Examples:</a:t>
            </a:r>
          </a:p>
          <a:p>
            <a:pPr lvl="1">
              <a:buFont typeface="Arial" panose="020B0604020202020204" pitchFamily="34" charset="0"/>
              <a:buNone/>
            </a:pPr>
            <a:r>
              <a:rPr lang="en-GB" altLang="en-US" sz="1800" dirty="0">
                <a:solidFill>
                  <a:schemeClr val="tx1"/>
                </a:solidFill>
              </a:rPr>
              <a:t>   String[] </a:t>
            </a:r>
            <a:r>
              <a:rPr lang="en-GB" altLang="en-US" sz="1800" dirty="0" err="1">
                <a:solidFill>
                  <a:schemeClr val="tx1"/>
                </a:solidFill>
              </a:rPr>
              <a:t>astrCityNames</a:t>
            </a:r>
            <a:r>
              <a:rPr lang="en-GB" altLang="en-US" sz="1800" dirty="0">
                <a:solidFill>
                  <a:schemeClr val="tx1"/>
                </a:solidFill>
              </a:rPr>
              <a:t>; </a:t>
            </a:r>
            <a:r>
              <a:rPr lang="en-GB" altLang="en-US" sz="1800" dirty="0"/>
              <a:t>or</a:t>
            </a:r>
            <a:r>
              <a:rPr lang="en-GB" altLang="en-US" sz="1800" dirty="0">
                <a:solidFill>
                  <a:schemeClr val="tx1"/>
                </a:solidFill>
              </a:rPr>
              <a:t> String </a:t>
            </a:r>
            <a:r>
              <a:rPr lang="en-GB" altLang="en-US" sz="1800" dirty="0" err="1">
                <a:solidFill>
                  <a:schemeClr val="tx1"/>
                </a:solidFill>
              </a:rPr>
              <a:t>astrCityNames</a:t>
            </a:r>
            <a:r>
              <a:rPr lang="en-GB" altLang="en-US" sz="1800" dirty="0">
                <a:solidFill>
                  <a:schemeClr val="tx1"/>
                </a:solidFill>
              </a:rPr>
              <a:t>[];</a:t>
            </a:r>
          </a:p>
          <a:p>
            <a:pPr lvl="1">
              <a:buFont typeface="Arial" panose="020B0604020202020204" pitchFamily="34" charset="0"/>
              <a:buNone/>
            </a:pPr>
            <a:r>
              <a:rPr lang="en-GB" altLang="en-US" sz="1800" dirty="0">
                <a:solidFill>
                  <a:srgbClr val="C00000"/>
                </a:solidFill>
              </a:rPr>
              <a:t>   </a:t>
            </a:r>
            <a:r>
              <a:rPr lang="en-GB" altLang="en-US" sz="1800" dirty="0" err="1">
                <a:solidFill>
                  <a:srgbClr val="C00000"/>
                </a:solidFill>
              </a:rPr>
              <a:t>int</a:t>
            </a:r>
            <a:r>
              <a:rPr lang="en-GB" altLang="en-US" sz="1800" dirty="0">
                <a:solidFill>
                  <a:schemeClr val="tx1"/>
                </a:solidFill>
              </a:rPr>
              <a:t>[] </a:t>
            </a:r>
            <a:r>
              <a:rPr lang="en-GB" altLang="en-US" sz="1800" dirty="0" err="1">
                <a:solidFill>
                  <a:schemeClr val="tx1"/>
                </a:solidFill>
              </a:rPr>
              <a:t>aiAmounts</a:t>
            </a:r>
            <a:r>
              <a:rPr lang="en-GB" altLang="en-US" sz="1800" dirty="0">
                <a:solidFill>
                  <a:schemeClr val="tx1"/>
                </a:solidFill>
              </a:rPr>
              <a:t>; </a:t>
            </a:r>
            <a:r>
              <a:rPr lang="en-GB" altLang="en-US" sz="1800" dirty="0"/>
              <a:t>or</a:t>
            </a:r>
            <a:r>
              <a:rPr lang="en-GB" altLang="en-US" sz="1800" dirty="0">
                <a:solidFill>
                  <a:schemeClr val="tx1"/>
                </a:solidFill>
              </a:rPr>
              <a:t> </a:t>
            </a:r>
            <a:r>
              <a:rPr lang="en-GB" altLang="en-US" sz="1800" dirty="0" err="1">
                <a:solidFill>
                  <a:srgbClr val="C00000"/>
                </a:solidFill>
              </a:rPr>
              <a:t>int</a:t>
            </a:r>
            <a:r>
              <a:rPr lang="en-GB" altLang="en-US" sz="1800" dirty="0">
                <a:solidFill>
                  <a:schemeClr val="tx1"/>
                </a:solidFill>
              </a:rPr>
              <a:t> </a:t>
            </a:r>
            <a:r>
              <a:rPr lang="en-GB" altLang="en-US" sz="1800" dirty="0" err="1">
                <a:solidFill>
                  <a:schemeClr val="tx1"/>
                </a:solidFill>
              </a:rPr>
              <a:t>aiAmounts</a:t>
            </a:r>
            <a:r>
              <a:rPr lang="en-GB" altLang="en-US" sz="1800" dirty="0">
                <a:solidFill>
                  <a:schemeClr val="tx1"/>
                </a:solidFill>
              </a:rPr>
              <a:t>[]; </a:t>
            </a:r>
          </a:p>
          <a:p>
            <a:pPr lvl="1">
              <a:buNone/>
            </a:pPr>
            <a:r>
              <a:rPr lang="en-US" altLang="en-US" sz="1800" dirty="0">
                <a:solidFill>
                  <a:srgbClr val="C00000"/>
                </a:solidFill>
              </a:rPr>
              <a:t>	double </a:t>
            </a:r>
            <a:r>
              <a:rPr lang="en-US" altLang="en-US" sz="1800" dirty="0" err="1">
                <a:solidFill>
                  <a:schemeClr val="tx1"/>
                </a:solidFill>
              </a:rPr>
              <a:t>myList</a:t>
            </a:r>
            <a:r>
              <a:rPr lang="en-US" altLang="en-US" sz="1800" dirty="0">
                <a:solidFill>
                  <a:schemeClr val="tx1"/>
                </a:solidFill>
              </a:rPr>
              <a:t>[];</a:t>
            </a:r>
          </a:p>
          <a:p>
            <a:pPr lvl="1">
              <a:buFont typeface="Arial" panose="020B0604020202020204" pitchFamily="34" charset="0"/>
              <a:buNone/>
            </a:pPr>
            <a:endParaRPr lang="en-GB" altLang="en-US" sz="1800" dirty="0">
              <a:solidFill>
                <a:schemeClr val="tx1"/>
              </a:solidFill>
            </a:endParaRPr>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3773789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6447501" cy="504968"/>
          </a:xfrm>
        </p:spPr>
        <p:txBody>
          <a:bodyPr/>
          <a:lstStyle/>
          <a:p>
            <a:pPr algn="ctr"/>
            <a:r>
              <a:rPr lang="en-US" altLang="en-US" b="1" dirty="0">
                <a:solidFill>
                  <a:srgbClr val="0070C0"/>
                </a:solidFill>
              </a:rPr>
              <a:t>Creating Arrays</a:t>
            </a:r>
            <a:endParaRPr lang="en-GB" b="1" dirty="0">
              <a:solidFill>
                <a:srgbClr val="0070C0"/>
              </a:solidFill>
            </a:endParaRPr>
          </a:p>
        </p:txBody>
      </p:sp>
      <p:sp>
        <p:nvSpPr>
          <p:cNvPr id="3" name="Content Placeholder 2"/>
          <p:cNvSpPr>
            <a:spLocks noGrp="1"/>
          </p:cNvSpPr>
          <p:nvPr>
            <p:ph idx="1"/>
          </p:nvPr>
        </p:nvSpPr>
        <p:spPr>
          <a:xfrm>
            <a:off x="579652" y="2148555"/>
            <a:ext cx="7598769" cy="2910580"/>
          </a:xfrm>
        </p:spPr>
        <p:txBody>
          <a:bodyPr>
            <a:noAutofit/>
          </a:bodyPr>
          <a:lstStyle/>
          <a:p>
            <a:pPr>
              <a:buFont typeface="Monotype Sorts" pitchFamily="2" charset="2"/>
              <a:buNone/>
            </a:pPr>
            <a:r>
              <a:rPr lang="en-US" altLang="en-US" sz="2100" dirty="0" err="1">
                <a:latin typeface="Courier New" panose="02070309020205020404" pitchFamily="49" charset="0"/>
              </a:rPr>
              <a:t>arrayRefVar</a:t>
            </a:r>
            <a:r>
              <a:rPr lang="en-US" altLang="en-US" sz="2100" dirty="0">
                <a:latin typeface="Courier New" panose="02070309020205020404" pitchFamily="49" charset="0"/>
              </a:rPr>
              <a:t> = new datatype[</a:t>
            </a:r>
            <a:r>
              <a:rPr lang="en-US" altLang="en-US" sz="2100" dirty="0" err="1">
                <a:latin typeface="Courier New" panose="02070309020205020404" pitchFamily="49" charset="0"/>
              </a:rPr>
              <a:t>arraySize</a:t>
            </a:r>
            <a:r>
              <a:rPr lang="en-US" altLang="en-US" sz="2100" dirty="0">
                <a:latin typeface="Courier New" panose="02070309020205020404" pitchFamily="49" charset="0"/>
              </a:rPr>
              <a:t>];</a:t>
            </a:r>
            <a:endParaRPr lang="en-US" altLang="en-US" sz="2100" dirty="0"/>
          </a:p>
          <a:p>
            <a:pPr>
              <a:buFont typeface="Monotype Sorts" pitchFamily="2" charset="2"/>
              <a:buNone/>
            </a:pPr>
            <a:endParaRPr lang="en-US" altLang="en-US" sz="2100" dirty="0"/>
          </a:p>
          <a:p>
            <a:pPr>
              <a:buFont typeface="Monotype Sorts" pitchFamily="2" charset="2"/>
              <a:buNone/>
            </a:pPr>
            <a:r>
              <a:rPr lang="en-US" altLang="en-US" sz="2100" dirty="0"/>
              <a:t>Example:</a:t>
            </a:r>
          </a:p>
          <a:p>
            <a:pPr>
              <a:buFont typeface="Monotype Sorts" pitchFamily="2" charset="2"/>
              <a:buNone/>
            </a:pPr>
            <a:r>
              <a:rPr lang="en-US" altLang="en-US" sz="2100" dirty="0" err="1">
                <a:latin typeface="Courier New" panose="02070309020205020404" pitchFamily="49" charset="0"/>
              </a:rPr>
              <a:t>myList</a:t>
            </a:r>
            <a:r>
              <a:rPr lang="en-US" altLang="en-US" sz="2100" dirty="0">
                <a:latin typeface="Courier New" panose="02070309020205020404" pitchFamily="49" charset="0"/>
              </a:rPr>
              <a:t> = new double[10];</a:t>
            </a:r>
            <a:endParaRPr lang="en-US" altLang="en-US" sz="2100" dirty="0"/>
          </a:p>
          <a:p>
            <a:pPr>
              <a:buFont typeface="Monotype Sorts" pitchFamily="2" charset="2"/>
              <a:buNone/>
            </a:pPr>
            <a:endParaRPr lang="en-US" altLang="en-US" sz="2100" dirty="0"/>
          </a:p>
          <a:p>
            <a:pPr>
              <a:buFont typeface="Monotype Sorts" pitchFamily="2" charset="2"/>
              <a:buNone/>
            </a:pPr>
            <a:r>
              <a:rPr lang="en-US" altLang="en-US" sz="2100" dirty="0" err="1">
                <a:latin typeface="Courier New" panose="02070309020205020404" pitchFamily="49" charset="0"/>
              </a:rPr>
              <a:t>myList</a:t>
            </a:r>
            <a:r>
              <a:rPr lang="en-US" altLang="en-US" sz="2100" dirty="0">
                <a:latin typeface="Courier New" panose="02070309020205020404" pitchFamily="49" charset="0"/>
              </a:rPr>
              <a:t>[0]</a:t>
            </a:r>
            <a:r>
              <a:rPr lang="en-US" altLang="en-US" sz="2100" dirty="0"/>
              <a:t> references the first element in the array.</a:t>
            </a:r>
          </a:p>
          <a:p>
            <a:pPr>
              <a:buFont typeface="Monotype Sorts" pitchFamily="2" charset="2"/>
              <a:buNone/>
            </a:pPr>
            <a:r>
              <a:rPr lang="en-US" altLang="en-US" sz="2100" dirty="0" err="1">
                <a:latin typeface="Courier New" panose="02070309020205020404" pitchFamily="49" charset="0"/>
              </a:rPr>
              <a:t>myList</a:t>
            </a:r>
            <a:r>
              <a:rPr lang="en-US" altLang="en-US" sz="2100" dirty="0">
                <a:latin typeface="Courier New" panose="02070309020205020404" pitchFamily="49" charset="0"/>
              </a:rPr>
              <a:t>[9]</a:t>
            </a:r>
            <a:r>
              <a:rPr lang="en-US" altLang="en-US" sz="2100" dirty="0"/>
              <a:t> references the last element in the array.</a:t>
            </a:r>
          </a:p>
          <a:p>
            <a:endParaRPr lang="en-GB" sz="2100" dirty="0"/>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3332964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332656"/>
            <a:ext cx="6447501" cy="990600"/>
          </a:xfrm>
        </p:spPr>
        <p:txBody>
          <a:bodyPr/>
          <a:lstStyle/>
          <a:p>
            <a:pPr algn="ctr"/>
            <a:r>
              <a:rPr lang="en-US" altLang="en-US" b="1" dirty="0">
                <a:solidFill>
                  <a:srgbClr val="0070C0"/>
                </a:solidFill>
              </a:rPr>
              <a:t>Declaring and Creating</a:t>
            </a:r>
            <a:br>
              <a:rPr lang="en-US" altLang="en-US" b="1" dirty="0">
                <a:solidFill>
                  <a:srgbClr val="0070C0"/>
                </a:solidFill>
              </a:rPr>
            </a:br>
            <a:r>
              <a:rPr lang="en-US" altLang="en-US" b="1" dirty="0">
                <a:solidFill>
                  <a:srgbClr val="0070C0"/>
                </a:solidFill>
              </a:rPr>
              <a:t>in One Step</a:t>
            </a:r>
            <a:endParaRPr lang="en-GB" b="1" dirty="0">
              <a:solidFill>
                <a:srgbClr val="0070C0"/>
              </a:solidFill>
            </a:endParaRPr>
          </a:p>
        </p:txBody>
      </p:sp>
      <p:sp>
        <p:nvSpPr>
          <p:cNvPr id="3" name="Content Placeholder 2"/>
          <p:cNvSpPr>
            <a:spLocks noGrp="1"/>
          </p:cNvSpPr>
          <p:nvPr>
            <p:ph idx="1"/>
          </p:nvPr>
        </p:nvSpPr>
        <p:spPr>
          <a:xfrm>
            <a:off x="508001" y="2211561"/>
            <a:ext cx="6447501" cy="3176711"/>
          </a:xfrm>
        </p:spPr>
        <p:txBody>
          <a:bodyPr>
            <a:noAutofit/>
          </a:bodyPr>
          <a:lstStyle/>
          <a:p>
            <a:r>
              <a:rPr lang="en-US" altLang="en-US" sz="2100" dirty="0">
                <a:latin typeface="Courier New" panose="02070309020205020404" pitchFamily="49" charset="0"/>
              </a:rPr>
              <a:t>datatype[] </a:t>
            </a:r>
            <a:r>
              <a:rPr lang="en-US" altLang="en-US" sz="2100" dirty="0" err="1">
                <a:latin typeface="Courier New" panose="02070309020205020404" pitchFamily="49" charset="0"/>
              </a:rPr>
              <a:t>arrayRefVar</a:t>
            </a:r>
            <a:r>
              <a:rPr lang="en-US" altLang="en-US" sz="2100" dirty="0">
                <a:latin typeface="Courier New" panose="02070309020205020404" pitchFamily="49" charset="0"/>
              </a:rPr>
              <a:t> = new</a:t>
            </a:r>
          </a:p>
          <a:p>
            <a:pPr>
              <a:buFont typeface="Monotype Sorts" pitchFamily="2" charset="2"/>
              <a:buNone/>
            </a:pPr>
            <a:r>
              <a:rPr lang="en-US" altLang="en-US" sz="2100" dirty="0">
                <a:latin typeface="Courier New" panose="02070309020205020404" pitchFamily="49" charset="0"/>
              </a:rPr>
              <a:t>    datatype[</a:t>
            </a:r>
            <a:r>
              <a:rPr lang="en-US" altLang="en-US" sz="2100" dirty="0" err="1">
                <a:latin typeface="Courier New" panose="02070309020205020404" pitchFamily="49" charset="0"/>
              </a:rPr>
              <a:t>arraySize</a:t>
            </a:r>
            <a:r>
              <a:rPr lang="en-US" altLang="en-US" sz="2100" dirty="0">
                <a:latin typeface="Courier New" panose="02070309020205020404" pitchFamily="49" charset="0"/>
              </a:rPr>
              <a:t>];</a:t>
            </a:r>
          </a:p>
          <a:p>
            <a:pPr>
              <a:spcBef>
                <a:spcPct val="75000"/>
              </a:spcBef>
              <a:buFont typeface="Monotype Sorts" pitchFamily="2" charset="2"/>
              <a:buNone/>
            </a:pPr>
            <a:r>
              <a:rPr lang="en-US" altLang="en-US" sz="2100" dirty="0">
                <a:latin typeface="Courier New" panose="02070309020205020404" pitchFamily="49" charset="0"/>
              </a:rPr>
              <a:t> 	double[] </a:t>
            </a:r>
            <a:r>
              <a:rPr lang="en-US" altLang="en-US" sz="2100" dirty="0" err="1">
                <a:latin typeface="Courier New" panose="02070309020205020404" pitchFamily="49" charset="0"/>
              </a:rPr>
              <a:t>myList</a:t>
            </a:r>
            <a:r>
              <a:rPr lang="en-US" altLang="en-US" sz="2100" dirty="0">
                <a:latin typeface="Courier New" panose="02070309020205020404" pitchFamily="49" charset="0"/>
              </a:rPr>
              <a:t> = new double[10];</a:t>
            </a:r>
          </a:p>
          <a:p>
            <a:pPr>
              <a:spcBef>
                <a:spcPct val="150000"/>
              </a:spcBef>
            </a:pPr>
            <a:r>
              <a:rPr lang="en-US" altLang="en-US" sz="2100" dirty="0">
                <a:latin typeface="Courier New" panose="02070309020205020404" pitchFamily="49" charset="0"/>
              </a:rPr>
              <a:t>datatype </a:t>
            </a:r>
            <a:r>
              <a:rPr lang="en-US" altLang="en-US" sz="2100" dirty="0" err="1">
                <a:latin typeface="Courier New" panose="02070309020205020404" pitchFamily="49" charset="0"/>
              </a:rPr>
              <a:t>arrayRefVar</a:t>
            </a:r>
            <a:r>
              <a:rPr lang="en-US" altLang="en-US" sz="2100" dirty="0">
                <a:latin typeface="Courier New" panose="02070309020205020404" pitchFamily="49" charset="0"/>
              </a:rPr>
              <a:t>[] = new</a:t>
            </a:r>
            <a:br>
              <a:rPr lang="en-US" altLang="en-US" sz="2100" dirty="0">
                <a:latin typeface="Courier New" panose="02070309020205020404" pitchFamily="49" charset="0"/>
              </a:rPr>
            </a:br>
            <a:r>
              <a:rPr lang="en-US" altLang="en-US" sz="2100" dirty="0">
                <a:latin typeface="Courier New" panose="02070309020205020404" pitchFamily="49" charset="0"/>
              </a:rPr>
              <a:t>  datatype[</a:t>
            </a:r>
            <a:r>
              <a:rPr lang="en-US" altLang="en-US" sz="2100" dirty="0" err="1">
                <a:latin typeface="Courier New" panose="02070309020205020404" pitchFamily="49" charset="0"/>
              </a:rPr>
              <a:t>arraySize</a:t>
            </a:r>
            <a:r>
              <a:rPr lang="en-US" altLang="en-US" sz="2100" dirty="0">
                <a:latin typeface="Courier New" panose="02070309020205020404" pitchFamily="49" charset="0"/>
              </a:rPr>
              <a:t>];</a:t>
            </a:r>
          </a:p>
          <a:p>
            <a:pPr>
              <a:spcBef>
                <a:spcPct val="75000"/>
              </a:spcBef>
              <a:buFont typeface="Monotype Sorts" pitchFamily="2" charset="2"/>
              <a:buNone/>
            </a:pPr>
            <a:r>
              <a:rPr lang="en-US" altLang="en-US" sz="2100" dirty="0">
                <a:latin typeface="Courier New" panose="02070309020205020404" pitchFamily="49" charset="0"/>
              </a:rPr>
              <a:t>	double </a:t>
            </a:r>
            <a:r>
              <a:rPr lang="en-US" altLang="en-US" sz="2100" dirty="0" err="1">
                <a:latin typeface="Courier New" panose="02070309020205020404" pitchFamily="49" charset="0"/>
              </a:rPr>
              <a:t>myList</a:t>
            </a:r>
            <a:r>
              <a:rPr lang="en-US" altLang="en-US" sz="2100" dirty="0">
                <a:latin typeface="Courier New" panose="02070309020205020404" pitchFamily="49" charset="0"/>
              </a:rPr>
              <a:t>[] = new double[10];</a:t>
            </a:r>
          </a:p>
          <a:p>
            <a:endParaRPr lang="en-GB" sz="2100" dirty="0"/>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2814746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rPr>
              <a:t>Example</a:t>
            </a:r>
            <a:endParaRPr lang="en-GB" b="1" dirty="0">
              <a:solidFill>
                <a:srgbClr val="0070C0"/>
              </a:solidFill>
            </a:endParaRPr>
          </a:p>
        </p:txBody>
      </p:sp>
      <p:sp>
        <p:nvSpPr>
          <p:cNvPr id="3" name="Content Placeholder 2"/>
          <p:cNvSpPr>
            <a:spLocks noGrp="1"/>
          </p:cNvSpPr>
          <p:nvPr>
            <p:ph idx="1"/>
          </p:nvPr>
        </p:nvSpPr>
        <p:spPr>
          <a:xfrm>
            <a:off x="436350" y="2027316"/>
            <a:ext cx="6447501" cy="2910580"/>
          </a:xfrm>
        </p:spPr>
        <p:txBody>
          <a:bodyPr>
            <a:normAutofit/>
          </a:bodyPr>
          <a:lstStyle/>
          <a:p>
            <a:pPr marL="0" indent="0">
              <a:spcBef>
                <a:spcPct val="50000"/>
              </a:spcBef>
              <a:buNone/>
            </a:pPr>
            <a:r>
              <a:rPr lang="en-US" altLang="en-US" sz="1800" dirty="0">
                <a:latin typeface="Courier New" panose="02070309020205020404" pitchFamily="49" charset="0"/>
              </a:rPr>
              <a:t>double[] </a:t>
            </a:r>
            <a:r>
              <a:rPr lang="en-US" altLang="en-US" sz="1800" dirty="0" err="1">
                <a:latin typeface="Courier New" panose="02070309020205020404" pitchFamily="49" charset="0"/>
              </a:rPr>
              <a:t>myList</a:t>
            </a:r>
            <a:r>
              <a:rPr lang="en-US" altLang="en-US" sz="1800" dirty="0">
                <a:latin typeface="Courier New" panose="02070309020205020404" pitchFamily="49" charset="0"/>
              </a:rPr>
              <a:t> = {1.9, 2.9, 3.4, 3.5};</a:t>
            </a:r>
          </a:p>
          <a:p>
            <a:pPr marL="0" indent="0">
              <a:spcBef>
                <a:spcPct val="50000"/>
              </a:spcBef>
              <a:buNone/>
            </a:pPr>
            <a:r>
              <a:rPr lang="en-US" altLang="en-US" sz="1800" dirty="0">
                <a:cs typeface="Times New Roman" panose="02020603050405020304" pitchFamily="18" charset="0"/>
              </a:rPr>
              <a:t>This is equivalent to the following statements:</a:t>
            </a:r>
          </a:p>
          <a:p>
            <a:pPr marL="0" indent="0">
              <a:spcBef>
                <a:spcPct val="50000"/>
              </a:spcBef>
              <a:buNone/>
            </a:pPr>
            <a:r>
              <a:rPr lang="en-US" altLang="en-US" sz="1800" dirty="0">
                <a:latin typeface="Courier New" panose="02070309020205020404" pitchFamily="49" charset="0"/>
              </a:rPr>
              <a:t>double[] </a:t>
            </a:r>
            <a:r>
              <a:rPr lang="en-US" altLang="en-US" sz="1800" dirty="0" err="1">
                <a:latin typeface="Courier New" panose="02070309020205020404" pitchFamily="49" charset="0"/>
              </a:rPr>
              <a:t>myList</a:t>
            </a:r>
            <a:r>
              <a:rPr lang="en-US" altLang="en-US" sz="1800" dirty="0">
                <a:latin typeface="Courier New" panose="02070309020205020404" pitchFamily="49" charset="0"/>
              </a:rPr>
              <a:t> = new double[4];</a:t>
            </a:r>
          </a:p>
          <a:p>
            <a:pPr marL="0" indent="0">
              <a:spcBef>
                <a:spcPct val="50000"/>
              </a:spcBef>
              <a:buNone/>
            </a:pPr>
            <a:r>
              <a:rPr lang="en-US" altLang="en-US" sz="1800" dirty="0" err="1">
                <a:latin typeface="Courier New" panose="02070309020205020404" pitchFamily="49" charset="0"/>
              </a:rPr>
              <a:t>myList</a:t>
            </a:r>
            <a:r>
              <a:rPr lang="en-US" altLang="en-US" sz="1800" dirty="0">
                <a:latin typeface="Courier New" panose="02070309020205020404" pitchFamily="49" charset="0"/>
              </a:rPr>
              <a:t>[0] = 1.9;</a:t>
            </a:r>
          </a:p>
          <a:p>
            <a:pPr marL="0" indent="0">
              <a:spcBef>
                <a:spcPct val="50000"/>
              </a:spcBef>
              <a:buNone/>
            </a:pPr>
            <a:r>
              <a:rPr lang="en-US" altLang="en-US" sz="1800" dirty="0" err="1">
                <a:latin typeface="Courier New" panose="02070309020205020404" pitchFamily="49" charset="0"/>
              </a:rPr>
              <a:t>myList</a:t>
            </a:r>
            <a:r>
              <a:rPr lang="en-US" altLang="en-US" sz="1800" dirty="0">
                <a:latin typeface="Courier New" panose="02070309020205020404" pitchFamily="49" charset="0"/>
              </a:rPr>
              <a:t>[1] = 2.9;</a:t>
            </a:r>
          </a:p>
          <a:p>
            <a:pPr marL="0" indent="0">
              <a:spcBef>
                <a:spcPct val="50000"/>
              </a:spcBef>
              <a:buNone/>
            </a:pPr>
            <a:r>
              <a:rPr lang="en-US" altLang="en-US" sz="1800" dirty="0" err="1">
                <a:latin typeface="Courier New" panose="02070309020205020404" pitchFamily="49" charset="0"/>
              </a:rPr>
              <a:t>myList</a:t>
            </a:r>
            <a:r>
              <a:rPr lang="en-US" altLang="en-US" sz="1800" dirty="0">
                <a:latin typeface="Courier New" panose="02070309020205020404" pitchFamily="49" charset="0"/>
              </a:rPr>
              <a:t>[2] = 3.4;</a:t>
            </a:r>
          </a:p>
          <a:p>
            <a:pPr marL="0" indent="0">
              <a:spcBef>
                <a:spcPct val="50000"/>
              </a:spcBef>
              <a:buNone/>
            </a:pPr>
            <a:r>
              <a:rPr lang="en-US" altLang="en-US" sz="1800" dirty="0" err="1">
                <a:latin typeface="Courier New" panose="02070309020205020404" pitchFamily="49" charset="0"/>
              </a:rPr>
              <a:t>myList</a:t>
            </a:r>
            <a:r>
              <a:rPr lang="en-US" altLang="en-US" sz="1800" dirty="0">
                <a:latin typeface="Courier New" panose="02070309020205020404" pitchFamily="49" charset="0"/>
              </a:rPr>
              <a:t>[3] = 3.5; </a:t>
            </a:r>
          </a:p>
          <a:p>
            <a:endParaRPr lang="en-GB" sz="1800" dirty="0"/>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3650889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solidFill>
                  <a:srgbClr val="0070C0"/>
                </a:solidFill>
                <a:cs typeface="Times New Roman" panose="02020603050405020304" pitchFamily="18" charset="0"/>
              </a:rPr>
              <a:t>Initializing arrays with input values</a:t>
            </a:r>
            <a:endParaRPr lang="en-GB" b="1" dirty="0">
              <a:solidFill>
                <a:srgbClr val="0070C0"/>
              </a:solidFill>
            </a:endParaRPr>
          </a:p>
        </p:txBody>
      </p:sp>
      <p:sp>
        <p:nvSpPr>
          <p:cNvPr id="3" name="Content Placeholder 2"/>
          <p:cNvSpPr>
            <a:spLocks noGrp="1"/>
          </p:cNvSpPr>
          <p:nvPr>
            <p:ph idx="1"/>
          </p:nvPr>
        </p:nvSpPr>
        <p:spPr>
          <a:xfrm>
            <a:off x="508001" y="2170617"/>
            <a:ext cx="6447501" cy="2910580"/>
          </a:xfrm>
        </p:spPr>
        <p:txBody>
          <a:bodyPr>
            <a:normAutofit/>
          </a:bodyPr>
          <a:lstStyle/>
          <a:p>
            <a:pPr marL="457200" indent="-457200">
              <a:lnSpc>
                <a:spcPct val="80000"/>
              </a:lnSpc>
              <a:buNone/>
            </a:pPr>
            <a:r>
              <a:rPr lang="en-US" altLang="en-US" sz="2100" dirty="0">
                <a:solidFill>
                  <a:schemeClr val="tx1"/>
                </a:solidFill>
                <a:latin typeface="Courier New" panose="02070309020205020404" pitchFamily="49" charset="0"/>
                <a:cs typeface="Courier New" panose="02070309020205020404" pitchFamily="49" charset="0"/>
              </a:rPr>
              <a:t>Scanner input = </a:t>
            </a:r>
            <a:r>
              <a:rPr lang="en-US" altLang="en-US" sz="2100" b="1" dirty="0">
                <a:solidFill>
                  <a:schemeClr val="tx1"/>
                </a:solidFill>
                <a:latin typeface="Courier New" panose="02070309020205020404" pitchFamily="49" charset="0"/>
                <a:cs typeface="Courier New" panose="02070309020205020404" pitchFamily="49" charset="0"/>
              </a:rPr>
              <a:t>new</a:t>
            </a:r>
            <a:r>
              <a:rPr lang="en-US" altLang="en-US" sz="2100" dirty="0">
                <a:solidFill>
                  <a:schemeClr val="tx1"/>
                </a:solidFill>
                <a:latin typeface="Courier New" panose="02070309020205020404" pitchFamily="49" charset="0"/>
                <a:cs typeface="Courier New" panose="02070309020205020404" pitchFamily="49" charset="0"/>
              </a:rPr>
              <a:t> Scanner(System.in);</a:t>
            </a:r>
          </a:p>
          <a:p>
            <a:pPr marL="457200" indent="-457200">
              <a:lnSpc>
                <a:spcPct val="80000"/>
              </a:lnSpc>
              <a:buNone/>
            </a:pPr>
            <a:endParaRPr lang="en-US" altLang="en-US" sz="2100" dirty="0">
              <a:solidFill>
                <a:schemeClr val="tx1"/>
              </a:solidFill>
              <a:latin typeface="Courier New" panose="02070309020205020404" pitchFamily="49" charset="0"/>
              <a:cs typeface="Courier New" panose="02070309020205020404" pitchFamily="49" charset="0"/>
            </a:endParaRPr>
          </a:p>
          <a:p>
            <a:pPr marL="457200" indent="-457200">
              <a:lnSpc>
                <a:spcPct val="80000"/>
              </a:lnSpc>
              <a:buNone/>
            </a:pPr>
            <a:r>
              <a:rPr lang="en-US" altLang="en-US" sz="2100" dirty="0" err="1">
                <a:solidFill>
                  <a:schemeClr val="tx1"/>
                </a:solidFill>
                <a:latin typeface="Courier New" panose="02070309020205020404" pitchFamily="49" charset="0"/>
                <a:cs typeface="Courier New" panose="02070309020205020404" pitchFamily="49" charset="0"/>
              </a:rPr>
              <a:t>System.out.print</a:t>
            </a:r>
            <a:r>
              <a:rPr lang="en-US" altLang="en-US" sz="2100" dirty="0">
                <a:solidFill>
                  <a:schemeClr val="tx1"/>
                </a:solidFill>
                <a:latin typeface="Courier New" panose="02070309020205020404" pitchFamily="49" charset="0"/>
                <a:cs typeface="Courier New" panose="02070309020205020404" pitchFamily="49" charset="0"/>
              </a:rPr>
              <a:t>("Enter " + </a:t>
            </a:r>
            <a:r>
              <a:rPr lang="en-US" altLang="en-US" sz="2100" dirty="0" err="1">
                <a:solidFill>
                  <a:schemeClr val="tx1"/>
                </a:solidFill>
                <a:latin typeface="Courier New" panose="02070309020205020404" pitchFamily="49" charset="0"/>
                <a:cs typeface="Courier New" panose="02070309020205020404" pitchFamily="49" charset="0"/>
              </a:rPr>
              <a:t>myList.length</a:t>
            </a:r>
            <a:r>
              <a:rPr lang="en-US" altLang="en-US" sz="2100" dirty="0">
                <a:solidFill>
                  <a:schemeClr val="tx1"/>
                </a:solidFill>
                <a:latin typeface="Courier New" panose="02070309020205020404" pitchFamily="49" charset="0"/>
                <a:cs typeface="Courier New" panose="02070309020205020404" pitchFamily="49" charset="0"/>
              </a:rPr>
              <a:t> + " values: ");</a:t>
            </a:r>
            <a:endParaRPr lang="en-US" altLang="en-US" sz="2100" b="1" dirty="0">
              <a:solidFill>
                <a:schemeClr val="tx1"/>
              </a:solidFill>
              <a:latin typeface="Courier New" panose="02070309020205020404" pitchFamily="49" charset="0"/>
              <a:cs typeface="Courier New" panose="02070309020205020404" pitchFamily="49" charset="0"/>
            </a:endParaRPr>
          </a:p>
          <a:p>
            <a:pPr marL="457200" indent="-457200">
              <a:lnSpc>
                <a:spcPct val="80000"/>
              </a:lnSpc>
              <a:buNone/>
            </a:pPr>
            <a:r>
              <a:rPr lang="en-US" altLang="en-US" sz="2100" b="1" dirty="0">
                <a:solidFill>
                  <a:schemeClr val="tx1"/>
                </a:solidFill>
                <a:latin typeface="Courier New" panose="02070309020205020404" pitchFamily="49" charset="0"/>
                <a:cs typeface="Courier New" panose="02070309020205020404" pitchFamily="49" charset="0"/>
              </a:rPr>
              <a:t>for</a:t>
            </a:r>
            <a:r>
              <a:rPr lang="en-US" altLang="en-US" sz="2100" dirty="0">
                <a:solidFill>
                  <a:schemeClr val="tx1"/>
                </a:solidFill>
                <a:latin typeface="Courier New" panose="02070309020205020404" pitchFamily="49" charset="0"/>
                <a:cs typeface="Courier New" panose="02070309020205020404" pitchFamily="49" charset="0"/>
              </a:rPr>
              <a:t> (</a:t>
            </a:r>
            <a:r>
              <a:rPr lang="en-US" altLang="en-US" sz="2100" b="1" dirty="0" err="1">
                <a:solidFill>
                  <a:schemeClr val="tx1"/>
                </a:solidFill>
                <a:latin typeface="Courier New" panose="02070309020205020404" pitchFamily="49" charset="0"/>
                <a:cs typeface="Courier New" panose="02070309020205020404" pitchFamily="49" charset="0"/>
              </a:rPr>
              <a:t>int</a:t>
            </a:r>
            <a:r>
              <a:rPr lang="en-US" altLang="en-US" sz="2100" dirty="0">
                <a:solidFill>
                  <a:schemeClr val="tx1"/>
                </a:solidFill>
                <a:latin typeface="Courier New" panose="02070309020205020404" pitchFamily="49" charset="0"/>
                <a:cs typeface="Courier New" panose="02070309020205020404" pitchFamily="49" charset="0"/>
              </a:rPr>
              <a:t> </a:t>
            </a:r>
            <a:r>
              <a:rPr lang="en-US" altLang="en-US" sz="2100" dirty="0" err="1">
                <a:solidFill>
                  <a:schemeClr val="tx1"/>
                </a:solidFill>
                <a:latin typeface="Courier New" panose="02070309020205020404" pitchFamily="49" charset="0"/>
                <a:cs typeface="Courier New" panose="02070309020205020404" pitchFamily="49" charset="0"/>
              </a:rPr>
              <a:t>i</a:t>
            </a:r>
            <a:r>
              <a:rPr lang="en-US" altLang="en-US" sz="2100" dirty="0">
                <a:solidFill>
                  <a:schemeClr val="tx1"/>
                </a:solidFill>
                <a:latin typeface="Courier New" panose="02070309020205020404" pitchFamily="49" charset="0"/>
                <a:cs typeface="Courier New" panose="02070309020205020404" pitchFamily="49" charset="0"/>
              </a:rPr>
              <a:t> = 0; </a:t>
            </a:r>
            <a:r>
              <a:rPr lang="en-US" altLang="en-US" sz="2100" dirty="0" err="1">
                <a:solidFill>
                  <a:schemeClr val="tx1"/>
                </a:solidFill>
                <a:latin typeface="Courier New" panose="02070309020205020404" pitchFamily="49" charset="0"/>
                <a:cs typeface="Courier New" panose="02070309020205020404" pitchFamily="49" charset="0"/>
              </a:rPr>
              <a:t>i</a:t>
            </a:r>
            <a:r>
              <a:rPr lang="en-US" altLang="en-US" sz="2100" dirty="0">
                <a:solidFill>
                  <a:schemeClr val="tx1"/>
                </a:solidFill>
                <a:latin typeface="Courier New" panose="02070309020205020404" pitchFamily="49" charset="0"/>
                <a:cs typeface="Courier New" panose="02070309020205020404" pitchFamily="49" charset="0"/>
              </a:rPr>
              <a:t> &lt; </a:t>
            </a:r>
            <a:r>
              <a:rPr lang="en-US" altLang="en-US" sz="2100" dirty="0" err="1">
                <a:solidFill>
                  <a:schemeClr val="tx1"/>
                </a:solidFill>
                <a:latin typeface="Courier New" panose="02070309020205020404" pitchFamily="49" charset="0"/>
                <a:cs typeface="Courier New" panose="02070309020205020404" pitchFamily="49" charset="0"/>
              </a:rPr>
              <a:t>myList.length</a:t>
            </a:r>
            <a:r>
              <a:rPr lang="en-US" altLang="en-US" sz="2100" dirty="0">
                <a:solidFill>
                  <a:schemeClr val="tx1"/>
                </a:solidFill>
                <a:latin typeface="Courier New" panose="02070309020205020404" pitchFamily="49" charset="0"/>
                <a:cs typeface="Courier New" panose="02070309020205020404" pitchFamily="49" charset="0"/>
              </a:rPr>
              <a:t>; </a:t>
            </a:r>
            <a:r>
              <a:rPr lang="en-US" altLang="en-US" sz="2100" dirty="0" err="1">
                <a:solidFill>
                  <a:schemeClr val="tx1"/>
                </a:solidFill>
                <a:latin typeface="Courier New" panose="02070309020205020404" pitchFamily="49" charset="0"/>
                <a:cs typeface="Courier New" panose="02070309020205020404" pitchFamily="49" charset="0"/>
              </a:rPr>
              <a:t>i</a:t>
            </a:r>
            <a:r>
              <a:rPr lang="en-US" altLang="en-US" sz="2100" dirty="0">
                <a:solidFill>
                  <a:schemeClr val="tx1"/>
                </a:solidFill>
                <a:latin typeface="Courier New" panose="02070309020205020404" pitchFamily="49" charset="0"/>
                <a:cs typeface="Courier New" panose="02070309020205020404" pitchFamily="49" charset="0"/>
              </a:rPr>
              <a:t>++) </a:t>
            </a:r>
          </a:p>
          <a:p>
            <a:pPr marL="457200" indent="-457200">
              <a:lnSpc>
                <a:spcPct val="80000"/>
              </a:lnSpc>
              <a:buNone/>
            </a:pPr>
            <a:r>
              <a:rPr lang="en-US" altLang="en-US" sz="2100" dirty="0">
                <a:solidFill>
                  <a:schemeClr val="tx1"/>
                </a:solidFill>
                <a:latin typeface="Courier New" panose="02070309020205020404" pitchFamily="49" charset="0"/>
                <a:cs typeface="Courier New" panose="02070309020205020404" pitchFamily="49" charset="0"/>
              </a:rPr>
              <a:t>  </a:t>
            </a:r>
            <a:r>
              <a:rPr lang="en-US" altLang="en-US" sz="2100" dirty="0" err="1">
                <a:solidFill>
                  <a:schemeClr val="tx1"/>
                </a:solidFill>
                <a:latin typeface="Courier New" panose="02070309020205020404" pitchFamily="49" charset="0"/>
                <a:cs typeface="Courier New" panose="02070309020205020404" pitchFamily="49" charset="0"/>
              </a:rPr>
              <a:t>myList</a:t>
            </a:r>
            <a:r>
              <a:rPr lang="en-US" altLang="en-US" sz="2100" dirty="0">
                <a:solidFill>
                  <a:schemeClr val="tx1"/>
                </a:solidFill>
                <a:latin typeface="Courier New" panose="02070309020205020404" pitchFamily="49" charset="0"/>
                <a:cs typeface="Courier New" panose="02070309020205020404" pitchFamily="49" charset="0"/>
              </a:rPr>
              <a:t>[</a:t>
            </a:r>
            <a:r>
              <a:rPr lang="en-US" altLang="en-US" sz="2100" dirty="0" err="1">
                <a:solidFill>
                  <a:schemeClr val="tx1"/>
                </a:solidFill>
                <a:latin typeface="Courier New" panose="02070309020205020404" pitchFamily="49" charset="0"/>
                <a:cs typeface="Courier New" panose="02070309020205020404" pitchFamily="49" charset="0"/>
              </a:rPr>
              <a:t>i</a:t>
            </a:r>
            <a:r>
              <a:rPr lang="en-US" altLang="en-US" sz="2100" dirty="0">
                <a:solidFill>
                  <a:schemeClr val="tx1"/>
                </a:solidFill>
                <a:latin typeface="Courier New" panose="02070309020205020404" pitchFamily="49" charset="0"/>
                <a:cs typeface="Courier New" panose="02070309020205020404" pitchFamily="49" charset="0"/>
              </a:rPr>
              <a:t>] = </a:t>
            </a:r>
            <a:r>
              <a:rPr lang="en-US" altLang="en-US" sz="2100" dirty="0" err="1">
                <a:solidFill>
                  <a:schemeClr val="tx1"/>
                </a:solidFill>
                <a:latin typeface="Courier New" panose="02070309020205020404" pitchFamily="49" charset="0"/>
                <a:cs typeface="Courier New" panose="02070309020205020404" pitchFamily="49" charset="0"/>
              </a:rPr>
              <a:t>input.nextDouble</a:t>
            </a:r>
            <a:r>
              <a:rPr lang="en-US" altLang="en-US" sz="2100" dirty="0">
                <a:solidFill>
                  <a:schemeClr val="tx1"/>
                </a:solidFill>
                <a:latin typeface="Courier New" panose="02070309020205020404" pitchFamily="49" charset="0"/>
                <a:cs typeface="Courier New" panose="02070309020205020404" pitchFamily="49" charset="0"/>
              </a:rPr>
              <a:t>();</a:t>
            </a:r>
          </a:p>
          <a:p>
            <a:endParaRPr lang="en-GB" sz="2100" dirty="0">
              <a:solidFill>
                <a:schemeClr val="tx1"/>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US"/>
              <a:t>By Sara Almudauh</a:t>
            </a:r>
            <a:endParaRPr lang="en-US" dirty="0"/>
          </a:p>
        </p:txBody>
      </p:sp>
    </p:spTree>
    <p:extLst>
      <p:ext uri="{BB962C8B-B14F-4D97-AF65-F5344CB8AC3E}">
        <p14:creationId xmlns:p14="http://schemas.microsoft.com/office/powerpoint/2010/main" val="3584288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Object</a:t>
            </a:r>
            <a:endParaRPr lang="en-GB" dirty="0"/>
          </a:p>
        </p:txBody>
      </p:sp>
      <p:sp>
        <p:nvSpPr>
          <p:cNvPr id="3" name="Content Placeholder 2"/>
          <p:cNvSpPr>
            <a:spLocks noGrp="1"/>
          </p:cNvSpPr>
          <p:nvPr>
            <p:ph idx="1"/>
          </p:nvPr>
        </p:nvSpPr>
        <p:spPr/>
        <p:txBody>
          <a:bodyPr/>
          <a:lstStyle/>
          <a:p>
            <a:r>
              <a:rPr lang="en-US" dirty="0"/>
              <a:t>Software objects are modeled after real-world objects in that they, too, have state and behavior.</a:t>
            </a:r>
          </a:p>
          <a:p>
            <a:endParaRPr lang="en-US" dirty="0"/>
          </a:p>
          <a:p>
            <a:r>
              <a:rPr lang="en-US" dirty="0"/>
              <a:t> A software object maintains its state in </a:t>
            </a:r>
            <a:r>
              <a:rPr lang="en-US" i="1" dirty="0"/>
              <a:t>variables</a:t>
            </a:r>
            <a:r>
              <a:rPr lang="en-US" dirty="0"/>
              <a:t> and implements its behavior with </a:t>
            </a:r>
            <a:r>
              <a:rPr lang="en-US" i="1" dirty="0"/>
              <a:t>methods</a:t>
            </a:r>
            <a:r>
              <a:rPr lang="en-US" dirty="0"/>
              <a:t>. </a:t>
            </a:r>
          </a:p>
          <a:p>
            <a:endParaRPr lang="en-US" dirty="0"/>
          </a:p>
          <a:p>
            <a:r>
              <a:rPr lang="en-GB" dirty="0">
                <a:solidFill>
                  <a:srgbClr val="000000"/>
                </a:solidFill>
              </a:rPr>
              <a:t> An </a:t>
            </a:r>
            <a:r>
              <a:rPr lang="en-GB" b="1" dirty="0">
                <a:solidFill>
                  <a:srgbClr val="002060"/>
                </a:solidFill>
              </a:rPr>
              <a:t>object</a:t>
            </a:r>
            <a:r>
              <a:rPr lang="en-GB" dirty="0">
                <a:solidFill>
                  <a:schemeClr val="tx2">
                    <a:lumMod val="60000"/>
                    <a:lumOff val="40000"/>
                  </a:schemeClr>
                </a:solidFill>
              </a:rPr>
              <a:t> </a:t>
            </a:r>
            <a:r>
              <a:rPr lang="en-GB" dirty="0">
                <a:solidFill>
                  <a:srgbClr val="000000"/>
                </a:solidFill>
              </a:rPr>
              <a:t>combines data and operations on the data into a single unit.</a:t>
            </a:r>
            <a:endParaRPr lang="ar-SA" dirty="0">
              <a:solidFill>
                <a:srgbClr val="000000"/>
              </a:solidFill>
            </a:endParaRP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chemeClr val="tx1"/>
                </a:solidFill>
              </a:rPr>
              <a:t>Object</a:t>
            </a:r>
            <a:endParaRPr lang="en-GB" dirty="0"/>
          </a:p>
        </p:txBody>
      </p:sp>
      <p:sp>
        <p:nvSpPr>
          <p:cNvPr id="3" name="Content Placeholder 2"/>
          <p:cNvSpPr>
            <a:spLocks noGrp="1"/>
          </p:cNvSpPr>
          <p:nvPr>
            <p:ph idx="1"/>
          </p:nvPr>
        </p:nvSpPr>
        <p:spPr/>
        <p:txBody>
          <a:bodyPr/>
          <a:lstStyle/>
          <a:p>
            <a:endParaRPr lang="en-GB" dirty="0"/>
          </a:p>
          <a:p>
            <a:endParaRPr lang="en-GB" dirty="0"/>
          </a:p>
          <a:p>
            <a:r>
              <a:rPr lang="en-GB" dirty="0"/>
              <a:t>An approach to the solution of problems in which all computations are performed in the context of objects. </a:t>
            </a:r>
          </a:p>
          <a:p>
            <a:r>
              <a:rPr lang="en-GB" dirty="0"/>
              <a:t>◦The objects are instances of classes, which: </a:t>
            </a:r>
          </a:p>
          <a:p>
            <a:r>
              <a:rPr lang="en-GB" dirty="0"/>
              <a:t>are data abstractions </a:t>
            </a:r>
          </a:p>
          <a:p>
            <a:r>
              <a:rPr lang="en-GB" dirty="0"/>
              <a:t>contain procedural abstractions that operate on the objects </a:t>
            </a:r>
          </a:p>
          <a:p>
            <a:r>
              <a:rPr lang="en-GB" dirty="0"/>
              <a:t>◦A running program can be seen as a collection of objects collaborating to perform a given task </a:t>
            </a:r>
          </a:p>
          <a:p>
            <a:endParaRPr lang="en-GB" dirty="0"/>
          </a:p>
        </p:txBody>
      </p:sp>
    </p:spTree>
    <p:extLst>
      <p:ext uri="{BB962C8B-B14F-4D97-AF65-F5344CB8AC3E}">
        <p14:creationId xmlns:p14="http://schemas.microsoft.com/office/powerpoint/2010/main" val="391477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0" y="152400"/>
            <a:ext cx="8991600" cy="838200"/>
          </a:xfrm>
        </p:spPr>
        <p:txBody>
          <a:bodyPr/>
          <a:lstStyle/>
          <a:p>
            <a:pPr eaLnBrk="1" hangingPunct="1"/>
            <a:r>
              <a:rPr lang="en-US"/>
              <a:t>Object vs. Class</a:t>
            </a:r>
            <a:endParaRPr lang="en-GB"/>
          </a:p>
        </p:txBody>
      </p:sp>
      <p:sp>
        <p:nvSpPr>
          <p:cNvPr id="18438" name="Rectangle 3" descr="Rectangle: Click to edit Master text styles&#10;Second level&#10;Third level&#10;Fourth level&#10;Fifth level"/>
          <p:cNvSpPr>
            <a:spLocks noGrp="1" noChangeArrowheads="1"/>
          </p:cNvSpPr>
          <p:nvPr>
            <p:ph idx="1"/>
          </p:nvPr>
        </p:nvSpPr>
        <p:spPr/>
        <p:txBody>
          <a:bodyPr/>
          <a:lstStyle/>
          <a:p>
            <a:pPr eaLnBrk="1" hangingPunct="1"/>
            <a:endParaRPr lang="en-US"/>
          </a:p>
          <a:p>
            <a:pPr eaLnBrk="1" hangingPunct="1"/>
            <a:r>
              <a:rPr lang="en-US"/>
              <a:t>A </a:t>
            </a:r>
            <a:r>
              <a:rPr lang="en-US">
                <a:solidFill>
                  <a:srgbClr val="FF0000"/>
                </a:solidFill>
              </a:rPr>
              <a:t>class</a:t>
            </a:r>
            <a:r>
              <a:rPr lang="en-US"/>
              <a:t> could be considered as a </a:t>
            </a:r>
            <a:r>
              <a:rPr lang="en-US">
                <a:solidFill>
                  <a:srgbClr val="FF0000"/>
                </a:solidFill>
              </a:rPr>
              <a:t>set of</a:t>
            </a:r>
            <a:r>
              <a:rPr lang="en-US"/>
              <a:t> </a:t>
            </a:r>
            <a:r>
              <a:rPr lang="en-US">
                <a:solidFill>
                  <a:srgbClr val="FF0000"/>
                </a:solidFill>
              </a:rPr>
              <a:t>objects</a:t>
            </a:r>
            <a:r>
              <a:rPr lang="en-US"/>
              <a:t> having the </a:t>
            </a:r>
            <a:r>
              <a:rPr lang="en-US">
                <a:solidFill>
                  <a:schemeClr val="tx2"/>
                </a:solidFill>
              </a:rPr>
              <a:t>same</a:t>
            </a:r>
            <a:r>
              <a:rPr lang="en-US"/>
              <a:t> </a:t>
            </a:r>
            <a:r>
              <a:rPr lang="en-US">
                <a:solidFill>
                  <a:schemeClr val="tx2"/>
                </a:solidFill>
              </a:rPr>
              <a:t>characteristics</a:t>
            </a:r>
            <a:r>
              <a:rPr lang="en-US"/>
              <a:t> and </a:t>
            </a:r>
            <a:r>
              <a:rPr lang="en-US">
                <a:solidFill>
                  <a:schemeClr val="tx2"/>
                </a:solidFill>
              </a:rPr>
              <a:t>behavior</a:t>
            </a:r>
            <a:r>
              <a:rPr lang="en-US"/>
              <a:t>.</a:t>
            </a:r>
          </a:p>
          <a:p>
            <a:pPr eaLnBrk="1" hangingPunct="1"/>
            <a:r>
              <a:rPr lang="en-US"/>
              <a:t>An </a:t>
            </a:r>
            <a:r>
              <a:rPr lang="en-US">
                <a:solidFill>
                  <a:srgbClr val="FF0000"/>
                </a:solidFill>
              </a:rPr>
              <a:t>object</a:t>
            </a:r>
            <a:r>
              <a:rPr lang="en-US"/>
              <a:t> is an </a:t>
            </a:r>
            <a:r>
              <a:rPr lang="en-US">
                <a:solidFill>
                  <a:srgbClr val="FF0000"/>
                </a:solidFill>
              </a:rPr>
              <a:t>instance of</a:t>
            </a:r>
            <a:r>
              <a:rPr lang="en-US"/>
              <a:t> a </a:t>
            </a:r>
            <a:r>
              <a:rPr lang="en-US">
                <a:solidFill>
                  <a:srgbClr val="FF0000"/>
                </a:solidFill>
              </a:rPr>
              <a:t>class</a:t>
            </a:r>
            <a:r>
              <a:rPr lang="en-US"/>
              <a:t>.</a:t>
            </a:r>
            <a:endParaRPr lang="en-US">
              <a:solidFill>
                <a:srgbClr val="FF0000"/>
              </a:solidFill>
            </a:endParaRPr>
          </a:p>
          <a:p>
            <a:pPr eaLnBrk="1" hangingPunct="1"/>
            <a:endParaRPr lang="en-GB">
              <a:solidFill>
                <a:srgbClr val="FF0000"/>
              </a:solidFill>
            </a:endParaRPr>
          </a:p>
        </p:txBody>
      </p:sp>
      <p:sp>
        <p:nvSpPr>
          <p:cNvPr id="18434" name="Date Placeholder 3"/>
          <p:cNvSpPr>
            <a:spLocks noGrp="1"/>
          </p:cNvSpPr>
          <p:nvPr>
            <p:ph type="dt" sz="half" idx="10"/>
          </p:nvPr>
        </p:nvSpPr>
        <p:spPr>
          <a:noFill/>
        </p:spPr>
        <p:txBody>
          <a:bodyPr/>
          <a:lstStyle/>
          <a:p>
            <a:r>
              <a:rPr lang="en-US"/>
              <a:t>Introduction to OOP</a:t>
            </a:r>
          </a:p>
        </p:txBody>
      </p:sp>
      <p:sp>
        <p:nvSpPr>
          <p:cNvPr id="18435" name="Footer Placeholder 4"/>
          <p:cNvSpPr>
            <a:spLocks noGrp="1"/>
          </p:cNvSpPr>
          <p:nvPr>
            <p:ph type="ftr" sz="quarter" idx="11"/>
          </p:nvPr>
        </p:nvSpPr>
        <p:spPr>
          <a:noFill/>
        </p:spPr>
        <p:txBody>
          <a:bodyPr/>
          <a:lstStyle/>
          <a:p>
            <a:r>
              <a:rPr lang="en-US"/>
              <a:t>Dr. S. GANNOUNI &amp; Dr.  A. TOUIR</a:t>
            </a:r>
          </a:p>
        </p:txBody>
      </p:sp>
      <p:sp>
        <p:nvSpPr>
          <p:cNvPr id="18436" name="Slide Number Placeholder 5"/>
          <p:cNvSpPr>
            <a:spLocks noGrp="1"/>
          </p:cNvSpPr>
          <p:nvPr>
            <p:ph type="sldNum" sz="quarter" idx="12"/>
          </p:nvPr>
        </p:nvSpPr>
        <p:spPr>
          <a:noFill/>
        </p:spPr>
        <p:txBody>
          <a:bodyPr/>
          <a:lstStyle/>
          <a:p>
            <a:r>
              <a:rPr lang="en-US"/>
              <a:t>Page </a:t>
            </a:r>
            <a:fld id="{DFB26626-4DA8-4C55-8E34-4BB5528815E3}" type="slidenum">
              <a:rPr lang="en-US"/>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idx="4294967295"/>
          </p:nvPr>
        </p:nvSpPr>
        <p:spPr/>
        <p:txBody>
          <a:bodyPr/>
          <a:lstStyle/>
          <a:p>
            <a:r>
              <a:rPr lang="en-US" altLang="en-US"/>
              <a:t>Classes</a:t>
            </a:r>
          </a:p>
        </p:txBody>
      </p:sp>
      <p:sp>
        <p:nvSpPr>
          <p:cNvPr id="16387" name="Rectangle 3"/>
          <p:cNvSpPr>
            <a:spLocks noGrp="1"/>
          </p:cNvSpPr>
          <p:nvPr>
            <p:ph type="body" idx="4294967295"/>
          </p:nvPr>
        </p:nvSpPr>
        <p:spPr/>
        <p:txBody>
          <a:bodyPr>
            <a:normAutofit/>
          </a:bodyPr>
          <a:lstStyle/>
          <a:p>
            <a:pPr>
              <a:lnSpc>
                <a:spcPct val="90000"/>
              </a:lnSpc>
            </a:pPr>
            <a:r>
              <a:rPr lang="en-US" altLang="en-US" sz="2100" dirty="0"/>
              <a:t>User-defined data types </a:t>
            </a:r>
          </a:p>
          <a:p>
            <a:pPr>
              <a:lnSpc>
                <a:spcPct val="90000"/>
              </a:lnSpc>
            </a:pPr>
            <a:r>
              <a:rPr lang="en-US" altLang="en-US" sz="2100" dirty="0"/>
              <a:t>Contain Variables </a:t>
            </a:r>
          </a:p>
          <a:p>
            <a:pPr lvl="1">
              <a:lnSpc>
                <a:spcPct val="90000"/>
              </a:lnSpc>
            </a:pPr>
            <a:r>
              <a:rPr lang="en-US" altLang="en-US" sz="1800" dirty="0"/>
              <a:t>Often called “properties”, “members”  or “attribute” of the class </a:t>
            </a:r>
          </a:p>
          <a:p>
            <a:pPr>
              <a:lnSpc>
                <a:spcPct val="90000"/>
              </a:lnSpc>
            </a:pPr>
            <a:r>
              <a:rPr lang="en-US" altLang="en-US" sz="2100" dirty="0"/>
              <a:t>Contain blocks of program code </a:t>
            </a:r>
          </a:p>
          <a:p>
            <a:pPr lvl="1">
              <a:lnSpc>
                <a:spcPct val="90000"/>
              </a:lnSpc>
            </a:pPr>
            <a:r>
              <a:rPr lang="en-US" altLang="en-US" sz="1800" dirty="0"/>
              <a:t>“methods” </a:t>
            </a:r>
          </a:p>
          <a:p>
            <a:pPr>
              <a:lnSpc>
                <a:spcPct val="90000"/>
              </a:lnSpc>
            </a:pPr>
            <a:r>
              <a:rPr lang="en-US" altLang="en-US" sz="2100" dirty="0"/>
              <a:t>Instance variables and methods </a:t>
            </a:r>
          </a:p>
          <a:p>
            <a:pPr lvl="1">
              <a:lnSpc>
                <a:spcPct val="90000"/>
              </a:lnSpc>
            </a:pPr>
            <a:r>
              <a:rPr lang="en-US" altLang="en-US" sz="1800" dirty="0"/>
              <a:t>This is the default </a:t>
            </a:r>
          </a:p>
          <a:p>
            <a:pPr lvl="1">
              <a:lnSpc>
                <a:spcPct val="90000"/>
              </a:lnSpc>
            </a:pPr>
            <a:r>
              <a:rPr lang="en-US" altLang="en-US" sz="1800" dirty="0"/>
              <a:t>Each instance of the class has their own copy </a:t>
            </a:r>
          </a:p>
          <a:p>
            <a:pPr>
              <a:lnSpc>
                <a:spcPct val="90000"/>
              </a:lnSpc>
            </a:pPr>
            <a:r>
              <a:rPr lang="en-US" altLang="en-US" sz="2100" dirty="0"/>
              <a:t>Class variables and methods </a:t>
            </a:r>
          </a:p>
          <a:p>
            <a:pPr lvl="1">
              <a:lnSpc>
                <a:spcPct val="90000"/>
              </a:lnSpc>
            </a:pPr>
            <a:r>
              <a:rPr lang="en-US" altLang="en-US" sz="1800" dirty="0"/>
              <a:t>Declared using the reserved word “static” </a:t>
            </a:r>
          </a:p>
          <a:p>
            <a:pPr lvl="1">
              <a:lnSpc>
                <a:spcPct val="90000"/>
              </a:lnSpc>
            </a:pPr>
            <a:r>
              <a:rPr lang="en-US" altLang="en-US" sz="1800" dirty="0"/>
              <a:t>Only one copy for all instances of the class</a:t>
            </a:r>
          </a:p>
        </p:txBody>
      </p:sp>
    </p:spTree>
    <p:extLst>
      <p:ext uri="{BB962C8B-B14F-4D97-AF65-F5344CB8AC3E}">
        <p14:creationId xmlns:p14="http://schemas.microsoft.com/office/powerpoint/2010/main" val="351142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6447501" cy="638033"/>
          </a:xfrm>
        </p:spPr>
        <p:txBody>
          <a:bodyPr>
            <a:normAutofit fontScale="90000"/>
          </a:bodyPr>
          <a:lstStyle/>
          <a:p>
            <a:pPr algn="ctr"/>
            <a:r>
              <a:rPr lang="en-US" altLang="en-US" sz="3600" b="1" dirty="0">
                <a:solidFill>
                  <a:srgbClr val="0070C0"/>
                </a:solidFill>
              </a:rPr>
              <a:t>Java Program!</a:t>
            </a:r>
            <a:endParaRPr lang="en-GB" altLang="en-US" sz="3600" b="1" dirty="0">
              <a:solidFill>
                <a:srgbClr val="0070C0"/>
              </a:solidFill>
            </a:endParaRPr>
          </a:p>
        </p:txBody>
      </p:sp>
      <p:sp>
        <p:nvSpPr>
          <p:cNvPr id="4" name="Footer Placeholder 3"/>
          <p:cNvSpPr>
            <a:spLocks noGrp="1"/>
          </p:cNvSpPr>
          <p:nvPr>
            <p:ph type="ftr" sz="quarter" idx="11"/>
          </p:nvPr>
        </p:nvSpPr>
        <p:spPr/>
        <p:txBody>
          <a:bodyPr/>
          <a:lstStyle/>
          <a:p>
            <a:r>
              <a:rPr lang="en-US"/>
              <a:t>By Sara Almudauh</a:t>
            </a:r>
            <a:endParaRPr lang="en-US" dirty="0"/>
          </a:p>
        </p:txBody>
      </p:sp>
      <p:sp>
        <p:nvSpPr>
          <p:cNvPr id="7" name="Content Placeholder 2"/>
          <p:cNvSpPr>
            <a:spLocks noGrp="1"/>
          </p:cNvSpPr>
          <p:nvPr>
            <p:ph idx="4294967295"/>
          </p:nvPr>
        </p:nvSpPr>
        <p:spPr>
          <a:xfrm>
            <a:off x="774239" y="1903205"/>
            <a:ext cx="5915025" cy="3485067"/>
          </a:xfrm>
          <a:solidFill>
            <a:srgbClr val="FFFFCC"/>
          </a:solidFill>
          <a:ln>
            <a:solidFill>
              <a:schemeClr val="tx1">
                <a:lumMod val="50000"/>
                <a:lumOff val="50000"/>
              </a:schemeClr>
            </a:solidFill>
          </a:ln>
        </p:spPr>
        <p:txBody>
          <a:bodyPr>
            <a:normAutofit fontScale="85000" lnSpcReduction="20000"/>
          </a:bodyPr>
          <a:lstStyle/>
          <a:p>
            <a:pPr>
              <a:buFont typeface="Arial" panose="020B0604020202020204" pitchFamily="34" charset="0"/>
              <a:buNone/>
            </a:pPr>
            <a:r>
              <a:rPr lang="en-US" altLang="en-US" dirty="0">
                <a:solidFill>
                  <a:srgbClr val="C00000"/>
                </a:solidFill>
              </a:rPr>
              <a:t>class</a:t>
            </a:r>
            <a:r>
              <a:rPr lang="en-US" altLang="en-US" dirty="0"/>
              <a:t> </a:t>
            </a:r>
            <a:r>
              <a:rPr lang="en-US" altLang="en-US" dirty="0" err="1">
                <a:solidFill>
                  <a:schemeClr val="tx1"/>
                </a:solidFill>
              </a:rPr>
              <a:t>HiThere</a:t>
            </a:r>
            <a:r>
              <a:rPr lang="en-US" altLang="en-US" dirty="0">
                <a:solidFill>
                  <a:schemeClr val="tx1"/>
                </a:solidFill>
              </a:rPr>
              <a:t> {</a:t>
            </a:r>
          </a:p>
          <a:p>
            <a:pPr>
              <a:buFont typeface="Arial" panose="020B0604020202020204" pitchFamily="34" charset="0"/>
              <a:buNone/>
            </a:pPr>
            <a:r>
              <a:rPr lang="en-US" altLang="en-US" sz="1800" dirty="0"/>
              <a:t>	</a:t>
            </a:r>
            <a:r>
              <a:rPr lang="en-US" altLang="en-US" sz="1800" dirty="0">
                <a:solidFill>
                  <a:schemeClr val="accent1">
                    <a:lumMod val="75000"/>
                  </a:schemeClr>
                </a:solidFill>
              </a:rPr>
              <a:t>/**</a:t>
            </a:r>
          </a:p>
          <a:p>
            <a:pPr>
              <a:buFont typeface="Arial" panose="020B0604020202020204" pitchFamily="34" charset="0"/>
              <a:buNone/>
            </a:pPr>
            <a:r>
              <a:rPr lang="en-US" altLang="en-US" sz="1800" dirty="0">
                <a:solidFill>
                  <a:schemeClr val="accent1">
                    <a:lumMod val="75000"/>
                  </a:schemeClr>
                </a:solidFill>
              </a:rPr>
              <a:t>      * This is the entry point for an application.</a:t>
            </a:r>
          </a:p>
          <a:p>
            <a:pPr>
              <a:buFont typeface="Arial" panose="020B0604020202020204" pitchFamily="34" charset="0"/>
              <a:buNone/>
            </a:pPr>
            <a:r>
              <a:rPr lang="en-US" altLang="en-US" sz="1800" dirty="0">
                <a:solidFill>
                  <a:schemeClr val="accent1">
                    <a:lumMod val="75000"/>
                  </a:schemeClr>
                </a:solidFill>
              </a:rPr>
              <a:t>      * @</a:t>
            </a:r>
            <a:r>
              <a:rPr lang="en-US" altLang="en-US" sz="1800" dirty="0" err="1">
                <a:solidFill>
                  <a:schemeClr val="accent1">
                    <a:lumMod val="75000"/>
                  </a:schemeClr>
                </a:solidFill>
              </a:rPr>
              <a:t>param</a:t>
            </a:r>
            <a:r>
              <a:rPr lang="en-US" altLang="en-US" sz="1800" dirty="0">
                <a:solidFill>
                  <a:schemeClr val="accent1">
                    <a:lumMod val="75000"/>
                  </a:schemeClr>
                </a:solidFill>
              </a:rPr>
              <a:t> </a:t>
            </a:r>
            <a:r>
              <a:rPr lang="en-US" altLang="en-US" sz="1800" dirty="0" err="1">
                <a:solidFill>
                  <a:schemeClr val="accent1">
                    <a:lumMod val="75000"/>
                  </a:schemeClr>
                </a:solidFill>
              </a:rPr>
              <a:t>astrArgs</a:t>
            </a:r>
            <a:r>
              <a:rPr lang="en-US" altLang="en-US" sz="1800" dirty="0">
                <a:solidFill>
                  <a:schemeClr val="accent1">
                    <a:lumMod val="75000"/>
                  </a:schemeClr>
                </a:solidFill>
              </a:rPr>
              <a:t> the command line arguments.</a:t>
            </a:r>
          </a:p>
          <a:p>
            <a:pPr>
              <a:buFont typeface="Arial" panose="020B0604020202020204" pitchFamily="34" charset="0"/>
              <a:buNone/>
            </a:pPr>
            <a:r>
              <a:rPr lang="en-US" altLang="en-US" sz="1800" dirty="0">
                <a:solidFill>
                  <a:schemeClr val="accent1">
                    <a:lumMod val="75000"/>
                  </a:schemeClr>
                </a:solidFill>
              </a:rPr>
              <a:t>	  */</a:t>
            </a:r>
          </a:p>
          <a:p>
            <a:pPr>
              <a:buFont typeface="Arial" panose="020B0604020202020204" pitchFamily="34" charset="0"/>
              <a:buNone/>
            </a:pPr>
            <a:r>
              <a:rPr lang="en-US" altLang="en-US" dirty="0"/>
              <a:t>    </a:t>
            </a:r>
            <a:r>
              <a:rPr lang="en-US" altLang="en-US" dirty="0">
                <a:solidFill>
                  <a:srgbClr val="C00000"/>
                </a:solidFill>
              </a:rPr>
              <a:t>public</a:t>
            </a:r>
            <a:r>
              <a:rPr lang="en-US" altLang="en-US" dirty="0"/>
              <a:t> </a:t>
            </a:r>
            <a:r>
              <a:rPr lang="en-US" altLang="en-US" dirty="0">
                <a:solidFill>
                  <a:srgbClr val="C00000"/>
                </a:solidFill>
              </a:rPr>
              <a:t>static</a:t>
            </a:r>
            <a:r>
              <a:rPr lang="en-US" altLang="en-US" dirty="0"/>
              <a:t> </a:t>
            </a:r>
            <a:r>
              <a:rPr lang="en-US" altLang="en-US" dirty="0">
                <a:solidFill>
                  <a:srgbClr val="C00000"/>
                </a:solidFill>
              </a:rPr>
              <a:t>void</a:t>
            </a:r>
            <a:r>
              <a:rPr lang="en-US" altLang="en-US" dirty="0"/>
              <a:t> </a:t>
            </a:r>
            <a:r>
              <a:rPr lang="en-US" altLang="en-US" dirty="0">
                <a:solidFill>
                  <a:schemeClr val="tx1"/>
                </a:solidFill>
              </a:rPr>
              <a:t>main(String[] </a:t>
            </a:r>
            <a:r>
              <a:rPr lang="en-US" altLang="en-US" dirty="0" err="1">
                <a:solidFill>
                  <a:schemeClr val="tx1"/>
                </a:solidFill>
              </a:rPr>
              <a:t>astrArgs</a:t>
            </a:r>
            <a:r>
              <a:rPr lang="en-US" altLang="en-US" dirty="0">
                <a:solidFill>
                  <a:schemeClr val="tx1"/>
                </a:solidFill>
              </a:rPr>
              <a:t>) {</a:t>
            </a:r>
            <a:endParaRPr lang="en-US" altLang="en-US" dirty="0"/>
          </a:p>
          <a:p>
            <a:pPr>
              <a:buFont typeface="Arial" panose="020B0604020202020204" pitchFamily="34" charset="0"/>
              <a:buNone/>
            </a:pPr>
            <a:r>
              <a:rPr lang="en-US" altLang="en-US" sz="2100" dirty="0"/>
              <a:t>	     </a:t>
            </a:r>
            <a:r>
              <a:rPr lang="en-US" altLang="en-US" sz="1800" dirty="0">
                <a:solidFill>
                  <a:schemeClr val="accent1">
                    <a:lumMod val="75000"/>
                  </a:schemeClr>
                </a:solidFill>
              </a:rPr>
              <a:t>// Starting of the main method</a:t>
            </a:r>
          </a:p>
          <a:p>
            <a:pPr>
              <a:buFont typeface="Arial" panose="020B0604020202020204" pitchFamily="34" charset="0"/>
              <a:buNone/>
            </a:pPr>
            <a:r>
              <a:rPr lang="en-US" altLang="en-US" dirty="0"/>
              <a:t>        </a:t>
            </a:r>
            <a:r>
              <a:rPr lang="en-US" altLang="en-US" dirty="0" err="1">
                <a:solidFill>
                  <a:schemeClr val="tx1"/>
                </a:solidFill>
              </a:rPr>
              <a:t>System.</a:t>
            </a:r>
            <a:r>
              <a:rPr lang="en-US" altLang="en-US" dirty="0" err="1"/>
              <a:t>out</a:t>
            </a:r>
            <a:r>
              <a:rPr lang="en-US" altLang="en-US" dirty="0" err="1">
                <a:solidFill>
                  <a:schemeClr val="tx1"/>
                </a:solidFill>
              </a:rPr>
              <a:t>.println</a:t>
            </a:r>
            <a:r>
              <a:rPr lang="en-US" altLang="en-US" dirty="0">
                <a:solidFill>
                  <a:schemeClr val="tx1"/>
                </a:solidFill>
              </a:rPr>
              <a:t>(</a:t>
            </a:r>
            <a:r>
              <a:rPr lang="en-US" altLang="en-US" dirty="0"/>
              <a:t>"Hello World!"</a:t>
            </a:r>
            <a:r>
              <a:rPr lang="en-US" altLang="en-US" dirty="0">
                <a:solidFill>
                  <a:schemeClr val="tx1"/>
                </a:solidFill>
              </a:rPr>
              <a:t>);</a:t>
            </a:r>
            <a:r>
              <a:rPr lang="en-US" altLang="en-US" dirty="0"/>
              <a:t> </a:t>
            </a:r>
          </a:p>
          <a:p>
            <a:pPr>
              <a:buFont typeface="Arial" panose="020B0604020202020204" pitchFamily="34" charset="0"/>
              <a:buNone/>
            </a:pPr>
            <a:r>
              <a:rPr lang="en-US" altLang="en-US" dirty="0"/>
              <a:t>    </a:t>
            </a:r>
            <a:r>
              <a:rPr lang="en-US" altLang="en-US" dirty="0">
                <a:solidFill>
                  <a:schemeClr val="tx1"/>
                </a:solidFill>
              </a:rPr>
              <a:t>}</a:t>
            </a:r>
            <a:r>
              <a:rPr lang="en-US" altLang="en-US" dirty="0"/>
              <a:t> </a:t>
            </a:r>
            <a:r>
              <a:rPr lang="en-US" altLang="en-US" sz="1800" dirty="0">
                <a:solidFill>
                  <a:schemeClr val="accent1">
                    <a:lumMod val="75000"/>
                  </a:schemeClr>
                </a:solidFill>
              </a:rPr>
              <a:t>// main()</a:t>
            </a:r>
          </a:p>
          <a:p>
            <a:pPr>
              <a:buFont typeface="Arial" panose="020B0604020202020204" pitchFamily="34" charset="0"/>
              <a:buNone/>
            </a:pPr>
            <a:r>
              <a:rPr lang="en-US" altLang="en-US" dirty="0">
                <a:solidFill>
                  <a:schemeClr val="tx1"/>
                </a:solidFill>
              </a:rPr>
              <a:t>}</a:t>
            </a:r>
            <a:r>
              <a:rPr lang="en-US" altLang="en-US" dirty="0"/>
              <a:t> </a:t>
            </a:r>
            <a:r>
              <a:rPr lang="en-US" altLang="en-US" sz="1800" dirty="0">
                <a:solidFill>
                  <a:schemeClr val="accent1">
                    <a:lumMod val="75000"/>
                  </a:schemeClr>
                </a:solidFill>
              </a:rPr>
              <a:t>// end class </a:t>
            </a:r>
            <a:r>
              <a:rPr lang="en-US" altLang="en-US" sz="1800" dirty="0" err="1">
                <a:solidFill>
                  <a:schemeClr val="accent1">
                    <a:lumMod val="75000"/>
                  </a:schemeClr>
                </a:solidFill>
              </a:rPr>
              <a:t>HiThere</a:t>
            </a:r>
            <a:endParaRPr lang="en-US" altLang="en-US" sz="1800" dirty="0">
              <a:solidFill>
                <a:schemeClr val="accent1">
                  <a:lumMod val="75000"/>
                </a:schemeClr>
              </a:solidFill>
            </a:endParaRPr>
          </a:p>
        </p:txBody>
      </p:sp>
    </p:spTree>
    <p:extLst>
      <p:ext uri="{BB962C8B-B14F-4D97-AF65-F5344CB8AC3E}">
        <p14:creationId xmlns:p14="http://schemas.microsoft.com/office/powerpoint/2010/main" val="164274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
                                            <p:txEl>
                                              <p:pRg st="0" end="0"/>
                                            </p:txEl>
                                          </p:spTgt>
                                        </p:tgtEl>
                                        <p:attrNameLst>
                                          <p:attrName>style.visibility</p:attrName>
                                        </p:attrNameLst>
                                      </p:cBhvr>
                                      <p:to>
                                        <p:strVal val="visible"/>
                                      </p:to>
                                    </p:set>
                                    <p:anim calcmode="discrete" valueType="clr">
                                      <p:cBhvr override="childStyle">
                                        <p:cTn id="7" dur="80"/>
                                        <p:tgtEl>
                                          <p:spTgt spid="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
                                            <p:txEl>
                                              <p:pRg st="0" end="0"/>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7">
                                            <p:txEl>
                                              <p:pRg st="9" end="9"/>
                                            </p:txEl>
                                          </p:spTgt>
                                        </p:tgtEl>
                                        <p:attrNameLst>
                                          <p:attrName>style.visibility</p:attrName>
                                        </p:attrNameLst>
                                      </p:cBhvr>
                                      <p:to>
                                        <p:strVal val="visible"/>
                                      </p:to>
                                    </p:set>
                                    <p:anim calcmode="discrete" valueType="clr">
                                      <p:cBhvr override="childStyle">
                                        <p:cTn id="12" dur="80"/>
                                        <p:tgtEl>
                                          <p:spTgt spid="7">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
                                            <p:txEl>
                                              <p:pRg st="9" end="9"/>
                                            </p:txEl>
                                          </p:spTgt>
                                        </p:tgtEl>
                                        <p:attrNameLst>
                                          <p:attrName>fillcolor</p:attrName>
                                        </p:attrNameLst>
                                      </p:cBhvr>
                                      <p:tavLst>
                                        <p:tav tm="0">
                                          <p:val>
                                            <p:clrVal>
                                              <a:schemeClr val="accent2"/>
                                            </p:clrVal>
                                          </p:val>
                                        </p:tav>
                                        <p:tav tm="50000">
                                          <p:val>
                                            <p:clrVal>
                                              <a:schemeClr val="hlink"/>
                                            </p:clrVal>
                                          </p:val>
                                        </p:tav>
                                      </p:tavLst>
                                    </p:anim>
                                    <p:set>
                                      <p:cBhvr>
                                        <p:cTn id="14" dur="80"/>
                                        <p:tgtEl>
                                          <p:spTgt spid="7">
                                            <p:txEl>
                                              <p:pRg st="9" end="9"/>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7">
                                            <p:txEl>
                                              <p:pRg st="1" end="1"/>
                                            </p:txEl>
                                          </p:spTgt>
                                        </p:tgtEl>
                                        <p:attrNameLst>
                                          <p:attrName>style.visibility</p:attrName>
                                        </p:attrNameLst>
                                      </p:cBhvr>
                                      <p:to>
                                        <p:strVal val="visible"/>
                                      </p:to>
                                    </p:set>
                                    <p:anim calcmode="discrete" valueType="clr">
                                      <p:cBhvr override="childStyle">
                                        <p:cTn id="19" dur="80"/>
                                        <p:tgtEl>
                                          <p:spTgt spid="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
                                            <p:txEl>
                                              <p:pRg st="1" end="1"/>
                                            </p:txEl>
                                          </p:spTgt>
                                        </p:tgtEl>
                                        <p:attrNameLst>
                                          <p:attrName>fillcolor</p:attrName>
                                        </p:attrNameLst>
                                      </p:cBhvr>
                                      <p:tavLst>
                                        <p:tav tm="0">
                                          <p:val>
                                            <p:clrVal>
                                              <a:schemeClr val="accent2"/>
                                            </p:clrVal>
                                          </p:val>
                                        </p:tav>
                                        <p:tav tm="50000">
                                          <p:val>
                                            <p:clrVal>
                                              <a:schemeClr val="hlink"/>
                                            </p:clrVal>
                                          </p:val>
                                        </p:tav>
                                      </p:tavLst>
                                    </p:anim>
                                    <p:set>
                                      <p:cBhvr>
                                        <p:cTn id="21" dur="80"/>
                                        <p:tgtEl>
                                          <p:spTgt spid="7">
                                            <p:txEl>
                                              <p:pRg st="1" end="1"/>
                                            </p:txEl>
                                          </p:spTgt>
                                        </p:tgtEl>
                                        <p:attrNameLst>
                                          <p:attrName>fill.type</p:attrName>
                                        </p:attrNameLst>
                                      </p:cBhvr>
                                      <p:to>
                                        <p:strVal val="solid"/>
                                      </p:to>
                                    </p:set>
                                  </p:childTnLst>
                                </p:cTn>
                              </p:par>
                              <p:par>
                                <p:cTn id="22" presetID="27" presetClass="entr" presetSubtype="0" fill="hold" nodeType="withEffect">
                                  <p:stCondLst>
                                    <p:cond delay="0"/>
                                  </p:stCondLst>
                                  <p:iterate type="lt">
                                    <p:tmPct val="50000"/>
                                  </p:iterate>
                                  <p:childTnLst>
                                    <p:set>
                                      <p:cBhvr>
                                        <p:cTn id="23" dur="1" fill="hold">
                                          <p:stCondLst>
                                            <p:cond delay="0"/>
                                          </p:stCondLst>
                                        </p:cTn>
                                        <p:tgtEl>
                                          <p:spTgt spid="7">
                                            <p:txEl>
                                              <p:pRg st="2" end="2"/>
                                            </p:txEl>
                                          </p:spTgt>
                                        </p:tgtEl>
                                        <p:attrNameLst>
                                          <p:attrName>style.visibility</p:attrName>
                                        </p:attrNameLst>
                                      </p:cBhvr>
                                      <p:to>
                                        <p:strVal val="visible"/>
                                      </p:to>
                                    </p:set>
                                    <p:anim calcmode="discrete" valueType="clr">
                                      <p:cBhvr override="childStyle">
                                        <p:cTn id="24" dur="80"/>
                                        <p:tgtEl>
                                          <p:spTgt spid="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7">
                                            <p:txEl>
                                              <p:pRg st="2" end="2"/>
                                            </p:txEl>
                                          </p:spTgt>
                                        </p:tgtEl>
                                        <p:attrNameLst>
                                          <p:attrName>fillcolor</p:attrName>
                                        </p:attrNameLst>
                                      </p:cBhvr>
                                      <p:tavLst>
                                        <p:tav tm="0">
                                          <p:val>
                                            <p:clrVal>
                                              <a:schemeClr val="accent2"/>
                                            </p:clrVal>
                                          </p:val>
                                        </p:tav>
                                        <p:tav tm="50000">
                                          <p:val>
                                            <p:clrVal>
                                              <a:schemeClr val="hlink"/>
                                            </p:clrVal>
                                          </p:val>
                                        </p:tav>
                                      </p:tavLst>
                                    </p:anim>
                                    <p:set>
                                      <p:cBhvr>
                                        <p:cTn id="26" dur="80"/>
                                        <p:tgtEl>
                                          <p:spTgt spid="7">
                                            <p:txEl>
                                              <p:pRg st="2" end="2"/>
                                            </p:txEl>
                                          </p:spTgt>
                                        </p:tgtEl>
                                        <p:attrNameLst>
                                          <p:attrName>fill.type</p:attrName>
                                        </p:attrNameLst>
                                      </p:cBhvr>
                                      <p:to>
                                        <p:strVal val="solid"/>
                                      </p:to>
                                    </p:set>
                                  </p:childTnLst>
                                </p:cTn>
                              </p:par>
                              <p:par>
                                <p:cTn id="27" presetID="27" presetClass="entr" presetSubtype="0" fill="hold" nodeType="withEffect">
                                  <p:stCondLst>
                                    <p:cond delay="0"/>
                                  </p:stCondLst>
                                  <p:iterate type="lt">
                                    <p:tmPct val="50000"/>
                                  </p:iterate>
                                  <p:childTnLst>
                                    <p:set>
                                      <p:cBhvr>
                                        <p:cTn id="28" dur="1" fill="hold">
                                          <p:stCondLst>
                                            <p:cond delay="0"/>
                                          </p:stCondLst>
                                        </p:cTn>
                                        <p:tgtEl>
                                          <p:spTgt spid="7">
                                            <p:txEl>
                                              <p:pRg st="3" end="3"/>
                                            </p:txEl>
                                          </p:spTgt>
                                        </p:tgtEl>
                                        <p:attrNameLst>
                                          <p:attrName>style.visibility</p:attrName>
                                        </p:attrNameLst>
                                      </p:cBhvr>
                                      <p:to>
                                        <p:strVal val="visible"/>
                                      </p:to>
                                    </p:set>
                                    <p:anim calcmode="discrete" valueType="clr">
                                      <p:cBhvr override="childStyle">
                                        <p:cTn id="29" dur="80"/>
                                        <p:tgtEl>
                                          <p:spTgt spid="7">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7">
                                            <p:txEl>
                                              <p:pRg st="3" end="3"/>
                                            </p:txEl>
                                          </p:spTgt>
                                        </p:tgtEl>
                                        <p:attrNameLst>
                                          <p:attrName>fillcolor</p:attrName>
                                        </p:attrNameLst>
                                      </p:cBhvr>
                                      <p:tavLst>
                                        <p:tav tm="0">
                                          <p:val>
                                            <p:clrVal>
                                              <a:schemeClr val="accent2"/>
                                            </p:clrVal>
                                          </p:val>
                                        </p:tav>
                                        <p:tav tm="50000">
                                          <p:val>
                                            <p:clrVal>
                                              <a:schemeClr val="hlink"/>
                                            </p:clrVal>
                                          </p:val>
                                        </p:tav>
                                      </p:tavLst>
                                    </p:anim>
                                    <p:set>
                                      <p:cBhvr>
                                        <p:cTn id="31" dur="80"/>
                                        <p:tgtEl>
                                          <p:spTgt spid="7">
                                            <p:txEl>
                                              <p:pRg st="3" end="3"/>
                                            </p:txEl>
                                          </p:spTgt>
                                        </p:tgtEl>
                                        <p:attrNameLst>
                                          <p:attrName>fill.type</p:attrName>
                                        </p:attrNameLst>
                                      </p:cBhvr>
                                      <p:to>
                                        <p:strVal val="solid"/>
                                      </p:to>
                                    </p:set>
                                  </p:childTnLst>
                                </p:cTn>
                              </p:par>
                              <p:par>
                                <p:cTn id="32" presetID="27" presetClass="entr" presetSubtype="0" fill="hold" nodeType="withEffect">
                                  <p:stCondLst>
                                    <p:cond delay="0"/>
                                  </p:stCondLst>
                                  <p:iterate type="lt">
                                    <p:tmPct val="50000"/>
                                  </p:iterate>
                                  <p:childTnLst>
                                    <p:set>
                                      <p:cBhvr>
                                        <p:cTn id="33" dur="1" fill="hold">
                                          <p:stCondLst>
                                            <p:cond delay="0"/>
                                          </p:stCondLst>
                                        </p:cTn>
                                        <p:tgtEl>
                                          <p:spTgt spid="7">
                                            <p:txEl>
                                              <p:pRg st="4" end="4"/>
                                            </p:txEl>
                                          </p:spTgt>
                                        </p:tgtEl>
                                        <p:attrNameLst>
                                          <p:attrName>style.visibility</p:attrName>
                                        </p:attrNameLst>
                                      </p:cBhvr>
                                      <p:to>
                                        <p:strVal val="visible"/>
                                      </p:to>
                                    </p:set>
                                    <p:anim calcmode="discrete" valueType="clr">
                                      <p:cBhvr override="childStyle">
                                        <p:cTn id="34" dur="80"/>
                                        <p:tgtEl>
                                          <p:spTgt spid="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7">
                                            <p:txEl>
                                              <p:pRg st="4" end="4"/>
                                            </p:txEl>
                                          </p:spTgt>
                                        </p:tgtEl>
                                        <p:attrNameLst>
                                          <p:attrName>fillcolor</p:attrName>
                                        </p:attrNameLst>
                                      </p:cBhvr>
                                      <p:tavLst>
                                        <p:tav tm="0">
                                          <p:val>
                                            <p:clrVal>
                                              <a:schemeClr val="accent2"/>
                                            </p:clrVal>
                                          </p:val>
                                        </p:tav>
                                        <p:tav tm="50000">
                                          <p:val>
                                            <p:clrVal>
                                              <a:schemeClr val="hlink"/>
                                            </p:clrVal>
                                          </p:val>
                                        </p:tav>
                                      </p:tavLst>
                                    </p:anim>
                                    <p:set>
                                      <p:cBhvr>
                                        <p:cTn id="36" dur="80"/>
                                        <p:tgtEl>
                                          <p:spTgt spid="7">
                                            <p:txEl>
                                              <p:pRg st="4" end="4"/>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nodeType="clickEffect">
                                  <p:stCondLst>
                                    <p:cond delay="0"/>
                                  </p:stCondLst>
                                  <p:iterate type="lt">
                                    <p:tmPct val="50000"/>
                                  </p:iterate>
                                  <p:childTnLst>
                                    <p:set>
                                      <p:cBhvr>
                                        <p:cTn id="40" dur="1" fill="hold">
                                          <p:stCondLst>
                                            <p:cond delay="0"/>
                                          </p:stCondLst>
                                        </p:cTn>
                                        <p:tgtEl>
                                          <p:spTgt spid="7">
                                            <p:txEl>
                                              <p:pRg st="5" end="5"/>
                                            </p:txEl>
                                          </p:spTgt>
                                        </p:tgtEl>
                                        <p:attrNameLst>
                                          <p:attrName>style.visibility</p:attrName>
                                        </p:attrNameLst>
                                      </p:cBhvr>
                                      <p:to>
                                        <p:strVal val="visible"/>
                                      </p:to>
                                    </p:set>
                                    <p:anim calcmode="discrete" valueType="clr">
                                      <p:cBhvr override="childStyle">
                                        <p:cTn id="41" dur="80"/>
                                        <p:tgtEl>
                                          <p:spTgt spid="7">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7">
                                            <p:txEl>
                                              <p:pRg st="5" end="5"/>
                                            </p:txEl>
                                          </p:spTgt>
                                        </p:tgtEl>
                                        <p:attrNameLst>
                                          <p:attrName>fillcolor</p:attrName>
                                        </p:attrNameLst>
                                      </p:cBhvr>
                                      <p:tavLst>
                                        <p:tav tm="0">
                                          <p:val>
                                            <p:clrVal>
                                              <a:schemeClr val="accent2"/>
                                            </p:clrVal>
                                          </p:val>
                                        </p:tav>
                                        <p:tav tm="50000">
                                          <p:val>
                                            <p:clrVal>
                                              <a:schemeClr val="hlink"/>
                                            </p:clrVal>
                                          </p:val>
                                        </p:tav>
                                      </p:tavLst>
                                    </p:anim>
                                    <p:set>
                                      <p:cBhvr>
                                        <p:cTn id="43" dur="80"/>
                                        <p:tgtEl>
                                          <p:spTgt spid="7">
                                            <p:txEl>
                                              <p:pRg st="5" end="5"/>
                                            </p:txEl>
                                          </p:spTgt>
                                        </p:tgtEl>
                                        <p:attrNameLst>
                                          <p:attrName>fill.type</p:attrName>
                                        </p:attrNameLst>
                                      </p:cBhvr>
                                      <p:to>
                                        <p:strVal val="solid"/>
                                      </p:to>
                                    </p:set>
                                  </p:childTnLst>
                                </p:cTn>
                              </p:par>
                              <p:par>
                                <p:cTn id="44" presetID="27" presetClass="entr" presetSubtype="0" fill="hold" nodeType="withEffect">
                                  <p:stCondLst>
                                    <p:cond delay="0"/>
                                  </p:stCondLst>
                                  <p:iterate type="lt">
                                    <p:tmPct val="50000"/>
                                  </p:iterate>
                                  <p:childTnLst>
                                    <p:set>
                                      <p:cBhvr>
                                        <p:cTn id="45" dur="1" fill="hold">
                                          <p:stCondLst>
                                            <p:cond delay="0"/>
                                          </p:stCondLst>
                                        </p:cTn>
                                        <p:tgtEl>
                                          <p:spTgt spid="7">
                                            <p:txEl>
                                              <p:pRg st="8" end="8"/>
                                            </p:txEl>
                                          </p:spTgt>
                                        </p:tgtEl>
                                        <p:attrNameLst>
                                          <p:attrName>style.visibility</p:attrName>
                                        </p:attrNameLst>
                                      </p:cBhvr>
                                      <p:to>
                                        <p:strVal val="visible"/>
                                      </p:to>
                                    </p:set>
                                    <p:anim calcmode="discrete" valueType="clr">
                                      <p:cBhvr override="childStyle">
                                        <p:cTn id="46" dur="80"/>
                                        <p:tgtEl>
                                          <p:spTgt spid="7">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7">
                                            <p:txEl>
                                              <p:pRg st="8" end="8"/>
                                            </p:txEl>
                                          </p:spTgt>
                                        </p:tgtEl>
                                        <p:attrNameLst>
                                          <p:attrName>fillcolor</p:attrName>
                                        </p:attrNameLst>
                                      </p:cBhvr>
                                      <p:tavLst>
                                        <p:tav tm="0">
                                          <p:val>
                                            <p:clrVal>
                                              <a:schemeClr val="accent2"/>
                                            </p:clrVal>
                                          </p:val>
                                        </p:tav>
                                        <p:tav tm="50000">
                                          <p:val>
                                            <p:clrVal>
                                              <a:schemeClr val="hlink"/>
                                            </p:clrVal>
                                          </p:val>
                                        </p:tav>
                                      </p:tavLst>
                                    </p:anim>
                                    <p:set>
                                      <p:cBhvr>
                                        <p:cTn id="48" dur="80"/>
                                        <p:tgtEl>
                                          <p:spTgt spid="7">
                                            <p:txEl>
                                              <p:pRg st="8" end="8"/>
                                            </p:txEl>
                                          </p:spTgt>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7" presetClass="entr" presetSubtype="0" fill="hold" nodeType="clickEffect">
                                  <p:stCondLst>
                                    <p:cond delay="0"/>
                                  </p:stCondLst>
                                  <p:iterate type="lt">
                                    <p:tmPct val="50000"/>
                                  </p:iterate>
                                  <p:childTnLst>
                                    <p:set>
                                      <p:cBhvr>
                                        <p:cTn id="52" dur="1" fill="hold">
                                          <p:stCondLst>
                                            <p:cond delay="0"/>
                                          </p:stCondLst>
                                        </p:cTn>
                                        <p:tgtEl>
                                          <p:spTgt spid="7">
                                            <p:txEl>
                                              <p:pRg st="6" end="6"/>
                                            </p:txEl>
                                          </p:spTgt>
                                        </p:tgtEl>
                                        <p:attrNameLst>
                                          <p:attrName>style.visibility</p:attrName>
                                        </p:attrNameLst>
                                      </p:cBhvr>
                                      <p:to>
                                        <p:strVal val="visible"/>
                                      </p:to>
                                    </p:set>
                                    <p:anim calcmode="discrete" valueType="clr">
                                      <p:cBhvr override="childStyle">
                                        <p:cTn id="53" dur="80"/>
                                        <p:tgtEl>
                                          <p:spTgt spid="7">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7">
                                            <p:txEl>
                                              <p:pRg st="6" end="6"/>
                                            </p:txEl>
                                          </p:spTgt>
                                        </p:tgtEl>
                                        <p:attrNameLst>
                                          <p:attrName>fillcolor</p:attrName>
                                        </p:attrNameLst>
                                      </p:cBhvr>
                                      <p:tavLst>
                                        <p:tav tm="0">
                                          <p:val>
                                            <p:clrVal>
                                              <a:schemeClr val="accent2"/>
                                            </p:clrVal>
                                          </p:val>
                                        </p:tav>
                                        <p:tav tm="50000">
                                          <p:val>
                                            <p:clrVal>
                                              <a:schemeClr val="hlink"/>
                                            </p:clrVal>
                                          </p:val>
                                        </p:tav>
                                      </p:tavLst>
                                    </p:anim>
                                    <p:set>
                                      <p:cBhvr>
                                        <p:cTn id="55" dur="80"/>
                                        <p:tgtEl>
                                          <p:spTgt spid="7">
                                            <p:txEl>
                                              <p:pRg st="6" end="6"/>
                                            </p:txEl>
                                          </p:spTgt>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27" presetClass="entr" presetSubtype="0" fill="hold" nodeType="clickEffect">
                                  <p:stCondLst>
                                    <p:cond delay="0"/>
                                  </p:stCondLst>
                                  <p:iterate type="lt">
                                    <p:tmPct val="50000"/>
                                  </p:iterate>
                                  <p:childTnLst>
                                    <p:set>
                                      <p:cBhvr>
                                        <p:cTn id="59" dur="1" fill="hold">
                                          <p:stCondLst>
                                            <p:cond delay="0"/>
                                          </p:stCondLst>
                                        </p:cTn>
                                        <p:tgtEl>
                                          <p:spTgt spid="7">
                                            <p:txEl>
                                              <p:pRg st="7" end="7"/>
                                            </p:txEl>
                                          </p:spTgt>
                                        </p:tgtEl>
                                        <p:attrNameLst>
                                          <p:attrName>style.visibility</p:attrName>
                                        </p:attrNameLst>
                                      </p:cBhvr>
                                      <p:to>
                                        <p:strVal val="visible"/>
                                      </p:to>
                                    </p:set>
                                    <p:anim calcmode="discrete" valueType="clr">
                                      <p:cBhvr override="childStyle">
                                        <p:cTn id="60" dur="80"/>
                                        <p:tgtEl>
                                          <p:spTgt spid="7">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7">
                                            <p:txEl>
                                              <p:pRg st="7" end="7"/>
                                            </p:txEl>
                                          </p:spTgt>
                                        </p:tgtEl>
                                        <p:attrNameLst>
                                          <p:attrName>fillcolor</p:attrName>
                                        </p:attrNameLst>
                                      </p:cBhvr>
                                      <p:tavLst>
                                        <p:tav tm="0">
                                          <p:val>
                                            <p:clrVal>
                                              <a:schemeClr val="accent2"/>
                                            </p:clrVal>
                                          </p:val>
                                        </p:tav>
                                        <p:tav tm="50000">
                                          <p:val>
                                            <p:clrVal>
                                              <a:schemeClr val="hlink"/>
                                            </p:clrVal>
                                          </p:val>
                                        </p:tav>
                                      </p:tavLst>
                                    </p:anim>
                                    <p:set>
                                      <p:cBhvr>
                                        <p:cTn id="62" dur="80"/>
                                        <p:tgtEl>
                                          <p:spTgt spid="7">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1493658" y="1391760"/>
            <a:ext cx="6743700" cy="628650"/>
          </a:xfrm>
        </p:spPr>
        <p:txBody>
          <a:bodyPr/>
          <a:lstStyle/>
          <a:p>
            <a:pPr rtl="0" eaLnBrk="1" hangingPunct="1"/>
            <a:r>
              <a:rPr lang="en-US" dirty="0"/>
              <a:t>Object vs. Class</a:t>
            </a:r>
            <a:endParaRPr lang="en-GB" dirty="0"/>
          </a:p>
        </p:txBody>
      </p:sp>
      <p:sp>
        <p:nvSpPr>
          <p:cNvPr id="18438" name="Rectangle 3" descr="Rectangle: Click to edit Master text styles&#10;Second level&#10;Third level&#10;Fourth level&#10;Fifth level"/>
          <p:cNvSpPr>
            <a:spLocks noGrp="1" noChangeArrowheads="1"/>
          </p:cNvSpPr>
          <p:nvPr>
            <p:ph idx="1"/>
          </p:nvPr>
        </p:nvSpPr>
        <p:spPr/>
        <p:txBody>
          <a:bodyPr>
            <a:normAutofit/>
          </a:bodyPr>
          <a:lstStyle/>
          <a:p>
            <a:pPr algn="l" rtl="0" eaLnBrk="1" hangingPunct="1"/>
            <a:endParaRPr lang="en-US" sz="2100" dirty="0"/>
          </a:p>
          <a:p>
            <a:pPr algn="l" rtl="0" eaLnBrk="1" hangingPunct="1"/>
            <a:r>
              <a:rPr lang="en-US" sz="2100" dirty="0"/>
              <a:t>A </a:t>
            </a:r>
            <a:r>
              <a:rPr lang="en-US" sz="2100" dirty="0">
                <a:solidFill>
                  <a:srgbClr val="FF0000"/>
                </a:solidFill>
              </a:rPr>
              <a:t>class</a:t>
            </a:r>
            <a:r>
              <a:rPr lang="en-US" sz="2100" dirty="0"/>
              <a:t> could be considered as a </a:t>
            </a:r>
            <a:r>
              <a:rPr lang="en-US" sz="2100" dirty="0">
                <a:solidFill>
                  <a:srgbClr val="FF0000"/>
                </a:solidFill>
              </a:rPr>
              <a:t>set of</a:t>
            </a:r>
            <a:r>
              <a:rPr lang="en-US" sz="2100" dirty="0"/>
              <a:t> </a:t>
            </a:r>
            <a:r>
              <a:rPr lang="en-US" sz="2100" dirty="0">
                <a:solidFill>
                  <a:srgbClr val="FF0000"/>
                </a:solidFill>
              </a:rPr>
              <a:t>objects</a:t>
            </a:r>
            <a:r>
              <a:rPr lang="en-US" sz="2100" dirty="0"/>
              <a:t> having the </a:t>
            </a:r>
            <a:r>
              <a:rPr lang="en-US" sz="2100" dirty="0">
                <a:solidFill>
                  <a:schemeClr val="tx2"/>
                </a:solidFill>
              </a:rPr>
              <a:t>same</a:t>
            </a:r>
            <a:r>
              <a:rPr lang="en-US" sz="2100" dirty="0"/>
              <a:t> </a:t>
            </a:r>
            <a:r>
              <a:rPr lang="en-US" sz="2100" dirty="0">
                <a:solidFill>
                  <a:schemeClr val="tx2"/>
                </a:solidFill>
              </a:rPr>
              <a:t>characteristics</a:t>
            </a:r>
            <a:r>
              <a:rPr lang="en-US" sz="2100" dirty="0"/>
              <a:t> and </a:t>
            </a:r>
            <a:r>
              <a:rPr lang="en-US" sz="2100" dirty="0">
                <a:solidFill>
                  <a:schemeClr val="tx2"/>
                </a:solidFill>
              </a:rPr>
              <a:t>behavior</a:t>
            </a:r>
            <a:r>
              <a:rPr lang="en-US" sz="2100" dirty="0"/>
              <a:t>.</a:t>
            </a:r>
          </a:p>
          <a:p>
            <a:pPr algn="l" rtl="0" eaLnBrk="1" hangingPunct="1"/>
            <a:r>
              <a:rPr lang="en-US" sz="2100" dirty="0"/>
              <a:t>An </a:t>
            </a:r>
            <a:r>
              <a:rPr lang="en-US" sz="2100" dirty="0">
                <a:solidFill>
                  <a:srgbClr val="FF0000"/>
                </a:solidFill>
              </a:rPr>
              <a:t>object</a:t>
            </a:r>
            <a:r>
              <a:rPr lang="en-US" sz="2100" dirty="0"/>
              <a:t> is an </a:t>
            </a:r>
            <a:r>
              <a:rPr lang="en-US" sz="2100" dirty="0">
                <a:solidFill>
                  <a:srgbClr val="FF0000"/>
                </a:solidFill>
              </a:rPr>
              <a:t>instance of</a:t>
            </a:r>
            <a:r>
              <a:rPr lang="en-US" sz="2100" dirty="0"/>
              <a:t> a </a:t>
            </a:r>
            <a:r>
              <a:rPr lang="en-US" sz="2100" dirty="0">
                <a:solidFill>
                  <a:srgbClr val="FF0000"/>
                </a:solidFill>
              </a:rPr>
              <a:t>class</a:t>
            </a:r>
            <a:r>
              <a:rPr lang="en-US" sz="2100" dirty="0"/>
              <a:t>.</a:t>
            </a:r>
            <a:endParaRPr lang="en-US" sz="2100" dirty="0">
              <a:solidFill>
                <a:srgbClr val="FF0000"/>
              </a:solidFill>
            </a:endParaRPr>
          </a:p>
          <a:p>
            <a:pPr algn="l" rtl="0" eaLnBrk="1" hangingPunct="1"/>
            <a:endParaRPr lang="en-GB" sz="2100" dirty="0">
              <a:solidFill>
                <a:srgbClr val="FF0000"/>
              </a:solidFill>
            </a:endParaRPr>
          </a:p>
        </p:txBody>
      </p:sp>
    </p:spTree>
    <p:extLst>
      <p:ext uri="{BB962C8B-B14F-4D97-AF65-F5344CB8AC3E}">
        <p14:creationId xmlns:p14="http://schemas.microsoft.com/office/powerpoint/2010/main" val="2021534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609600" y="152400"/>
            <a:ext cx="7772400" cy="838200"/>
          </a:xfrm>
        </p:spPr>
        <p:txBody>
          <a:bodyPr/>
          <a:lstStyle/>
          <a:p>
            <a:pPr eaLnBrk="1" hangingPunct="1"/>
            <a:r>
              <a:rPr lang="en-US"/>
              <a:t>Declaring a Class with Java</a:t>
            </a:r>
          </a:p>
        </p:txBody>
      </p:sp>
      <p:sp>
        <p:nvSpPr>
          <p:cNvPr id="18434" name="Date Placeholder 5"/>
          <p:cNvSpPr>
            <a:spLocks noGrp="1"/>
          </p:cNvSpPr>
          <p:nvPr>
            <p:ph type="dt" sz="half" idx="10"/>
          </p:nvPr>
        </p:nvSpPr>
        <p:spPr>
          <a:noFill/>
        </p:spPr>
        <p:txBody>
          <a:bodyPr/>
          <a:lstStyle/>
          <a:p>
            <a:r>
              <a:rPr lang="en-US"/>
              <a:t>Introduction to OOP</a:t>
            </a:r>
          </a:p>
        </p:txBody>
      </p:sp>
      <p:sp>
        <p:nvSpPr>
          <p:cNvPr id="18435" name="Footer Placeholder 6"/>
          <p:cNvSpPr>
            <a:spLocks noGrp="1"/>
          </p:cNvSpPr>
          <p:nvPr>
            <p:ph type="ftr" sz="quarter" idx="11"/>
          </p:nvPr>
        </p:nvSpPr>
        <p:spPr>
          <a:noFill/>
        </p:spPr>
        <p:txBody>
          <a:bodyPr/>
          <a:lstStyle/>
          <a:p>
            <a:r>
              <a:rPr lang="en-US"/>
              <a:t>Dr. S. GANNOUNI &amp; Dr.  A. TOUIR</a:t>
            </a:r>
          </a:p>
        </p:txBody>
      </p:sp>
      <p:sp>
        <p:nvSpPr>
          <p:cNvPr id="18436" name="Slide Number Placeholder 7"/>
          <p:cNvSpPr>
            <a:spLocks noGrp="1"/>
          </p:cNvSpPr>
          <p:nvPr>
            <p:ph type="sldNum" sz="quarter" idx="12"/>
          </p:nvPr>
        </p:nvSpPr>
        <p:spPr>
          <a:noFill/>
        </p:spPr>
        <p:txBody>
          <a:bodyPr/>
          <a:lstStyle/>
          <a:p>
            <a:r>
              <a:rPr lang="en-US"/>
              <a:t>Page </a:t>
            </a:r>
            <a:fld id="{6252F223-B3EC-4496-ADB9-E0078173F61C}" type="slidenum">
              <a:rPr lang="en-US"/>
              <a:pPr/>
              <a:t>31</a:t>
            </a:fld>
            <a:endParaRPr lang="en-US"/>
          </a:p>
        </p:txBody>
      </p:sp>
      <p:sp>
        <p:nvSpPr>
          <p:cNvPr id="163848" name="Rectangle 8"/>
          <p:cNvSpPr>
            <a:spLocks noChangeArrowheads="1"/>
          </p:cNvSpPr>
          <p:nvPr/>
        </p:nvSpPr>
        <p:spPr bwMode="auto">
          <a:xfrm>
            <a:off x="1295400" y="4148138"/>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8439" name="Rectangle 9"/>
          <p:cNvSpPr>
            <a:spLocks noChangeArrowheads="1"/>
          </p:cNvSpPr>
          <p:nvPr/>
        </p:nvSpPr>
        <p:spPr bwMode="auto">
          <a:xfrm>
            <a:off x="1524000" y="4287838"/>
            <a:ext cx="5257800" cy="1960562"/>
          </a:xfrm>
          <a:prstGeom prst="rect">
            <a:avLst/>
          </a:prstGeom>
          <a:noFill/>
          <a:ln w="9525">
            <a:noFill/>
            <a:miter lim="800000"/>
            <a:headEnd/>
            <a:tailEnd/>
          </a:ln>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ClassName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Methods (services)   </a:t>
            </a:r>
          </a:p>
          <a:p>
            <a:pPr>
              <a:lnSpc>
                <a:spcPct val="80000"/>
              </a:lnSpc>
              <a:tabLst>
                <a:tab pos="457200" algn="l"/>
              </a:tabLst>
            </a:pPr>
            <a:endParaRPr lang="en-US" sz="1400">
              <a:solidFill>
                <a:srgbClr val="00FF00"/>
              </a:solidFill>
              <a:latin typeface="Courier New" pitchFamily="49" charset="0"/>
              <a:ea typeface="ＭＳ Ｐゴシック" pitchFamily="34" charset="-128"/>
            </a:endParaRP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grpSp>
        <p:nvGrpSpPr>
          <p:cNvPr id="2" name="Group 21"/>
          <p:cNvGrpSpPr>
            <a:grpSpLocks/>
          </p:cNvGrpSpPr>
          <p:nvPr/>
        </p:nvGrpSpPr>
        <p:grpSpPr bwMode="auto">
          <a:xfrm>
            <a:off x="3187700" y="1295400"/>
            <a:ext cx="5194300" cy="2514600"/>
            <a:chOff x="2008" y="2352"/>
            <a:chExt cx="3272" cy="1584"/>
          </a:xfrm>
        </p:grpSpPr>
        <p:sp>
          <p:nvSpPr>
            <p:cNvPr id="18441" name="AutoShape 22"/>
            <p:cNvSpPr>
              <a:spLocks noChangeArrowheads="1"/>
            </p:cNvSpPr>
            <p:nvPr/>
          </p:nvSpPr>
          <p:spPr bwMode="auto">
            <a:xfrm>
              <a:off x="4032" y="3360"/>
              <a:ext cx="1248" cy="425"/>
            </a:xfrm>
            <a:prstGeom prst="wedgeRoundRectCallout">
              <a:avLst>
                <a:gd name="adj1" fmla="val -123398"/>
                <a:gd name="adj2" fmla="val 18704"/>
                <a:gd name="adj3" fmla="val 16667"/>
              </a:avLst>
            </a:prstGeom>
            <a:solidFill>
              <a:schemeClr val="accent1"/>
            </a:solidFill>
            <a:ln w="9525">
              <a:solidFill>
                <a:schemeClr val="tx1"/>
              </a:solidFill>
              <a:miter lim="800000"/>
              <a:headEnd/>
              <a:tailEnd/>
            </a:ln>
          </p:spPr>
          <p:txBody>
            <a:bodyPr/>
            <a:lstStyle/>
            <a:p>
              <a:pPr algn="ctr"/>
              <a:r>
                <a:rPr lang="en-US">
                  <a:latin typeface="Comic Sans MS" pitchFamily="66" charset="0"/>
                </a:rPr>
                <a:t>Methods (Services)</a:t>
              </a:r>
            </a:p>
          </p:txBody>
        </p:sp>
        <p:sp>
          <p:nvSpPr>
            <p:cNvPr id="18442" name="AutoShape 23"/>
            <p:cNvSpPr>
              <a:spLocks noChangeArrowheads="1"/>
            </p:cNvSpPr>
            <p:nvPr/>
          </p:nvSpPr>
          <p:spPr bwMode="auto">
            <a:xfrm>
              <a:off x="3984" y="2784"/>
              <a:ext cx="1248" cy="288"/>
            </a:xfrm>
            <a:prstGeom prst="wedgeRoundRectCallout">
              <a:avLst>
                <a:gd name="adj1" fmla="val -125241"/>
                <a:gd name="adj2" fmla="val 8681"/>
                <a:gd name="adj3" fmla="val 16667"/>
              </a:avLst>
            </a:prstGeom>
            <a:solidFill>
              <a:schemeClr val="accent1"/>
            </a:solidFill>
            <a:ln w="9525">
              <a:solidFill>
                <a:schemeClr val="tx1"/>
              </a:solidFill>
              <a:miter lim="800000"/>
              <a:headEnd/>
              <a:tailEnd/>
            </a:ln>
          </p:spPr>
          <p:txBody>
            <a:bodyPr/>
            <a:lstStyle/>
            <a:p>
              <a:pPr algn="ctr"/>
              <a:r>
                <a:rPr lang="en-US">
                  <a:latin typeface="Comic Sans MS" pitchFamily="66" charset="0"/>
                </a:rPr>
                <a:t>Attributes</a:t>
              </a:r>
            </a:p>
          </p:txBody>
        </p:sp>
        <p:grpSp>
          <p:nvGrpSpPr>
            <p:cNvPr id="3" name="Group 24"/>
            <p:cNvGrpSpPr>
              <a:grpSpLocks/>
            </p:cNvGrpSpPr>
            <p:nvPr/>
          </p:nvGrpSpPr>
          <p:grpSpPr bwMode="auto">
            <a:xfrm>
              <a:off x="2008" y="2352"/>
              <a:ext cx="1467" cy="1584"/>
              <a:chOff x="1480" y="2448"/>
              <a:chExt cx="1285" cy="1584"/>
            </a:xfrm>
          </p:grpSpPr>
          <p:sp>
            <p:nvSpPr>
              <p:cNvPr id="163865" name="Rectangle 25"/>
              <p:cNvSpPr>
                <a:spLocks noChangeArrowheads="1"/>
              </p:cNvSpPr>
              <p:nvPr/>
            </p:nvSpPr>
            <p:spPr bwMode="auto">
              <a:xfrm>
                <a:off x="1480" y="3360"/>
                <a:ext cx="1248" cy="672"/>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a:p>
            </p:txBody>
          </p:sp>
          <p:sp>
            <p:nvSpPr>
              <p:cNvPr id="163866" name="Rectangle 26"/>
              <p:cNvSpPr>
                <a:spLocks noChangeArrowheads="1"/>
              </p:cNvSpPr>
              <p:nvPr/>
            </p:nvSpPr>
            <p:spPr bwMode="auto">
              <a:xfrm>
                <a:off x="1480" y="2736"/>
                <a:ext cx="1248" cy="624"/>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a:p>
            </p:txBody>
          </p:sp>
          <p:sp>
            <p:nvSpPr>
              <p:cNvPr id="163867" name="Rectangle 27"/>
              <p:cNvSpPr>
                <a:spLocks noChangeArrowheads="1"/>
              </p:cNvSpPr>
              <p:nvPr/>
            </p:nvSpPr>
            <p:spPr bwMode="auto">
              <a:xfrm>
                <a:off x="1480" y="2448"/>
                <a:ext cx="1248" cy="288"/>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a:p>
            </p:txBody>
          </p:sp>
          <p:sp>
            <p:nvSpPr>
              <p:cNvPr id="18447" name="Text Box 28"/>
              <p:cNvSpPr txBox="1">
                <a:spLocks noChangeArrowheads="1"/>
              </p:cNvSpPr>
              <p:nvPr/>
            </p:nvSpPr>
            <p:spPr bwMode="auto">
              <a:xfrm>
                <a:off x="1672" y="2496"/>
                <a:ext cx="707" cy="231"/>
              </a:xfrm>
              <a:prstGeom prst="rect">
                <a:avLst/>
              </a:prstGeom>
              <a:noFill/>
              <a:ln w="9525">
                <a:noFill/>
                <a:miter lim="800000"/>
                <a:headEnd/>
                <a:tailEnd/>
              </a:ln>
            </p:spPr>
            <p:txBody>
              <a:bodyPr wrap="none">
                <a:spAutoFit/>
              </a:bodyPr>
              <a:lstStyle/>
              <a:p>
                <a:r>
                  <a:rPr lang="en-US"/>
                  <a:t>ClassName</a:t>
                </a:r>
              </a:p>
            </p:txBody>
          </p:sp>
          <p:sp>
            <p:nvSpPr>
              <p:cNvPr id="18448" name="Text Box 29"/>
              <p:cNvSpPr txBox="1">
                <a:spLocks noChangeArrowheads="1"/>
              </p:cNvSpPr>
              <p:nvPr/>
            </p:nvSpPr>
            <p:spPr bwMode="auto">
              <a:xfrm>
                <a:off x="1480" y="2688"/>
                <a:ext cx="1083" cy="634"/>
              </a:xfrm>
              <a:prstGeom prst="rect">
                <a:avLst/>
              </a:prstGeom>
              <a:noFill/>
              <a:ln w="9525">
                <a:noFill/>
                <a:miter lim="800000"/>
                <a:headEnd/>
                <a:tailEnd/>
              </a:ln>
            </p:spPr>
            <p:txBody>
              <a:bodyPr wrap="none">
                <a:spAutoFit/>
              </a:bodyPr>
              <a:lstStyle/>
              <a:p>
                <a:pPr>
                  <a:buFontTx/>
                  <a:buChar char="-"/>
                </a:pPr>
                <a:r>
                  <a:rPr lang="en-US"/>
                  <a:t> att</a:t>
                </a:r>
                <a:r>
                  <a:rPr lang="en-US" sz="2400" b="1" baseline="-25000"/>
                  <a:t>1</a:t>
                </a:r>
                <a:r>
                  <a:rPr lang="en-US"/>
                  <a:t>: dataType</a:t>
                </a:r>
                <a:r>
                  <a:rPr lang="en-US" sz="2400" b="1" baseline="-25000"/>
                  <a:t>1</a:t>
                </a:r>
                <a:endParaRPr lang="en-US"/>
              </a:p>
              <a:p>
                <a:pPr>
                  <a:buFontTx/>
                  <a:buChar char="-"/>
                </a:pPr>
                <a:r>
                  <a:rPr lang="en-US"/>
                  <a:t>…</a:t>
                </a:r>
              </a:p>
              <a:p>
                <a:pPr>
                  <a:buFontTx/>
                  <a:buChar char="-"/>
                </a:pPr>
                <a:r>
                  <a:rPr lang="en-US"/>
                  <a:t> att</a:t>
                </a:r>
                <a:r>
                  <a:rPr lang="en-US" sz="2400" b="1" baseline="-25000"/>
                  <a:t>i</a:t>
                </a:r>
                <a:r>
                  <a:rPr lang="en-US"/>
                  <a:t>: dataType</a:t>
                </a:r>
                <a:r>
                  <a:rPr lang="en-US" sz="2400" b="1" baseline="-25000"/>
                  <a:t>i</a:t>
                </a:r>
              </a:p>
            </p:txBody>
          </p:sp>
          <p:sp>
            <p:nvSpPr>
              <p:cNvPr id="18449" name="Text Box 30"/>
              <p:cNvSpPr txBox="1">
                <a:spLocks noChangeArrowheads="1"/>
              </p:cNvSpPr>
              <p:nvPr/>
            </p:nvSpPr>
            <p:spPr bwMode="auto">
              <a:xfrm>
                <a:off x="1480" y="3403"/>
                <a:ext cx="1285" cy="577"/>
              </a:xfrm>
              <a:prstGeom prst="rect">
                <a:avLst/>
              </a:prstGeom>
              <a:noFill/>
              <a:ln w="9525">
                <a:noFill/>
                <a:miter lim="800000"/>
                <a:headEnd/>
                <a:tailEnd/>
              </a:ln>
            </p:spPr>
            <p:txBody>
              <a:bodyPr wrap="none">
                <a:spAutoFit/>
              </a:bodyPr>
              <a:lstStyle/>
              <a:p>
                <a:r>
                  <a:rPr lang="en-US"/>
                  <a:t>+ m</a:t>
                </a:r>
                <a:r>
                  <a:rPr lang="en-US" sz="2400" b="1" baseline="-25000"/>
                  <a:t>1</a:t>
                </a:r>
                <a:r>
                  <a:rPr lang="en-US"/>
                  <a:t>(…): dataType</a:t>
                </a:r>
                <a:r>
                  <a:rPr lang="en-US" sz="2400" b="1" baseline="-25000"/>
                  <a:t>1</a:t>
                </a:r>
              </a:p>
              <a:p>
                <a:r>
                  <a:rPr lang="en-US"/>
                  <a:t>+ ...</a:t>
                </a:r>
              </a:p>
              <a:p>
                <a:r>
                  <a:rPr lang="en-US"/>
                  <a:t>+ m</a:t>
                </a:r>
                <a:r>
                  <a:rPr lang="en-US" sz="2400" b="1" baseline="-25000"/>
                  <a:t>j</a:t>
                </a:r>
                <a:r>
                  <a:rPr lang="en-US"/>
                  <a:t>(…): dataType</a:t>
                </a:r>
                <a:r>
                  <a:rPr lang="en-US" sz="2400" b="1" baseline="-25000"/>
                  <a:t>j</a:t>
                </a:r>
              </a:p>
            </p:txBody>
          </p:sp>
        </p:gr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0" y="358775"/>
            <a:ext cx="9144000" cy="598488"/>
          </a:xfrm>
        </p:spPr>
        <p:txBody>
          <a:bodyPr>
            <a:normAutofit fontScale="90000"/>
          </a:bodyPr>
          <a:lstStyle/>
          <a:p>
            <a:pPr eaLnBrk="1" hangingPunct="1"/>
            <a:r>
              <a:rPr lang="en-US"/>
              <a:t>Declaring Attributes With Java </a:t>
            </a:r>
          </a:p>
        </p:txBody>
      </p:sp>
      <p:sp>
        <p:nvSpPr>
          <p:cNvPr id="19458" name="Date Placeholder 3"/>
          <p:cNvSpPr>
            <a:spLocks noGrp="1"/>
          </p:cNvSpPr>
          <p:nvPr>
            <p:ph type="dt" sz="half" idx="10"/>
          </p:nvPr>
        </p:nvSpPr>
        <p:spPr>
          <a:noFill/>
        </p:spPr>
        <p:txBody>
          <a:bodyPr/>
          <a:lstStyle/>
          <a:p>
            <a:r>
              <a:rPr lang="en-US"/>
              <a:t>Introduction to OOP</a:t>
            </a:r>
          </a:p>
        </p:txBody>
      </p:sp>
      <p:sp>
        <p:nvSpPr>
          <p:cNvPr id="19459" name="Footer Placeholder 4"/>
          <p:cNvSpPr>
            <a:spLocks noGrp="1"/>
          </p:cNvSpPr>
          <p:nvPr>
            <p:ph type="ftr" sz="quarter" idx="11"/>
          </p:nvPr>
        </p:nvSpPr>
        <p:spPr>
          <a:noFill/>
        </p:spPr>
        <p:txBody>
          <a:bodyPr/>
          <a:lstStyle/>
          <a:p>
            <a:r>
              <a:rPr lang="en-US"/>
              <a:t>Dr. S. GANNOUNI &amp; Dr.  A. TOUIR</a:t>
            </a:r>
          </a:p>
        </p:txBody>
      </p:sp>
      <p:sp>
        <p:nvSpPr>
          <p:cNvPr id="19460" name="Slide Number Placeholder 5"/>
          <p:cNvSpPr>
            <a:spLocks noGrp="1"/>
          </p:cNvSpPr>
          <p:nvPr>
            <p:ph type="sldNum" sz="quarter" idx="12"/>
          </p:nvPr>
        </p:nvSpPr>
        <p:spPr>
          <a:noFill/>
        </p:spPr>
        <p:txBody>
          <a:bodyPr/>
          <a:lstStyle/>
          <a:p>
            <a:r>
              <a:rPr lang="en-US"/>
              <a:t>Page </a:t>
            </a:r>
            <a:fld id="{F63BF658-F34B-49EA-A839-66DD814ACFEE}" type="slidenum">
              <a:rPr lang="en-US"/>
              <a:pPr/>
              <a:t>32</a:t>
            </a:fld>
            <a:endParaRPr lang="en-US"/>
          </a:p>
        </p:txBody>
      </p:sp>
      <p:grpSp>
        <p:nvGrpSpPr>
          <p:cNvPr id="2" name="Group 3"/>
          <p:cNvGrpSpPr>
            <a:grpSpLocks/>
          </p:cNvGrpSpPr>
          <p:nvPr/>
        </p:nvGrpSpPr>
        <p:grpSpPr bwMode="auto">
          <a:xfrm>
            <a:off x="1228725" y="2452688"/>
            <a:ext cx="6619875" cy="936625"/>
            <a:chOff x="246" y="802"/>
            <a:chExt cx="5514" cy="912"/>
          </a:xfrm>
        </p:grpSpPr>
        <p:sp>
          <p:nvSpPr>
            <p:cNvPr id="138244" name="Rectangle 4"/>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9471" name="Rectangle 5"/>
            <p:cNvSpPr>
              <a:spLocks noChangeArrowheads="1"/>
            </p:cNvSpPr>
            <p:nvPr/>
          </p:nvSpPr>
          <p:spPr bwMode="auto">
            <a:xfrm>
              <a:off x="303" y="918"/>
              <a:ext cx="5457" cy="357"/>
            </a:xfrm>
            <a:prstGeom prst="rect">
              <a:avLst/>
            </a:prstGeom>
            <a:noFill/>
            <a:ln w="9525">
              <a:noFill/>
              <a:miter lim="800000"/>
              <a:headEnd/>
              <a:tailEnd/>
            </a:ln>
          </p:spPr>
          <p:txBody>
            <a:bodyPr>
              <a:spAutoFit/>
            </a:bodyPr>
            <a:lstStyle/>
            <a:p>
              <a:pPr marL="114300" lvl="1">
                <a:spcBef>
                  <a:spcPct val="50000"/>
                </a:spcBef>
                <a:buClr>
                  <a:schemeClr val="tx2"/>
                </a:buClr>
                <a:buSzPct val="80000"/>
                <a:tabLst>
                  <a:tab pos="2289175" algn="l"/>
                </a:tabLst>
              </a:pPr>
              <a:r>
                <a:rPr lang="en-US" dirty="0">
                  <a:latin typeface="Courier New" pitchFamily="49" charset="0"/>
                  <a:ea typeface="ＭＳ Ｐゴシック" pitchFamily="34" charset="-128"/>
                </a:rPr>
                <a:t>&lt;modifiers&gt;  &lt;data type&gt; &lt;attribute name&gt; ;</a:t>
              </a:r>
              <a:endParaRPr lang="en-US" dirty="0">
                <a:solidFill>
                  <a:srgbClr val="990033"/>
                </a:solidFill>
                <a:latin typeface="Courier New" pitchFamily="49" charset="0"/>
                <a:ea typeface="ＭＳ Ｐゴシック" pitchFamily="34" charset="-128"/>
              </a:endParaRPr>
            </a:p>
          </p:txBody>
        </p:sp>
      </p:grpSp>
      <p:sp>
        <p:nvSpPr>
          <p:cNvPr id="19463" name="Rectangle 6"/>
          <p:cNvSpPr>
            <a:spLocks noChangeArrowheads="1"/>
          </p:cNvSpPr>
          <p:nvPr/>
        </p:nvSpPr>
        <p:spPr bwMode="auto">
          <a:xfrm>
            <a:off x="1762125" y="4738688"/>
            <a:ext cx="5638800" cy="366712"/>
          </a:xfrm>
          <a:prstGeom prst="rect">
            <a:avLst/>
          </a:prstGeom>
          <a:noFill/>
          <a:ln w="9525">
            <a:noFill/>
            <a:miter lim="800000"/>
            <a:headEnd/>
            <a:tailEnd/>
          </a:ln>
        </p:spPr>
        <p:txBody>
          <a:bodyPr>
            <a:spAutoFit/>
          </a:bodyPr>
          <a:lstStyle/>
          <a:p>
            <a:pPr lvl="1">
              <a:spcBef>
                <a:spcPct val="50000"/>
              </a:spcBef>
              <a:buClr>
                <a:schemeClr val="tx2"/>
              </a:buClr>
              <a:buSzPct val="80000"/>
            </a:pPr>
            <a:r>
              <a:rPr lang="en-US">
                <a:solidFill>
                  <a:schemeClr val="accent2"/>
                </a:solidFill>
                <a:latin typeface="Courier New" pitchFamily="49" charset="0"/>
                <a:ea typeface="ＭＳ Ｐゴシック" pitchFamily="34" charset="-128"/>
              </a:rPr>
              <a:t>public     </a:t>
            </a:r>
            <a:r>
              <a:rPr lang="en-US">
                <a:latin typeface="Courier New" pitchFamily="49" charset="0"/>
                <a:ea typeface="ＭＳ Ｐゴシック" pitchFamily="34" charset="-128"/>
              </a:rPr>
              <a:t>String    studentName ;</a:t>
            </a:r>
            <a:endParaRPr lang="en-US">
              <a:solidFill>
                <a:srgbClr val="A50021"/>
              </a:solidFill>
              <a:latin typeface="Courier New" pitchFamily="49" charset="0"/>
              <a:ea typeface="ＭＳ Ｐゴシック" pitchFamily="34" charset="-128"/>
            </a:endParaRPr>
          </a:p>
        </p:txBody>
      </p:sp>
      <p:sp>
        <p:nvSpPr>
          <p:cNvPr id="19464" name="Line 7"/>
          <p:cNvSpPr>
            <a:spLocks noChangeShapeType="1"/>
          </p:cNvSpPr>
          <p:nvPr/>
        </p:nvSpPr>
        <p:spPr bwMode="auto">
          <a:xfrm flipV="1">
            <a:off x="2752725" y="3948113"/>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9465" name="Line 8"/>
          <p:cNvSpPr>
            <a:spLocks noChangeShapeType="1"/>
          </p:cNvSpPr>
          <p:nvPr/>
        </p:nvSpPr>
        <p:spPr bwMode="auto">
          <a:xfrm flipV="1">
            <a:off x="4332288" y="3948113"/>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9466" name="Line 9"/>
          <p:cNvSpPr>
            <a:spLocks noChangeShapeType="1"/>
          </p:cNvSpPr>
          <p:nvPr/>
        </p:nvSpPr>
        <p:spPr bwMode="auto">
          <a:xfrm flipV="1">
            <a:off x="6067425" y="3948113"/>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38250" name="AutoShape 10"/>
          <p:cNvSpPr>
            <a:spLocks noChangeArrowheads="1"/>
          </p:cNvSpPr>
          <p:nvPr/>
        </p:nvSpPr>
        <p:spPr bwMode="auto">
          <a:xfrm>
            <a:off x="2130425" y="3595688"/>
            <a:ext cx="11557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Modifiers</a:t>
            </a:r>
          </a:p>
        </p:txBody>
      </p:sp>
      <p:sp>
        <p:nvSpPr>
          <p:cNvPr id="138251" name="AutoShape 11"/>
          <p:cNvSpPr>
            <a:spLocks noChangeArrowheads="1"/>
          </p:cNvSpPr>
          <p:nvPr/>
        </p:nvSpPr>
        <p:spPr bwMode="auto">
          <a:xfrm>
            <a:off x="3667125" y="3595688"/>
            <a:ext cx="15240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Data Type</a:t>
            </a:r>
          </a:p>
        </p:txBody>
      </p:sp>
      <p:sp>
        <p:nvSpPr>
          <p:cNvPr id="138252" name="AutoShape 12"/>
          <p:cNvSpPr>
            <a:spLocks noChangeArrowheads="1"/>
          </p:cNvSpPr>
          <p:nvPr/>
        </p:nvSpPr>
        <p:spPr bwMode="auto">
          <a:xfrm>
            <a:off x="5343525" y="3595688"/>
            <a:ext cx="16256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Name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2"/>
          <p:cNvSpPr>
            <a:spLocks noGrp="1" noChangeArrowheads="1"/>
          </p:cNvSpPr>
          <p:nvPr>
            <p:ph type="title"/>
          </p:nvPr>
        </p:nvSpPr>
        <p:spPr>
          <a:xfrm>
            <a:off x="304800" y="762000"/>
            <a:ext cx="8686800" cy="784225"/>
          </a:xfrm>
          <a:noFill/>
        </p:spPr>
        <p:txBody>
          <a:bodyPr>
            <a:normAutofit/>
          </a:bodyPr>
          <a:lstStyle/>
          <a:p>
            <a:pPr eaLnBrk="1" hangingPunct="1"/>
            <a:r>
              <a:rPr lang="en-US" sz="2800" dirty="0"/>
              <a:t>Example of a Class Declaration with Java</a:t>
            </a:r>
          </a:p>
        </p:txBody>
      </p:sp>
      <p:graphicFrame>
        <p:nvGraphicFramePr>
          <p:cNvPr id="1026" name="Object 6"/>
          <p:cNvGraphicFramePr>
            <a:graphicFrameLocks noGrp="1" noChangeAspect="1"/>
          </p:cNvGraphicFramePr>
          <p:nvPr>
            <p:ph sz="half" idx="1"/>
          </p:nvPr>
        </p:nvGraphicFramePr>
        <p:xfrm>
          <a:off x="3124200" y="1930400"/>
          <a:ext cx="2894013" cy="1422400"/>
        </p:xfrm>
        <a:graphic>
          <a:graphicData uri="http://schemas.openxmlformats.org/presentationml/2006/ole">
            <mc:AlternateContent xmlns:mc="http://schemas.openxmlformats.org/markup-compatibility/2006">
              <mc:Choice xmlns:v="urn:schemas-microsoft-com:vml" Requires="v">
                <p:oleObj spid="_x0000_s1035" name="Visio" r:id="rId3" imgW="1323442" imgH="650748" progId="">
                  <p:embed/>
                </p:oleObj>
              </mc:Choice>
              <mc:Fallback>
                <p:oleObj name="Visio" r:id="rId3" imgW="1323442" imgH="650748"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930400"/>
                        <a:ext cx="2894013" cy="142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Date Placeholder 4"/>
          <p:cNvSpPr>
            <a:spLocks noGrp="1"/>
          </p:cNvSpPr>
          <p:nvPr>
            <p:ph type="dt" sz="half" idx="10"/>
          </p:nvPr>
        </p:nvSpPr>
        <p:spPr>
          <a:noFill/>
        </p:spPr>
        <p:txBody>
          <a:bodyPr/>
          <a:lstStyle/>
          <a:p>
            <a:r>
              <a:rPr lang="en-US"/>
              <a:t>Introduction to OOP</a:t>
            </a:r>
          </a:p>
        </p:txBody>
      </p:sp>
      <p:sp>
        <p:nvSpPr>
          <p:cNvPr id="1028" name="Footer Placeholder 5"/>
          <p:cNvSpPr>
            <a:spLocks noGrp="1"/>
          </p:cNvSpPr>
          <p:nvPr>
            <p:ph type="ftr" sz="quarter" idx="11"/>
          </p:nvPr>
        </p:nvSpPr>
        <p:spPr>
          <a:noFill/>
        </p:spPr>
        <p:txBody>
          <a:bodyPr/>
          <a:lstStyle/>
          <a:p>
            <a:r>
              <a:rPr lang="en-US"/>
              <a:t>Dr. S. GANNOUNI &amp; Dr.  A. TOUIR</a:t>
            </a:r>
          </a:p>
        </p:txBody>
      </p:sp>
      <p:sp>
        <p:nvSpPr>
          <p:cNvPr id="1029" name="Slide Number Placeholder 6"/>
          <p:cNvSpPr>
            <a:spLocks noGrp="1"/>
          </p:cNvSpPr>
          <p:nvPr>
            <p:ph type="sldNum" sz="quarter" idx="12"/>
          </p:nvPr>
        </p:nvSpPr>
        <p:spPr>
          <a:noFill/>
        </p:spPr>
        <p:txBody>
          <a:bodyPr/>
          <a:lstStyle/>
          <a:p>
            <a:r>
              <a:rPr lang="en-US"/>
              <a:t>Page </a:t>
            </a:r>
            <a:fld id="{FC9E4492-DE46-4156-84F4-FC27C847B3BA}" type="slidenum">
              <a:rPr lang="en-US"/>
              <a:pPr/>
              <a:t>33</a:t>
            </a:fld>
            <a:endParaRPr lang="en-US"/>
          </a:p>
        </p:txBody>
      </p:sp>
      <p:sp>
        <p:nvSpPr>
          <p:cNvPr id="139267" name="Rectangle 3"/>
          <p:cNvSpPr>
            <a:spLocks noChangeArrowheads="1"/>
          </p:cNvSpPr>
          <p:nvPr/>
        </p:nvSpPr>
        <p:spPr bwMode="auto">
          <a:xfrm>
            <a:off x="1295400" y="396240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031" name="Rectangle 4"/>
          <p:cNvSpPr>
            <a:spLocks noChangeArrowheads="1"/>
          </p:cNvSpPr>
          <p:nvPr/>
        </p:nvSpPr>
        <p:spPr bwMode="auto">
          <a:xfrm>
            <a:off x="1524000" y="4102100"/>
            <a:ext cx="5257800" cy="1790700"/>
          </a:xfrm>
          <a:prstGeom prst="rect">
            <a:avLst/>
          </a:prstGeom>
          <a:noFill/>
          <a:ln w="9525">
            <a:noFill/>
            <a:miter lim="800000"/>
            <a:headEnd/>
            <a:tailEnd/>
          </a:ln>
        </p:spPr>
        <p:txBody>
          <a:bodyPr>
            <a:spAutoFit/>
          </a:bodyPr>
          <a:lstStyle/>
          <a:p>
            <a:pPr>
              <a:lnSpc>
                <a:spcPct val="80000"/>
              </a:lnSpc>
              <a:tabLst>
                <a:tab pos="457200" algn="l"/>
              </a:tabLst>
            </a:pPr>
            <a:r>
              <a:rPr lang="en-US" sz="1400" dirty="0">
                <a:solidFill>
                  <a:srgbClr val="0000FF"/>
                </a:solidFill>
                <a:latin typeface="Courier New" pitchFamily="49" charset="0"/>
                <a:ea typeface="ＭＳ Ｐゴシック" pitchFamily="34" charset="-128"/>
              </a:rPr>
              <a:t>public class</a:t>
            </a:r>
            <a:r>
              <a:rPr lang="en-US" sz="1400" dirty="0">
                <a:solidFill>
                  <a:srgbClr val="000000"/>
                </a:solidFill>
                <a:latin typeface="Courier New" pitchFamily="49" charset="0"/>
                <a:ea typeface="ＭＳ Ｐゴシック" pitchFamily="34" charset="-128"/>
              </a:rPr>
              <a:t> Course </a:t>
            </a: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00FF00"/>
                </a:solidFill>
                <a:latin typeface="Courier New" pitchFamily="49" charset="0"/>
                <a:ea typeface="ＭＳ Ｐゴシック" pitchFamily="34" charset="-128"/>
              </a:rPr>
              <a:t>    	// Attributes</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courseCode</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FF00"/>
                </a:solidFill>
                <a:latin typeface="Courier New" pitchFamily="49" charset="0"/>
                <a:ea typeface="ＭＳ Ｐゴシック" pitchFamily="34" charset="-128"/>
              </a:rPr>
              <a:t> 	// No method Members   </a:t>
            </a:r>
          </a:p>
          <a:p>
            <a:pPr>
              <a:lnSpc>
                <a:spcPct val="80000"/>
              </a:lnSpc>
              <a:tabLst>
                <a:tab pos="457200" algn="l"/>
              </a:tabLst>
            </a:pPr>
            <a:endParaRPr lang="en-US" sz="1400" dirty="0">
              <a:solidFill>
                <a:srgbClr val="00FF00"/>
              </a:solidFill>
              <a:latin typeface="Courier New" pitchFamily="49" charset="0"/>
              <a:ea typeface="ＭＳ Ｐゴシック" pitchFamily="34" charset="-128"/>
            </a:endParaRPr>
          </a:p>
          <a:p>
            <a:pPr>
              <a:lnSpc>
                <a:spcPct val="80000"/>
              </a:lnSpc>
              <a:tabLst>
                <a:tab pos="457200" algn="l"/>
              </a:tabLst>
            </a:pP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FF0000"/>
              </a:solidFill>
              <a:latin typeface="Courier New" pitchFamily="49" charset="0"/>
              <a:ea typeface="ＭＳ Ｐゴシック" pitchFamily="34" charset="-128"/>
            </a:endParaRPr>
          </a:p>
          <a:p>
            <a:pPr>
              <a:lnSpc>
                <a:spcPct val="80000"/>
              </a:lnSpc>
              <a:tabLst>
                <a:tab pos="457200" algn="l"/>
              </a:tabLst>
            </a:pPr>
            <a:endParaRPr lang="en-US" sz="1400" dirty="0">
              <a:latin typeface="Courier New" pitchFamily="49" charset="0"/>
              <a:ea typeface="ＭＳ Ｐゴシック"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r>
              <a:rPr lang="en-US" altLang="en-US"/>
              <a:t>Objects</a:t>
            </a:r>
          </a:p>
        </p:txBody>
      </p:sp>
      <p:sp>
        <p:nvSpPr>
          <p:cNvPr id="17411" name="Rectangle 3"/>
          <p:cNvSpPr>
            <a:spLocks noGrp="1"/>
          </p:cNvSpPr>
          <p:nvPr>
            <p:ph type="body" idx="4294967295"/>
          </p:nvPr>
        </p:nvSpPr>
        <p:spPr>
          <a:xfrm>
            <a:off x="1495425" y="1919289"/>
            <a:ext cx="6172200" cy="3394472"/>
          </a:xfrm>
        </p:spPr>
        <p:txBody>
          <a:bodyPr>
            <a:normAutofit fontScale="92500" lnSpcReduction="10000"/>
          </a:bodyPr>
          <a:lstStyle/>
          <a:p>
            <a:pPr>
              <a:lnSpc>
                <a:spcPct val="90000"/>
              </a:lnSpc>
            </a:pPr>
            <a:r>
              <a:rPr lang="en-US" altLang="en-US" sz="2100" dirty="0"/>
              <a:t>An instance of a class </a:t>
            </a:r>
          </a:p>
          <a:p>
            <a:pPr>
              <a:lnSpc>
                <a:spcPct val="90000"/>
              </a:lnSpc>
            </a:pPr>
            <a:r>
              <a:rPr lang="en-US" altLang="en-US" sz="2100" dirty="0"/>
              <a:t>Created when the class is </a:t>
            </a:r>
            <a:r>
              <a:rPr lang="en-US" altLang="en-US" sz="2100" i="1" dirty="0"/>
              <a:t>instantiated</a:t>
            </a:r>
            <a:r>
              <a:rPr lang="en-US" altLang="en-US" sz="2100" dirty="0"/>
              <a:t> with the </a:t>
            </a:r>
            <a:r>
              <a:rPr lang="en-US" altLang="en-US" sz="2100" dirty="0">
                <a:solidFill>
                  <a:srgbClr val="CC0066"/>
                </a:solidFill>
              </a:rPr>
              <a:t>new</a:t>
            </a:r>
            <a:r>
              <a:rPr lang="en-US" altLang="en-US" sz="2100" dirty="0"/>
              <a:t> reserved word </a:t>
            </a:r>
          </a:p>
          <a:p>
            <a:pPr>
              <a:lnSpc>
                <a:spcPct val="90000"/>
              </a:lnSpc>
            </a:pPr>
            <a:r>
              <a:rPr lang="en-US" altLang="en-US" sz="2100" dirty="0"/>
              <a:t>Generally classes must be instantiated before they can be used </a:t>
            </a:r>
          </a:p>
          <a:p>
            <a:pPr lvl="1">
              <a:lnSpc>
                <a:spcPct val="90000"/>
              </a:lnSpc>
            </a:pPr>
            <a:r>
              <a:rPr lang="en-US" altLang="en-US" sz="1800" dirty="0"/>
              <a:t>For example class Stuff is instantiated as follows: </a:t>
            </a:r>
          </a:p>
          <a:p>
            <a:pPr lvl="2">
              <a:lnSpc>
                <a:spcPct val="90000"/>
              </a:lnSpc>
              <a:buFont typeface="Arial" panose="020B0604020202020204" pitchFamily="34" charset="0"/>
              <a:buNone/>
            </a:pPr>
            <a:r>
              <a:rPr lang="en-US" altLang="en-US" sz="1500" dirty="0">
                <a:latin typeface="Courier" pitchFamily="1" charset="0"/>
              </a:rPr>
              <a:t>Stuff </a:t>
            </a:r>
            <a:r>
              <a:rPr lang="en-US" altLang="en-US" sz="1500" dirty="0" err="1">
                <a:latin typeface="Courier" pitchFamily="1" charset="0"/>
              </a:rPr>
              <a:t>myStuff</a:t>
            </a:r>
            <a:r>
              <a:rPr lang="en-US" altLang="en-US" sz="1500" dirty="0">
                <a:latin typeface="Courier" pitchFamily="1" charset="0"/>
              </a:rPr>
              <a:t> = new Stuff();</a:t>
            </a:r>
            <a:r>
              <a:rPr lang="en-US" altLang="en-US" sz="1500" dirty="0"/>
              <a:t> </a:t>
            </a:r>
          </a:p>
          <a:p>
            <a:pPr>
              <a:lnSpc>
                <a:spcPct val="90000"/>
              </a:lnSpc>
            </a:pPr>
            <a:r>
              <a:rPr lang="en-US" altLang="en-US" sz="2100" dirty="0"/>
              <a:t>The exception </a:t>
            </a:r>
          </a:p>
          <a:p>
            <a:pPr lvl="1">
              <a:lnSpc>
                <a:spcPct val="90000"/>
              </a:lnSpc>
            </a:pPr>
            <a:r>
              <a:rPr lang="en-US" altLang="en-US" sz="1800" dirty="0"/>
              <a:t>Static variables and methods may be used without instantiating a class </a:t>
            </a:r>
          </a:p>
          <a:p>
            <a:pPr>
              <a:lnSpc>
                <a:spcPct val="90000"/>
              </a:lnSpc>
            </a:pPr>
            <a:r>
              <a:rPr lang="en-US" altLang="en-US" sz="2100" dirty="0"/>
              <a:t>Naming convention </a:t>
            </a:r>
          </a:p>
          <a:p>
            <a:pPr lvl="1">
              <a:lnSpc>
                <a:spcPct val="90000"/>
              </a:lnSpc>
            </a:pPr>
            <a:r>
              <a:rPr lang="en-US" altLang="en-US" sz="1800" dirty="0"/>
              <a:t>class names should start with an uppercase letter</a:t>
            </a:r>
          </a:p>
        </p:txBody>
      </p:sp>
    </p:spTree>
    <p:extLst>
      <p:ext uri="{BB962C8B-B14F-4D97-AF65-F5344CB8AC3E}">
        <p14:creationId xmlns:p14="http://schemas.microsoft.com/office/powerpoint/2010/main" val="103994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Rectangle 4"/>
          <p:cNvSpPr>
            <a:spLocks noGrp="1" noChangeArrowheads="1"/>
          </p:cNvSpPr>
          <p:nvPr>
            <p:ph type="title"/>
          </p:nvPr>
        </p:nvSpPr>
        <p:spPr>
          <a:xfrm>
            <a:off x="609600" y="152400"/>
            <a:ext cx="7772400" cy="762000"/>
          </a:xfrm>
        </p:spPr>
        <p:txBody>
          <a:bodyPr/>
          <a:lstStyle/>
          <a:p>
            <a:pPr eaLnBrk="1" hangingPunct="1"/>
            <a:r>
              <a:rPr lang="en-US"/>
              <a:t>Object Creation</a:t>
            </a:r>
          </a:p>
        </p:txBody>
      </p:sp>
      <p:sp>
        <p:nvSpPr>
          <p:cNvPr id="11266" name="Date Placeholder 5"/>
          <p:cNvSpPr>
            <a:spLocks noGrp="1"/>
          </p:cNvSpPr>
          <p:nvPr>
            <p:ph type="dt" sz="half" idx="10"/>
          </p:nvPr>
        </p:nvSpPr>
        <p:spPr>
          <a:noFill/>
        </p:spPr>
        <p:txBody>
          <a:bodyPr/>
          <a:lstStyle/>
          <a:p>
            <a:r>
              <a:rPr lang="en-US"/>
              <a:t>Introduction to OOP</a:t>
            </a:r>
          </a:p>
        </p:txBody>
      </p:sp>
      <p:sp>
        <p:nvSpPr>
          <p:cNvPr id="11267" name="Footer Placeholder 6"/>
          <p:cNvSpPr>
            <a:spLocks noGrp="1"/>
          </p:cNvSpPr>
          <p:nvPr>
            <p:ph type="ftr" sz="quarter" idx="11"/>
          </p:nvPr>
        </p:nvSpPr>
        <p:spPr>
          <a:noFill/>
        </p:spPr>
        <p:txBody>
          <a:bodyPr/>
          <a:lstStyle/>
          <a:p>
            <a:r>
              <a:rPr lang="en-US"/>
              <a:t>Dr. S. GANNOUNI &amp; Dr.  A. TOUIR</a:t>
            </a:r>
          </a:p>
        </p:txBody>
      </p:sp>
      <p:sp>
        <p:nvSpPr>
          <p:cNvPr id="11268" name="Slide Number Placeholder 7"/>
          <p:cNvSpPr>
            <a:spLocks noGrp="1"/>
          </p:cNvSpPr>
          <p:nvPr>
            <p:ph type="sldNum" sz="quarter" idx="12"/>
          </p:nvPr>
        </p:nvSpPr>
        <p:spPr>
          <a:noFill/>
        </p:spPr>
        <p:txBody>
          <a:bodyPr/>
          <a:lstStyle/>
          <a:p>
            <a:r>
              <a:rPr lang="en-US"/>
              <a:t>Page </a:t>
            </a:r>
            <a:fld id="{7F93BC69-24CC-4053-8585-F70FD9A5EB74}" type="slidenum">
              <a:rPr lang="en-US"/>
              <a:pPr/>
              <a:t>35</a:t>
            </a:fld>
            <a:endParaRPr lang="en-US"/>
          </a:p>
        </p:txBody>
      </p:sp>
      <p:sp>
        <p:nvSpPr>
          <p:cNvPr id="177154" name="Rectangle 2"/>
          <p:cNvSpPr>
            <a:spLocks noChangeArrowheads="1"/>
          </p:cNvSpPr>
          <p:nvPr/>
        </p:nvSpPr>
        <p:spPr bwMode="auto">
          <a:xfrm>
            <a:off x="419100" y="1192213"/>
            <a:ext cx="3314700" cy="4294187"/>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77155" name="Text Box 3"/>
          <p:cNvSpPr txBox="1">
            <a:spLocks noChangeArrowheads="1"/>
          </p:cNvSpPr>
          <p:nvPr/>
        </p:nvSpPr>
        <p:spPr bwMode="auto">
          <a:xfrm>
            <a:off x="533400" y="3276600"/>
            <a:ext cx="2995613" cy="825500"/>
          </a:xfrm>
          <a:prstGeom prst="rect">
            <a:avLst/>
          </a:prstGeom>
          <a:noFill/>
          <a:ln w="9525">
            <a:noFill/>
            <a:miter lim="800000"/>
            <a:headEnd/>
            <a:tailEnd/>
          </a:ln>
          <a:effectLst/>
        </p:spPr>
        <p:txBody>
          <a:bodyPr wrap="none">
            <a:spAutoFit/>
          </a:bodyPr>
          <a:lstStyle/>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a:t>
            </a:r>
          </a:p>
        </p:txBody>
      </p:sp>
      <p:sp>
        <p:nvSpPr>
          <p:cNvPr id="11272" name="Text Box 6"/>
          <p:cNvSpPr txBox="1">
            <a:spLocks noChangeArrowheads="1"/>
          </p:cNvSpPr>
          <p:nvPr/>
        </p:nvSpPr>
        <p:spPr bwMode="auto">
          <a:xfrm>
            <a:off x="1889125" y="5654675"/>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1273" name="Text Box 7"/>
          <p:cNvSpPr txBox="1">
            <a:spLocks noChangeArrowheads="1"/>
          </p:cNvSpPr>
          <p:nvPr/>
        </p:nvSpPr>
        <p:spPr bwMode="auto">
          <a:xfrm>
            <a:off x="5676900" y="5791200"/>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77160" name="Text Box 8"/>
          <p:cNvSpPr txBox="1">
            <a:spLocks noChangeArrowheads="1"/>
          </p:cNvSpPr>
          <p:nvPr/>
        </p:nvSpPr>
        <p:spPr bwMode="auto">
          <a:xfrm>
            <a:off x="552450" y="3124200"/>
            <a:ext cx="1542410" cy="430887"/>
          </a:xfrm>
          <a:prstGeom prst="rect">
            <a:avLst/>
          </a:prstGeom>
          <a:solidFill>
            <a:srgbClr val="CC99FF"/>
          </a:solidFill>
          <a:ln w="9525">
            <a:noFill/>
            <a:miter lim="800000"/>
            <a:headEnd/>
            <a:tailEnd/>
          </a:ln>
          <a:effectLst/>
        </p:spPr>
        <p:txBody>
          <a:bodyPr wrap="none">
            <a:spAutoFit/>
          </a:bodyPr>
          <a:lstStyle/>
          <a:p>
            <a:pPr>
              <a:lnSpc>
                <a:spcPct val="150000"/>
              </a:lnSpc>
              <a:defRPr/>
            </a:pPr>
            <a:r>
              <a:rPr lang="en-US" altLang="ja-JP" sz="1600" dirty="0">
                <a:latin typeface="Courier New" pitchFamily="49" charset="0"/>
                <a:ea typeface="ＭＳ Ｐゴシック" pitchFamily="34" charset="-128"/>
              </a:rPr>
              <a:t>Course </a:t>
            </a:r>
            <a:r>
              <a:rPr lang="en-US" altLang="ja-JP" sz="1600" dirty="0" err="1">
                <a:latin typeface="Courier New" pitchFamily="49" charset="0"/>
                <a:ea typeface="ＭＳ Ｐゴシック" pitchFamily="34" charset="-128"/>
              </a:rPr>
              <a:t>crs</a:t>
            </a:r>
            <a:r>
              <a:rPr lang="en-US" altLang="ja-JP" sz="1600" dirty="0">
                <a:latin typeface="Courier New" pitchFamily="49" charset="0"/>
                <a:ea typeface="ＭＳ Ｐゴシック" pitchFamily="34" charset="-128"/>
              </a:rPr>
              <a:t>;</a:t>
            </a:r>
          </a:p>
        </p:txBody>
      </p:sp>
      <p:grpSp>
        <p:nvGrpSpPr>
          <p:cNvPr id="2" name="Group 9"/>
          <p:cNvGrpSpPr>
            <a:grpSpLocks/>
          </p:cNvGrpSpPr>
          <p:nvPr/>
        </p:nvGrpSpPr>
        <p:grpSpPr bwMode="auto">
          <a:xfrm>
            <a:off x="-152400" y="2533650"/>
            <a:ext cx="3000375" cy="1047750"/>
            <a:chOff x="348" y="1677"/>
            <a:chExt cx="1890" cy="660"/>
          </a:xfrm>
        </p:grpSpPr>
        <p:sp>
          <p:nvSpPr>
            <p:cNvPr id="177162" name="Oval 10"/>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1337" name="Line 11"/>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64" name="Text Box 12"/>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3"/>
          <p:cNvGrpSpPr>
            <a:grpSpLocks/>
          </p:cNvGrpSpPr>
          <p:nvPr/>
        </p:nvGrpSpPr>
        <p:grpSpPr bwMode="auto">
          <a:xfrm rot="1319615">
            <a:off x="-1138238" y="3544888"/>
            <a:ext cx="3805238" cy="950912"/>
            <a:chOff x="348" y="2586"/>
            <a:chExt cx="2397" cy="599"/>
          </a:xfrm>
        </p:grpSpPr>
        <p:sp>
          <p:nvSpPr>
            <p:cNvPr id="11333" name="Line 14"/>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67" name="Oval 15"/>
            <p:cNvSpPr>
              <a:spLocks noChangeArrowheads="1"/>
            </p:cNvSpPr>
            <p:nvPr/>
          </p:nvSpPr>
          <p:spPr bwMode="auto">
            <a:xfrm>
              <a:off x="2469"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77168" name="Text Box 16"/>
            <p:cNvSpPr txBox="1">
              <a:spLocks noChangeArrowheads="1"/>
            </p:cNvSpPr>
            <p:nvPr/>
          </p:nvSpPr>
          <p:spPr bwMode="auto">
            <a:xfrm>
              <a:off x="348" y="2586"/>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77169" name="Rectangle 17"/>
          <p:cNvSpPr>
            <a:spLocks noChangeArrowheads="1"/>
          </p:cNvSpPr>
          <p:nvPr/>
        </p:nvSpPr>
        <p:spPr bwMode="auto">
          <a:xfrm>
            <a:off x="4038600" y="1216025"/>
            <a:ext cx="49180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4" name="Group 30"/>
          <p:cNvGrpSpPr>
            <a:grpSpLocks/>
          </p:cNvGrpSpPr>
          <p:nvPr/>
        </p:nvGrpSpPr>
        <p:grpSpPr bwMode="auto">
          <a:xfrm>
            <a:off x="4267200" y="1512888"/>
            <a:ext cx="4419600" cy="696912"/>
            <a:chOff x="2688" y="953"/>
            <a:chExt cx="2784" cy="439"/>
          </a:xfrm>
        </p:grpSpPr>
        <p:grpSp>
          <p:nvGrpSpPr>
            <p:cNvPr id="5" name="Group 18"/>
            <p:cNvGrpSpPr>
              <a:grpSpLocks/>
            </p:cNvGrpSpPr>
            <p:nvPr/>
          </p:nvGrpSpPr>
          <p:grpSpPr bwMode="auto">
            <a:xfrm>
              <a:off x="4511" y="955"/>
              <a:ext cx="961" cy="288"/>
              <a:chOff x="4559" y="907"/>
              <a:chExt cx="961" cy="288"/>
            </a:xfrm>
          </p:grpSpPr>
          <p:sp>
            <p:nvSpPr>
              <p:cNvPr id="11331" name="Rectangle 19"/>
              <p:cNvSpPr>
                <a:spLocks noChangeArrowheads="1"/>
              </p:cNvSpPr>
              <p:nvPr/>
            </p:nvSpPr>
            <p:spPr bwMode="auto">
              <a:xfrm>
                <a:off x="4559" y="907"/>
                <a:ext cx="360" cy="288"/>
              </a:xfrm>
              <a:prstGeom prst="rect">
                <a:avLst/>
              </a:prstGeom>
              <a:noFill/>
              <a:ln w="9525">
                <a:noFill/>
                <a:miter lim="800000"/>
                <a:headEnd/>
                <a:tailEnd/>
              </a:ln>
            </p:spPr>
            <p:txBody>
              <a:bodyPr wrap="none">
                <a:spAutoFit/>
              </a:bodyPr>
              <a:lstStyle/>
              <a:p>
                <a:r>
                  <a:rPr lang="en-US" altLang="ja-JP" sz="2400">
                    <a:ea typeface="ＭＳ Ｐゴシック" pitchFamily="34" charset="-128"/>
                  </a:rPr>
                  <a:t>crs</a:t>
                </a:r>
              </a:p>
            </p:txBody>
          </p:sp>
          <p:sp>
            <p:nvSpPr>
              <p:cNvPr id="177172" name="Rectangle 20"/>
              <p:cNvSpPr>
                <a:spLocks noChangeArrowheads="1"/>
              </p:cNvSpPr>
              <p:nvPr/>
            </p:nvSpPr>
            <p:spPr bwMode="auto">
              <a:xfrm>
                <a:off x="4929" y="980"/>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77173" name="AutoShape 21"/>
            <p:cNvSpPr>
              <a:spLocks noChangeArrowheads="1"/>
            </p:cNvSpPr>
            <p:nvPr/>
          </p:nvSpPr>
          <p:spPr bwMode="auto">
            <a:xfrm>
              <a:off x="2688" y="953"/>
              <a:ext cx="1296" cy="439"/>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The instance variable  is 	allocated in memory.</a:t>
              </a:r>
            </a:p>
          </p:txBody>
        </p:sp>
      </p:grpSp>
      <p:sp>
        <p:nvSpPr>
          <p:cNvPr id="177174" name="Text Box 22"/>
          <p:cNvSpPr txBox="1">
            <a:spLocks noChangeArrowheads="1"/>
          </p:cNvSpPr>
          <p:nvPr/>
        </p:nvSpPr>
        <p:spPr bwMode="auto">
          <a:xfrm>
            <a:off x="1357313" y="3581400"/>
            <a:ext cx="1843087" cy="467564"/>
          </a:xfrm>
          <a:prstGeom prst="rect">
            <a:avLst/>
          </a:prstGeom>
          <a:solidFill>
            <a:schemeClr val="accent1"/>
          </a:solidFill>
          <a:ln w="9525">
            <a:noFill/>
            <a:miter lim="800000"/>
            <a:headEnd/>
            <a:tailEnd/>
          </a:ln>
          <a:effectLst/>
        </p:spPr>
        <p:txBody>
          <a:bodyPr>
            <a:spAutoFit/>
          </a:bodyPr>
          <a:lstStyle/>
          <a:p>
            <a:pPr>
              <a:lnSpc>
                <a:spcPct val="150000"/>
              </a:lnSpc>
              <a:defRPr/>
            </a:pPr>
            <a:r>
              <a:rPr lang="en-US" altLang="ja-JP" sz="1600" dirty="0">
                <a:latin typeface="Courier New" pitchFamily="49" charset="0"/>
                <a:ea typeface="ＭＳ Ｐゴシック" pitchFamily="34" charset="-128"/>
              </a:rPr>
              <a:t>new Course</a:t>
            </a:r>
            <a:r>
              <a:rPr lang="en-US" altLang="ja-JP" dirty="0">
                <a:latin typeface="Comic Sans MS" pitchFamily="66" charset="0"/>
                <a:ea typeface="ＭＳ Ｐゴシック" pitchFamily="34" charset="-128"/>
              </a:rPr>
              <a:t> </a:t>
            </a:r>
            <a:r>
              <a:rPr lang="en-US" altLang="ja-JP" sz="1600" dirty="0">
                <a:latin typeface="Courier New" pitchFamily="49" charset="0"/>
                <a:ea typeface="ＭＳ Ｐゴシック" pitchFamily="34" charset="-128"/>
              </a:rPr>
              <a:t>( )</a:t>
            </a:r>
          </a:p>
        </p:txBody>
      </p:sp>
      <p:grpSp>
        <p:nvGrpSpPr>
          <p:cNvPr id="6" name="Group 23"/>
          <p:cNvGrpSpPr>
            <a:grpSpLocks/>
          </p:cNvGrpSpPr>
          <p:nvPr/>
        </p:nvGrpSpPr>
        <p:grpSpPr bwMode="auto">
          <a:xfrm>
            <a:off x="-304800" y="3152775"/>
            <a:ext cx="3752850" cy="885825"/>
            <a:chOff x="347" y="2008"/>
            <a:chExt cx="2364" cy="558"/>
          </a:xfrm>
        </p:grpSpPr>
        <p:sp>
          <p:nvSpPr>
            <p:cNvPr id="11326" name="Line 24"/>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77" name="Oval 25"/>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77178" name="Text Box 26"/>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77179" name="AutoShape 27"/>
          <p:cNvSpPr>
            <a:spLocks noChangeArrowheads="1"/>
          </p:cNvSpPr>
          <p:nvPr/>
        </p:nvSpPr>
        <p:spPr bwMode="auto">
          <a:xfrm>
            <a:off x="4343400" y="2438400"/>
            <a:ext cx="2159000" cy="5445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object  is 	created</a:t>
            </a:r>
          </a:p>
        </p:txBody>
      </p:sp>
      <p:sp>
        <p:nvSpPr>
          <p:cNvPr id="177180" name="AutoShape 28"/>
          <p:cNvSpPr>
            <a:spLocks noChangeArrowheads="1"/>
          </p:cNvSpPr>
          <p:nvPr/>
        </p:nvSpPr>
        <p:spPr bwMode="auto">
          <a:xfrm>
            <a:off x="4343400" y="3505200"/>
            <a:ext cx="21336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of the object created in B  is assigned to the variable.</a:t>
            </a:r>
          </a:p>
        </p:txBody>
      </p:sp>
      <p:grpSp>
        <p:nvGrpSpPr>
          <p:cNvPr id="7" name="Group 34"/>
          <p:cNvGrpSpPr>
            <a:grpSpLocks noChangeAspect="1"/>
          </p:cNvGrpSpPr>
          <p:nvPr/>
        </p:nvGrpSpPr>
        <p:grpSpPr bwMode="auto">
          <a:xfrm>
            <a:off x="6781800" y="2286000"/>
            <a:ext cx="2011363" cy="949325"/>
            <a:chOff x="4272" y="1440"/>
            <a:chExt cx="1267" cy="598"/>
          </a:xfrm>
        </p:grpSpPr>
        <p:sp>
          <p:nvSpPr>
            <p:cNvPr id="11312" name="AutoShape 33"/>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11313" name="Rectangle 35"/>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11314" name="Rectangle 36"/>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11315" name="Rectangle 37"/>
            <p:cNvSpPr>
              <a:spLocks noChangeArrowheads="1"/>
            </p:cNvSpPr>
            <p:nvPr/>
          </p:nvSpPr>
          <p:spPr bwMode="auto">
            <a:xfrm>
              <a:off x="4800" y="1470"/>
              <a:ext cx="429" cy="77"/>
            </a:xfrm>
            <a:prstGeom prst="rect">
              <a:avLst/>
            </a:prstGeom>
            <a:noFill/>
            <a:ln w="9525">
              <a:noFill/>
              <a:miter lim="800000"/>
              <a:headEnd/>
              <a:tailEnd/>
            </a:ln>
          </p:spPr>
          <p:txBody>
            <a:bodyPr wrap="none" lIns="0" tIns="0" rIns="0" bIns="0">
              <a:spAutoFit/>
            </a:bodyPr>
            <a:lstStyle/>
            <a:p>
              <a:r>
                <a:rPr lang="en-US" sz="800" u="sng">
                  <a:solidFill>
                    <a:srgbClr val="000000"/>
                  </a:solidFill>
                  <a:latin typeface="Arial" charset="0"/>
                </a:rPr>
                <a:t>Object: Course</a:t>
              </a:r>
              <a:endParaRPr lang="en-US" u="sng"/>
            </a:p>
          </p:txBody>
        </p:sp>
        <p:sp>
          <p:nvSpPr>
            <p:cNvPr id="11316" name="Rectangle 38"/>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11317" name="Rectangle 39"/>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11318" name="Rectangle 40"/>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11319" name="Rectangle 41"/>
            <p:cNvSpPr>
              <a:spLocks noChangeArrowheads="1"/>
            </p:cNvSpPr>
            <p:nvPr/>
          </p:nvSpPr>
          <p:spPr bwMode="auto">
            <a:xfrm>
              <a:off x="4362" y="1626"/>
              <a:ext cx="456" cy="102"/>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studentName</a:t>
              </a:r>
              <a:endParaRPr lang="en-US"/>
            </a:p>
          </p:txBody>
        </p:sp>
        <p:sp>
          <p:nvSpPr>
            <p:cNvPr id="11320" name="Rectangle 42"/>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11321" name="Rectangle 43"/>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11322" name="Rectangle 44"/>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11323" name="Rectangle 45"/>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11324" name="Rectangle 46"/>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11325" name="Rectangle 47"/>
            <p:cNvSpPr>
              <a:spLocks noChangeArrowheads="1"/>
            </p:cNvSpPr>
            <p:nvPr/>
          </p:nvSpPr>
          <p:spPr bwMode="auto">
            <a:xfrm>
              <a:off x="4356" y="1818"/>
              <a:ext cx="420" cy="102"/>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courseCode</a:t>
              </a:r>
              <a:endParaRPr lang="en-US"/>
            </a:p>
          </p:txBody>
        </p:sp>
      </p:grpSp>
      <p:grpSp>
        <p:nvGrpSpPr>
          <p:cNvPr id="8" name="Group 49"/>
          <p:cNvGrpSpPr>
            <a:grpSpLocks noChangeAspect="1"/>
          </p:cNvGrpSpPr>
          <p:nvPr/>
        </p:nvGrpSpPr>
        <p:grpSpPr bwMode="auto">
          <a:xfrm>
            <a:off x="6934200" y="3581400"/>
            <a:ext cx="1849438" cy="1981200"/>
            <a:chOff x="4368" y="2256"/>
            <a:chExt cx="1165" cy="1248"/>
          </a:xfrm>
        </p:grpSpPr>
        <p:sp>
          <p:nvSpPr>
            <p:cNvPr id="11285" name="AutoShape 48"/>
            <p:cNvSpPr>
              <a:spLocks noChangeAspect="1" noChangeArrowheads="1" noTextEdit="1"/>
            </p:cNvSpPr>
            <p:nvPr/>
          </p:nvSpPr>
          <p:spPr bwMode="auto">
            <a:xfrm>
              <a:off x="4368" y="2256"/>
              <a:ext cx="1165" cy="1248"/>
            </a:xfrm>
            <a:prstGeom prst="rect">
              <a:avLst/>
            </a:prstGeom>
            <a:noFill/>
            <a:ln w="9525">
              <a:noFill/>
              <a:miter lim="800000"/>
              <a:headEnd/>
              <a:tailEnd/>
            </a:ln>
          </p:spPr>
          <p:txBody>
            <a:bodyPr/>
            <a:lstStyle/>
            <a:p>
              <a:endParaRPr lang="en-US"/>
            </a:p>
          </p:txBody>
        </p:sp>
        <p:grpSp>
          <p:nvGrpSpPr>
            <p:cNvPr id="9" name="Group 60"/>
            <p:cNvGrpSpPr>
              <a:grpSpLocks/>
            </p:cNvGrpSpPr>
            <p:nvPr/>
          </p:nvGrpSpPr>
          <p:grpSpPr bwMode="auto">
            <a:xfrm>
              <a:off x="4437" y="2306"/>
              <a:ext cx="855" cy="235"/>
              <a:chOff x="4437" y="2306"/>
              <a:chExt cx="855" cy="235"/>
            </a:xfrm>
          </p:grpSpPr>
          <p:sp>
            <p:nvSpPr>
              <p:cNvPr id="11302" name="Rectangle 50"/>
              <p:cNvSpPr>
                <a:spLocks noChangeArrowheads="1"/>
              </p:cNvSpPr>
              <p:nvPr/>
            </p:nvSpPr>
            <p:spPr bwMode="auto">
              <a:xfrm>
                <a:off x="4437" y="2306"/>
                <a:ext cx="282" cy="235"/>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crs</a:t>
                </a:r>
                <a:endParaRPr lang="en-US"/>
              </a:p>
            </p:txBody>
          </p:sp>
          <p:grpSp>
            <p:nvGrpSpPr>
              <p:cNvPr id="10" name="Group 54"/>
              <p:cNvGrpSpPr>
                <a:grpSpLocks/>
              </p:cNvGrpSpPr>
              <p:nvPr/>
            </p:nvGrpSpPr>
            <p:grpSpPr bwMode="auto">
              <a:xfrm>
                <a:off x="4723" y="2328"/>
                <a:ext cx="569" cy="207"/>
                <a:chOff x="4723" y="2328"/>
                <a:chExt cx="569" cy="207"/>
              </a:xfrm>
            </p:grpSpPr>
            <p:sp>
              <p:nvSpPr>
                <p:cNvPr id="11309" name="Rectangle 51"/>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11310" name="Rectangle 52"/>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11311" name="Rectangle 53"/>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sp>
            <p:nvSpPr>
              <p:cNvPr id="11304" name="Rectangle 55"/>
              <p:cNvSpPr>
                <a:spLocks noChangeArrowheads="1"/>
              </p:cNvSpPr>
              <p:nvPr/>
            </p:nvSpPr>
            <p:spPr bwMode="auto">
              <a:xfrm>
                <a:off x="4437" y="2306"/>
                <a:ext cx="282" cy="235"/>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crs</a:t>
                </a:r>
                <a:endParaRPr lang="en-US"/>
              </a:p>
            </p:txBody>
          </p:sp>
          <p:grpSp>
            <p:nvGrpSpPr>
              <p:cNvPr id="11" name="Group 59"/>
              <p:cNvGrpSpPr>
                <a:grpSpLocks/>
              </p:cNvGrpSpPr>
              <p:nvPr/>
            </p:nvGrpSpPr>
            <p:grpSpPr bwMode="auto">
              <a:xfrm>
                <a:off x="4723" y="2328"/>
                <a:ext cx="569" cy="207"/>
                <a:chOff x="4723" y="2328"/>
                <a:chExt cx="569" cy="207"/>
              </a:xfrm>
            </p:grpSpPr>
            <p:sp>
              <p:nvSpPr>
                <p:cNvPr id="11306" name="Rectangle 56"/>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11307" name="Rectangle 57"/>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11308" name="Rectangle 58"/>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grpSp>
        <p:sp>
          <p:nvSpPr>
            <p:cNvPr id="11287" name="Rectangle 61"/>
            <p:cNvSpPr>
              <a:spLocks noChangeArrowheads="1"/>
            </p:cNvSpPr>
            <p:nvPr/>
          </p:nvSpPr>
          <p:spPr bwMode="auto">
            <a:xfrm>
              <a:off x="4377" y="2963"/>
              <a:ext cx="1147" cy="115"/>
            </a:xfrm>
            <a:prstGeom prst="rect">
              <a:avLst/>
            </a:prstGeom>
            <a:solidFill>
              <a:srgbClr val="E8EEF7"/>
            </a:solidFill>
            <a:ln w="9525">
              <a:noFill/>
              <a:miter lim="800000"/>
              <a:headEnd/>
              <a:tailEnd/>
            </a:ln>
          </p:spPr>
          <p:txBody>
            <a:bodyPr/>
            <a:lstStyle/>
            <a:p>
              <a:endParaRPr lang="en-US"/>
            </a:p>
          </p:txBody>
        </p:sp>
        <p:sp>
          <p:nvSpPr>
            <p:cNvPr id="11288" name="Rectangle 62"/>
            <p:cNvSpPr>
              <a:spLocks noChangeArrowheads="1"/>
            </p:cNvSpPr>
            <p:nvPr/>
          </p:nvSpPr>
          <p:spPr bwMode="auto">
            <a:xfrm>
              <a:off x="4377" y="2963"/>
              <a:ext cx="1147" cy="115"/>
            </a:xfrm>
            <a:prstGeom prst="rect">
              <a:avLst/>
            </a:prstGeom>
            <a:noFill/>
            <a:ln w="3175" cap="rnd">
              <a:solidFill>
                <a:srgbClr val="000000"/>
              </a:solidFill>
              <a:round/>
              <a:headEnd/>
              <a:tailEnd/>
            </a:ln>
          </p:spPr>
          <p:txBody>
            <a:bodyPr/>
            <a:lstStyle/>
            <a:p>
              <a:endParaRPr lang="en-US"/>
            </a:p>
          </p:txBody>
        </p:sp>
        <p:sp>
          <p:nvSpPr>
            <p:cNvPr id="11289" name="Rectangle 63"/>
            <p:cNvSpPr>
              <a:spLocks noChangeArrowheads="1"/>
            </p:cNvSpPr>
            <p:nvPr/>
          </p:nvSpPr>
          <p:spPr bwMode="auto">
            <a:xfrm>
              <a:off x="4853" y="2985"/>
              <a:ext cx="429" cy="77"/>
            </a:xfrm>
            <a:prstGeom prst="rect">
              <a:avLst/>
            </a:prstGeom>
            <a:noFill/>
            <a:ln w="9525">
              <a:noFill/>
              <a:miter lim="800000"/>
              <a:headEnd/>
              <a:tailEnd/>
            </a:ln>
          </p:spPr>
          <p:txBody>
            <a:bodyPr wrap="none" lIns="0" tIns="0" rIns="0" bIns="0">
              <a:spAutoFit/>
            </a:bodyPr>
            <a:lstStyle/>
            <a:p>
              <a:r>
                <a:rPr lang="en-US" sz="800" u="sng">
                  <a:solidFill>
                    <a:srgbClr val="000000"/>
                  </a:solidFill>
                  <a:latin typeface="Arial" charset="0"/>
                </a:rPr>
                <a:t>Object: Course</a:t>
              </a:r>
              <a:endParaRPr lang="en-US" u="sng"/>
            </a:p>
          </p:txBody>
        </p:sp>
        <p:sp>
          <p:nvSpPr>
            <p:cNvPr id="11290" name="Rectangle 64"/>
            <p:cNvSpPr>
              <a:spLocks noChangeArrowheads="1"/>
            </p:cNvSpPr>
            <p:nvPr/>
          </p:nvSpPr>
          <p:spPr bwMode="auto">
            <a:xfrm>
              <a:off x="4377" y="3078"/>
              <a:ext cx="1147" cy="417"/>
            </a:xfrm>
            <a:prstGeom prst="rect">
              <a:avLst/>
            </a:prstGeom>
            <a:solidFill>
              <a:srgbClr val="E8EEF7"/>
            </a:solidFill>
            <a:ln w="9525">
              <a:noFill/>
              <a:miter lim="800000"/>
              <a:headEnd/>
              <a:tailEnd/>
            </a:ln>
          </p:spPr>
          <p:txBody>
            <a:bodyPr/>
            <a:lstStyle/>
            <a:p>
              <a:endParaRPr lang="en-US"/>
            </a:p>
          </p:txBody>
        </p:sp>
        <p:sp>
          <p:nvSpPr>
            <p:cNvPr id="11291" name="Rectangle 65"/>
            <p:cNvSpPr>
              <a:spLocks noChangeArrowheads="1"/>
            </p:cNvSpPr>
            <p:nvPr/>
          </p:nvSpPr>
          <p:spPr bwMode="auto">
            <a:xfrm>
              <a:off x="4377" y="3078"/>
              <a:ext cx="1147" cy="417"/>
            </a:xfrm>
            <a:prstGeom prst="rect">
              <a:avLst/>
            </a:prstGeom>
            <a:noFill/>
            <a:ln w="3175" cap="rnd">
              <a:solidFill>
                <a:srgbClr val="000000"/>
              </a:solidFill>
              <a:round/>
              <a:headEnd/>
              <a:tailEnd/>
            </a:ln>
          </p:spPr>
          <p:txBody>
            <a:bodyPr/>
            <a:lstStyle/>
            <a:p>
              <a:endParaRPr lang="en-US"/>
            </a:p>
          </p:txBody>
        </p:sp>
        <p:sp>
          <p:nvSpPr>
            <p:cNvPr id="11292" name="Rectangle 66"/>
            <p:cNvSpPr>
              <a:spLocks noChangeArrowheads="1"/>
            </p:cNvSpPr>
            <p:nvPr/>
          </p:nvSpPr>
          <p:spPr bwMode="auto">
            <a:xfrm>
              <a:off x="4419" y="3109"/>
              <a:ext cx="417" cy="105"/>
            </a:xfrm>
            <a:prstGeom prst="rect">
              <a:avLst/>
            </a:prstGeom>
            <a:solidFill>
              <a:srgbClr val="E8EEF7"/>
            </a:solidFill>
            <a:ln w="9525">
              <a:noFill/>
              <a:miter lim="800000"/>
              <a:headEnd/>
              <a:tailEnd/>
            </a:ln>
          </p:spPr>
          <p:txBody>
            <a:bodyPr/>
            <a:lstStyle/>
            <a:p>
              <a:endParaRPr lang="en-US"/>
            </a:p>
          </p:txBody>
        </p:sp>
        <p:sp>
          <p:nvSpPr>
            <p:cNvPr id="11293" name="Rectangle 67"/>
            <p:cNvSpPr>
              <a:spLocks noChangeArrowheads="1"/>
            </p:cNvSpPr>
            <p:nvPr/>
          </p:nvSpPr>
          <p:spPr bwMode="auto">
            <a:xfrm>
              <a:off x="4451" y="3123"/>
              <a:ext cx="419" cy="83"/>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studentName</a:t>
              </a:r>
              <a:endParaRPr lang="en-US"/>
            </a:p>
          </p:txBody>
        </p:sp>
        <p:sp>
          <p:nvSpPr>
            <p:cNvPr id="11294" name="Rectangle 68"/>
            <p:cNvSpPr>
              <a:spLocks noChangeArrowheads="1"/>
            </p:cNvSpPr>
            <p:nvPr/>
          </p:nvSpPr>
          <p:spPr bwMode="auto">
            <a:xfrm>
              <a:off x="4930" y="3287"/>
              <a:ext cx="448" cy="104"/>
            </a:xfrm>
            <a:prstGeom prst="rect">
              <a:avLst/>
            </a:prstGeom>
            <a:solidFill>
              <a:srgbClr val="E8EEF7"/>
            </a:solidFill>
            <a:ln w="9525">
              <a:noFill/>
              <a:miter lim="800000"/>
              <a:headEnd/>
              <a:tailEnd/>
            </a:ln>
          </p:spPr>
          <p:txBody>
            <a:bodyPr/>
            <a:lstStyle/>
            <a:p>
              <a:endParaRPr lang="en-US"/>
            </a:p>
          </p:txBody>
        </p:sp>
        <p:sp>
          <p:nvSpPr>
            <p:cNvPr id="11295" name="Rectangle 69"/>
            <p:cNvSpPr>
              <a:spLocks noChangeArrowheads="1"/>
            </p:cNvSpPr>
            <p:nvPr/>
          </p:nvSpPr>
          <p:spPr bwMode="auto">
            <a:xfrm>
              <a:off x="4930" y="3287"/>
              <a:ext cx="448" cy="104"/>
            </a:xfrm>
            <a:prstGeom prst="rect">
              <a:avLst/>
            </a:prstGeom>
            <a:noFill/>
            <a:ln w="3175" cap="rnd">
              <a:solidFill>
                <a:srgbClr val="000000"/>
              </a:solidFill>
              <a:round/>
              <a:headEnd/>
              <a:tailEnd/>
            </a:ln>
          </p:spPr>
          <p:txBody>
            <a:bodyPr/>
            <a:lstStyle/>
            <a:p>
              <a:endParaRPr lang="en-US"/>
            </a:p>
          </p:txBody>
        </p:sp>
        <p:sp>
          <p:nvSpPr>
            <p:cNvPr id="11296" name="Rectangle 70"/>
            <p:cNvSpPr>
              <a:spLocks noChangeArrowheads="1"/>
            </p:cNvSpPr>
            <p:nvPr/>
          </p:nvSpPr>
          <p:spPr bwMode="auto">
            <a:xfrm>
              <a:off x="4930" y="3109"/>
              <a:ext cx="448" cy="105"/>
            </a:xfrm>
            <a:prstGeom prst="rect">
              <a:avLst/>
            </a:prstGeom>
            <a:solidFill>
              <a:srgbClr val="E8EEF7"/>
            </a:solidFill>
            <a:ln w="9525">
              <a:noFill/>
              <a:miter lim="800000"/>
              <a:headEnd/>
              <a:tailEnd/>
            </a:ln>
          </p:spPr>
          <p:txBody>
            <a:bodyPr/>
            <a:lstStyle/>
            <a:p>
              <a:endParaRPr lang="en-US"/>
            </a:p>
          </p:txBody>
        </p:sp>
        <p:sp>
          <p:nvSpPr>
            <p:cNvPr id="11297" name="Rectangle 71"/>
            <p:cNvSpPr>
              <a:spLocks noChangeArrowheads="1"/>
            </p:cNvSpPr>
            <p:nvPr/>
          </p:nvSpPr>
          <p:spPr bwMode="auto">
            <a:xfrm>
              <a:off x="4930" y="3109"/>
              <a:ext cx="448" cy="105"/>
            </a:xfrm>
            <a:prstGeom prst="rect">
              <a:avLst/>
            </a:prstGeom>
            <a:noFill/>
            <a:ln w="3175" cap="rnd">
              <a:solidFill>
                <a:srgbClr val="000000"/>
              </a:solidFill>
              <a:round/>
              <a:headEnd/>
              <a:tailEnd/>
            </a:ln>
          </p:spPr>
          <p:txBody>
            <a:bodyPr/>
            <a:lstStyle/>
            <a:p>
              <a:endParaRPr lang="en-US"/>
            </a:p>
          </p:txBody>
        </p:sp>
        <p:sp>
          <p:nvSpPr>
            <p:cNvPr id="11298" name="Rectangle 72"/>
            <p:cNvSpPr>
              <a:spLocks noChangeArrowheads="1"/>
            </p:cNvSpPr>
            <p:nvPr/>
          </p:nvSpPr>
          <p:spPr bwMode="auto">
            <a:xfrm>
              <a:off x="4398" y="3287"/>
              <a:ext cx="407" cy="104"/>
            </a:xfrm>
            <a:prstGeom prst="rect">
              <a:avLst/>
            </a:prstGeom>
            <a:solidFill>
              <a:srgbClr val="E8EEF7"/>
            </a:solidFill>
            <a:ln w="9525">
              <a:noFill/>
              <a:miter lim="800000"/>
              <a:headEnd/>
              <a:tailEnd/>
            </a:ln>
          </p:spPr>
          <p:txBody>
            <a:bodyPr/>
            <a:lstStyle/>
            <a:p>
              <a:endParaRPr lang="en-US"/>
            </a:p>
          </p:txBody>
        </p:sp>
        <p:sp>
          <p:nvSpPr>
            <p:cNvPr id="11299" name="Rectangle 73"/>
            <p:cNvSpPr>
              <a:spLocks noChangeArrowheads="1"/>
            </p:cNvSpPr>
            <p:nvPr/>
          </p:nvSpPr>
          <p:spPr bwMode="auto">
            <a:xfrm>
              <a:off x="4445" y="3299"/>
              <a:ext cx="386" cy="83"/>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courseCode</a:t>
              </a:r>
              <a:endParaRPr lang="en-US"/>
            </a:p>
          </p:txBody>
        </p:sp>
        <p:sp>
          <p:nvSpPr>
            <p:cNvPr id="11300" name="Freeform 74"/>
            <p:cNvSpPr>
              <a:spLocks/>
            </p:cNvSpPr>
            <p:nvPr/>
          </p:nvSpPr>
          <p:spPr bwMode="auto">
            <a:xfrm>
              <a:off x="4830" y="2421"/>
              <a:ext cx="121" cy="515"/>
            </a:xfrm>
            <a:custGeom>
              <a:avLst/>
              <a:gdLst>
                <a:gd name="T0" fmla="*/ 121 w 121"/>
                <a:gd name="T1" fmla="*/ 0 h 515"/>
                <a:gd name="T2" fmla="*/ 70 w 121"/>
                <a:gd name="T3" fmla="*/ 63 h 515"/>
                <a:gd name="T4" fmla="*/ 33 w 121"/>
                <a:gd name="T5" fmla="*/ 126 h 515"/>
                <a:gd name="T6" fmla="*/ 9 w 121"/>
                <a:gd name="T7" fmla="*/ 191 h 515"/>
                <a:gd name="T8" fmla="*/ 0 w 121"/>
                <a:gd name="T9" fmla="*/ 255 h 515"/>
                <a:gd name="T10" fmla="*/ 4 w 121"/>
                <a:gd name="T11" fmla="*/ 319 h 515"/>
                <a:gd name="T12" fmla="*/ 21 w 121"/>
                <a:gd name="T13" fmla="*/ 384 h 515"/>
                <a:gd name="T14" fmla="*/ 53 w 121"/>
                <a:gd name="T15" fmla="*/ 449 h 515"/>
                <a:gd name="T16" fmla="*/ 98 w 121"/>
                <a:gd name="T17" fmla="*/ 515 h 5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1"/>
                <a:gd name="T28" fmla="*/ 0 h 515"/>
                <a:gd name="T29" fmla="*/ 121 w 121"/>
                <a:gd name="T30" fmla="*/ 515 h 5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1" h="515">
                  <a:moveTo>
                    <a:pt x="121" y="0"/>
                  </a:moveTo>
                  <a:lnTo>
                    <a:pt x="70" y="63"/>
                  </a:lnTo>
                  <a:lnTo>
                    <a:pt x="33" y="126"/>
                  </a:lnTo>
                  <a:lnTo>
                    <a:pt x="9" y="191"/>
                  </a:lnTo>
                  <a:lnTo>
                    <a:pt x="0" y="255"/>
                  </a:lnTo>
                  <a:lnTo>
                    <a:pt x="4" y="319"/>
                  </a:lnTo>
                  <a:lnTo>
                    <a:pt x="21" y="384"/>
                  </a:lnTo>
                  <a:lnTo>
                    <a:pt x="53" y="449"/>
                  </a:lnTo>
                  <a:lnTo>
                    <a:pt x="98" y="515"/>
                  </a:lnTo>
                </a:path>
              </a:pathLst>
            </a:custGeom>
            <a:noFill/>
            <a:ln w="3175" cap="rnd">
              <a:solidFill>
                <a:srgbClr val="4677BF"/>
              </a:solidFill>
              <a:prstDash val="solid"/>
              <a:round/>
              <a:headEnd/>
              <a:tailEnd/>
            </a:ln>
          </p:spPr>
          <p:txBody>
            <a:bodyPr/>
            <a:lstStyle/>
            <a:p>
              <a:endParaRPr lang="en-US"/>
            </a:p>
          </p:txBody>
        </p:sp>
        <p:sp>
          <p:nvSpPr>
            <p:cNvPr id="11301" name="Freeform 75"/>
            <p:cNvSpPr>
              <a:spLocks/>
            </p:cNvSpPr>
            <p:nvPr/>
          </p:nvSpPr>
          <p:spPr bwMode="auto">
            <a:xfrm>
              <a:off x="4909" y="2919"/>
              <a:ext cx="42" cy="44"/>
            </a:xfrm>
            <a:custGeom>
              <a:avLst/>
              <a:gdLst>
                <a:gd name="T0" fmla="*/ 0 w 42"/>
                <a:gd name="T1" fmla="*/ 26 h 44"/>
                <a:gd name="T2" fmla="*/ 42 w 42"/>
                <a:gd name="T3" fmla="*/ 44 h 44"/>
                <a:gd name="T4" fmla="*/ 31 w 42"/>
                <a:gd name="T5" fmla="*/ 0 h 44"/>
                <a:gd name="T6" fmla="*/ 0 w 42"/>
                <a:gd name="T7" fmla="*/ 26 h 44"/>
                <a:gd name="T8" fmla="*/ 0 60000 65536"/>
                <a:gd name="T9" fmla="*/ 0 60000 65536"/>
                <a:gd name="T10" fmla="*/ 0 60000 65536"/>
                <a:gd name="T11" fmla="*/ 0 60000 65536"/>
                <a:gd name="T12" fmla="*/ 0 w 42"/>
                <a:gd name="T13" fmla="*/ 0 h 44"/>
                <a:gd name="T14" fmla="*/ 42 w 42"/>
                <a:gd name="T15" fmla="*/ 44 h 44"/>
              </a:gdLst>
              <a:ahLst/>
              <a:cxnLst>
                <a:cxn ang="T8">
                  <a:pos x="T0" y="T1"/>
                </a:cxn>
                <a:cxn ang="T9">
                  <a:pos x="T2" y="T3"/>
                </a:cxn>
                <a:cxn ang="T10">
                  <a:pos x="T4" y="T5"/>
                </a:cxn>
                <a:cxn ang="T11">
                  <a:pos x="T6" y="T7"/>
                </a:cxn>
              </a:cxnLst>
              <a:rect l="T12" t="T13" r="T14" b="T15"/>
              <a:pathLst>
                <a:path w="42" h="44">
                  <a:moveTo>
                    <a:pt x="0" y="26"/>
                  </a:moveTo>
                  <a:lnTo>
                    <a:pt x="42" y="44"/>
                  </a:lnTo>
                  <a:lnTo>
                    <a:pt x="31" y="0"/>
                  </a:lnTo>
                  <a:lnTo>
                    <a:pt x="0" y="26"/>
                  </a:lnTo>
                  <a:close/>
                </a:path>
              </a:pathLst>
            </a:custGeom>
            <a:solidFill>
              <a:srgbClr val="4677BF"/>
            </a:solidFill>
            <a:ln w="9525">
              <a:noFill/>
              <a:round/>
              <a:headEnd/>
              <a:tailEnd/>
            </a:ln>
          </p:spPr>
          <p:txBody>
            <a:bodyPr/>
            <a:lstStyle/>
            <a:p>
              <a:endParaRPr lang="en-US"/>
            </a:p>
          </p:txBody>
        </p:sp>
      </p:grpSp>
    </p:spTree>
    <p:custDataLst>
      <p:tags r:id="rId1"/>
    </p:custData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152400" y="152400"/>
            <a:ext cx="8839200" cy="838200"/>
          </a:xfrm>
        </p:spPr>
        <p:txBody>
          <a:bodyPr/>
          <a:lstStyle/>
          <a:p>
            <a:pPr eaLnBrk="1" hangingPunct="1"/>
            <a:r>
              <a:rPr lang="en-US"/>
              <a:t>Instance VS. Primitive Variables</a:t>
            </a:r>
          </a:p>
        </p:txBody>
      </p:sp>
      <p:sp>
        <p:nvSpPr>
          <p:cNvPr id="13318" name="Rectangle 3" descr="Rectangle: Click to edit Master text styles&#10;Second level&#10;Third level&#10;Fourth level&#10;Fifth level"/>
          <p:cNvSpPr>
            <a:spLocks noGrp="1" noChangeArrowheads="1"/>
          </p:cNvSpPr>
          <p:nvPr>
            <p:ph idx="1"/>
          </p:nvPr>
        </p:nvSpPr>
        <p:spPr>
          <a:xfrm>
            <a:off x="838200" y="1524000"/>
            <a:ext cx="7772400" cy="4572000"/>
          </a:xfrm>
        </p:spPr>
        <p:txBody>
          <a:bodyPr/>
          <a:lstStyle/>
          <a:p>
            <a:pPr eaLnBrk="1" hangingPunct="1">
              <a:lnSpc>
                <a:spcPct val="80000"/>
              </a:lnSpc>
            </a:pPr>
            <a:r>
              <a:rPr lang="en-US" sz="2800">
                <a:solidFill>
                  <a:schemeClr val="tx2"/>
                </a:solidFill>
              </a:rPr>
              <a:t>Primitive variables</a:t>
            </a:r>
            <a:r>
              <a:rPr lang="en-US" sz="2800"/>
              <a:t> hold </a:t>
            </a:r>
            <a:r>
              <a:rPr lang="en-US" sz="2800">
                <a:solidFill>
                  <a:schemeClr val="tx2"/>
                </a:solidFill>
              </a:rPr>
              <a:t>values</a:t>
            </a:r>
            <a:r>
              <a:rPr lang="en-US" sz="2800"/>
              <a:t> of primitive data types.</a:t>
            </a:r>
          </a:p>
          <a:p>
            <a:pPr eaLnBrk="1" hangingPunct="1">
              <a:lnSpc>
                <a:spcPct val="80000"/>
              </a:lnSpc>
            </a:pPr>
            <a:endParaRPr lang="en-US" sz="2800"/>
          </a:p>
          <a:p>
            <a:pPr eaLnBrk="1" hangingPunct="1">
              <a:lnSpc>
                <a:spcPct val="80000"/>
              </a:lnSpc>
            </a:pPr>
            <a:r>
              <a:rPr lang="en-US" sz="2800">
                <a:solidFill>
                  <a:schemeClr val="tx2"/>
                </a:solidFill>
              </a:rPr>
              <a:t>Instance variables</a:t>
            </a:r>
            <a:r>
              <a:rPr lang="en-US" sz="2800"/>
              <a:t> hold </a:t>
            </a:r>
            <a:r>
              <a:rPr lang="en-US" sz="2800">
                <a:solidFill>
                  <a:schemeClr val="tx2"/>
                </a:solidFill>
              </a:rPr>
              <a:t>references</a:t>
            </a:r>
            <a:r>
              <a:rPr lang="en-US" sz="2800"/>
              <a:t> of objects: the </a:t>
            </a:r>
            <a:r>
              <a:rPr lang="en-US" sz="2800">
                <a:solidFill>
                  <a:srgbClr val="00CC99"/>
                </a:solidFill>
              </a:rPr>
              <a:t>location</a:t>
            </a:r>
            <a:r>
              <a:rPr lang="en-US" sz="2800"/>
              <a:t> (</a:t>
            </a:r>
            <a:r>
              <a:rPr lang="en-US" sz="2800">
                <a:solidFill>
                  <a:srgbClr val="33CCCC"/>
                </a:solidFill>
              </a:rPr>
              <a:t>memory address</a:t>
            </a:r>
            <a:r>
              <a:rPr lang="en-US" sz="2800"/>
              <a:t>) of objects </a:t>
            </a:r>
            <a:r>
              <a:rPr lang="en-US" sz="2800">
                <a:solidFill>
                  <a:srgbClr val="00CC99"/>
                </a:solidFill>
              </a:rPr>
              <a:t>in memory</a:t>
            </a:r>
            <a:r>
              <a:rPr lang="en-US" sz="2800"/>
              <a:t>. </a:t>
            </a:r>
          </a:p>
          <a:p>
            <a:pPr eaLnBrk="1" hangingPunct="1">
              <a:lnSpc>
                <a:spcPct val="80000"/>
              </a:lnSpc>
              <a:buFontTx/>
              <a:buNone/>
            </a:pPr>
            <a:endParaRPr lang="en-US" sz="2800" b="1"/>
          </a:p>
        </p:txBody>
      </p:sp>
      <p:sp>
        <p:nvSpPr>
          <p:cNvPr id="13314" name="Date Placeholder 3"/>
          <p:cNvSpPr>
            <a:spLocks noGrp="1"/>
          </p:cNvSpPr>
          <p:nvPr>
            <p:ph type="dt" sz="half" idx="10"/>
          </p:nvPr>
        </p:nvSpPr>
        <p:spPr>
          <a:noFill/>
        </p:spPr>
        <p:txBody>
          <a:bodyPr/>
          <a:lstStyle/>
          <a:p>
            <a:r>
              <a:rPr lang="en-US"/>
              <a:t>Introduction to OOP</a:t>
            </a:r>
          </a:p>
        </p:txBody>
      </p:sp>
      <p:sp>
        <p:nvSpPr>
          <p:cNvPr id="13315" name="Footer Placeholder 4"/>
          <p:cNvSpPr>
            <a:spLocks noGrp="1"/>
          </p:cNvSpPr>
          <p:nvPr>
            <p:ph type="ftr" sz="quarter" idx="11"/>
          </p:nvPr>
        </p:nvSpPr>
        <p:spPr>
          <a:noFill/>
        </p:spPr>
        <p:txBody>
          <a:bodyPr/>
          <a:lstStyle/>
          <a:p>
            <a:r>
              <a:rPr lang="en-US"/>
              <a:t>Dr. S. GANNOUNI &amp; Dr.  A. TOUIR</a:t>
            </a:r>
          </a:p>
        </p:txBody>
      </p:sp>
      <p:sp>
        <p:nvSpPr>
          <p:cNvPr id="13316" name="Slide Number Placeholder 5"/>
          <p:cNvSpPr>
            <a:spLocks noGrp="1"/>
          </p:cNvSpPr>
          <p:nvPr>
            <p:ph type="sldNum" sz="quarter" idx="12"/>
          </p:nvPr>
        </p:nvSpPr>
        <p:spPr>
          <a:noFill/>
        </p:spPr>
        <p:txBody>
          <a:bodyPr/>
          <a:lstStyle/>
          <a:p>
            <a:r>
              <a:rPr lang="en-US"/>
              <a:t>Page </a:t>
            </a:r>
            <a:fld id="{5C456723-F246-45C5-B856-796BE7A2E8AD}" type="slidenum">
              <a:rPr lang="en-US"/>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539552" y="332656"/>
            <a:ext cx="8114928" cy="755104"/>
          </a:xfrm>
        </p:spPr>
        <p:txBody>
          <a:bodyPr/>
          <a:lstStyle/>
          <a:p>
            <a:pPr eaLnBrk="1" hangingPunct="1"/>
            <a:r>
              <a:rPr lang="en-US" sz="3200" dirty="0"/>
              <a:t>Assigning Objects’ References to the same Instance Variable </a:t>
            </a:r>
          </a:p>
        </p:txBody>
      </p:sp>
      <p:sp>
        <p:nvSpPr>
          <p:cNvPr id="14338" name="Date Placeholder 2"/>
          <p:cNvSpPr>
            <a:spLocks noGrp="1"/>
          </p:cNvSpPr>
          <p:nvPr>
            <p:ph type="dt" sz="half" idx="10"/>
          </p:nvPr>
        </p:nvSpPr>
        <p:spPr>
          <a:noFill/>
        </p:spPr>
        <p:txBody>
          <a:bodyPr/>
          <a:lstStyle/>
          <a:p>
            <a:r>
              <a:rPr lang="en-US"/>
              <a:t>Introduction to OOP</a:t>
            </a:r>
          </a:p>
        </p:txBody>
      </p:sp>
      <p:sp>
        <p:nvSpPr>
          <p:cNvPr id="14339" name="Footer Placeholder 3"/>
          <p:cNvSpPr>
            <a:spLocks noGrp="1"/>
          </p:cNvSpPr>
          <p:nvPr>
            <p:ph type="ftr" sz="quarter" idx="11"/>
          </p:nvPr>
        </p:nvSpPr>
        <p:spPr>
          <a:noFill/>
        </p:spPr>
        <p:txBody>
          <a:bodyPr/>
          <a:lstStyle/>
          <a:p>
            <a:r>
              <a:rPr lang="en-US"/>
              <a:t>Dr. S. GANNOUNI &amp; Dr.  A. TOUIR</a:t>
            </a:r>
          </a:p>
        </p:txBody>
      </p:sp>
      <p:sp>
        <p:nvSpPr>
          <p:cNvPr id="14340" name="Slide Number Placeholder 4"/>
          <p:cNvSpPr>
            <a:spLocks noGrp="1"/>
          </p:cNvSpPr>
          <p:nvPr>
            <p:ph type="sldNum" sz="quarter" idx="12"/>
          </p:nvPr>
        </p:nvSpPr>
        <p:spPr>
          <a:noFill/>
        </p:spPr>
        <p:txBody>
          <a:bodyPr/>
          <a:lstStyle/>
          <a:p>
            <a:r>
              <a:rPr lang="en-US"/>
              <a:t>Page </a:t>
            </a:r>
            <a:fld id="{F64E6C74-BF4D-438C-BFA1-398AE498E65F}" type="slidenum">
              <a:rPr lang="en-US"/>
              <a:pPr/>
              <a:t>37</a:t>
            </a:fld>
            <a:endParaRPr lang="en-US"/>
          </a:p>
        </p:txBody>
      </p:sp>
      <p:sp>
        <p:nvSpPr>
          <p:cNvPr id="146435" name="Rectangle 3"/>
          <p:cNvSpPr>
            <a:spLocks noChangeArrowheads="1"/>
          </p:cNvSpPr>
          <p:nvPr/>
        </p:nvSpPr>
        <p:spPr bwMode="auto">
          <a:xfrm>
            <a:off x="457200" y="1524000"/>
            <a:ext cx="4133850" cy="4335463"/>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4343" name="Text Box 4"/>
          <p:cNvSpPr txBox="1">
            <a:spLocks noChangeArrowheads="1"/>
          </p:cNvSpPr>
          <p:nvPr/>
        </p:nvSpPr>
        <p:spPr bwMode="auto">
          <a:xfrm>
            <a:off x="1889125" y="5959475"/>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4344" name="Text Box 5"/>
          <p:cNvSpPr txBox="1">
            <a:spLocks noChangeArrowheads="1"/>
          </p:cNvSpPr>
          <p:nvPr/>
        </p:nvSpPr>
        <p:spPr bwMode="auto">
          <a:xfrm>
            <a:off x="5676900" y="5945188"/>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46438" name="Text Box 6"/>
          <p:cNvSpPr txBox="1">
            <a:spLocks noChangeArrowheads="1"/>
          </p:cNvSpPr>
          <p:nvPr/>
        </p:nvSpPr>
        <p:spPr bwMode="auto">
          <a:xfrm>
            <a:off x="552450" y="3587750"/>
            <a:ext cx="2697163" cy="1284288"/>
          </a:xfrm>
          <a:prstGeom prst="rect">
            <a:avLst/>
          </a:prstGeom>
          <a:no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Course crs;</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new Course</a:t>
            </a:r>
            <a:r>
              <a:rPr lang="en-US" altLang="ja-JP">
                <a:latin typeface="Comic Sans MS" pitchFamily="66" charset="0"/>
                <a:ea typeface="ＭＳ Ｐゴシック" pitchFamily="34" charset="-128"/>
              </a:rPr>
              <a:t> </a:t>
            </a:r>
            <a:r>
              <a:rPr lang="en-US" altLang="ja-JP" sz="1600">
                <a:effectLst>
                  <a:outerShdw blurRad="38100" dist="38100" dir="2700000" algn="tl">
                    <a:srgbClr val="C0C0C0"/>
                  </a:outerShdw>
                </a:effectLst>
                <a:latin typeface="Courier New" pitchFamily="49" charset="0"/>
                <a:ea typeface="ＭＳ Ｐゴシック" pitchFamily="34" charset="-128"/>
              </a:rPr>
              <a:t>( );</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new Course</a:t>
            </a:r>
            <a:r>
              <a:rPr lang="en-US" altLang="ja-JP">
                <a:latin typeface="Comic Sans MS" pitchFamily="66" charset="0"/>
                <a:ea typeface="ＭＳ Ｐゴシック" pitchFamily="34" charset="-128"/>
              </a:rPr>
              <a:t> </a:t>
            </a:r>
            <a:r>
              <a:rPr lang="en-US" altLang="ja-JP" sz="1600">
                <a:effectLst>
                  <a:outerShdw blurRad="38100" dist="38100" dir="2700000" algn="tl">
                    <a:srgbClr val="C0C0C0"/>
                  </a:outerShdw>
                </a:effectLst>
                <a:latin typeface="Courier New" pitchFamily="49" charset="0"/>
                <a:ea typeface="ＭＳ Ｐゴシック" pitchFamily="34" charset="-128"/>
              </a:rPr>
              <a:t>( );</a:t>
            </a:r>
            <a:endParaRPr lang="en-US" sz="1600">
              <a:effectLst>
                <a:outerShdw blurRad="38100" dist="38100" dir="2700000" algn="tl">
                  <a:srgbClr val="C0C0C0"/>
                </a:outerShdw>
              </a:effectLst>
              <a:latin typeface="Courier New" pitchFamily="49" charset="0"/>
              <a:ea typeface="ＭＳ Ｐゴシック" pitchFamily="34" charset="-128"/>
            </a:endParaRPr>
          </a:p>
        </p:txBody>
      </p:sp>
      <p:grpSp>
        <p:nvGrpSpPr>
          <p:cNvPr id="2" name="Group 7"/>
          <p:cNvGrpSpPr>
            <a:grpSpLocks/>
          </p:cNvGrpSpPr>
          <p:nvPr/>
        </p:nvGrpSpPr>
        <p:grpSpPr bwMode="auto">
          <a:xfrm>
            <a:off x="152400" y="3143250"/>
            <a:ext cx="3000375" cy="1047750"/>
            <a:chOff x="348" y="1677"/>
            <a:chExt cx="1890" cy="660"/>
          </a:xfrm>
        </p:grpSpPr>
        <p:sp>
          <p:nvSpPr>
            <p:cNvPr id="146440" name="Oval 8"/>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4371" name="Line 9"/>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46442" name="Text Box 10"/>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1"/>
          <p:cNvGrpSpPr>
            <a:grpSpLocks/>
          </p:cNvGrpSpPr>
          <p:nvPr/>
        </p:nvGrpSpPr>
        <p:grpSpPr bwMode="auto">
          <a:xfrm>
            <a:off x="590550" y="3686175"/>
            <a:ext cx="3752850" cy="885825"/>
            <a:chOff x="347" y="2008"/>
            <a:chExt cx="2364" cy="558"/>
          </a:xfrm>
        </p:grpSpPr>
        <p:sp>
          <p:nvSpPr>
            <p:cNvPr id="14367" name="Line 12"/>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p:spPr>
          <p:txBody>
            <a:bodyPr wrap="none" anchor="ctr"/>
            <a:lstStyle/>
            <a:p>
              <a:endParaRPr lang="en-US"/>
            </a:p>
          </p:txBody>
        </p:sp>
        <p:sp>
          <p:nvSpPr>
            <p:cNvPr id="146445" name="Oval 13"/>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46446" name="Text Box 14"/>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4" name="Group 15"/>
          <p:cNvGrpSpPr>
            <a:grpSpLocks/>
          </p:cNvGrpSpPr>
          <p:nvPr/>
        </p:nvGrpSpPr>
        <p:grpSpPr bwMode="auto">
          <a:xfrm rot="206652">
            <a:off x="1524000" y="4267200"/>
            <a:ext cx="2819400" cy="1371600"/>
            <a:chOff x="340" y="2586"/>
            <a:chExt cx="2405" cy="599"/>
          </a:xfrm>
        </p:grpSpPr>
        <p:sp>
          <p:nvSpPr>
            <p:cNvPr id="14364"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46449" name="Oval 17"/>
            <p:cNvSpPr>
              <a:spLocks noChangeArrowheads="1"/>
            </p:cNvSpPr>
            <p:nvPr/>
          </p:nvSpPr>
          <p:spPr bwMode="auto">
            <a:xfrm>
              <a:off x="2470" y="2965"/>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46450" name="Text Box 18"/>
            <p:cNvSpPr txBox="1">
              <a:spLocks noChangeArrowheads="1"/>
            </p:cNvSpPr>
            <p:nvPr/>
          </p:nvSpPr>
          <p:spPr bwMode="auto">
            <a:xfrm>
              <a:off x="340" y="2586"/>
              <a:ext cx="131" cy="147"/>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46452" name="Rectangle 20"/>
          <p:cNvSpPr>
            <a:spLocks noChangeArrowheads="1"/>
          </p:cNvSpPr>
          <p:nvPr/>
        </p:nvSpPr>
        <p:spPr bwMode="auto">
          <a:xfrm>
            <a:off x="4724400" y="1524000"/>
            <a:ext cx="4194175" cy="4322763"/>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5" name="Group 36"/>
          <p:cNvGrpSpPr>
            <a:grpSpLocks/>
          </p:cNvGrpSpPr>
          <p:nvPr/>
        </p:nvGrpSpPr>
        <p:grpSpPr bwMode="auto">
          <a:xfrm>
            <a:off x="4981575" y="1617663"/>
            <a:ext cx="3014663" cy="2492375"/>
            <a:chOff x="3138" y="1019"/>
            <a:chExt cx="1899" cy="1570"/>
          </a:xfrm>
        </p:grpSpPr>
        <p:sp>
          <p:nvSpPr>
            <p:cNvPr id="14361" name="Rectangle 21"/>
            <p:cNvSpPr>
              <a:spLocks noChangeArrowheads="1"/>
            </p:cNvSpPr>
            <p:nvPr/>
          </p:nvSpPr>
          <p:spPr bwMode="auto">
            <a:xfrm>
              <a:off x="4076" y="1019"/>
              <a:ext cx="340" cy="288"/>
            </a:xfrm>
            <a:prstGeom prst="rect">
              <a:avLst/>
            </a:prstGeom>
            <a:noFill/>
            <a:ln w="9525">
              <a:noFill/>
              <a:miter lim="800000"/>
              <a:headEnd/>
              <a:tailEnd/>
            </a:ln>
          </p:spPr>
          <p:txBody>
            <a:bodyPr wrap="none">
              <a:spAutoFit/>
            </a:bodyPr>
            <a:lstStyle/>
            <a:p>
              <a:r>
                <a:rPr lang="en-US" altLang="ja-JP" sz="2400">
                  <a:latin typeface="Times New Roman" pitchFamily="18" charset="0"/>
                  <a:ea typeface="ＭＳ Ｐゴシック" pitchFamily="34" charset="-128"/>
                </a:rPr>
                <a:t>crs</a:t>
              </a:r>
            </a:p>
          </p:txBody>
        </p:sp>
        <p:sp>
          <p:nvSpPr>
            <p:cNvPr id="146454" name="Rectangle 22"/>
            <p:cNvSpPr>
              <a:spLocks noChangeArrowheads="1"/>
            </p:cNvSpPr>
            <p:nvPr/>
          </p:nvSpPr>
          <p:spPr bwMode="auto">
            <a:xfrm>
              <a:off x="4446" y="1087"/>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46455" name="AutoShape 23"/>
            <p:cNvSpPr>
              <a:spLocks noChangeArrowheads="1"/>
            </p:cNvSpPr>
            <p:nvPr/>
          </p:nvSpPr>
          <p:spPr bwMode="auto">
            <a:xfrm>
              <a:off x="3138" y="2246"/>
              <a:ext cx="1360" cy="34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The variable  is 	allocated in memory.</a:t>
              </a:r>
            </a:p>
          </p:txBody>
        </p:sp>
      </p:grpSp>
      <p:grpSp>
        <p:nvGrpSpPr>
          <p:cNvPr id="6" name="Group 37"/>
          <p:cNvGrpSpPr>
            <a:grpSpLocks/>
          </p:cNvGrpSpPr>
          <p:nvPr/>
        </p:nvGrpSpPr>
        <p:grpSpPr bwMode="auto">
          <a:xfrm>
            <a:off x="5724128" y="1916832"/>
            <a:ext cx="2298701" cy="3068639"/>
            <a:chOff x="3696" y="1176"/>
            <a:chExt cx="1448" cy="1933"/>
          </a:xfrm>
        </p:grpSpPr>
        <p:sp>
          <p:nvSpPr>
            <p:cNvPr id="146457" name="AutoShape 25"/>
            <p:cNvSpPr>
              <a:spLocks noChangeArrowheads="1"/>
            </p:cNvSpPr>
            <p:nvPr/>
          </p:nvSpPr>
          <p:spPr bwMode="auto">
            <a:xfrm>
              <a:off x="3696" y="2686"/>
              <a:ext cx="1448" cy="4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reference to the 	new object 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a:t>
              </a:r>
              <a:r>
                <a:rPr lang="en-US" altLang="ja-JP" sz="1400">
                  <a:solidFill>
                    <a:srgbClr val="000000"/>
                  </a:solidFill>
                  <a:latin typeface="Arial" charset="0"/>
                  <a:ea typeface="ＭＳ Ｐゴシック" pitchFamily="34" charset="-128"/>
                </a:rPr>
                <a:t>.</a:t>
              </a:r>
            </a:p>
          </p:txBody>
        </p:sp>
        <p:sp>
          <p:nvSpPr>
            <p:cNvPr id="146458" name="AutoShape 26"/>
            <p:cNvSpPr>
              <a:spLocks noChangeArrowheads="1"/>
            </p:cNvSpPr>
            <p:nvPr/>
          </p:nvSpPr>
          <p:spPr bwMode="auto">
            <a:xfrm>
              <a:off x="4044" y="1500"/>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4360" name="Freeform 27"/>
            <p:cNvSpPr>
              <a:spLocks/>
            </p:cNvSpPr>
            <p:nvPr/>
          </p:nvSpPr>
          <p:spPr bwMode="auto">
            <a:xfrm>
              <a:off x="4515" y="1176"/>
              <a:ext cx="214" cy="372"/>
            </a:xfrm>
            <a:custGeom>
              <a:avLst/>
              <a:gdLst>
                <a:gd name="T0" fmla="*/ 414 w 415"/>
                <a:gd name="T1" fmla="*/ 0 h 348"/>
                <a:gd name="T2" fmla="*/ 357 w 415"/>
                <a:gd name="T3" fmla="*/ 204 h 348"/>
                <a:gd name="T4" fmla="*/ 243 w 415"/>
                <a:gd name="T5" fmla="*/ 270 h 348"/>
                <a:gd name="T6" fmla="*/ 180 w 415"/>
                <a:gd name="T7" fmla="*/ 297 h 348"/>
                <a:gd name="T8" fmla="*/ 120 w 415"/>
                <a:gd name="T9" fmla="*/ 315 h 348"/>
                <a:gd name="T10" fmla="*/ 0 w 415"/>
                <a:gd name="T11" fmla="*/ 348 h 348"/>
                <a:gd name="T12" fmla="*/ 0 60000 65536"/>
                <a:gd name="T13" fmla="*/ 0 60000 65536"/>
                <a:gd name="T14" fmla="*/ 0 60000 65536"/>
                <a:gd name="T15" fmla="*/ 0 60000 65536"/>
                <a:gd name="T16" fmla="*/ 0 60000 65536"/>
                <a:gd name="T17" fmla="*/ 0 60000 65536"/>
                <a:gd name="T18" fmla="*/ 0 w 415"/>
                <a:gd name="T19" fmla="*/ 0 h 348"/>
                <a:gd name="T20" fmla="*/ 415 w 415"/>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415" h="348">
                  <a:moveTo>
                    <a:pt x="414" y="0"/>
                  </a:moveTo>
                  <a:cubicBezTo>
                    <a:pt x="410" y="56"/>
                    <a:pt x="415" y="165"/>
                    <a:pt x="357" y="204"/>
                  </a:cubicBezTo>
                  <a:cubicBezTo>
                    <a:pt x="337" y="233"/>
                    <a:pt x="276" y="259"/>
                    <a:pt x="243" y="270"/>
                  </a:cubicBezTo>
                  <a:cubicBezTo>
                    <a:pt x="221" y="277"/>
                    <a:pt x="201" y="288"/>
                    <a:pt x="180" y="297"/>
                  </a:cubicBezTo>
                  <a:cubicBezTo>
                    <a:pt x="161" y="305"/>
                    <a:pt x="140" y="308"/>
                    <a:pt x="120" y="315"/>
                  </a:cubicBezTo>
                  <a:cubicBezTo>
                    <a:pt x="82" y="328"/>
                    <a:pt x="36" y="330"/>
                    <a:pt x="0" y="348"/>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grpSp>
        <p:nvGrpSpPr>
          <p:cNvPr id="37" name="Group 36"/>
          <p:cNvGrpSpPr/>
          <p:nvPr/>
        </p:nvGrpSpPr>
        <p:grpSpPr>
          <a:xfrm>
            <a:off x="6444208" y="1916832"/>
            <a:ext cx="2400300" cy="3883025"/>
            <a:chOff x="6451600" y="1839913"/>
            <a:chExt cx="2400300" cy="3883025"/>
          </a:xfrm>
        </p:grpSpPr>
        <p:sp>
          <p:nvSpPr>
            <p:cNvPr id="146461" name="AutoShape 29"/>
            <p:cNvSpPr>
              <a:spLocks noChangeArrowheads="1"/>
            </p:cNvSpPr>
            <p:nvPr/>
          </p:nvSpPr>
          <p:spPr bwMode="auto">
            <a:xfrm>
              <a:off x="6451600" y="5064125"/>
              <a:ext cx="2400300" cy="6588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dirty="0">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dirty="0">
                  <a:solidFill>
                    <a:srgbClr val="000000"/>
                  </a:solidFill>
                  <a:latin typeface="Arial" charset="0"/>
                  <a:ea typeface="ＭＳ Ｐゴシック" pitchFamily="34" charset="-128"/>
                </a:rPr>
                <a:t>The reference to another object overwrites the reference in </a:t>
              </a:r>
              <a:r>
                <a:rPr lang="en-US" altLang="ja-JP" sz="1400" dirty="0" err="1">
                  <a:solidFill>
                    <a:srgbClr val="C1051B"/>
                  </a:solidFill>
                  <a:effectLst>
                    <a:outerShdw blurRad="38100" dist="38100" dir="2700000" algn="tl">
                      <a:srgbClr val="000000"/>
                    </a:outerShdw>
                  </a:effectLst>
                  <a:latin typeface="Arial" charset="0"/>
                  <a:ea typeface="ＭＳ Ｐゴシック" pitchFamily="34" charset="-128"/>
                </a:rPr>
                <a:t>crs</a:t>
              </a:r>
              <a:r>
                <a:rPr lang="en-US" altLang="ja-JP" sz="1400" dirty="0">
                  <a:solidFill>
                    <a:srgbClr val="C1051B"/>
                  </a:solidFill>
                  <a:effectLst>
                    <a:outerShdw blurRad="38100" dist="38100" dir="2700000" algn="tl">
                      <a:srgbClr val="000000"/>
                    </a:outerShdw>
                  </a:effectLst>
                  <a:latin typeface="Arial" charset="0"/>
                  <a:ea typeface="ＭＳ Ｐゴシック" pitchFamily="34" charset="-128"/>
                </a:rPr>
                <a:t>.</a:t>
              </a:r>
            </a:p>
          </p:txBody>
        </p:sp>
        <p:sp>
          <p:nvSpPr>
            <p:cNvPr id="146462" name="AutoShape 30"/>
            <p:cNvSpPr>
              <a:spLocks noChangeArrowheads="1"/>
            </p:cNvSpPr>
            <p:nvPr/>
          </p:nvSpPr>
          <p:spPr bwMode="auto">
            <a:xfrm>
              <a:off x="7908925" y="2381250"/>
              <a:ext cx="736600" cy="966788"/>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4354" name="Freeform 31"/>
            <p:cNvSpPr>
              <a:spLocks/>
            </p:cNvSpPr>
            <p:nvPr/>
          </p:nvSpPr>
          <p:spPr bwMode="auto">
            <a:xfrm>
              <a:off x="7505700" y="1839913"/>
              <a:ext cx="604838" cy="517525"/>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nvGrpSpPr>
            <p:cNvPr id="7" name="Group 32"/>
            <p:cNvGrpSpPr>
              <a:grpSpLocks/>
            </p:cNvGrpSpPr>
            <p:nvPr/>
          </p:nvGrpSpPr>
          <p:grpSpPr bwMode="auto">
            <a:xfrm rot="2021115">
              <a:off x="7204685" y="2169815"/>
              <a:ext cx="195263" cy="204787"/>
              <a:chOff x="4614" y="1683"/>
              <a:chExt cx="123" cy="129"/>
            </a:xfrm>
          </p:grpSpPr>
          <p:sp>
            <p:nvSpPr>
              <p:cNvPr id="14356" name="Line 33"/>
              <p:cNvSpPr>
                <a:spLocks noChangeShapeType="1"/>
              </p:cNvSpPr>
              <p:nvPr/>
            </p:nvSpPr>
            <p:spPr bwMode="auto">
              <a:xfrm>
                <a:off x="4614" y="1683"/>
                <a:ext cx="123" cy="123"/>
              </a:xfrm>
              <a:prstGeom prst="line">
                <a:avLst/>
              </a:prstGeom>
              <a:noFill/>
              <a:ln w="38100">
                <a:solidFill>
                  <a:srgbClr val="FF0000"/>
                </a:solidFill>
                <a:miter lim="800000"/>
                <a:headEnd/>
                <a:tailEnd/>
              </a:ln>
            </p:spPr>
            <p:txBody>
              <a:bodyPr wrap="none"/>
              <a:lstStyle/>
              <a:p>
                <a:endParaRPr lang="en-US"/>
              </a:p>
            </p:txBody>
          </p:sp>
          <p:sp>
            <p:nvSpPr>
              <p:cNvPr id="14357" name="Line 34"/>
              <p:cNvSpPr>
                <a:spLocks noChangeShapeType="1"/>
              </p:cNvSpPr>
              <p:nvPr/>
            </p:nvSpPr>
            <p:spPr bwMode="auto">
              <a:xfrm flipH="1">
                <a:off x="4614" y="1689"/>
                <a:ext cx="123" cy="123"/>
              </a:xfrm>
              <a:prstGeom prst="line">
                <a:avLst/>
              </a:prstGeom>
              <a:noFill/>
              <a:ln w="38100">
                <a:solidFill>
                  <a:srgbClr val="FF0000"/>
                </a:solidFill>
                <a:miter lim="800000"/>
                <a:headEnd/>
                <a:tailEnd/>
              </a:ln>
            </p:spPr>
            <p:txBody>
              <a:bodyPr wrap="none"/>
              <a:lstStyle/>
              <a:p>
                <a:endParaRPr lang="en-US"/>
              </a:p>
            </p:txBody>
          </p:sp>
        </p:gr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blinds(horizontal)">
                                      <p:cBhvr>
                                        <p:cTn id="1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 y="685800"/>
            <a:ext cx="8839200" cy="762000"/>
          </a:xfrm>
        </p:spPr>
        <p:txBody>
          <a:bodyPr/>
          <a:lstStyle/>
          <a:p>
            <a:pPr eaLnBrk="1" hangingPunct="1"/>
            <a:r>
              <a:rPr lang="en-US" sz="2800" dirty="0"/>
              <a:t>Assigning an Object Reference From One Variable to Another</a:t>
            </a:r>
          </a:p>
        </p:txBody>
      </p:sp>
      <p:sp>
        <p:nvSpPr>
          <p:cNvPr id="15362" name="Date Placeholder 2"/>
          <p:cNvSpPr>
            <a:spLocks noGrp="1"/>
          </p:cNvSpPr>
          <p:nvPr>
            <p:ph type="dt" sz="half" idx="10"/>
          </p:nvPr>
        </p:nvSpPr>
        <p:spPr>
          <a:noFill/>
        </p:spPr>
        <p:txBody>
          <a:bodyPr/>
          <a:lstStyle/>
          <a:p>
            <a:r>
              <a:rPr lang="en-US"/>
              <a:t>Introduction to OOP</a:t>
            </a:r>
          </a:p>
        </p:txBody>
      </p:sp>
      <p:sp>
        <p:nvSpPr>
          <p:cNvPr id="15363" name="Footer Placeholder 3"/>
          <p:cNvSpPr>
            <a:spLocks noGrp="1"/>
          </p:cNvSpPr>
          <p:nvPr>
            <p:ph type="ftr" sz="quarter" idx="11"/>
          </p:nvPr>
        </p:nvSpPr>
        <p:spPr>
          <a:noFill/>
        </p:spPr>
        <p:txBody>
          <a:bodyPr/>
          <a:lstStyle/>
          <a:p>
            <a:r>
              <a:rPr lang="en-US"/>
              <a:t>Dr. S. GANNOUNI &amp; Dr.  A. TOUIR</a:t>
            </a:r>
          </a:p>
        </p:txBody>
      </p:sp>
      <p:sp>
        <p:nvSpPr>
          <p:cNvPr id="15364" name="Slide Number Placeholder 4"/>
          <p:cNvSpPr>
            <a:spLocks noGrp="1"/>
          </p:cNvSpPr>
          <p:nvPr>
            <p:ph type="sldNum" sz="quarter" idx="12"/>
          </p:nvPr>
        </p:nvSpPr>
        <p:spPr>
          <a:noFill/>
        </p:spPr>
        <p:txBody>
          <a:bodyPr/>
          <a:lstStyle/>
          <a:p>
            <a:r>
              <a:rPr lang="en-US"/>
              <a:t>Page </a:t>
            </a:r>
            <a:fld id="{7E445415-8F4A-4729-8380-CBA807E36D4B}" type="slidenum">
              <a:rPr lang="en-US"/>
              <a:pPr/>
              <a:t>38</a:t>
            </a:fld>
            <a:endParaRPr lang="en-US"/>
          </a:p>
        </p:txBody>
      </p:sp>
      <p:sp>
        <p:nvSpPr>
          <p:cNvPr id="148483" name="Rectangle 3"/>
          <p:cNvSpPr>
            <a:spLocks noChangeArrowheads="1"/>
          </p:cNvSpPr>
          <p:nvPr/>
        </p:nvSpPr>
        <p:spPr bwMode="auto">
          <a:xfrm>
            <a:off x="419100" y="1481138"/>
            <a:ext cx="4133850" cy="4335462"/>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5367" name="Text Box 4"/>
          <p:cNvSpPr txBox="1">
            <a:spLocks noChangeArrowheads="1"/>
          </p:cNvSpPr>
          <p:nvPr/>
        </p:nvSpPr>
        <p:spPr bwMode="auto">
          <a:xfrm>
            <a:off x="1889125" y="5943600"/>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5368" name="Text Box 5"/>
          <p:cNvSpPr txBox="1">
            <a:spLocks noChangeArrowheads="1"/>
          </p:cNvSpPr>
          <p:nvPr/>
        </p:nvSpPr>
        <p:spPr bwMode="auto">
          <a:xfrm>
            <a:off x="5676900" y="5929313"/>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48486" name="Text Box 6"/>
          <p:cNvSpPr txBox="1">
            <a:spLocks noChangeArrowheads="1"/>
          </p:cNvSpPr>
          <p:nvPr/>
        </p:nvSpPr>
        <p:spPr bwMode="auto">
          <a:xfrm>
            <a:off x="552450" y="3571875"/>
            <a:ext cx="2751138" cy="1192213"/>
          </a:xfrm>
          <a:prstGeom prst="rect">
            <a:avLst/>
          </a:prstGeom>
          <a:no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Course crs1, crs2,</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crs1 = new Course( );</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crs2   = crs1;</a:t>
            </a:r>
            <a:endParaRPr lang="en-US" sz="1600">
              <a:effectLst>
                <a:outerShdw blurRad="38100" dist="38100" dir="2700000" algn="tl">
                  <a:srgbClr val="C0C0C0"/>
                </a:outerShdw>
              </a:effectLst>
              <a:latin typeface="Courier New" pitchFamily="49" charset="0"/>
              <a:ea typeface="ＭＳ Ｐゴシック" pitchFamily="34" charset="-128"/>
            </a:endParaRPr>
          </a:p>
        </p:txBody>
      </p:sp>
      <p:grpSp>
        <p:nvGrpSpPr>
          <p:cNvPr id="2" name="Group 7"/>
          <p:cNvGrpSpPr>
            <a:grpSpLocks/>
          </p:cNvGrpSpPr>
          <p:nvPr/>
        </p:nvGrpSpPr>
        <p:grpSpPr bwMode="auto">
          <a:xfrm>
            <a:off x="552450" y="2951163"/>
            <a:ext cx="3000375" cy="1047750"/>
            <a:chOff x="348" y="1677"/>
            <a:chExt cx="1890" cy="660"/>
          </a:xfrm>
        </p:grpSpPr>
        <p:sp>
          <p:nvSpPr>
            <p:cNvPr id="148488" name="Oval 8"/>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5393" name="Line 9"/>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48490" name="Text Box 10"/>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1"/>
          <p:cNvGrpSpPr>
            <a:grpSpLocks/>
          </p:cNvGrpSpPr>
          <p:nvPr/>
        </p:nvGrpSpPr>
        <p:grpSpPr bwMode="auto">
          <a:xfrm>
            <a:off x="550863" y="3540125"/>
            <a:ext cx="3892550" cy="822325"/>
            <a:chOff x="347" y="2048"/>
            <a:chExt cx="2452" cy="518"/>
          </a:xfrm>
        </p:grpSpPr>
        <p:sp>
          <p:nvSpPr>
            <p:cNvPr id="15389" name="Line 12"/>
            <p:cNvSpPr>
              <a:spLocks noChangeShapeType="1"/>
            </p:cNvSpPr>
            <p:nvPr/>
          </p:nvSpPr>
          <p:spPr bwMode="auto">
            <a:xfrm flipH="1">
              <a:off x="2116" y="2202"/>
              <a:ext cx="420" cy="198"/>
            </a:xfrm>
            <a:prstGeom prst="line">
              <a:avLst/>
            </a:prstGeom>
            <a:noFill/>
            <a:ln w="28575">
              <a:solidFill>
                <a:schemeClr val="tx1"/>
              </a:solidFill>
              <a:miter lim="800000"/>
              <a:headEnd/>
              <a:tailEnd type="triangle" w="med" len="med"/>
            </a:ln>
          </p:spPr>
          <p:txBody>
            <a:bodyPr wrap="none" anchor="ctr"/>
            <a:lstStyle/>
            <a:p>
              <a:endParaRPr lang="en-US"/>
            </a:p>
          </p:txBody>
        </p:sp>
        <p:sp>
          <p:nvSpPr>
            <p:cNvPr id="148493" name="Oval 13"/>
            <p:cNvSpPr>
              <a:spLocks noChangeArrowheads="1"/>
            </p:cNvSpPr>
            <p:nvPr/>
          </p:nvSpPr>
          <p:spPr bwMode="auto">
            <a:xfrm>
              <a:off x="2524" y="204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48494" name="Text Box 14"/>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4" name="Group 15"/>
          <p:cNvGrpSpPr>
            <a:grpSpLocks/>
          </p:cNvGrpSpPr>
          <p:nvPr/>
        </p:nvGrpSpPr>
        <p:grpSpPr bwMode="auto">
          <a:xfrm>
            <a:off x="552450" y="4394200"/>
            <a:ext cx="3805238" cy="950913"/>
            <a:chOff x="348" y="2586"/>
            <a:chExt cx="2397" cy="599"/>
          </a:xfrm>
        </p:grpSpPr>
        <p:sp>
          <p:nvSpPr>
            <p:cNvPr id="15386"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48497" name="Oval 17"/>
            <p:cNvSpPr>
              <a:spLocks noChangeArrowheads="1"/>
            </p:cNvSpPr>
            <p:nvPr/>
          </p:nvSpPr>
          <p:spPr bwMode="auto">
            <a:xfrm>
              <a:off x="2470"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48498" name="Text Box 18"/>
            <p:cNvSpPr txBox="1">
              <a:spLocks noChangeArrowheads="1"/>
            </p:cNvSpPr>
            <p:nvPr/>
          </p:nvSpPr>
          <p:spPr bwMode="auto">
            <a:xfrm>
              <a:off x="348" y="2586"/>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5" name="Group 19"/>
          <p:cNvGrpSpPr>
            <a:grpSpLocks/>
          </p:cNvGrpSpPr>
          <p:nvPr/>
        </p:nvGrpSpPr>
        <p:grpSpPr bwMode="auto">
          <a:xfrm>
            <a:off x="4762500" y="1504950"/>
            <a:ext cx="4194175" cy="4322763"/>
            <a:chOff x="3000" y="766"/>
            <a:chExt cx="2642" cy="2723"/>
          </a:xfrm>
        </p:grpSpPr>
        <p:sp>
          <p:nvSpPr>
            <p:cNvPr id="148500" name="Rectangle 20"/>
            <p:cNvSpPr>
              <a:spLocks noChangeArrowheads="1"/>
            </p:cNvSpPr>
            <p:nvPr/>
          </p:nvSpPr>
          <p:spPr bwMode="auto">
            <a:xfrm>
              <a:off x="3000" y="766"/>
              <a:ext cx="2642" cy="2723"/>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6" name="Group 21"/>
            <p:cNvGrpSpPr>
              <a:grpSpLocks/>
            </p:cNvGrpSpPr>
            <p:nvPr/>
          </p:nvGrpSpPr>
          <p:grpSpPr bwMode="auto">
            <a:xfrm>
              <a:off x="3093" y="953"/>
              <a:ext cx="1512" cy="1444"/>
              <a:chOff x="3093" y="953"/>
              <a:chExt cx="1512" cy="1444"/>
            </a:xfrm>
          </p:grpSpPr>
          <p:sp>
            <p:nvSpPr>
              <p:cNvPr id="148502" name="AutoShape 22"/>
              <p:cNvSpPr>
                <a:spLocks noChangeArrowheads="1"/>
              </p:cNvSpPr>
              <p:nvPr/>
            </p:nvSpPr>
            <p:spPr bwMode="auto">
              <a:xfrm>
                <a:off x="3138" y="2054"/>
                <a:ext cx="1360" cy="34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Variables are 	allocated in memory.</a:t>
                </a:r>
              </a:p>
            </p:txBody>
          </p:sp>
          <p:sp>
            <p:nvSpPr>
              <p:cNvPr id="148503" name="Rectangle 23"/>
              <p:cNvSpPr>
                <a:spLocks noChangeArrowheads="1"/>
              </p:cNvSpPr>
              <p:nvPr/>
            </p:nvSpPr>
            <p:spPr bwMode="auto">
              <a:xfrm>
                <a:off x="3093" y="953"/>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48504" name="Rectangle 24"/>
              <p:cNvSpPr>
                <a:spLocks noChangeArrowheads="1"/>
              </p:cNvSpPr>
              <p:nvPr/>
            </p:nvSpPr>
            <p:spPr bwMode="auto">
              <a:xfrm>
                <a:off x="4006" y="975"/>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48505" name="Rectangle 25"/>
              <p:cNvSpPr>
                <a:spLocks noChangeArrowheads="1"/>
              </p:cNvSpPr>
              <p:nvPr/>
            </p:nvSpPr>
            <p:spPr bwMode="auto">
              <a:xfrm>
                <a:off x="3101" y="1281"/>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48506" name="Rectangle 26"/>
              <p:cNvSpPr>
                <a:spLocks noChangeArrowheads="1"/>
              </p:cNvSpPr>
              <p:nvPr/>
            </p:nvSpPr>
            <p:spPr bwMode="auto">
              <a:xfrm>
                <a:off x="4014" y="1303"/>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48507" name="AutoShape 27"/>
            <p:cNvSpPr>
              <a:spLocks noChangeArrowheads="1"/>
            </p:cNvSpPr>
            <p:nvPr/>
          </p:nvSpPr>
          <p:spPr bwMode="auto">
            <a:xfrm>
              <a:off x="3696" y="2494"/>
              <a:ext cx="1584" cy="4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reference to the new object 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crs1</a:t>
              </a:r>
              <a:r>
                <a:rPr lang="en-US" altLang="ja-JP">
                  <a:latin typeface="Comic Sans MS" pitchFamily="66" charset="0"/>
                  <a:ea typeface="ＭＳ Ｐゴシック" pitchFamily="34" charset="-128"/>
                </a:rPr>
                <a:t> </a:t>
              </a:r>
              <a:r>
                <a:rPr lang="en-US" altLang="ja-JP" sz="1400">
                  <a:solidFill>
                    <a:srgbClr val="000000"/>
                  </a:solidFill>
                  <a:latin typeface="Arial" charset="0"/>
                  <a:ea typeface="ＭＳ Ｐゴシック" pitchFamily="34" charset="-128"/>
                </a:rPr>
                <a:t>.</a:t>
              </a:r>
            </a:p>
          </p:txBody>
        </p:sp>
        <p:sp>
          <p:nvSpPr>
            <p:cNvPr id="148508" name="AutoShape 28"/>
            <p:cNvSpPr>
              <a:spLocks noChangeArrowheads="1"/>
            </p:cNvSpPr>
            <p:nvPr/>
          </p:nvSpPr>
          <p:spPr bwMode="auto">
            <a:xfrm>
              <a:off x="5086" y="1548"/>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5378" name="Freeform 29"/>
            <p:cNvSpPr>
              <a:spLocks/>
            </p:cNvSpPr>
            <p:nvPr/>
          </p:nvSpPr>
          <p:spPr bwMode="auto">
            <a:xfrm>
              <a:off x="4280" y="1063"/>
              <a:ext cx="989" cy="470"/>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
          <p:nvSpPr>
            <p:cNvPr id="148510" name="AutoShape 30"/>
            <p:cNvSpPr>
              <a:spLocks noChangeArrowheads="1"/>
            </p:cNvSpPr>
            <p:nvPr/>
          </p:nvSpPr>
          <p:spPr bwMode="auto">
            <a:xfrm>
              <a:off x="4064" y="2998"/>
              <a:ext cx="1456" cy="415"/>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in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crs1</a:t>
              </a:r>
              <a:r>
                <a:rPr lang="en-US" altLang="ja-JP">
                  <a:latin typeface="Comic Sans MS" pitchFamily="66" charset="0"/>
                  <a:ea typeface="ＭＳ Ｐゴシック" pitchFamily="34" charset="-128"/>
                </a:rPr>
                <a:t> </a:t>
              </a:r>
              <a:r>
                <a:rPr lang="en-US" altLang="ja-JP" sz="1400">
                  <a:solidFill>
                    <a:srgbClr val="000000"/>
                  </a:solidFill>
                  <a:latin typeface="Arial" charset="0"/>
                  <a:ea typeface="ＭＳ Ｐゴシック" pitchFamily="34" charset="-128"/>
                </a:rPr>
                <a:t>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crs2.</a:t>
              </a:r>
            </a:p>
          </p:txBody>
        </p:sp>
        <p:sp>
          <p:nvSpPr>
            <p:cNvPr id="15380" name="Freeform 31"/>
            <p:cNvSpPr>
              <a:spLocks/>
            </p:cNvSpPr>
            <p:nvPr/>
          </p:nvSpPr>
          <p:spPr bwMode="auto">
            <a:xfrm>
              <a:off x="4288" y="1375"/>
              <a:ext cx="805" cy="206"/>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spTree>
    <p:custDataLst>
      <p:tags r:id="rId1"/>
    </p:custData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lstStyle/>
          <a:p>
            <a:pPr eaLnBrk="1" hangingPunct="1"/>
            <a:r>
              <a:rPr lang="en-US"/>
              <a:t>Assigning an Object Reference From One Variable to Another</a:t>
            </a:r>
          </a:p>
        </p:txBody>
      </p:sp>
      <p:sp>
        <p:nvSpPr>
          <p:cNvPr id="16386" name="Date Placeholder 3"/>
          <p:cNvSpPr>
            <a:spLocks noGrp="1"/>
          </p:cNvSpPr>
          <p:nvPr>
            <p:ph type="dt" sz="half" idx="10"/>
          </p:nvPr>
        </p:nvSpPr>
        <p:spPr>
          <a:noFill/>
        </p:spPr>
        <p:txBody>
          <a:bodyPr/>
          <a:lstStyle/>
          <a:p>
            <a:r>
              <a:rPr lang="en-US"/>
              <a:t>Introduction to OOP</a:t>
            </a:r>
          </a:p>
        </p:txBody>
      </p:sp>
      <p:sp>
        <p:nvSpPr>
          <p:cNvPr id="16387" name="Footer Placeholder 4"/>
          <p:cNvSpPr>
            <a:spLocks noGrp="1"/>
          </p:cNvSpPr>
          <p:nvPr>
            <p:ph type="ftr" sz="quarter" idx="11"/>
          </p:nvPr>
        </p:nvSpPr>
        <p:spPr>
          <a:noFill/>
        </p:spPr>
        <p:txBody>
          <a:bodyPr/>
          <a:lstStyle/>
          <a:p>
            <a:r>
              <a:rPr lang="en-US"/>
              <a:t>Dr. S. GANNOUNI &amp; Dr.  A. TOUIR</a:t>
            </a:r>
          </a:p>
        </p:txBody>
      </p:sp>
      <p:sp>
        <p:nvSpPr>
          <p:cNvPr id="16388" name="Slide Number Placeholder 5"/>
          <p:cNvSpPr>
            <a:spLocks noGrp="1"/>
          </p:cNvSpPr>
          <p:nvPr>
            <p:ph type="sldNum" sz="quarter" idx="12"/>
          </p:nvPr>
        </p:nvSpPr>
        <p:spPr>
          <a:noFill/>
        </p:spPr>
        <p:txBody>
          <a:bodyPr/>
          <a:lstStyle/>
          <a:p>
            <a:r>
              <a:rPr lang="en-US"/>
              <a:t>Page </a:t>
            </a:r>
            <a:fld id="{C191310C-C563-42E1-BC87-AC7995739FC3}" type="slidenum">
              <a:rPr lang="en-US"/>
              <a:pPr/>
              <a:t>39</a:t>
            </a:fld>
            <a:endParaRPr lang="en-US"/>
          </a:p>
        </p:txBody>
      </p:sp>
      <p:sp>
        <p:nvSpPr>
          <p:cNvPr id="196613" name="Rectangle 5"/>
          <p:cNvSpPr>
            <a:spLocks noChangeArrowheads="1"/>
          </p:cNvSpPr>
          <p:nvPr/>
        </p:nvSpPr>
        <p:spPr bwMode="auto">
          <a:xfrm>
            <a:off x="419100" y="1481138"/>
            <a:ext cx="4133850" cy="4335462"/>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96614" name="Text Box 6"/>
          <p:cNvSpPr txBox="1">
            <a:spLocks noChangeArrowheads="1"/>
          </p:cNvSpPr>
          <p:nvPr/>
        </p:nvSpPr>
        <p:spPr bwMode="auto">
          <a:xfrm>
            <a:off x="552450" y="3571875"/>
            <a:ext cx="2384425" cy="1925638"/>
          </a:xfrm>
          <a:prstGeom prst="rect">
            <a:avLst/>
          </a:prstGeom>
          <a:no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Course crs1, crs2,</a:t>
            </a:r>
          </a:p>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crs1   = crs2;</a:t>
            </a:r>
            <a:endParaRPr lang="en-US" sz="1600">
              <a:effectLst>
                <a:outerShdw blurRad="38100" dist="38100" dir="2700000" algn="tl">
                  <a:srgbClr val="C0C0C0"/>
                </a:outerShdw>
              </a:effectLst>
              <a:latin typeface="Courier New" pitchFamily="49" charset="0"/>
              <a:ea typeface="ＭＳ Ｐゴシック" pitchFamily="34" charset="-128"/>
            </a:endParaRPr>
          </a:p>
        </p:txBody>
      </p:sp>
      <p:grpSp>
        <p:nvGrpSpPr>
          <p:cNvPr id="2" name="Group 7"/>
          <p:cNvGrpSpPr>
            <a:grpSpLocks/>
          </p:cNvGrpSpPr>
          <p:nvPr/>
        </p:nvGrpSpPr>
        <p:grpSpPr bwMode="auto">
          <a:xfrm>
            <a:off x="552450" y="2951163"/>
            <a:ext cx="3000375" cy="1047750"/>
            <a:chOff x="348" y="1677"/>
            <a:chExt cx="1890" cy="660"/>
          </a:xfrm>
        </p:grpSpPr>
        <p:sp>
          <p:nvSpPr>
            <p:cNvPr id="196616" name="Oval 8"/>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6434" name="Line 9"/>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96618" name="Text Box 10"/>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5"/>
          <p:cNvGrpSpPr>
            <a:grpSpLocks/>
          </p:cNvGrpSpPr>
          <p:nvPr/>
        </p:nvGrpSpPr>
        <p:grpSpPr bwMode="auto">
          <a:xfrm>
            <a:off x="0" y="5029200"/>
            <a:ext cx="4114800" cy="762000"/>
            <a:chOff x="348" y="2586"/>
            <a:chExt cx="2397" cy="599"/>
          </a:xfrm>
        </p:grpSpPr>
        <p:sp>
          <p:nvSpPr>
            <p:cNvPr id="16430"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96625" name="Oval 17"/>
            <p:cNvSpPr>
              <a:spLocks noChangeArrowheads="1"/>
            </p:cNvSpPr>
            <p:nvPr/>
          </p:nvSpPr>
          <p:spPr bwMode="auto">
            <a:xfrm>
              <a:off x="2470" y="2967"/>
              <a:ext cx="275" cy="218"/>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96626" name="Text Box 18"/>
            <p:cNvSpPr txBox="1">
              <a:spLocks noChangeArrowheads="1"/>
            </p:cNvSpPr>
            <p:nvPr/>
          </p:nvSpPr>
          <p:spPr bwMode="auto">
            <a:xfrm>
              <a:off x="348" y="2586"/>
              <a:ext cx="107" cy="265"/>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96628" name="Rectangle 20"/>
          <p:cNvSpPr>
            <a:spLocks noChangeArrowheads="1"/>
          </p:cNvSpPr>
          <p:nvPr/>
        </p:nvSpPr>
        <p:spPr bwMode="auto">
          <a:xfrm>
            <a:off x="4648200" y="1504950"/>
            <a:ext cx="4308475" cy="4591050"/>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4" name="Group 33"/>
          <p:cNvGrpSpPr>
            <a:grpSpLocks/>
          </p:cNvGrpSpPr>
          <p:nvPr/>
        </p:nvGrpSpPr>
        <p:grpSpPr bwMode="auto">
          <a:xfrm>
            <a:off x="4860032" y="1484784"/>
            <a:ext cx="3933825" cy="796925"/>
            <a:chOff x="3138" y="1073"/>
            <a:chExt cx="2478" cy="502"/>
          </a:xfrm>
        </p:grpSpPr>
        <p:sp>
          <p:nvSpPr>
            <p:cNvPr id="196630" name="AutoShape 22"/>
            <p:cNvSpPr>
              <a:spLocks noChangeArrowheads="1"/>
            </p:cNvSpPr>
            <p:nvPr/>
          </p:nvSpPr>
          <p:spPr bwMode="auto">
            <a:xfrm>
              <a:off x="3138" y="1138"/>
              <a:ext cx="1360" cy="34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Variables are 	allocated in memory.</a:t>
              </a:r>
            </a:p>
          </p:txBody>
        </p:sp>
        <p:sp>
          <p:nvSpPr>
            <p:cNvPr id="196631" name="Rectangle 23"/>
            <p:cNvSpPr>
              <a:spLocks noChangeArrowheads="1"/>
            </p:cNvSpPr>
            <p:nvPr/>
          </p:nvSpPr>
          <p:spPr bwMode="auto">
            <a:xfrm>
              <a:off x="4567" y="1073"/>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96632" name="Rectangle 24"/>
            <p:cNvSpPr>
              <a:spLocks noChangeArrowheads="1"/>
            </p:cNvSpPr>
            <p:nvPr/>
          </p:nvSpPr>
          <p:spPr bwMode="auto">
            <a:xfrm>
              <a:off x="5017" y="1095"/>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96633" name="Rectangle 25"/>
            <p:cNvSpPr>
              <a:spLocks noChangeArrowheads="1"/>
            </p:cNvSpPr>
            <p:nvPr/>
          </p:nvSpPr>
          <p:spPr bwMode="auto">
            <a:xfrm>
              <a:off x="4575" y="1344"/>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96634" name="Rectangle 26"/>
            <p:cNvSpPr>
              <a:spLocks noChangeArrowheads="1"/>
            </p:cNvSpPr>
            <p:nvPr/>
          </p:nvSpPr>
          <p:spPr bwMode="auto">
            <a:xfrm>
              <a:off x="5025" y="1366"/>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96640" name="Text Box 32"/>
          <p:cNvSpPr txBox="1">
            <a:spLocks noChangeArrowheads="1"/>
          </p:cNvSpPr>
          <p:nvPr/>
        </p:nvSpPr>
        <p:spPr bwMode="auto">
          <a:xfrm>
            <a:off x="533400" y="3975100"/>
            <a:ext cx="2819400" cy="1069975"/>
          </a:xfrm>
          <a:prstGeom prst="rect">
            <a:avLst/>
          </a:prstGeom>
          <a:solidFill>
            <a:schemeClr val="accent1"/>
          </a:solidFill>
          <a:ln w="9525">
            <a:noFill/>
            <a:miter lim="800000"/>
            <a:headEnd/>
            <a:tailEnd/>
          </a:ln>
          <a:effectLst/>
        </p:spPr>
        <p:txBody>
          <a:bodyPr>
            <a:spAutoFit/>
          </a:bodyPr>
          <a:lstStyle/>
          <a:p>
            <a:pPr>
              <a:defRPr/>
            </a:pPr>
            <a:endParaRPr lang="en-US" altLang="ja-JP" sz="1600">
              <a:effectLst>
                <a:outerShdw blurRad="38100" dist="38100" dir="2700000" algn="tl">
                  <a:srgbClr val="000000"/>
                </a:outerShdw>
              </a:effectLst>
              <a:latin typeface="Courier New" pitchFamily="49" charset="0"/>
              <a:ea typeface="ＭＳ Ｐゴシック" pitchFamily="34" charset="-128"/>
            </a:endParaRPr>
          </a:p>
          <a:p>
            <a:pPr>
              <a:defRPr/>
            </a:pPr>
            <a:r>
              <a:rPr lang="en-US" altLang="ja-JP" sz="1600">
                <a:effectLst>
                  <a:outerShdw blurRad="38100" dist="38100" dir="2700000" algn="tl">
                    <a:srgbClr val="000000"/>
                  </a:outerShdw>
                </a:effectLst>
                <a:latin typeface="Courier New" pitchFamily="49" charset="0"/>
                <a:ea typeface="ＭＳ Ｐゴシック" pitchFamily="34" charset="-128"/>
              </a:rPr>
              <a:t>crs1 = new Course( );</a:t>
            </a:r>
          </a:p>
          <a:p>
            <a:pPr>
              <a:defRPr/>
            </a:pPr>
            <a:r>
              <a:rPr lang="en-US" altLang="ja-JP" sz="1600">
                <a:effectLst>
                  <a:outerShdw blurRad="38100" dist="38100" dir="2700000" algn="tl">
                    <a:srgbClr val="000000"/>
                  </a:outerShdw>
                </a:effectLst>
                <a:latin typeface="Courier New" pitchFamily="49" charset="0"/>
                <a:ea typeface="ＭＳ Ｐゴシック" pitchFamily="34" charset="-128"/>
              </a:rPr>
              <a:t>crs2 = new Course( );</a:t>
            </a:r>
          </a:p>
          <a:p>
            <a:pPr>
              <a:defRPr/>
            </a:pPr>
            <a:endParaRPr lang="en-US" sz="1600">
              <a:effectLst>
                <a:outerShdw blurRad="38100" dist="38100" dir="2700000" algn="tl">
                  <a:srgbClr val="000000"/>
                </a:outerShdw>
              </a:effectLst>
              <a:latin typeface="Courier New" pitchFamily="49" charset="0"/>
              <a:ea typeface="ＭＳ Ｐゴシック" pitchFamily="34" charset="-128"/>
            </a:endParaRPr>
          </a:p>
        </p:txBody>
      </p:sp>
      <p:grpSp>
        <p:nvGrpSpPr>
          <p:cNvPr id="5" name="Group 11"/>
          <p:cNvGrpSpPr>
            <a:grpSpLocks/>
          </p:cNvGrpSpPr>
          <p:nvPr/>
        </p:nvGrpSpPr>
        <p:grpSpPr bwMode="auto">
          <a:xfrm>
            <a:off x="381000" y="3657600"/>
            <a:ext cx="3892550" cy="822325"/>
            <a:chOff x="347" y="2048"/>
            <a:chExt cx="2452" cy="518"/>
          </a:xfrm>
        </p:grpSpPr>
        <p:sp>
          <p:nvSpPr>
            <p:cNvPr id="16422" name="Line 12"/>
            <p:cNvSpPr>
              <a:spLocks noChangeShapeType="1"/>
            </p:cNvSpPr>
            <p:nvPr/>
          </p:nvSpPr>
          <p:spPr bwMode="auto">
            <a:xfrm flipH="1">
              <a:off x="2116" y="2202"/>
              <a:ext cx="420" cy="198"/>
            </a:xfrm>
            <a:prstGeom prst="line">
              <a:avLst/>
            </a:prstGeom>
            <a:noFill/>
            <a:ln w="28575">
              <a:solidFill>
                <a:schemeClr val="tx1"/>
              </a:solidFill>
              <a:miter lim="800000"/>
              <a:headEnd/>
              <a:tailEnd type="triangle" w="med" len="med"/>
            </a:ln>
          </p:spPr>
          <p:txBody>
            <a:bodyPr wrap="none" anchor="ctr"/>
            <a:lstStyle/>
            <a:p>
              <a:endParaRPr lang="en-US"/>
            </a:p>
          </p:txBody>
        </p:sp>
        <p:sp>
          <p:nvSpPr>
            <p:cNvPr id="196621" name="Oval 13"/>
            <p:cNvSpPr>
              <a:spLocks noChangeArrowheads="1"/>
            </p:cNvSpPr>
            <p:nvPr/>
          </p:nvSpPr>
          <p:spPr bwMode="auto">
            <a:xfrm>
              <a:off x="2524" y="204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96622" name="Text Box 14"/>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96643" name="AutoShape 35"/>
          <p:cNvSpPr>
            <a:spLocks noChangeArrowheads="1"/>
          </p:cNvSpPr>
          <p:nvPr/>
        </p:nvSpPr>
        <p:spPr bwMode="auto">
          <a:xfrm>
            <a:off x="4860032" y="2348880"/>
            <a:ext cx="2133600" cy="693737"/>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dirty="0">
                <a:solidFill>
                  <a:srgbClr val="C1051B"/>
                </a:solidFill>
                <a:effectLst>
                  <a:outerShdw blurRad="38100" dist="38100" dir="2700000" algn="tl">
                    <a:srgbClr val="000000"/>
                  </a:outerShdw>
                </a:effectLst>
                <a:latin typeface="Arial" charset="0"/>
                <a:ea typeface="ＭＳ Ｐゴシック" pitchFamily="34" charset="-128"/>
              </a:rPr>
              <a:t>B</a:t>
            </a:r>
            <a:r>
              <a:rPr lang="en-US" altLang="ja-JP" sz="1600" b="1" dirty="0">
                <a:solidFill>
                  <a:srgbClr val="C1051B"/>
                </a:solidFill>
                <a:effectLst>
                  <a:outerShdw blurRad="38100" dist="38100" dir="2700000" algn="tl">
                    <a:srgbClr val="000000"/>
                  </a:outerShdw>
                </a:effectLst>
                <a:latin typeface="Arial" charset="0"/>
                <a:ea typeface="ＭＳ Ｐゴシック" pitchFamily="34" charset="-128"/>
              </a:rPr>
              <a:t>. </a:t>
            </a:r>
            <a:r>
              <a:rPr lang="en-US" altLang="ja-JP" sz="1400" dirty="0">
                <a:solidFill>
                  <a:srgbClr val="000000"/>
                </a:solidFill>
                <a:latin typeface="Arial" charset="0"/>
                <a:ea typeface="ＭＳ Ｐゴシック" pitchFamily="34" charset="-128"/>
              </a:rPr>
              <a:t>Variables are 	assigned references of objects.</a:t>
            </a:r>
          </a:p>
        </p:txBody>
      </p:sp>
      <p:grpSp>
        <p:nvGrpSpPr>
          <p:cNvPr id="6" name="Group 43"/>
          <p:cNvGrpSpPr>
            <a:grpSpLocks/>
          </p:cNvGrpSpPr>
          <p:nvPr/>
        </p:nvGrpSpPr>
        <p:grpSpPr bwMode="auto">
          <a:xfrm>
            <a:off x="7061448" y="1628279"/>
            <a:ext cx="1651000" cy="2547937"/>
            <a:chOff x="4560" y="1020"/>
            <a:chExt cx="1040" cy="1605"/>
          </a:xfrm>
        </p:grpSpPr>
        <p:sp>
          <p:nvSpPr>
            <p:cNvPr id="196636" name="AutoShape 28"/>
            <p:cNvSpPr>
              <a:spLocks noChangeArrowheads="1"/>
            </p:cNvSpPr>
            <p:nvPr/>
          </p:nvSpPr>
          <p:spPr bwMode="auto">
            <a:xfrm>
              <a:off x="5136" y="1920"/>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96648" name="AutoShape 40"/>
            <p:cNvSpPr>
              <a:spLocks noChangeArrowheads="1"/>
            </p:cNvSpPr>
            <p:nvPr/>
          </p:nvSpPr>
          <p:spPr bwMode="auto">
            <a:xfrm>
              <a:off x="4560" y="2016"/>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6420" name="Freeform 41"/>
            <p:cNvSpPr>
              <a:spLocks/>
            </p:cNvSpPr>
            <p:nvPr/>
          </p:nvSpPr>
          <p:spPr bwMode="auto">
            <a:xfrm flipH="1">
              <a:off x="5376" y="1020"/>
              <a:ext cx="65" cy="1092"/>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
          <p:nvSpPr>
            <p:cNvPr id="16421" name="Freeform 42"/>
            <p:cNvSpPr>
              <a:spLocks/>
            </p:cNvSpPr>
            <p:nvPr/>
          </p:nvSpPr>
          <p:spPr bwMode="auto">
            <a:xfrm flipH="1">
              <a:off x="4806" y="1247"/>
              <a:ext cx="454" cy="862"/>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sp>
        <p:nvSpPr>
          <p:cNvPr id="196638" name="AutoShape 30"/>
          <p:cNvSpPr>
            <a:spLocks noChangeArrowheads="1"/>
          </p:cNvSpPr>
          <p:nvPr/>
        </p:nvSpPr>
        <p:spPr bwMode="auto">
          <a:xfrm>
            <a:off x="4572000" y="3212976"/>
            <a:ext cx="2311400" cy="6588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dirty="0">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dirty="0">
                <a:solidFill>
                  <a:srgbClr val="000000"/>
                </a:solidFill>
                <a:latin typeface="Arial" charset="0"/>
                <a:ea typeface="ＭＳ Ｐゴシック" pitchFamily="34" charset="-128"/>
              </a:rPr>
              <a:t>The reference in </a:t>
            </a:r>
            <a:r>
              <a:rPr lang="en-US" altLang="ja-JP" sz="1400" dirty="0">
                <a:solidFill>
                  <a:srgbClr val="C1051B"/>
                </a:solidFill>
                <a:effectLst>
                  <a:outerShdw blurRad="38100" dist="38100" dir="2700000" algn="tl">
                    <a:srgbClr val="000000"/>
                  </a:outerShdw>
                </a:effectLst>
                <a:latin typeface="Arial" charset="0"/>
                <a:ea typeface="ＭＳ Ｐゴシック" pitchFamily="34" charset="-128"/>
              </a:rPr>
              <a:t>crs2</a:t>
            </a:r>
            <a:r>
              <a:rPr lang="en-US" altLang="ja-JP" dirty="0">
                <a:latin typeface="Comic Sans MS" pitchFamily="66" charset="0"/>
                <a:ea typeface="ＭＳ Ｐゴシック" pitchFamily="34" charset="-128"/>
              </a:rPr>
              <a:t> </a:t>
            </a:r>
            <a:r>
              <a:rPr lang="en-US" altLang="ja-JP" sz="1400" dirty="0">
                <a:solidFill>
                  <a:srgbClr val="000000"/>
                </a:solidFill>
                <a:latin typeface="Arial" charset="0"/>
                <a:ea typeface="ＭＳ Ｐゴシック" pitchFamily="34" charset="-128"/>
              </a:rPr>
              <a:t>is assigned to </a:t>
            </a:r>
            <a:r>
              <a:rPr lang="en-US" altLang="ja-JP" sz="1400" dirty="0">
                <a:solidFill>
                  <a:srgbClr val="C1051B"/>
                </a:solidFill>
                <a:effectLst>
                  <a:outerShdw blurRad="38100" dist="38100" dir="2700000" algn="tl">
                    <a:srgbClr val="000000"/>
                  </a:outerShdw>
                </a:effectLst>
                <a:latin typeface="Arial" charset="0"/>
                <a:ea typeface="ＭＳ Ｐゴシック" pitchFamily="34" charset="-128"/>
              </a:rPr>
              <a:t>crs1.</a:t>
            </a:r>
          </a:p>
        </p:txBody>
      </p:sp>
      <p:grpSp>
        <p:nvGrpSpPr>
          <p:cNvPr id="7" name="Group 44"/>
          <p:cNvGrpSpPr>
            <a:grpSpLocks/>
          </p:cNvGrpSpPr>
          <p:nvPr/>
        </p:nvGrpSpPr>
        <p:grpSpPr bwMode="auto">
          <a:xfrm>
            <a:off x="5146675" y="4408488"/>
            <a:ext cx="3768725" cy="1611312"/>
            <a:chOff x="3264" y="1610"/>
            <a:chExt cx="2374" cy="1015"/>
          </a:xfrm>
        </p:grpSpPr>
        <p:sp>
          <p:nvSpPr>
            <p:cNvPr id="196653" name="AutoShape 45"/>
            <p:cNvSpPr>
              <a:spLocks noChangeArrowheads="1"/>
            </p:cNvSpPr>
            <p:nvPr/>
          </p:nvSpPr>
          <p:spPr bwMode="auto">
            <a:xfrm>
              <a:off x="5136" y="1920"/>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dirty="0">
                  <a:latin typeface="Times New Roman" pitchFamily="18" charset="0"/>
                  <a:ea typeface="ＭＳ Ｐゴシック" pitchFamily="34" charset="-128"/>
                </a:rPr>
                <a:t>Course</a:t>
              </a:r>
            </a:p>
          </p:txBody>
        </p:sp>
        <p:sp>
          <p:nvSpPr>
            <p:cNvPr id="196654" name="Rectangle 46"/>
            <p:cNvSpPr>
              <a:spLocks noChangeArrowheads="1"/>
            </p:cNvSpPr>
            <p:nvPr/>
          </p:nvSpPr>
          <p:spPr bwMode="auto">
            <a:xfrm>
              <a:off x="4597" y="1610"/>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96655" name="Rectangle 47"/>
            <p:cNvSpPr>
              <a:spLocks noChangeArrowheads="1"/>
            </p:cNvSpPr>
            <p:nvPr/>
          </p:nvSpPr>
          <p:spPr bwMode="auto">
            <a:xfrm>
              <a:off x="5047" y="1632"/>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lgn="ctr">
                <a:defRPr/>
              </a:pPr>
              <a:endParaRPr lang="en-GB"/>
            </a:p>
          </p:txBody>
        </p:sp>
        <p:sp>
          <p:nvSpPr>
            <p:cNvPr id="196656" name="Rectangle 48"/>
            <p:cNvSpPr>
              <a:spLocks noChangeArrowheads="1"/>
            </p:cNvSpPr>
            <p:nvPr/>
          </p:nvSpPr>
          <p:spPr bwMode="auto">
            <a:xfrm>
              <a:off x="3264" y="2217"/>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96657" name="Rectangle 49"/>
            <p:cNvSpPr>
              <a:spLocks noChangeArrowheads="1"/>
            </p:cNvSpPr>
            <p:nvPr/>
          </p:nvSpPr>
          <p:spPr bwMode="auto">
            <a:xfrm>
              <a:off x="3714" y="2239"/>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96658" name="AutoShape 50"/>
            <p:cNvSpPr>
              <a:spLocks noChangeArrowheads="1"/>
            </p:cNvSpPr>
            <p:nvPr/>
          </p:nvSpPr>
          <p:spPr bwMode="auto">
            <a:xfrm>
              <a:off x="4560" y="2016"/>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6412" name="Freeform 51"/>
            <p:cNvSpPr>
              <a:spLocks/>
            </p:cNvSpPr>
            <p:nvPr/>
          </p:nvSpPr>
          <p:spPr bwMode="auto">
            <a:xfrm>
              <a:off x="5265" y="1728"/>
              <a:ext cx="111" cy="384"/>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
          <p:nvSpPr>
            <p:cNvPr id="16413" name="Freeform 52"/>
            <p:cNvSpPr>
              <a:spLocks/>
            </p:cNvSpPr>
            <p:nvPr/>
          </p:nvSpPr>
          <p:spPr bwMode="auto">
            <a:xfrm flipV="1">
              <a:off x="4032" y="2256"/>
              <a:ext cx="576" cy="48"/>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grpSp>
        <p:nvGrpSpPr>
          <p:cNvPr id="8" name="Group 53"/>
          <p:cNvGrpSpPr>
            <a:grpSpLocks/>
          </p:cNvGrpSpPr>
          <p:nvPr/>
        </p:nvGrpSpPr>
        <p:grpSpPr bwMode="auto">
          <a:xfrm rot="233066">
            <a:off x="8382000" y="4737100"/>
            <a:ext cx="195263" cy="204788"/>
            <a:chOff x="4614" y="1683"/>
            <a:chExt cx="123" cy="129"/>
          </a:xfrm>
        </p:grpSpPr>
        <p:sp>
          <p:nvSpPr>
            <p:cNvPr id="16404" name="Line 54"/>
            <p:cNvSpPr>
              <a:spLocks noChangeShapeType="1"/>
            </p:cNvSpPr>
            <p:nvPr/>
          </p:nvSpPr>
          <p:spPr bwMode="auto">
            <a:xfrm>
              <a:off x="4614" y="1683"/>
              <a:ext cx="123" cy="123"/>
            </a:xfrm>
            <a:prstGeom prst="line">
              <a:avLst/>
            </a:prstGeom>
            <a:noFill/>
            <a:ln w="38100">
              <a:solidFill>
                <a:srgbClr val="FF0000"/>
              </a:solidFill>
              <a:miter lim="800000"/>
              <a:headEnd/>
              <a:tailEnd/>
            </a:ln>
          </p:spPr>
          <p:txBody>
            <a:bodyPr wrap="none"/>
            <a:lstStyle/>
            <a:p>
              <a:endParaRPr lang="en-US"/>
            </a:p>
          </p:txBody>
        </p:sp>
        <p:sp>
          <p:nvSpPr>
            <p:cNvPr id="16405" name="Line 55"/>
            <p:cNvSpPr>
              <a:spLocks noChangeShapeType="1"/>
            </p:cNvSpPr>
            <p:nvPr/>
          </p:nvSpPr>
          <p:spPr bwMode="auto">
            <a:xfrm flipH="1">
              <a:off x="4614" y="1689"/>
              <a:ext cx="123" cy="123"/>
            </a:xfrm>
            <a:prstGeom prst="line">
              <a:avLst/>
            </a:prstGeom>
            <a:noFill/>
            <a:ln w="38100">
              <a:solidFill>
                <a:srgbClr val="FF0000"/>
              </a:solidFill>
              <a:miter lim="800000"/>
              <a:headEnd/>
              <a:tailEnd/>
            </a:ln>
          </p:spPr>
          <p:txBody>
            <a:bodyPr wrap="none"/>
            <a:lstStyle/>
            <a:p>
              <a:endParaRPr lang="en-US"/>
            </a:p>
          </p:txBody>
        </p:sp>
      </p:grpSp>
      <p:sp>
        <p:nvSpPr>
          <p:cNvPr id="16403" name="Freeform 56"/>
          <p:cNvSpPr>
            <a:spLocks/>
          </p:cNvSpPr>
          <p:nvPr/>
        </p:nvSpPr>
        <p:spPr bwMode="auto">
          <a:xfrm flipH="1">
            <a:off x="7620000" y="4560888"/>
            <a:ext cx="738188" cy="609600"/>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96643"/>
                                        </p:tgtEl>
                                        <p:attrNameLst>
                                          <p:attrName>style.visibility</p:attrName>
                                        </p:attrNameLst>
                                      </p:cBhvr>
                                      <p:to>
                                        <p:strVal val="visible"/>
                                      </p:to>
                                    </p:set>
                                    <p:animEffect transition="in" filter="box(in)">
                                      <p:cBhvr>
                                        <p:cTn id="15" dur="500"/>
                                        <p:tgtEl>
                                          <p:spTgt spid="19664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par>
                                <p:cTn id="26" presetID="3" presetClass="entr" presetSubtype="1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6403"/>
                                        </p:tgtEl>
                                        <p:attrNameLst>
                                          <p:attrName>style.visibility</p:attrName>
                                        </p:attrNameLst>
                                      </p:cBhvr>
                                      <p:to>
                                        <p:strVal val="visible"/>
                                      </p:to>
                                    </p:set>
                                    <p:animEffect transition="in" filter="blinds(horizontal)">
                                      <p:cBhvr>
                                        <p:cTn id="31" dur="500"/>
                                        <p:tgtEl>
                                          <p:spTgt spid="16403"/>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96638"/>
                                        </p:tgtEl>
                                        <p:attrNameLst>
                                          <p:attrName>style.visibility</p:attrName>
                                        </p:attrNameLst>
                                      </p:cBhvr>
                                      <p:to>
                                        <p:strVal val="visible"/>
                                      </p:to>
                                    </p:set>
                                    <p:animEffect transition="in" filter="blinds(horizontal)">
                                      <p:cBhvr>
                                        <p:cTn id="34" dur="500"/>
                                        <p:tgtEl>
                                          <p:spTgt spid="196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43" grpId="0" animBg="1"/>
      <p:bldP spid="196638" grpId="0" animBg="1"/>
      <p:bldP spid="1640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79" y="548680"/>
            <a:ext cx="6447501" cy="532493"/>
          </a:xfrm>
        </p:spPr>
        <p:txBody>
          <a:bodyPr>
            <a:noAutofit/>
          </a:bodyPr>
          <a:lstStyle/>
          <a:p>
            <a:pPr algn="ctr"/>
            <a:r>
              <a:rPr lang="en-US" altLang="en-US" sz="3300" b="1" dirty="0">
                <a:solidFill>
                  <a:srgbClr val="0070C0"/>
                </a:solidFill>
              </a:rPr>
              <a:t>Reserved words &amp; Identifiers</a:t>
            </a:r>
            <a:endParaRPr lang="en-GB" sz="3300" b="1" dirty="0">
              <a:solidFill>
                <a:srgbClr val="0070C0"/>
              </a:solidFill>
            </a:endParaRPr>
          </a:p>
        </p:txBody>
      </p:sp>
      <p:sp>
        <p:nvSpPr>
          <p:cNvPr id="3" name="Content Placeholder 2"/>
          <p:cNvSpPr>
            <a:spLocks noGrp="1"/>
          </p:cNvSpPr>
          <p:nvPr>
            <p:ph idx="1"/>
          </p:nvPr>
        </p:nvSpPr>
        <p:spPr>
          <a:xfrm>
            <a:off x="508001" y="3610686"/>
            <a:ext cx="6447501" cy="1777586"/>
          </a:xfrm>
        </p:spPr>
        <p:txBody>
          <a:bodyPr>
            <a:normAutofit fontScale="92500" lnSpcReduction="10000"/>
          </a:bodyPr>
          <a:lstStyle/>
          <a:p>
            <a:pPr>
              <a:lnSpc>
                <a:spcPct val="90000"/>
              </a:lnSpc>
            </a:pPr>
            <a:r>
              <a:rPr lang="en-US" altLang="en-US" sz="2100" dirty="0"/>
              <a:t>Reserved words or keywords are part of the language</a:t>
            </a:r>
          </a:p>
          <a:p>
            <a:pPr lvl="1">
              <a:lnSpc>
                <a:spcPct val="90000"/>
              </a:lnSpc>
            </a:pPr>
            <a:r>
              <a:rPr lang="en-US" altLang="en-US" sz="1800" dirty="0"/>
              <a:t> </a:t>
            </a:r>
            <a:r>
              <a:rPr lang="en-US" altLang="en-US" sz="1800" dirty="0">
                <a:solidFill>
                  <a:srgbClr val="C00000"/>
                </a:solidFill>
              </a:rPr>
              <a:t>class</a:t>
            </a:r>
            <a:r>
              <a:rPr lang="en-US" altLang="en-US" sz="1800" dirty="0"/>
              <a:t> used to define a class</a:t>
            </a:r>
          </a:p>
          <a:p>
            <a:pPr lvl="1">
              <a:lnSpc>
                <a:spcPct val="90000"/>
              </a:lnSpc>
            </a:pPr>
            <a:r>
              <a:rPr lang="en-US" altLang="en-US" sz="1800" dirty="0"/>
              <a:t> </a:t>
            </a:r>
            <a:r>
              <a:rPr lang="en-US" altLang="en-US" sz="1800" dirty="0">
                <a:solidFill>
                  <a:srgbClr val="C00000"/>
                </a:solidFill>
              </a:rPr>
              <a:t>public</a:t>
            </a:r>
            <a:r>
              <a:rPr lang="en-US" altLang="en-US" sz="1800" dirty="0"/>
              <a:t> access keyword </a:t>
            </a:r>
            <a:r>
              <a:rPr lang="en-US" altLang="en-US" sz="1500" dirty="0"/>
              <a:t>- public, private, protected and ‘default’</a:t>
            </a:r>
          </a:p>
          <a:p>
            <a:pPr lvl="1">
              <a:lnSpc>
                <a:spcPct val="90000"/>
              </a:lnSpc>
            </a:pPr>
            <a:r>
              <a:rPr lang="en-US" altLang="en-US" sz="1800" dirty="0"/>
              <a:t> </a:t>
            </a:r>
            <a:r>
              <a:rPr lang="en-US" altLang="en-US" sz="1800" dirty="0">
                <a:solidFill>
                  <a:srgbClr val="C00000"/>
                </a:solidFill>
              </a:rPr>
              <a:t>static</a:t>
            </a:r>
            <a:r>
              <a:rPr lang="en-US" altLang="en-US" sz="1800" dirty="0"/>
              <a:t> type related to belonging</a:t>
            </a:r>
          </a:p>
          <a:p>
            <a:pPr lvl="1">
              <a:lnSpc>
                <a:spcPct val="90000"/>
              </a:lnSpc>
            </a:pPr>
            <a:r>
              <a:rPr lang="en-US" altLang="en-US" sz="1800" dirty="0"/>
              <a:t> </a:t>
            </a:r>
            <a:r>
              <a:rPr lang="en-US" altLang="en-US" sz="1800" dirty="0">
                <a:solidFill>
                  <a:srgbClr val="C00000"/>
                </a:solidFill>
              </a:rPr>
              <a:t>void</a:t>
            </a:r>
            <a:r>
              <a:rPr lang="en-US" altLang="en-US" sz="1800" dirty="0"/>
              <a:t> special return type</a:t>
            </a:r>
          </a:p>
          <a:p>
            <a:pPr>
              <a:lnSpc>
                <a:spcPct val="90000"/>
              </a:lnSpc>
            </a:pPr>
            <a:r>
              <a:rPr lang="en-US" altLang="en-US" sz="2100" dirty="0"/>
              <a:t>Java is case sensitive</a:t>
            </a:r>
          </a:p>
        </p:txBody>
      </p:sp>
      <p:sp>
        <p:nvSpPr>
          <p:cNvPr id="4" name="Footer Placeholder 3"/>
          <p:cNvSpPr>
            <a:spLocks noGrp="1"/>
          </p:cNvSpPr>
          <p:nvPr>
            <p:ph type="ftr" sz="quarter" idx="11"/>
          </p:nvPr>
        </p:nvSpPr>
        <p:spPr/>
        <p:txBody>
          <a:bodyPr/>
          <a:lstStyle/>
          <a:p>
            <a:r>
              <a:rPr lang="en-US"/>
              <a:t>By Sara Almudauh</a:t>
            </a:r>
            <a:endParaRPr lang="en-US" dirty="0"/>
          </a:p>
        </p:txBody>
      </p:sp>
      <p:sp>
        <p:nvSpPr>
          <p:cNvPr id="5" name="Content Placeholder 2"/>
          <p:cNvSpPr txBox="1">
            <a:spLocks/>
          </p:cNvSpPr>
          <p:nvPr/>
        </p:nvSpPr>
        <p:spPr>
          <a:xfrm>
            <a:off x="727473" y="1782651"/>
            <a:ext cx="6228029" cy="1674498"/>
          </a:xfrm>
          <a:prstGeom prst="rect">
            <a:avLst/>
          </a:prstGeom>
          <a:solidFill>
            <a:srgbClr val="FFFFCC"/>
          </a:solidFill>
          <a:ln>
            <a:solidFill>
              <a:schemeClr val="tx1">
                <a:lumMod val="50000"/>
                <a:lumOff val="50000"/>
              </a:schemeClr>
            </a:solidFill>
          </a:ln>
        </p:spPr>
        <p:txBody>
          <a:bodyPr vert="horz" lIns="68580" tIns="34290" rIns="68580" bIns="34290" rtlCol="0">
            <a:normAutofit fontScale="8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Arial" panose="020B0604020202020204" pitchFamily="34" charset="0"/>
              <a:buNone/>
            </a:pPr>
            <a:r>
              <a:rPr lang="en-US" altLang="en-US" sz="2100" b="1" dirty="0">
                <a:solidFill>
                  <a:srgbClr val="C00000"/>
                </a:solidFill>
              </a:rPr>
              <a:t>class</a:t>
            </a:r>
            <a:r>
              <a:rPr lang="en-US" altLang="en-US" sz="2100" dirty="0"/>
              <a:t> </a:t>
            </a:r>
            <a:r>
              <a:rPr lang="en-US" altLang="en-US" sz="2100" dirty="0" err="1"/>
              <a:t>HiThere</a:t>
            </a:r>
            <a:r>
              <a:rPr lang="en-US" altLang="en-US" sz="2100" dirty="0"/>
              <a:t> </a:t>
            </a:r>
            <a:r>
              <a:rPr lang="en-US" altLang="en-US" sz="2100" dirty="0">
                <a:solidFill>
                  <a:schemeClr val="tx1"/>
                </a:solidFill>
              </a:rPr>
              <a:t>{</a:t>
            </a:r>
          </a:p>
          <a:p>
            <a:pPr>
              <a:buFont typeface="Arial" panose="020B0604020202020204" pitchFamily="34" charset="0"/>
              <a:buNone/>
            </a:pPr>
            <a:r>
              <a:rPr lang="en-US" altLang="en-US" sz="2100" dirty="0"/>
              <a:t>    </a:t>
            </a:r>
            <a:r>
              <a:rPr lang="en-US" altLang="en-US" sz="2100" b="1" dirty="0">
                <a:solidFill>
                  <a:srgbClr val="C00000"/>
                </a:solidFill>
              </a:rPr>
              <a:t>public static void </a:t>
            </a:r>
            <a:r>
              <a:rPr lang="en-US" altLang="en-US" sz="2100" dirty="0">
                <a:solidFill>
                  <a:schemeClr val="tx1"/>
                </a:solidFill>
              </a:rPr>
              <a:t>main(String[] </a:t>
            </a:r>
            <a:r>
              <a:rPr lang="en-US" altLang="en-US" sz="2100" dirty="0" err="1">
                <a:solidFill>
                  <a:schemeClr val="tx1"/>
                </a:solidFill>
              </a:rPr>
              <a:t>astrArgs</a:t>
            </a:r>
            <a:r>
              <a:rPr lang="en-US" altLang="en-US" sz="2100" dirty="0">
                <a:solidFill>
                  <a:schemeClr val="tx1"/>
                </a:solidFill>
              </a:rPr>
              <a:t>) { </a:t>
            </a:r>
          </a:p>
          <a:p>
            <a:pPr>
              <a:buFont typeface="Arial" panose="020B0604020202020204" pitchFamily="34" charset="0"/>
              <a:buNone/>
            </a:pPr>
            <a:r>
              <a:rPr lang="en-US" altLang="en-US" sz="2100" dirty="0"/>
              <a:t>        </a:t>
            </a:r>
            <a:r>
              <a:rPr lang="en-US" altLang="en-US" sz="2100" dirty="0" err="1">
                <a:solidFill>
                  <a:schemeClr val="tx1"/>
                </a:solidFill>
              </a:rPr>
              <a:t>System.</a:t>
            </a:r>
            <a:r>
              <a:rPr lang="en-US" altLang="en-US" sz="2100" dirty="0" err="1"/>
              <a:t>out</a:t>
            </a:r>
            <a:r>
              <a:rPr lang="en-US" altLang="en-US" sz="2100" dirty="0" err="1">
                <a:solidFill>
                  <a:schemeClr val="tx1"/>
                </a:solidFill>
              </a:rPr>
              <a:t>.println</a:t>
            </a:r>
            <a:r>
              <a:rPr lang="en-US" altLang="en-US" sz="2100" dirty="0">
                <a:solidFill>
                  <a:schemeClr val="tx1"/>
                </a:solidFill>
              </a:rPr>
              <a:t>(</a:t>
            </a:r>
            <a:r>
              <a:rPr lang="en-US" altLang="en-US" sz="2100" dirty="0"/>
              <a:t>"Hello World!"</a:t>
            </a:r>
            <a:r>
              <a:rPr lang="en-US" altLang="en-US" sz="2100" dirty="0">
                <a:solidFill>
                  <a:schemeClr val="tx1"/>
                </a:solidFill>
              </a:rPr>
              <a:t>);</a:t>
            </a:r>
            <a:r>
              <a:rPr lang="en-US" altLang="en-US" sz="2100" dirty="0"/>
              <a:t> </a:t>
            </a:r>
          </a:p>
          <a:p>
            <a:pPr>
              <a:buFont typeface="Arial" panose="020B0604020202020204" pitchFamily="34" charset="0"/>
              <a:buNone/>
            </a:pPr>
            <a:r>
              <a:rPr lang="en-US" altLang="en-US" sz="2100" dirty="0"/>
              <a:t>    </a:t>
            </a:r>
            <a:r>
              <a:rPr lang="en-US" altLang="en-US" sz="2100" dirty="0">
                <a:solidFill>
                  <a:schemeClr val="tx1"/>
                </a:solidFill>
              </a:rPr>
              <a:t>}</a:t>
            </a:r>
            <a:r>
              <a:rPr lang="en-US" altLang="en-US" sz="2100" dirty="0"/>
              <a:t>  </a:t>
            </a:r>
            <a:r>
              <a:rPr lang="en-US" altLang="en-US" dirty="0">
                <a:solidFill>
                  <a:srgbClr val="00B0F0"/>
                </a:solidFill>
              </a:rPr>
              <a:t>// main()</a:t>
            </a:r>
          </a:p>
          <a:p>
            <a:pPr>
              <a:buFont typeface="Arial" panose="020B0604020202020204" pitchFamily="34" charset="0"/>
              <a:buNone/>
            </a:pPr>
            <a:r>
              <a:rPr lang="en-US" altLang="en-US" sz="2100" dirty="0"/>
              <a:t> </a:t>
            </a:r>
            <a:r>
              <a:rPr lang="en-US" altLang="en-US" sz="2100" dirty="0">
                <a:solidFill>
                  <a:schemeClr val="tx1"/>
                </a:solidFill>
              </a:rPr>
              <a:t>}</a:t>
            </a:r>
            <a:r>
              <a:rPr lang="en-US" altLang="en-US" sz="2100" dirty="0"/>
              <a:t> </a:t>
            </a:r>
            <a:r>
              <a:rPr lang="en-US" altLang="en-US" dirty="0">
                <a:solidFill>
                  <a:srgbClr val="00B0F0"/>
                </a:solidFill>
              </a:rPr>
              <a:t>// end class </a:t>
            </a:r>
            <a:r>
              <a:rPr lang="en-US" altLang="en-US" dirty="0" err="1">
                <a:solidFill>
                  <a:srgbClr val="00B0F0"/>
                </a:solidFill>
              </a:rPr>
              <a:t>HiThere</a:t>
            </a:r>
            <a:endParaRPr lang="en-US" altLang="en-US" dirty="0">
              <a:solidFill>
                <a:srgbClr val="00B0F0"/>
              </a:solidFill>
            </a:endParaRPr>
          </a:p>
        </p:txBody>
      </p:sp>
    </p:spTree>
    <p:extLst>
      <p:ext uri="{BB962C8B-B14F-4D97-AF65-F5344CB8AC3E}">
        <p14:creationId xmlns:p14="http://schemas.microsoft.com/office/powerpoint/2010/main" val="295258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3000"/>
                                        <p:tgtEl>
                                          <p:spTgt spid="5">
                                            <p:txEl>
                                              <p:pRg st="2" end="2"/>
                                            </p:txEl>
                                          </p:spTgt>
                                        </p:tgtEl>
                                      </p:cBhvr>
                                    </p:animEffect>
                                    <p:set>
                                      <p:cBhvr>
                                        <p:cTn id="7" dur="1" fill="hold">
                                          <p:stCondLst>
                                            <p:cond delay="2999"/>
                                          </p:stCondLst>
                                        </p:cTn>
                                        <p:tgtEl>
                                          <p:spTgt spid="5">
                                            <p:txEl>
                                              <p:pRg st="2" end="2"/>
                                            </p:txEl>
                                          </p:spTgt>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3000"/>
                                        <p:tgtEl>
                                          <p:spTgt spid="5">
                                            <p:txEl>
                                              <p:pRg st="3" end="3"/>
                                            </p:txEl>
                                          </p:spTgt>
                                        </p:tgtEl>
                                      </p:cBhvr>
                                    </p:animEffect>
                                    <p:set>
                                      <p:cBhvr>
                                        <p:cTn id="10" dur="1" fill="hold">
                                          <p:stCondLst>
                                            <p:cond delay="2999"/>
                                          </p:stCondLst>
                                        </p:cTn>
                                        <p:tgtEl>
                                          <p:spTgt spid="5">
                                            <p:txEl>
                                              <p:pRg st="3" end="3"/>
                                            </p:txEl>
                                          </p:spTgt>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3000"/>
                                        <p:tgtEl>
                                          <p:spTgt spid="5">
                                            <p:txEl>
                                              <p:pRg st="4" end="4"/>
                                            </p:txEl>
                                          </p:spTgt>
                                        </p:tgtEl>
                                      </p:cBhvr>
                                    </p:animEffect>
                                    <p:set>
                                      <p:cBhvr>
                                        <p:cTn id="13" dur="1" fill="hold">
                                          <p:stCondLst>
                                            <p:cond delay="2999"/>
                                          </p:stCondLst>
                                        </p:cTn>
                                        <p:tgtEl>
                                          <p:spTgt spid="5">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09600" y="358775"/>
            <a:ext cx="7772400" cy="598488"/>
          </a:xfrm>
        </p:spPr>
        <p:txBody>
          <a:bodyPr/>
          <a:lstStyle/>
          <a:p>
            <a:pPr eaLnBrk="1" hangingPunct="1"/>
            <a:r>
              <a:rPr lang="en-US"/>
              <a:t>Accessing Instance Attributes</a:t>
            </a:r>
          </a:p>
        </p:txBody>
      </p:sp>
      <p:sp>
        <p:nvSpPr>
          <p:cNvPr id="145411" name="Rectangle 3" descr="Rectangle: Click to edit Master text styles&#10;Second level&#10;Third level&#10;Fourth level&#10;Fifth level"/>
          <p:cNvSpPr>
            <a:spLocks noGrp="1" noChangeArrowheads="1"/>
          </p:cNvSpPr>
          <p:nvPr>
            <p:ph type="body" sz="half" idx="1"/>
          </p:nvPr>
        </p:nvSpPr>
        <p:spPr>
          <a:xfrm>
            <a:off x="762000" y="1600200"/>
            <a:ext cx="6477000" cy="1828800"/>
          </a:xfrm>
        </p:spPr>
        <p:txBody>
          <a:bodyPr/>
          <a:lstStyle/>
          <a:p>
            <a:pPr eaLnBrk="1" hangingPunct="1">
              <a:lnSpc>
                <a:spcPct val="80000"/>
              </a:lnSpc>
              <a:defRPr/>
            </a:pPr>
            <a:r>
              <a:rPr lang="en-US" sz="2000" dirty="0"/>
              <a:t>In </a:t>
            </a:r>
            <a:r>
              <a:rPr lang="en-US" sz="2400" dirty="0"/>
              <a:t>order</a:t>
            </a:r>
            <a:r>
              <a:rPr lang="en-US" sz="2000" dirty="0"/>
              <a:t> to access attributes of a given object:</a:t>
            </a:r>
          </a:p>
          <a:p>
            <a:pPr lvl="2" eaLnBrk="1" hangingPunct="1">
              <a:lnSpc>
                <a:spcPct val="80000"/>
              </a:lnSpc>
              <a:defRPr/>
            </a:pPr>
            <a:r>
              <a:rPr lang="en-US" sz="1400" dirty="0"/>
              <a:t>use the dot (.) operator with the object reference (instance variable) to have access to attributes’ values of a specific object. </a:t>
            </a:r>
          </a:p>
          <a:p>
            <a:pPr lvl="4" eaLnBrk="1" hangingPunct="1">
              <a:lnSpc>
                <a:spcPct val="80000"/>
              </a:lnSpc>
              <a:buClr>
                <a:schemeClr val="accent1"/>
              </a:buClr>
              <a:buFontTx/>
              <a:buNone/>
              <a:defRPr/>
            </a:pPr>
            <a:r>
              <a:rPr lang="en-US" sz="1600" dirty="0" err="1">
                <a:solidFill>
                  <a:schemeClr val="tx2"/>
                </a:solidFill>
              </a:rPr>
              <a:t>instanceVariableName</a:t>
            </a:r>
            <a:r>
              <a:rPr lang="en-US" sz="2400" b="1" dirty="0" err="1">
                <a:solidFill>
                  <a:srgbClr val="FF0000"/>
                </a:solidFill>
              </a:rPr>
              <a:t>.</a:t>
            </a:r>
            <a:r>
              <a:rPr lang="en-US" sz="1600" dirty="0" err="1">
                <a:solidFill>
                  <a:schemeClr val="tx2"/>
                </a:solidFill>
              </a:rPr>
              <a:t>attributeName</a:t>
            </a:r>
            <a:endParaRPr lang="en-US" sz="1600" dirty="0">
              <a:solidFill>
                <a:schemeClr val="tx2"/>
              </a:solidFill>
            </a:endParaRPr>
          </a:p>
          <a:p>
            <a:pPr lvl="4" eaLnBrk="1" hangingPunct="1">
              <a:lnSpc>
                <a:spcPct val="80000"/>
              </a:lnSpc>
              <a:buClr>
                <a:schemeClr val="accent1"/>
              </a:buClr>
              <a:buFontTx/>
              <a:buChar char="•"/>
              <a:defRPr/>
            </a:pPr>
            <a:endParaRPr lang="en-US" sz="1600" dirty="0"/>
          </a:p>
          <a:p>
            <a:pPr eaLnBrk="1" hangingPunct="1">
              <a:lnSpc>
                <a:spcPct val="80000"/>
              </a:lnSpc>
              <a:buFontTx/>
              <a:buNone/>
              <a:defRPr/>
            </a:pPr>
            <a:r>
              <a:rPr lang="en-US" sz="1600" dirty="0">
                <a:effectLst>
                  <a:outerShdw blurRad="38100" dist="38100" dir="2700000" algn="tl">
                    <a:srgbClr val="C0C0C0"/>
                  </a:outerShdw>
                </a:effectLst>
                <a:latin typeface="Courier New" pitchFamily="49" charset="0"/>
                <a:ea typeface="ＭＳ Ｐゴシック" pitchFamily="34" charset="-128"/>
              </a:rPr>
              <a:t>course1.StudentName= “Sara </a:t>
            </a:r>
            <a:r>
              <a:rPr lang="en-US" sz="1600" dirty="0" err="1">
                <a:effectLst>
                  <a:outerShdw blurRad="38100" dist="38100" dir="2700000" algn="tl">
                    <a:srgbClr val="C0C0C0"/>
                  </a:outerShdw>
                </a:effectLst>
                <a:latin typeface="Courier New" pitchFamily="49" charset="0"/>
                <a:ea typeface="ＭＳ Ｐゴシック" pitchFamily="34" charset="-128"/>
              </a:rPr>
              <a:t>AlKebir</a:t>
            </a:r>
            <a:r>
              <a:rPr lang="en-US" sz="1600" dirty="0">
                <a:effectLst>
                  <a:outerShdw blurRad="38100" dist="38100" dir="2700000" algn="tl">
                    <a:srgbClr val="C0C0C0"/>
                  </a:outerShdw>
                </a:effectLst>
                <a:latin typeface="Courier New" pitchFamily="49" charset="0"/>
                <a:ea typeface="ＭＳ Ｐゴシック" pitchFamily="34" charset="-128"/>
              </a:rPr>
              <a:t>“;</a:t>
            </a:r>
          </a:p>
          <a:p>
            <a:pPr eaLnBrk="1" hangingPunct="1">
              <a:lnSpc>
                <a:spcPct val="80000"/>
              </a:lnSpc>
              <a:buFontTx/>
              <a:buNone/>
              <a:defRPr/>
            </a:pPr>
            <a:r>
              <a:rPr lang="en-US" sz="1600" dirty="0">
                <a:effectLst>
                  <a:outerShdw blurRad="38100" dist="38100" dir="2700000" algn="tl">
                    <a:srgbClr val="C0C0C0"/>
                  </a:outerShdw>
                </a:effectLst>
                <a:latin typeface="Courier New" pitchFamily="49" charset="0"/>
                <a:ea typeface="ＭＳ Ｐゴシック" pitchFamily="34" charset="-128"/>
              </a:rPr>
              <a:t>course2.StudentName= “</a:t>
            </a:r>
            <a:r>
              <a:rPr lang="en-US" sz="1600" dirty="0" err="1">
                <a:effectLst>
                  <a:outerShdw blurRad="38100" dist="38100" dir="2700000" algn="tl">
                    <a:srgbClr val="C0C0C0"/>
                  </a:outerShdw>
                </a:effectLst>
                <a:latin typeface="Courier New" pitchFamily="49" charset="0"/>
                <a:ea typeface="ＭＳ Ｐゴシック" pitchFamily="34" charset="-128"/>
              </a:rPr>
              <a:t>Maha</a:t>
            </a:r>
            <a:r>
              <a:rPr lang="en-US" sz="1600" dirty="0">
                <a:effectLst>
                  <a:outerShdw blurRad="38100" dist="38100" dir="2700000" algn="tl">
                    <a:srgbClr val="C0C0C0"/>
                  </a:outerShdw>
                </a:effectLst>
                <a:latin typeface="Courier New" pitchFamily="49" charset="0"/>
                <a:ea typeface="ＭＳ Ｐゴシック" pitchFamily="34" charset="-128"/>
              </a:rPr>
              <a:t> </a:t>
            </a:r>
            <a:r>
              <a:rPr lang="en-US" sz="1600" dirty="0" err="1">
                <a:effectLst>
                  <a:outerShdw blurRad="38100" dist="38100" dir="2700000" algn="tl">
                    <a:srgbClr val="C0C0C0"/>
                  </a:outerShdw>
                </a:effectLst>
                <a:latin typeface="Courier New" pitchFamily="49" charset="0"/>
                <a:ea typeface="ＭＳ Ｐゴシック" pitchFamily="34" charset="-128"/>
              </a:rPr>
              <a:t>AlSaad</a:t>
            </a:r>
            <a:r>
              <a:rPr lang="en-US" sz="1600" dirty="0">
                <a:effectLst>
                  <a:outerShdw blurRad="38100" dist="38100" dir="2700000" algn="tl">
                    <a:srgbClr val="C0C0C0"/>
                  </a:outerShdw>
                </a:effectLst>
                <a:latin typeface="Courier New" pitchFamily="49" charset="0"/>
                <a:ea typeface="ＭＳ Ｐゴシック" pitchFamily="34" charset="-128"/>
              </a:rPr>
              <a:t>“;</a:t>
            </a:r>
          </a:p>
        </p:txBody>
      </p:sp>
      <p:sp>
        <p:nvSpPr>
          <p:cNvPr id="17410" name="Date Placeholder 5"/>
          <p:cNvSpPr>
            <a:spLocks noGrp="1"/>
          </p:cNvSpPr>
          <p:nvPr>
            <p:ph type="dt" sz="half" idx="10"/>
          </p:nvPr>
        </p:nvSpPr>
        <p:spPr>
          <a:noFill/>
        </p:spPr>
        <p:txBody>
          <a:bodyPr/>
          <a:lstStyle/>
          <a:p>
            <a:r>
              <a:rPr lang="en-US"/>
              <a:t>Introduction to OOP</a:t>
            </a:r>
          </a:p>
        </p:txBody>
      </p:sp>
      <p:sp>
        <p:nvSpPr>
          <p:cNvPr id="17411" name="Footer Placeholder 6"/>
          <p:cNvSpPr>
            <a:spLocks noGrp="1"/>
          </p:cNvSpPr>
          <p:nvPr>
            <p:ph type="ftr" sz="quarter" idx="11"/>
          </p:nvPr>
        </p:nvSpPr>
        <p:spPr>
          <a:noFill/>
        </p:spPr>
        <p:txBody>
          <a:bodyPr/>
          <a:lstStyle/>
          <a:p>
            <a:r>
              <a:rPr lang="en-US"/>
              <a:t>Dr. S. GANNOUNI &amp; Dr.  A. TOUIR</a:t>
            </a:r>
          </a:p>
        </p:txBody>
      </p:sp>
      <p:sp>
        <p:nvSpPr>
          <p:cNvPr id="17412" name="Slide Number Placeholder 7"/>
          <p:cNvSpPr>
            <a:spLocks noGrp="1"/>
          </p:cNvSpPr>
          <p:nvPr>
            <p:ph type="sldNum" sz="quarter" idx="12"/>
          </p:nvPr>
        </p:nvSpPr>
        <p:spPr>
          <a:noFill/>
        </p:spPr>
        <p:txBody>
          <a:bodyPr/>
          <a:lstStyle/>
          <a:p>
            <a:r>
              <a:rPr lang="en-US"/>
              <a:t>Page </a:t>
            </a:r>
            <a:fld id="{AF25403A-3FD2-44FF-8B91-EABA6B1866EA}" type="slidenum">
              <a:rPr lang="en-US"/>
              <a:pPr/>
              <a:t>40</a:t>
            </a:fld>
            <a:endParaRPr lang="en-US"/>
          </a:p>
        </p:txBody>
      </p:sp>
      <p:sp>
        <p:nvSpPr>
          <p:cNvPr id="17415" name="AutoShape 5"/>
          <p:cNvSpPr>
            <a:spLocks noChangeAspect="1" noChangeArrowheads="1" noTextEdit="1"/>
          </p:cNvSpPr>
          <p:nvPr/>
        </p:nvSpPr>
        <p:spPr bwMode="auto">
          <a:xfrm>
            <a:off x="1981200" y="2895600"/>
            <a:ext cx="4222750" cy="3429000"/>
          </a:xfrm>
          <a:prstGeom prst="rect">
            <a:avLst/>
          </a:prstGeom>
          <a:noFill/>
          <a:ln w="9525">
            <a:noFill/>
            <a:miter lim="800000"/>
            <a:headEnd/>
            <a:tailEnd/>
          </a:ln>
        </p:spPr>
        <p:txBody>
          <a:bodyPr/>
          <a:lstStyle/>
          <a:p>
            <a:endParaRPr lang="en-US"/>
          </a:p>
        </p:txBody>
      </p:sp>
      <p:sp>
        <p:nvSpPr>
          <p:cNvPr id="145417" name="Rectangle 9"/>
          <p:cNvSpPr>
            <a:spLocks noChangeArrowheads="1"/>
          </p:cNvSpPr>
          <p:nvPr/>
        </p:nvSpPr>
        <p:spPr bwMode="auto">
          <a:xfrm>
            <a:off x="4572000" y="3711575"/>
            <a:ext cx="806450" cy="27463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C0C0C0"/>
                  </a:outerShdw>
                </a:effectLst>
                <a:latin typeface="Comic Sans MS" pitchFamily="66" charset="0"/>
                <a:ea typeface="ＭＳ Ｐゴシック" pitchFamily="34" charset="-128"/>
              </a:rPr>
              <a:t>course1</a:t>
            </a:r>
          </a:p>
        </p:txBody>
      </p:sp>
      <p:grpSp>
        <p:nvGrpSpPr>
          <p:cNvPr id="2" name="Group 47"/>
          <p:cNvGrpSpPr>
            <a:grpSpLocks/>
          </p:cNvGrpSpPr>
          <p:nvPr/>
        </p:nvGrpSpPr>
        <p:grpSpPr bwMode="auto">
          <a:xfrm>
            <a:off x="5981700" y="4973638"/>
            <a:ext cx="2705100" cy="1350962"/>
            <a:chOff x="2191" y="2035"/>
            <a:chExt cx="1704" cy="851"/>
          </a:xfrm>
        </p:grpSpPr>
        <p:sp>
          <p:nvSpPr>
            <p:cNvPr id="17442" name="Rectangle 15"/>
            <p:cNvSpPr>
              <a:spLocks noChangeArrowheads="1"/>
            </p:cNvSpPr>
            <p:nvPr/>
          </p:nvSpPr>
          <p:spPr bwMode="auto">
            <a:xfrm>
              <a:off x="2191" y="2096"/>
              <a:ext cx="1704" cy="171"/>
            </a:xfrm>
            <a:prstGeom prst="rect">
              <a:avLst/>
            </a:prstGeom>
            <a:solidFill>
              <a:srgbClr val="E8EEF7"/>
            </a:solidFill>
            <a:ln w="9525">
              <a:noFill/>
              <a:miter lim="800000"/>
              <a:headEnd/>
              <a:tailEnd/>
            </a:ln>
          </p:spPr>
          <p:txBody>
            <a:bodyPr/>
            <a:lstStyle/>
            <a:p>
              <a:endParaRPr lang="en-US"/>
            </a:p>
          </p:txBody>
        </p:sp>
        <p:sp>
          <p:nvSpPr>
            <p:cNvPr id="17443" name="Rectangle 16"/>
            <p:cNvSpPr>
              <a:spLocks noChangeArrowheads="1"/>
            </p:cNvSpPr>
            <p:nvPr/>
          </p:nvSpPr>
          <p:spPr bwMode="auto">
            <a:xfrm>
              <a:off x="2191" y="2096"/>
              <a:ext cx="1704" cy="171"/>
            </a:xfrm>
            <a:prstGeom prst="rect">
              <a:avLst/>
            </a:prstGeom>
            <a:noFill/>
            <a:ln w="4763" cap="rnd">
              <a:solidFill>
                <a:srgbClr val="000000"/>
              </a:solidFill>
              <a:round/>
              <a:headEnd/>
              <a:tailEnd/>
            </a:ln>
          </p:spPr>
          <p:txBody>
            <a:bodyPr/>
            <a:lstStyle/>
            <a:p>
              <a:endParaRPr lang="en-US"/>
            </a:p>
          </p:txBody>
        </p:sp>
        <p:sp>
          <p:nvSpPr>
            <p:cNvPr id="17444" name="Rectangle 17"/>
            <p:cNvSpPr>
              <a:spLocks noChangeArrowheads="1"/>
            </p:cNvSpPr>
            <p:nvPr/>
          </p:nvSpPr>
          <p:spPr bwMode="auto">
            <a:xfrm>
              <a:off x="2903" y="2127"/>
              <a:ext cx="586" cy="106"/>
            </a:xfrm>
            <a:prstGeom prst="rect">
              <a:avLst/>
            </a:prstGeom>
            <a:noFill/>
            <a:ln w="9525">
              <a:noFill/>
              <a:miter lim="800000"/>
              <a:headEnd/>
              <a:tailEnd/>
            </a:ln>
          </p:spPr>
          <p:txBody>
            <a:bodyPr wrap="none" lIns="0" tIns="0" rIns="0" bIns="0">
              <a:spAutoFit/>
            </a:bodyPr>
            <a:lstStyle/>
            <a:p>
              <a:r>
                <a:rPr lang="en-US" sz="1100" u="sng">
                  <a:solidFill>
                    <a:srgbClr val="000000"/>
                  </a:solidFill>
                  <a:latin typeface="Arial" charset="0"/>
                </a:rPr>
                <a:t>Object: Course</a:t>
              </a:r>
              <a:endParaRPr lang="en-US" u="sng"/>
            </a:p>
          </p:txBody>
        </p:sp>
        <p:sp>
          <p:nvSpPr>
            <p:cNvPr id="17445" name="Rectangle 18"/>
            <p:cNvSpPr>
              <a:spLocks noChangeArrowheads="1"/>
            </p:cNvSpPr>
            <p:nvPr/>
          </p:nvSpPr>
          <p:spPr bwMode="auto">
            <a:xfrm>
              <a:off x="2191" y="2267"/>
              <a:ext cx="1704" cy="619"/>
            </a:xfrm>
            <a:prstGeom prst="rect">
              <a:avLst/>
            </a:prstGeom>
            <a:solidFill>
              <a:srgbClr val="E8EEF7"/>
            </a:solidFill>
            <a:ln w="9525">
              <a:noFill/>
              <a:miter lim="800000"/>
              <a:headEnd/>
              <a:tailEnd/>
            </a:ln>
          </p:spPr>
          <p:txBody>
            <a:bodyPr/>
            <a:lstStyle/>
            <a:p>
              <a:endParaRPr lang="en-US"/>
            </a:p>
          </p:txBody>
        </p:sp>
        <p:sp>
          <p:nvSpPr>
            <p:cNvPr id="17446" name="Rectangle 19"/>
            <p:cNvSpPr>
              <a:spLocks noChangeArrowheads="1"/>
            </p:cNvSpPr>
            <p:nvPr/>
          </p:nvSpPr>
          <p:spPr bwMode="auto">
            <a:xfrm>
              <a:off x="2191" y="2267"/>
              <a:ext cx="1704" cy="619"/>
            </a:xfrm>
            <a:prstGeom prst="rect">
              <a:avLst/>
            </a:prstGeom>
            <a:noFill/>
            <a:ln w="4763" cap="rnd">
              <a:solidFill>
                <a:srgbClr val="000000"/>
              </a:solidFill>
              <a:round/>
              <a:headEnd/>
              <a:tailEnd/>
            </a:ln>
          </p:spPr>
          <p:txBody>
            <a:bodyPr/>
            <a:lstStyle/>
            <a:p>
              <a:endParaRPr lang="en-US"/>
            </a:p>
          </p:txBody>
        </p:sp>
        <p:sp>
          <p:nvSpPr>
            <p:cNvPr id="17447" name="Rectangle 20"/>
            <p:cNvSpPr>
              <a:spLocks noChangeArrowheads="1"/>
            </p:cNvSpPr>
            <p:nvPr/>
          </p:nvSpPr>
          <p:spPr bwMode="auto">
            <a:xfrm>
              <a:off x="2253" y="2313"/>
              <a:ext cx="620" cy="155"/>
            </a:xfrm>
            <a:prstGeom prst="rect">
              <a:avLst/>
            </a:prstGeom>
            <a:solidFill>
              <a:srgbClr val="E8EEF7"/>
            </a:solidFill>
            <a:ln w="9525">
              <a:noFill/>
              <a:miter lim="800000"/>
              <a:headEnd/>
              <a:tailEnd/>
            </a:ln>
          </p:spPr>
          <p:txBody>
            <a:bodyPr/>
            <a:lstStyle/>
            <a:p>
              <a:endParaRPr lang="en-US"/>
            </a:p>
          </p:txBody>
        </p:sp>
        <p:sp>
          <p:nvSpPr>
            <p:cNvPr id="17448" name="Rectangle 21"/>
            <p:cNvSpPr>
              <a:spLocks noChangeArrowheads="1"/>
            </p:cNvSpPr>
            <p:nvPr/>
          </p:nvSpPr>
          <p:spPr bwMode="auto">
            <a:xfrm>
              <a:off x="2305" y="2332"/>
              <a:ext cx="523"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studentName</a:t>
              </a:r>
              <a:endParaRPr lang="en-US"/>
            </a:p>
          </p:txBody>
        </p:sp>
        <p:sp>
          <p:nvSpPr>
            <p:cNvPr id="17449" name="Rectangle 22"/>
            <p:cNvSpPr>
              <a:spLocks noChangeArrowheads="1"/>
            </p:cNvSpPr>
            <p:nvPr/>
          </p:nvSpPr>
          <p:spPr bwMode="auto">
            <a:xfrm>
              <a:off x="3012" y="2577"/>
              <a:ext cx="666" cy="154"/>
            </a:xfrm>
            <a:prstGeom prst="rect">
              <a:avLst/>
            </a:prstGeom>
            <a:solidFill>
              <a:srgbClr val="E8EEF7"/>
            </a:solidFill>
            <a:ln w="9525">
              <a:noFill/>
              <a:miter lim="800000"/>
              <a:headEnd/>
              <a:tailEnd/>
            </a:ln>
          </p:spPr>
          <p:txBody>
            <a:bodyPr/>
            <a:lstStyle/>
            <a:p>
              <a:endParaRPr lang="en-US"/>
            </a:p>
          </p:txBody>
        </p:sp>
        <p:sp>
          <p:nvSpPr>
            <p:cNvPr id="17450" name="Rectangle 23"/>
            <p:cNvSpPr>
              <a:spLocks noChangeArrowheads="1"/>
            </p:cNvSpPr>
            <p:nvPr/>
          </p:nvSpPr>
          <p:spPr bwMode="auto">
            <a:xfrm>
              <a:off x="3012" y="2577"/>
              <a:ext cx="666" cy="154"/>
            </a:xfrm>
            <a:prstGeom prst="rect">
              <a:avLst/>
            </a:prstGeom>
            <a:noFill/>
            <a:ln w="4763" cap="rnd">
              <a:solidFill>
                <a:srgbClr val="000000"/>
              </a:solidFill>
              <a:round/>
              <a:headEnd/>
              <a:tailEnd/>
            </a:ln>
          </p:spPr>
          <p:txBody>
            <a:bodyPr/>
            <a:lstStyle/>
            <a:p>
              <a:endParaRPr lang="en-US"/>
            </a:p>
          </p:txBody>
        </p:sp>
        <p:sp>
          <p:nvSpPr>
            <p:cNvPr id="17451" name="Rectangle 24"/>
            <p:cNvSpPr>
              <a:spLocks noChangeArrowheads="1"/>
            </p:cNvSpPr>
            <p:nvPr/>
          </p:nvSpPr>
          <p:spPr bwMode="auto">
            <a:xfrm>
              <a:off x="3012" y="2313"/>
              <a:ext cx="666" cy="155"/>
            </a:xfrm>
            <a:prstGeom prst="rect">
              <a:avLst/>
            </a:prstGeom>
            <a:solidFill>
              <a:srgbClr val="E8EEF7"/>
            </a:solidFill>
            <a:ln w="9525">
              <a:noFill/>
              <a:miter lim="800000"/>
              <a:headEnd/>
              <a:tailEnd/>
            </a:ln>
          </p:spPr>
          <p:txBody>
            <a:bodyPr/>
            <a:lstStyle/>
            <a:p>
              <a:endParaRPr lang="en-US"/>
            </a:p>
          </p:txBody>
        </p:sp>
        <p:sp>
          <p:nvSpPr>
            <p:cNvPr id="17452" name="Rectangle 25"/>
            <p:cNvSpPr>
              <a:spLocks noChangeArrowheads="1"/>
            </p:cNvSpPr>
            <p:nvPr/>
          </p:nvSpPr>
          <p:spPr bwMode="auto">
            <a:xfrm>
              <a:off x="3012" y="2313"/>
              <a:ext cx="666" cy="155"/>
            </a:xfrm>
            <a:prstGeom prst="rect">
              <a:avLst/>
            </a:prstGeom>
            <a:noFill/>
            <a:ln w="4763" cap="rnd">
              <a:solidFill>
                <a:srgbClr val="000000"/>
              </a:solidFill>
              <a:round/>
              <a:headEnd/>
              <a:tailEnd/>
            </a:ln>
          </p:spPr>
          <p:txBody>
            <a:bodyPr/>
            <a:lstStyle/>
            <a:p>
              <a:endParaRPr lang="en-US"/>
            </a:p>
          </p:txBody>
        </p:sp>
        <p:sp>
          <p:nvSpPr>
            <p:cNvPr id="17453" name="Rectangle 26"/>
            <p:cNvSpPr>
              <a:spLocks noChangeArrowheads="1"/>
            </p:cNvSpPr>
            <p:nvPr/>
          </p:nvSpPr>
          <p:spPr bwMode="auto">
            <a:xfrm>
              <a:off x="3076" y="2332"/>
              <a:ext cx="5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Majed AlKebir</a:t>
              </a:r>
              <a:endParaRPr lang="en-US"/>
            </a:p>
          </p:txBody>
        </p:sp>
        <p:sp>
          <p:nvSpPr>
            <p:cNvPr id="17454" name="Rectangle 27"/>
            <p:cNvSpPr>
              <a:spLocks noChangeArrowheads="1"/>
            </p:cNvSpPr>
            <p:nvPr/>
          </p:nvSpPr>
          <p:spPr bwMode="auto">
            <a:xfrm>
              <a:off x="2222" y="2577"/>
              <a:ext cx="604" cy="154"/>
            </a:xfrm>
            <a:prstGeom prst="rect">
              <a:avLst/>
            </a:prstGeom>
            <a:solidFill>
              <a:srgbClr val="E8EEF7"/>
            </a:solidFill>
            <a:ln w="9525">
              <a:noFill/>
              <a:miter lim="800000"/>
              <a:headEnd/>
              <a:tailEnd/>
            </a:ln>
          </p:spPr>
          <p:txBody>
            <a:bodyPr/>
            <a:lstStyle/>
            <a:p>
              <a:endParaRPr lang="en-US"/>
            </a:p>
          </p:txBody>
        </p:sp>
        <p:sp>
          <p:nvSpPr>
            <p:cNvPr id="17455" name="Rectangle 28"/>
            <p:cNvSpPr>
              <a:spLocks noChangeArrowheads="1"/>
            </p:cNvSpPr>
            <p:nvPr/>
          </p:nvSpPr>
          <p:spPr bwMode="auto">
            <a:xfrm>
              <a:off x="2289" y="2595"/>
              <a:ext cx="475"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courseCode</a:t>
              </a:r>
              <a:endParaRPr lang="en-US"/>
            </a:p>
          </p:txBody>
        </p:sp>
        <p:sp>
          <p:nvSpPr>
            <p:cNvPr id="17456" name="Freeform 44"/>
            <p:cNvSpPr>
              <a:spLocks/>
            </p:cNvSpPr>
            <p:nvPr/>
          </p:nvSpPr>
          <p:spPr bwMode="auto">
            <a:xfrm>
              <a:off x="2977" y="2035"/>
              <a:ext cx="66" cy="61"/>
            </a:xfrm>
            <a:custGeom>
              <a:avLst/>
              <a:gdLst>
                <a:gd name="T0" fmla="*/ 38 w 66"/>
                <a:gd name="T1" fmla="*/ 0 h 61"/>
                <a:gd name="T2" fmla="*/ 66 w 66"/>
                <a:gd name="T3" fmla="*/ 61 h 61"/>
                <a:gd name="T4" fmla="*/ 0 w 66"/>
                <a:gd name="T5" fmla="*/ 47 h 61"/>
                <a:gd name="T6" fmla="*/ 38 w 66"/>
                <a:gd name="T7" fmla="*/ 0 h 61"/>
                <a:gd name="T8" fmla="*/ 0 60000 65536"/>
                <a:gd name="T9" fmla="*/ 0 60000 65536"/>
                <a:gd name="T10" fmla="*/ 0 60000 65536"/>
                <a:gd name="T11" fmla="*/ 0 60000 65536"/>
                <a:gd name="T12" fmla="*/ 0 w 66"/>
                <a:gd name="T13" fmla="*/ 0 h 61"/>
                <a:gd name="T14" fmla="*/ 66 w 66"/>
                <a:gd name="T15" fmla="*/ 61 h 61"/>
              </a:gdLst>
              <a:ahLst/>
              <a:cxnLst>
                <a:cxn ang="T8">
                  <a:pos x="T0" y="T1"/>
                </a:cxn>
                <a:cxn ang="T9">
                  <a:pos x="T2" y="T3"/>
                </a:cxn>
                <a:cxn ang="T10">
                  <a:pos x="T4" y="T5"/>
                </a:cxn>
                <a:cxn ang="T11">
                  <a:pos x="T6" y="T7"/>
                </a:cxn>
              </a:cxnLst>
              <a:rect l="T12" t="T13" r="T14" b="T15"/>
              <a:pathLst>
                <a:path w="66" h="61">
                  <a:moveTo>
                    <a:pt x="38" y="0"/>
                  </a:moveTo>
                  <a:lnTo>
                    <a:pt x="66" y="61"/>
                  </a:lnTo>
                  <a:lnTo>
                    <a:pt x="0" y="47"/>
                  </a:lnTo>
                  <a:lnTo>
                    <a:pt x="38" y="0"/>
                  </a:lnTo>
                  <a:close/>
                </a:path>
              </a:pathLst>
            </a:custGeom>
            <a:solidFill>
              <a:srgbClr val="4677BF"/>
            </a:solidFill>
            <a:ln w="9525">
              <a:noFill/>
              <a:round/>
              <a:headEnd/>
              <a:tailEnd/>
            </a:ln>
          </p:spPr>
          <p:txBody>
            <a:bodyPr/>
            <a:lstStyle/>
            <a:p>
              <a:endParaRPr lang="en-US"/>
            </a:p>
          </p:txBody>
        </p:sp>
      </p:grpSp>
      <p:grpSp>
        <p:nvGrpSpPr>
          <p:cNvPr id="3" name="Group 50"/>
          <p:cNvGrpSpPr>
            <a:grpSpLocks/>
          </p:cNvGrpSpPr>
          <p:nvPr/>
        </p:nvGrpSpPr>
        <p:grpSpPr bwMode="auto">
          <a:xfrm>
            <a:off x="2209800" y="3724275"/>
            <a:ext cx="762000" cy="246063"/>
            <a:chOff x="384" y="2731"/>
            <a:chExt cx="480" cy="155"/>
          </a:xfrm>
        </p:grpSpPr>
        <p:sp>
          <p:nvSpPr>
            <p:cNvPr id="17440" name="Rectangle 11"/>
            <p:cNvSpPr>
              <a:spLocks noChangeArrowheads="1"/>
            </p:cNvSpPr>
            <p:nvPr/>
          </p:nvSpPr>
          <p:spPr bwMode="auto">
            <a:xfrm>
              <a:off x="384" y="2731"/>
              <a:ext cx="464" cy="155"/>
            </a:xfrm>
            <a:prstGeom prst="rect">
              <a:avLst/>
            </a:prstGeom>
            <a:solidFill>
              <a:srgbClr val="E8EEF7"/>
            </a:solidFill>
            <a:ln w="9525">
              <a:noFill/>
              <a:miter lim="800000"/>
              <a:headEnd/>
              <a:tailEnd/>
            </a:ln>
          </p:spPr>
          <p:txBody>
            <a:bodyPr/>
            <a:lstStyle/>
            <a:p>
              <a:endParaRPr lang="en-US"/>
            </a:p>
          </p:txBody>
        </p:sp>
        <p:sp>
          <p:nvSpPr>
            <p:cNvPr id="17441" name="Rectangle 12"/>
            <p:cNvSpPr>
              <a:spLocks noChangeArrowheads="1"/>
            </p:cNvSpPr>
            <p:nvPr/>
          </p:nvSpPr>
          <p:spPr bwMode="auto">
            <a:xfrm>
              <a:off x="400" y="2731"/>
              <a:ext cx="464" cy="155"/>
            </a:xfrm>
            <a:prstGeom prst="rect">
              <a:avLst/>
            </a:prstGeom>
            <a:noFill/>
            <a:ln w="4763" cap="rnd">
              <a:solidFill>
                <a:srgbClr val="000000"/>
              </a:solidFill>
              <a:round/>
              <a:headEnd/>
              <a:tailEnd/>
            </a:ln>
          </p:spPr>
          <p:txBody>
            <a:bodyPr/>
            <a:lstStyle/>
            <a:p>
              <a:endParaRPr lang="en-US"/>
            </a:p>
          </p:txBody>
        </p:sp>
      </p:grpSp>
      <p:sp>
        <p:nvSpPr>
          <p:cNvPr id="145421" name="Rectangle 13"/>
          <p:cNvSpPr>
            <a:spLocks noChangeArrowheads="1"/>
          </p:cNvSpPr>
          <p:nvPr/>
        </p:nvSpPr>
        <p:spPr bwMode="auto">
          <a:xfrm>
            <a:off x="1295400" y="3709988"/>
            <a:ext cx="842963" cy="274637"/>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C0C0C0"/>
                  </a:outerShdw>
                </a:effectLst>
                <a:latin typeface="Comic Sans MS" pitchFamily="66" charset="0"/>
                <a:ea typeface="ＭＳ Ｐゴシック" pitchFamily="34" charset="-128"/>
              </a:rPr>
              <a:t>course2</a:t>
            </a:r>
          </a:p>
        </p:txBody>
      </p:sp>
      <p:sp>
        <p:nvSpPr>
          <p:cNvPr id="17420" name="Rectangle 29"/>
          <p:cNvSpPr>
            <a:spLocks noChangeArrowheads="1"/>
          </p:cNvSpPr>
          <p:nvPr/>
        </p:nvSpPr>
        <p:spPr bwMode="auto">
          <a:xfrm>
            <a:off x="2084388" y="5049838"/>
            <a:ext cx="2705100" cy="269875"/>
          </a:xfrm>
          <a:prstGeom prst="rect">
            <a:avLst/>
          </a:prstGeom>
          <a:solidFill>
            <a:srgbClr val="E8EEF7"/>
          </a:solidFill>
          <a:ln w="9525">
            <a:noFill/>
            <a:miter lim="800000"/>
            <a:headEnd/>
            <a:tailEnd/>
          </a:ln>
        </p:spPr>
        <p:txBody>
          <a:bodyPr/>
          <a:lstStyle/>
          <a:p>
            <a:endParaRPr lang="en-US"/>
          </a:p>
        </p:txBody>
      </p:sp>
      <p:sp>
        <p:nvSpPr>
          <p:cNvPr id="17421" name="Rectangle 30"/>
          <p:cNvSpPr>
            <a:spLocks noChangeArrowheads="1"/>
          </p:cNvSpPr>
          <p:nvPr/>
        </p:nvSpPr>
        <p:spPr bwMode="auto">
          <a:xfrm>
            <a:off x="2084388" y="5049838"/>
            <a:ext cx="2705100" cy="269875"/>
          </a:xfrm>
          <a:prstGeom prst="rect">
            <a:avLst/>
          </a:prstGeom>
          <a:noFill/>
          <a:ln w="4763" cap="rnd">
            <a:solidFill>
              <a:srgbClr val="000000"/>
            </a:solidFill>
            <a:round/>
            <a:headEnd/>
            <a:tailEnd/>
          </a:ln>
        </p:spPr>
        <p:txBody>
          <a:bodyPr/>
          <a:lstStyle/>
          <a:p>
            <a:endParaRPr lang="en-US"/>
          </a:p>
        </p:txBody>
      </p:sp>
      <p:sp>
        <p:nvSpPr>
          <p:cNvPr id="17422" name="Rectangle 31"/>
          <p:cNvSpPr>
            <a:spLocks noChangeArrowheads="1"/>
          </p:cNvSpPr>
          <p:nvPr/>
        </p:nvSpPr>
        <p:spPr bwMode="auto">
          <a:xfrm>
            <a:off x="3214688" y="5094288"/>
            <a:ext cx="930275" cy="168275"/>
          </a:xfrm>
          <a:prstGeom prst="rect">
            <a:avLst/>
          </a:prstGeom>
          <a:noFill/>
          <a:ln w="9525">
            <a:noFill/>
            <a:miter lim="800000"/>
            <a:headEnd/>
            <a:tailEnd/>
          </a:ln>
        </p:spPr>
        <p:txBody>
          <a:bodyPr wrap="none" lIns="0" tIns="0" rIns="0" bIns="0">
            <a:spAutoFit/>
          </a:bodyPr>
          <a:lstStyle/>
          <a:p>
            <a:r>
              <a:rPr lang="en-US" sz="1100" u="sng">
                <a:solidFill>
                  <a:srgbClr val="000000"/>
                </a:solidFill>
                <a:latin typeface="Arial" charset="0"/>
              </a:rPr>
              <a:t>Object: Course</a:t>
            </a:r>
            <a:endParaRPr lang="en-US" u="sng"/>
          </a:p>
        </p:txBody>
      </p:sp>
      <p:sp>
        <p:nvSpPr>
          <p:cNvPr id="17423" name="Rectangle 32"/>
          <p:cNvSpPr>
            <a:spLocks noChangeArrowheads="1"/>
          </p:cNvSpPr>
          <p:nvPr/>
        </p:nvSpPr>
        <p:spPr bwMode="auto">
          <a:xfrm>
            <a:off x="2084388" y="5319713"/>
            <a:ext cx="2705100" cy="984250"/>
          </a:xfrm>
          <a:prstGeom prst="rect">
            <a:avLst/>
          </a:prstGeom>
          <a:solidFill>
            <a:srgbClr val="E8EEF7"/>
          </a:solidFill>
          <a:ln w="9525">
            <a:noFill/>
            <a:miter lim="800000"/>
            <a:headEnd/>
            <a:tailEnd/>
          </a:ln>
        </p:spPr>
        <p:txBody>
          <a:bodyPr/>
          <a:lstStyle/>
          <a:p>
            <a:endParaRPr lang="en-US"/>
          </a:p>
        </p:txBody>
      </p:sp>
      <p:sp>
        <p:nvSpPr>
          <p:cNvPr id="17424" name="Rectangle 33"/>
          <p:cNvSpPr>
            <a:spLocks noChangeArrowheads="1"/>
          </p:cNvSpPr>
          <p:nvPr/>
        </p:nvSpPr>
        <p:spPr bwMode="auto">
          <a:xfrm>
            <a:off x="2084388" y="5319713"/>
            <a:ext cx="2705100" cy="984250"/>
          </a:xfrm>
          <a:prstGeom prst="rect">
            <a:avLst/>
          </a:prstGeom>
          <a:noFill/>
          <a:ln w="4763" cap="rnd">
            <a:solidFill>
              <a:srgbClr val="000000"/>
            </a:solidFill>
            <a:round/>
            <a:headEnd/>
            <a:tailEnd/>
          </a:ln>
        </p:spPr>
        <p:txBody>
          <a:bodyPr/>
          <a:lstStyle/>
          <a:p>
            <a:endParaRPr lang="en-US"/>
          </a:p>
        </p:txBody>
      </p:sp>
      <p:sp>
        <p:nvSpPr>
          <p:cNvPr id="17425" name="Rectangle 34"/>
          <p:cNvSpPr>
            <a:spLocks noChangeArrowheads="1"/>
          </p:cNvSpPr>
          <p:nvPr/>
        </p:nvSpPr>
        <p:spPr bwMode="auto">
          <a:xfrm>
            <a:off x="2182813" y="5392738"/>
            <a:ext cx="984250" cy="247650"/>
          </a:xfrm>
          <a:prstGeom prst="rect">
            <a:avLst/>
          </a:prstGeom>
          <a:solidFill>
            <a:srgbClr val="E8EEF7"/>
          </a:solidFill>
          <a:ln w="9525">
            <a:noFill/>
            <a:miter lim="800000"/>
            <a:headEnd/>
            <a:tailEnd/>
          </a:ln>
        </p:spPr>
        <p:txBody>
          <a:bodyPr/>
          <a:lstStyle/>
          <a:p>
            <a:endParaRPr lang="en-US"/>
          </a:p>
        </p:txBody>
      </p:sp>
      <p:sp>
        <p:nvSpPr>
          <p:cNvPr id="17426" name="Rectangle 35"/>
          <p:cNvSpPr>
            <a:spLocks noChangeArrowheads="1"/>
          </p:cNvSpPr>
          <p:nvPr/>
        </p:nvSpPr>
        <p:spPr bwMode="auto">
          <a:xfrm>
            <a:off x="2265363" y="5434013"/>
            <a:ext cx="830262"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studentName</a:t>
            </a:r>
            <a:endParaRPr lang="en-US"/>
          </a:p>
        </p:txBody>
      </p:sp>
      <p:sp>
        <p:nvSpPr>
          <p:cNvPr id="17427" name="Rectangle 36"/>
          <p:cNvSpPr>
            <a:spLocks noChangeArrowheads="1"/>
          </p:cNvSpPr>
          <p:nvPr/>
        </p:nvSpPr>
        <p:spPr bwMode="auto">
          <a:xfrm>
            <a:off x="3387725" y="5811838"/>
            <a:ext cx="1057275" cy="246062"/>
          </a:xfrm>
          <a:prstGeom prst="rect">
            <a:avLst/>
          </a:prstGeom>
          <a:solidFill>
            <a:srgbClr val="E8EEF7"/>
          </a:solidFill>
          <a:ln w="9525">
            <a:noFill/>
            <a:miter lim="800000"/>
            <a:headEnd/>
            <a:tailEnd/>
          </a:ln>
        </p:spPr>
        <p:txBody>
          <a:bodyPr/>
          <a:lstStyle/>
          <a:p>
            <a:endParaRPr lang="en-US"/>
          </a:p>
        </p:txBody>
      </p:sp>
      <p:sp>
        <p:nvSpPr>
          <p:cNvPr id="17428" name="Rectangle 37"/>
          <p:cNvSpPr>
            <a:spLocks noChangeArrowheads="1"/>
          </p:cNvSpPr>
          <p:nvPr/>
        </p:nvSpPr>
        <p:spPr bwMode="auto">
          <a:xfrm>
            <a:off x="3387725" y="5811838"/>
            <a:ext cx="1057275" cy="246062"/>
          </a:xfrm>
          <a:prstGeom prst="rect">
            <a:avLst/>
          </a:prstGeom>
          <a:noFill/>
          <a:ln w="4763" cap="rnd">
            <a:solidFill>
              <a:srgbClr val="000000"/>
            </a:solidFill>
            <a:round/>
            <a:headEnd/>
            <a:tailEnd/>
          </a:ln>
        </p:spPr>
        <p:txBody>
          <a:bodyPr/>
          <a:lstStyle/>
          <a:p>
            <a:endParaRPr lang="en-US"/>
          </a:p>
        </p:txBody>
      </p:sp>
      <p:sp>
        <p:nvSpPr>
          <p:cNvPr id="17429" name="Rectangle 38"/>
          <p:cNvSpPr>
            <a:spLocks noChangeArrowheads="1"/>
          </p:cNvSpPr>
          <p:nvPr/>
        </p:nvSpPr>
        <p:spPr bwMode="auto">
          <a:xfrm>
            <a:off x="3387725" y="5392738"/>
            <a:ext cx="1057275" cy="247650"/>
          </a:xfrm>
          <a:prstGeom prst="rect">
            <a:avLst/>
          </a:prstGeom>
          <a:solidFill>
            <a:srgbClr val="E8EEF7"/>
          </a:solidFill>
          <a:ln w="9525">
            <a:noFill/>
            <a:miter lim="800000"/>
            <a:headEnd/>
            <a:tailEnd/>
          </a:ln>
        </p:spPr>
        <p:txBody>
          <a:bodyPr/>
          <a:lstStyle/>
          <a:p>
            <a:endParaRPr lang="en-US"/>
          </a:p>
        </p:txBody>
      </p:sp>
      <p:sp>
        <p:nvSpPr>
          <p:cNvPr id="17430" name="Rectangle 39"/>
          <p:cNvSpPr>
            <a:spLocks noChangeArrowheads="1"/>
          </p:cNvSpPr>
          <p:nvPr/>
        </p:nvSpPr>
        <p:spPr bwMode="auto">
          <a:xfrm>
            <a:off x="3387725" y="5392738"/>
            <a:ext cx="1057275" cy="247650"/>
          </a:xfrm>
          <a:prstGeom prst="rect">
            <a:avLst/>
          </a:prstGeom>
          <a:noFill/>
          <a:ln w="4763" cap="rnd">
            <a:solidFill>
              <a:srgbClr val="000000"/>
            </a:solidFill>
            <a:round/>
            <a:headEnd/>
            <a:tailEnd/>
          </a:ln>
        </p:spPr>
        <p:txBody>
          <a:bodyPr/>
          <a:lstStyle/>
          <a:p>
            <a:endParaRPr lang="en-US"/>
          </a:p>
        </p:txBody>
      </p:sp>
      <p:sp>
        <p:nvSpPr>
          <p:cNvPr id="17431" name="Rectangle 40"/>
          <p:cNvSpPr>
            <a:spLocks noChangeArrowheads="1"/>
          </p:cNvSpPr>
          <p:nvPr/>
        </p:nvSpPr>
        <p:spPr bwMode="auto">
          <a:xfrm>
            <a:off x="3527425" y="5434013"/>
            <a:ext cx="769938"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Fahd AlAmri</a:t>
            </a:r>
            <a:endParaRPr lang="en-US"/>
          </a:p>
        </p:txBody>
      </p:sp>
      <p:sp>
        <p:nvSpPr>
          <p:cNvPr id="17432" name="Rectangle 41"/>
          <p:cNvSpPr>
            <a:spLocks noChangeArrowheads="1"/>
          </p:cNvSpPr>
          <p:nvPr/>
        </p:nvSpPr>
        <p:spPr bwMode="auto">
          <a:xfrm>
            <a:off x="2133600" y="5811838"/>
            <a:ext cx="958850" cy="246062"/>
          </a:xfrm>
          <a:prstGeom prst="rect">
            <a:avLst/>
          </a:prstGeom>
          <a:solidFill>
            <a:srgbClr val="E8EEF7"/>
          </a:solidFill>
          <a:ln w="9525">
            <a:noFill/>
            <a:miter lim="800000"/>
            <a:headEnd/>
            <a:tailEnd/>
          </a:ln>
        </p:spPr>
        <p:txBody>
          <a:bodyPr/>
          <a:lstStyle/>
          <a:p>
            <a:endParaRPr lang="en-US"/>
          </a:p>
        </p:txBody>
      </p:sp>
      <p:sp>
        <p:nvSpPr>
          <p:cNvPr id="17433" name="Rectangle 42"/>
          <p:cNvSpPr>
            <a:spLocks noChangeArrowheads="1"/>
          </p:cNvSpPr>
          <p:nvPr/>
        </p:nvSpPr>
        <p:spPr bwMode="auto">
          <a:xfrm>
            <a:off x="2239963" y="5849938"/>
            <a:ext cx="754062"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courseCode</a:t>
            </a:r>
            <a:endParaRPr lang="en-US"/>
          </a:p>
        </p:txBody>
      </p:sp>
      <p:sp>
        <p:nvSpPr>
          <p:cNvPr id="17434" name="Freeform 45"/>
          <p:cNvSpPr>
            <a:spLocks/>
          </p:cNvSpPr>
          <p:nvPr/>
        </p:nvSpPr>
        <p:spPr bwMode="auto">
          <a:xfrm>
            <a:off x="2590800" y="3810000"/>
            <a:ext cx="763588" cy="1231900"/>
          </a:xfrm>
          <a:custGeom>
            <a:avLst/>
            <a:gdLst>
              <a:gd name="T0" fmla="*/ 0 w 1265"/>
              <a:gd name="T1" fmla="*/ 0 h 367"/>
              <a:gd name="T2" fmla="*/ 78 w 1265"/>
              <a:gd name="T3" fmla="*/ 65 h 367"/>
              <a:gd name="T4" fmla="*/ 179 w 1265"/>
              <a:gd name="T5" fmla="*/ 125 h 367"/>
              <a:gd name="T6" fmla="*/ 302 w 1265"/>
              <a:gd name="T7" fmla="*/ 179 h 367"/>
              <a:gd name="T8" fmla="*/ 449 w 1265"/>
              <a:gd name="T9" fmla="*/ 227 h 367"/>
              <a:gd name="T10" fmla="*/ 618 w 1265"/>
              <a:gd name="T11" fmla="*/ 271 h 367"/>
              <a:gd name="T12" fmla="*/ 810 w 1265"/>
              <a:gd name="T13" fmla="*/ 308 h 367"/>
              <a:gd name="T14" fmla="*/ 1026 w 1265"/>
              <a:gd name="T15" fmla="*/ 340 h 367"/>
              <a:gd name="T16" fmla="*/ 1265 w 1265"/>
              <a:gd name="T17" fmla="*/ 367 h 3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65"/>
              <a:gd name="T28" fmla="*/ 0 h 367"/>
              <a:gd name="T29" fmla="*/ 1265 w 1265"/>
              <a:gd name="T30" fmla="*/ 367 h 36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65" h="367">
                <a:moveTo>
                  <a:pt x="0" y="0"/>
                </a:moveTo>
                <a:lnTo>
                  <a:pt x="78" y="65"/>
                </a:lnTo>
                <a:lnTo>
                  <a:pt x="179" y="125"/>
                </a:lnTo>
                <a:lnTo>
                  <a:pt x="302" y="179"/>
                </a:lnTo>
                <a:lnTo>
                  <a:pt x="449" y="227"/>
                </a:lnTo>
                <a:lnTo>
                  <a:pt x="618" y="271"/>
                </a:lnTo>
                <a:lnTo>
                  <a:pt x="810" y="308"/>
                </a:lnTo>
                <a:lnTo>
                  <a:pt x="1026" y="340"/>
                </a:lnTo>
                <a:lnTo>
                  <a:pt x="1265" y="367"/>
                </a:lnTo>
              </a:path>
            </a:pathLst>
          </a:custGeom>
          <a:noFill/>
          <a:ln w="4763" cap="rnd">
            <a:solidFill>
              <a:srgbClr val="4677BF"/>
            </a:solidFill>
            <a:prstDash val="solid"/>
            <a:round/>
            <a:headEnd/>
            <a:tailEnd/>
          </a:ln>
        </p:spPr>
        <p:txBody>
          <a:bodyPr/>
          <a:lstStyle/>
          <a:p>
            <a:endParaRPr lang="en-US"/>
          </a:p>
        </p:txBody>
      </p:sp>
      <p:sp>
        <p:nvSpPr>
          <p:cNvPr id="17435" name="Freeform 46"/>
          <p:cNvSpPr>
            <a:spLocks/>
          </p:cNvSpPr>
          <p:nvPr/>
        </p:nvSpPr>
        <p:spPr bwMode="auto">
          <a:xfrm>
            <a:off x="3336925" y="4992688"/>
            <a:ext cx="100013" cy="95250"/>
          </a:xfrm>
          <a:custGeom>
            <a:avLst/>
            <a:gdLst>
              <a:gd name="T0" fmla="*/ 5 w 63"/>
              <a:gd name="T1" fmla="*/ 0 h 60"/>
              <a:gd name="T2" fmla="*/ 63 w 63"/>
              <a:gd name="T3" fmla="*/ 36 h 60"/>
              <a:gd name="T4" fmla="*/ 0 w 63"/>
              <a:gd name="T5" fmla="*/ 60 h 60"/>
              <a:gd name="T6" fmla="*/ 5 w 63"/>
              <a:gd name="T7" fmla="*/ 0 h 60"/>
              <a:gd name="T8" fmla="*/ 0 60000 65536"/>
              <a:gd name="T9" fmla="*/ 0 60000 65536"/>
              <a:gd name="T10" fmla="*/ 0 60000 65536"/>
              <a:gd name="T11" fmla="*/ 0 60000 65536"/>
              <a:gd name="T12" fmla="*/ 0 w 63"/>
              <a:gd name="T13" fmla="*/ 0 h 60"/>
              <a:gd name="T14" fmla="*/ 63 w 63"/>
              <a:gd name="T15" fmla="*/ 60 h 60"/>
            </a:gdLst>
            <a:ahLst/>
            <a:cxnLst>
              <a:cxn ang="T8">
                <a:pos x="T0" y="T1"/>
              </a:cxn>
              <a:cxn ang="T9">
                <a:pos x="T2" y="T3"/>
              </a:cxn>
              <a:cxn ang="T10">
                <a:pos x="T4" y="T5"/>
              </a:cxn>
              <a:cxn ang="T11">
                <a:pos x="T6" y="T7"/>
              </a:cxn>
            </a:cxnLst>
            <a:rect l="T12" t="T13" r="T14" b="T15"/>
            <a:pathLst>
              <a:path w="63" h="60">
                <a:moveTo>
                  <a:pt x="5" y="0"/>
                </a:moveTo>
                <a:lnTo>
                  <a:pt x="63" y="36"/>
                </a:lnTo>
                <a:lnTo>
                  <a:pt x="0" y="60"/>
                </a:lnTo>
                <a:lnTo>
                  <a:pt x="5" y="0"/>
                </a:lnTo>
                <a:close/>
              </a:path>
            </a:pathLst>
          </a:custGeom>
          <a:solidFill>
            <a:srgbClr val="4677BF"/>
          </a:solidFill>
          <a:ln w="9525">
            <a:noFill/>
            <a:round/>
            <a:headEnd/>
            <a:tailEnd/>
          </a:ln>
        </p:spPr>
        <p:txBody>
          <a:bodyPr/>
          <a:lstStyle/>
          <a:p>
            <a:endParaRPr lang="en-US"/>
          </a:p>
        </p:txBody>
      </p:sp>
      <p:grpSp>
        <p:nvGrpSpPr>
          <p:cNvPr id="4" name="Group 51"/>
          <p:cNvGrpSpPr>
            <a:grpSpLocks/>
          </p:cNvGrpSpPr>
          <p:nvPr/>
        </p:nvGrpSpPr>
        <p:grpSpPr bwMode="auto">
          <a:xfrm>
            <a:off x="5486400" y="3724275"/>
            <a:ext cx="762000" cy="246063"/>
            <a:chOff x="384" y="2731"/>
            <a:chExt cx="480" cy="155"/>
          </a:xfrm>
        </p:grpSpPr>
        <p:sp>
          <p:nvSpPr>
            <p:cNvPr id="17438" name="Rectangle 52"/>
            <p:cNvSpPr>
              <a:spLocks noChangeArrowheads="1"/>
            </p:cNvSpPr>
            <p:nvPr/>
          </p:nvSpPr>
          <p:spPr bwMode="auto">
            <a:xfrm>
              <a:off x="384" y="2731"/>
              <a:ext cx="464" cy="155"/>
            </a:xfrm>
            <a:prstGeom prst="rect">
              <a:avLst/>
            </a:prstGeom>
            <a:solidFill>
              <a:srgbClr val="E8EEF7"/>
            </a:solidFill>
            <a:ln w="9525">
              <a:noFill/>
              <a:miter lim="800000"/>
              <a:headEnd/>
              <a:tailEnd/>
            </a:ln>
          </p:spPr>
          <p:txBody>
            <a:bodyPr/>
            <a:lstStyle/>
            <a:p>
              <a:endParaRPr lang="en-US"/>
            </a:p>
          </p:txBody>
        </p:sp>
        <p:sp>
          <p:nvSpPr>
            <p:cNvPr id="17439" name="Rectangle 53"/>
            <p:cNvSpPr>
              <a:spLocks noChangeArrowheads="1"/>
            </p:cNvSpPr>
            <p:nvPr/>
          </p:nvSpPr>
          <p:spPr bwMode="auto">
            <a:xfrm>
              <a:off x="400" y="2731"/>
              <a:ext cx="464" cy="155"/>
            </a:xfrm>
            <a:prstGeom prst="rect">
              <a:avLst/>
            </a:prstGeom>
            <a:noFill/>
            <a:ln w="4763" cap="rnd">
              <a:solidFill>
                <a:srgbClr val="000000"/>
              </a:solidFill>
              <a:round/>
              <a:headEnd/>
              <a:tailEnd/>
            </a:ln>
          </p:spPr>
          <p:txBody>
            <a:bodyPr/>
            <a:lstStyle/>
            <a:p>
              <a:endParaRPr lang="en-US"/>
            </a:p>
          </p:txBody>
        </p:sp>
      </p:grpSp>
      <p:sp>
        <p:nvSpPr>
          <p:cNvPr id="17437" name="Freeform 54"/>
          <p:cNvSpPr>
            <a:spLocks/>
          </p:cNvSpPr>
          <p:nvPr/>
        </p:nvSpPr>
        <p:spPr bwMode="auto">
          <a:xfrm>
            <a:off x="5867400" y="3886200"/>
            <a:ext cx="1371600" cy="1143000"/>
          </a:xfrm>
          <a:custGeom>
            <a:avLst/>
            <a:gdLst>
              <a:gd name="T0" fmla="*/ 0 w 1265"/>
              <a:gd name="T1" fmla="*/ 0 h 367"/>
              <a:gd name="T2" fmla="*/ 78 w 1265"/>
              <a:gd name="T3" fmla="*/ 65 h 367"/>
              <a:gd name="T4" fmla="*/ 179 w 1265"/>
              <a:gd name="T5" fmla="*/ 125 h 367"/>
              <a:gd name="T6" fmla="*/ 302 w 1265"/>
              <a:gd name="T7" fmla="*/ 179 h 367"/>
              <a:gd name="T8" fmla="*/ 449 w 1265"/>
              <a:gd name="T9" fmla="*/ 227 h 367"/>
              <a:gd name="T10" fmla="*/ 618 w 1265"/>
              <a:gd name="T11" fmla="*/ 271 h 367"/>
              <a:gd name="T12" fmla="*/ 810 w 1265"/>
              <a:gd name="T13" fmla="*/ 308 h 367"/>
              <a:gd name="T14" fmla="*/ 1026 w 1265"/>
              <a:gd name="T15" fmla="*/ 340 h 367"/>
              <a:gd name="T16" fmla="*/ 1265 w 1265"/>
              <a:gd name="T17" fmla="*/ 367 h 3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65"/>
              <a:gd name="T28" fmla="*/ 0 h 367"/>
              <a:gd name="T29" fmla="*/ 1265 w 1265"/>
              <a:gd name="T30" fmla="*/ 367 h 36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65" h="367">
                <a:moveTo>
                  <a:pt x="0" y="0"/>
                </a:moveTo>
                <a:lnTo>
                  <a:pt x="78" y="65"/>
                </a:lnTo>
                <a:lnTo>
                  <a:pt x="179" y="125"/>
                </a:lnTo>
                <a:lnTo>
                  <a:pt x="302" y="179"/>
                </a:lnTo>
                <a:lnTo>
                  <a:pt x="449" y="227"/>
                </a:lnTo>
                <a:lnTo>
                  <a:pt x="618" y="271"/>
                </a:lnTo>
                <a:lnTo>
                  <a:pt x="810" y="308"/>
                </a:lnTo>
                <a:lnTo>
                  <a:pt x="1026" y="340"/>
                </a:lnTo>
                <a:lnTo>
                  <a:pt x="1265" y="367"/>
                </a:lnTo>
              </a:path>
            </a:pathLst>
          </a:custGeom>
          <a:noFill/>
          <a:ln w="4763" cap="rnd">
            <a:solidFill>
              <a:srgbClr val="4677BF"/>
            </a:solidFill>
            <a:prstDash val="solid"/>
            <a:round/>
            <a:headEnd/>
            <a:tailEnd/>
          </a:ln>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6"/>
          <p:cNvGraphicFramePr>
            <a:graphicFrameLocks noGrp="1" noChangeAspect="1"/>
          </p:cNvGraphicFramePr>
          <p:nvPr>
            <p:ph sz="half" idx="1"/>
          </p:nvPr>
        </p:nvGraphicFramePr>
        <p:xfrm>
          <a:off x="6935787" y="332656"/>
          <a:ext cx="2208213" cy="1085850"/>
        </p:xfrm>
        <a:graphic>
          <a:graphicData uri="http://schemas.openxmlformats.org/presentationml/2006/ole">
            <mc:AlternateContent xmlns:mc="http://schemas.openxmlformats.org/markup-compatibility/2006">
              <mc:Choice xmlns:v="urn:schemas-microsoft-com:vml" Requires="v">
                <p:oleObj spid="_x0000_s2068" name="Visio" r:id="rId3" imgW="1323442" imgH="650748" progId="">
                  <p:embed/>
                </p:oleObj>
              </mc:Choice>
              <mc:Fallback>
                <p:oleObj name="Visio" r:id="rId3" imgW="1323442" imgH="650748"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5787" y="332656"/>
                        <a:ext cx="2208213"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7"/>
          <p:cNvGraphicFramePr>
            <a:graphicFrameLocks noGrp="1" noChangeAspect="1"/>
          </p:cNvGraphicFramePr>
          <p:nvPr>
            <p:ph sz="half" idx="2"/>
          </p:nvPr>
        </p:nvGraphicFramePr>
        <p:xfrm>
          <a:off x="6302375" y="2647950"/>
          <a:ext cx="1924050" cy="998538"/>
        </p:xfrm>
        <a:graphic>
          <a:graphicData uri="http://schemas.openxmlformats.org/presentationml/2006/ole">
            <mc:AlternateContent xmlns:mc="http://schemas.openxmlformats.org/markup-compatibility/2006">
              <mc:Choice xmlns:v="urn:schemas-microsoft-com:vml" Requires="v">
                <p:oleObj spid="_x0000_s2069" name="Visio" r:id="rId5" imgW="1043635" imgH="541630" progId="">
                  <p:embed/>
                </p:oleObj>
              </mc:Choice>
              <mc:Fallback>
                <p:oleObj name="Visio" r:id="rId5" imgW="1043635" imgH="541630" progId="">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2375" y="2647950"/>
                        <a:ext cx="1924050" cy="99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Date Placeholder 4"/>
          <p:cNvSpPr>
            <a:spLocks noGrp="1"/>
          </p:cNvSpPr>
          <p:nvPr>
            <p:ph type="dt" sz="half" idx="10"/>
          </p:nvPr>
        </p:nvSpPr>
        <p:spPr>
          <a:noFill/>
        </p:spPr>
        <p:txBody>
          <a:bodyPr/>
          <a:lstStyle/>
          <a:p>
            <a:r>
              <a:rPr lang="en-US"/>
              <a:t>Introduction to OOP</a:t>
            </a:r>
          </a:p>
        </p:txBody>
      </p:sp>
      <p:sp>
        <p:nvSpPr>
          <p:cNvPr id="1029" name="Footer Placeholder 5"/>
          <p:cNvSpPr>
            <a:spLocks noGrp="1"/>
          </p:cNvSpPr>
          <p:nvPr>
            <p:ph type="ftr" sz="quarter" idx="11"/>
          </p:nvPr>
        </p:nvSpPr>
        <p:spPr>
          <a:noFill/>
        </p:spPr>
        <p:txBody>
          <a:bodyPr/>
          <a:lstStyle/>
          <a:p>
            <a:r>
              <a:rPr lang="en-US"/>
              <a:t>Dr. S. GANNOUNI &amp; Dr.  A. TOUIR</a:t>
            </a:r>
          </a:p>
        </p:txBody>
      </p:sp>
      <p:sp>
        <p:nvSpPr>
          <p:cNvPr id="1030" name="Slide Number Placeholder 6"/>
          <p:cNvSpPr>
            <a:spLocks noGrp="1"/>
          </p:cNvSpPr>
          <p:nvPr>
            <p:ph type="sldNum" sz="quarter" idx="12"/>
          </p:nvPr>
        </p:nvSpPr>
        <p:spPr>
          <a:noFill/>
        </p:spPr>
        <p:txBody>
          <a:bodyPr/>
          <a:lstStyle/>
          <a:p>
            <a:r>
              <a:rPr lang="en-US"/>
              <a:t>Page </a:t>
            </a:r>
            <a:fld id="{FCB4F0A8-B4F6-400F-ABA8-8438FD3A8533}" type="slidenum">
              <a:rPr lang="en-US"/>
              <a:pPr/>
              <a:t>41</a:t>
            </a:fld>
            <a:endParaRPr lang="en-US"/>
          </a:p>
        </p:txBody>
      </p:sp>
      <p:sp>
        <p:nvSpPr>
          <p:cNvPr id="162818" name="Rectangle 2"/>
          <p:cNvSpPr>
            <a:spLocks noChangeArrowheads="1"/>
          </p:cNvSpPr>
          <p:nvPr/>
        </p:nvSpPr>
        <p:spPr bwMode="auto">
          <a:xfrm>
            <a:off x="304800" y="2209800"/>
            <a:ext cx="7924800" cy="403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62819" name="Rectangle 3"/>
          <p:cNvSpPr>
            <a:spLocks noChangeArrowheads="1"/>
          </p:cNvSpPr>
          <p:nvPr/>
        </p:nvSpPr>
        <p:spPr bwMode="auto">
          <a:xfrm>
            <a:off x="251520" y="18864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033" name="Rectangle 4"/>
          <p:cNvSpPr>
            <a:spLocks noChangeArrowheads="1"/>
          </p:cNvSpPr>
          <p:nvPr/>
        </p:nvSpPr>
        <p:spPr bwMode="auto">
          <a:xfrm>
            <a:off x="609600" y="292100"/>
            <a:ext cx="5257800" cy="1620838"/>
          </a:xfrm>
          <a:prstGeom prst="rect">
            <a:avLst/>
          </a:prstGeom>
          <a:noFill/>
          <a:ln w="9525">
            <a:noFill/>
            <a:miter lim="800000"/>
            <a:headEnd/>
            <a:tailEnd/>
          </a:ln>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Instance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sp>
        <p:nvSpPr>
          <p:cNvPr id="1034" name="Rectangle 5"/>
          <p:cNvSpPr>
            <a:spLocks noChangeArrowheads="1"/>
          </p:cNvSpPr>
          <p:nvPr/>
        </p:nvSpPr>
        <p:spPr bwMode="auto">
          <a:xfrm>
            <a:off x="457200" y="2292350"/>
            <a:ext cx="8458200" cy="4031873"/>
          </a:xfrm>
          <a:prstGeom prst="rect">
            <a:avLst/>
          </a:prstGeom>
          <a:noFill/>
          <a:ln w="9525">
            <a:noFill/>
            <a:miter lim="800000"/>
            <a:headEnd/>
            <a:tailEnd/>
          </a:ln>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String(“CSC112“);</a:t>
            </a: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new</a:t>
            </a:r>
            <a:r>
              <a:rPr lang="en-US" sz="1400" dirty="0">
                <a:solidFill>
                  <a:srgbClr val="000000"/>
                </a:solidFill>
                <a:latin typeface="Courier New" pitchFamily="49" charset="0"/>
                <a:cs typeface="Courier New" pitchFamily="49" charset="0"/>
              </a:rPr>
              <a:t> String(“CSC107“);</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7F7F"/>
                </a:solidFill>
                <a:latin typeface="Courier New" pitchFamily="49" charset="0"/>
                <a:cs typeface="Courier New" pitchFamily="49" charset="0"/>
              </a:rPr>
              <a:t>“</a:t>
            </a:r>
            <a:r>
              <a:rPr lang="en-US" sz="1400" dirty="0" err="1">
                <a:solidFill>
                  <a:srgbClr val="007F7F"/>
                </a:solidFill>
                <a:latin typeface="Courier New" pitchFamily="49" charset="0"/>
                <a:cs typeface="Courier New" pitchFamily="49" charset="0"/>
              </a:rPr>
              <a:t>Maha</a:t>
            </a:r>
            <a:r>
              <a:rPr lang="en-US" sz="1400" dirty="0">
                <a:solidFill>
                  <a:srgbClr val="007F7F"/>
                </a:solidFill>
                <a:latin typeface="Courier New" pitchFamily="49" charset="0"/>
                <a:cs typeface="Courier New" pitchFamily="49" charset="0"/>
              </a:rPr>
              <a:t> </a:t>
            </a:r>
            <a:r>
              <a:rPr lang="en-US" sz="1400" dirty="0" err="1">
                <a:solidFill>
                  <a:srgbClr val="007F7F"/>
                </a:solidFill>
                <a:latin typeface="Courier New" pitchFamily="49" charset="0"/>
                <a:cs typeface="Courier New" pitchFamily="49" charset="0"/>
              </a:rPr>
              <a:t>AlSaad</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p:nvPr>
        </p:nvSpPr>
        <p:spPr>
          <a:xfrm>
            <a:off x="609600" y="304800"/>
            <a:ext cx="7772400" cy="598488"/>
          </a:xfrm>
        </p:spPr>
        <p:txBody>
          <a:bodyPr/>
          <a:lstStyle/>
          <a:p>
            <a:pPr eaLnBrk="1" hangingPunct="1"/>
            <a:r>
              <a:rPr lang="en-US"/>
              <a:t>Practical hint</a:t>
            </a:r>
          </a:p>
        </p:txBody>
      </p:sp>
      <p:sp>
        <p:nvSpPr>
          <p:cNvPr id="2055" name="Rectangle 5" descr="Rectangle: Click to edit Master text styles&#10;Second level&#10;Third level&#10;Fourth level&#10;Fifth level"/>
          <p:cNvSpPr>
            <a:spLocks noGrp="1" noChangeArrowheads="1"/>
          </p:cNvSpPr>
          <p:nvPr>
            <p:ph type="body" sz="half" idx="1"/>
          </p:nvPr>
        </p:nvSpPr>
        <p:spPr>
          <a:xfrm>
            <a:off x="762000" y="1447800"/>
            <a:ext cx="8077200" cy="4114800"/>
          </a:xfrm>
          <a:noFill/>
        </p:spPr>
        <p:txBody>
          <a:bodyPr/>
          <a:lstStyle/>
          <a:p>
            <a:pPr eaLnBrk="1" hangingPunct="1"/>
            <a:r>
              <a:rPr lang="en-US" dirty="0"/>
              <a:t>Class </a:t>
            </a:r>
            <a:r>
              <a:rPr lang="en-US" i="1" dirty="0"/>
              <a:t>Course</a:t>
            </a:r>
            <a:r>
              <a:rPr lang="en-US" dirty="0"/>
              <a:t> will not execute by itself</a:t>
            </a:r>
          </a:p>
          <a:p>
            <a:pPr lvl="1" eaLnBrk="1" hangingPunct="1"/>
            <a:r>
              <a:rPr lang="en-US" dirty="0">
                <a:solidFill>
                  <a:srgbClr val="FF0000"/>
                </a:solidFill>
              </a:rPr>
              <a:t>It does not have method main</a:t>
            </a:r>
          </a:p>
          <a:p>
            <a:pPr eaLnBrk="1" hangingPunct="1"/>
            <a:r>
              <a:rPr lang="en-US" i="1" dirty="0" err="1"/>
              <a:t>CourseRegistration</a:t>
            </a:r>
            <a:r>
              <a:rPr lang="en-US" dirty="0"/>
              <a:t> uses the class</a:t>
            </a:r>
            <a:r>
              <a:rPr lang="en-US" b="1" dirty="0"/>
              <a:t> </a:t>
            </a:r>
            <a:r>
              <a:rPr lang="en-US" i="1" dirty="0"/>
              <a:t>Course</a:t>
            </a:r>
            <a:r>
              <a:rPr lang="en-US" dirty="0"/>
              <a:t>.</a:t>
            </a:r>
          </a:p>
          <a:p>
            <a:pPr lvl="1" eaLnBrk="1" hangingPunct="1"/>
            <a:r>
              <a:rPr lang="en-US" i="1" dirty="0" err="1"/>
              <a:t>CourseRegistration</a:t>
            </a:r>
            <a:r>
              <a:rPr lang="en-US" dirty="0"/>
              <a:t>, which has method main, creates instances of the class </a:t>
            </a:r>
            <a:r>
              <a:rPr lang="en-US" i="1" dirty="0"/>
              <a:t>Course </a:t>
            </a:r>
            <a:r>
              <a:rPr lang="en-US" dirty="0"/>
              <a:t>and uses them.</a:t>
            </a:r>
            <a:endParaRPr lang="en-GB" dirty="0"/>
          </a:p>
        </p:txBody>
      </p:sp>
      <p:graphicFrame>
        <p:nvGraphicFramePr>
          <p:cNvPr id="2050" name="Object 4"/>
          <p:cNvGraphicFramePr>
            <a:graphicFrameLocks noGrp="1" noChangeAspect="1"/>
          </p:cNvGraphicFramePr>
          <p:nvPr>
            <p:ph sz="half" idx="2"/>
          </p:nvPr>
        </p:nvGraphicFramePr>
        <p:xfrm>
          <a:off x="1449388" y="4648200"/>
          <a:ext cx="6702425" cy="1581150"/>
        </p:xfrm>
        <a:graphic>
          <a:graphicData uri="http://schemas.openxmlformats.org/presentationml/2006/ole">
            <mc:AlternateContent xmlns:mc="http://schemas.openxmlformats.org/markup-compatibility/2006">
              <mc:Choice xmlns:v="urn:schemas-microsoft-com:vml" Requires="v">
                <p:oleObj spid="_x0000_s3083" name="Visio" r:id="rId3" imgW="3290621" imgH="776326" progId="">
                  <p:embed/>
                </p:oleObj>
              </mc:Choice>
              <mc:Fallback>
                <p:oleObj name="Visio" r:id="rId3" imgW="3290621" imgH="776326"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9388" y="4648200"/>
                        <a:ext cx="6702425" cy="1581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Date Placeholder 4"/>
          <p:cNvSpPr>
            <a:spLocks noGrp="1"/>
          </p:cNvSpPr>
          <p:nvPr>
            <p:ph type="dt" sz="half" idx="10"/>
          </p:nvPr>
        </p:nvSpPr>
        <p:spPr>
          <a:noFill/>
        </p:spPr>
        <p:txBody>
          <a:bodyPr/>
          <a:lstStyle/>
          <a:p>
            <a:r>
              <a:rPr lang="en-US"/>
              <a:t>Introduction to OOP</a:t>
            </a:r>
          </a:p>
        </p:txBody>
      </p:sp>
      <p:sp>
        <p:nvSpPr>
          <p:cNvPr id="2052" name="Footer Placeholder 5"/>
          <p:cNvSpPr>
            <a:spLocks noGrp="1"/>
          </p:cNvSpPr>
          <p:nvPr>
            <p:ph type="ftr" sz="quarter" idx="11"/>
          </p:nvPr>
        </p:nvSpPr>
        <p:spPr>
          <a:noFill/>
        </p:spPr>
        <p:txBody>
          <a:bodyPr/>
          <a:lstStyle/>
          <a:p>
            <a:r>
              <a:rPr lang="en-US"/>
              <a:t>Dr. S. GANNOUNI &amp; Dr.  A. TOUIR</a:t>
            </a:r>
          </a:p>
        </p:txBody>
      </p:sp>
      <p:sp>
        <p:nvSpPr>
          <p:cNvPr id="2053" name="Slide Number Placeholder 6"/>
          <p:cNvSpPr>
            <a:spLocks noGrp="1"/>
          </p:cNvSpPr>
          <p:nvPr>
            <p:ph type="sldNum" sz="quarter" idx="12"/>
          </p:nvPr>
        </p:nvSpPr>
        <p:spPr>
          <a:noFill/>
        </p:spPr>
        <p:txBody>
          <a:bodyPr/>
          <a:lstStyle/>
          <a:p>
            <a:r>
              <a:rPr lang="en-US"/>
              <a:t>Page </a:t>
            </a:r>
            <a:fld id="{BDD33F8F-CC93-4ED1-9288-CD938FA4BB59}" type="slidenum">
              <a:rPr lang="en-US"/>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1691680" y="476672"/>
            <a:ext cx="5829300" cy="1071563"/>
          </a:xfrm>
        </p:spPr>
        <p:txBody>
          <a:bodyPr/>
          <a:lstStyle/>
          <a:p>
            <a:r>
              <a:rPr lang="en-US" altLang="en-US" dirty="0"/>
              <a:t>Class and Objects</a:t>
            </a:r>
          </a:p>
        </p:txBody>
      </p:sp>
      <p:sp>
        <p:nvSpPr>
          <p:cNvPr id="252936" name="Rectangle 8"/>
          <p:cNvSpPr>
            <a:spLocks noChangeArrowheads="1"/>
          </p:cNvSpPr>
          <p:nvPr/>
        </p:nvSpPr>
        <p:spPr bwMode="auto">
          <a:xfrm>
            <a:off x="2943225" y="2571750"/>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sz="1350"/>
          </a:p>
        </p:txBody>
      </p:sp>
      <p:graphicFrame>
        <p:nvGraphicFramePr>
          <p:cNvPr id="252935" name="Object 7"/>
          <p:cNvGraphicFramePr>
            <a:graphicFrameLocks noChangeAspect="1"/>
          </p:cNvGraphicFramePr>
          <p:nvPr/>
        </p:nvGraphicFramePr>
        <p:xfrm>
          <a:off x="1143000" y="2057401"/>
          <a:ext cx="6629400" cy="3489722"/>
        </p:xfrm>
        <a:graphic>
          <a:graphicData uri="http://schemas.openxmlformats.org/presentationml/2006/ole">
            <mc:AlternateContent xmlns:mc="http://schemas.openxmlformats.org/markup-compatibility/2006">
              <mc:Choice xmlns:v="urn:schemas-microsoft-com:vml" Requires="v">
                <p:oleObj spid="_x0000_s8194" name="Picture" r:id="rId3" imgW="4343400" imgH="2286000" progId="Word.Picture.8">
                  <p:embed/>
                </p:oleObj>
              </mc:Choice>
              <mc:Fallback>
                <p:oleObj name="Picture" r:id="rId3" imgW="4343400" imgH="2286000" progId="Word.Picture.8">
                  <p:embed/>
                  <p:pic>
                    <p:nvPicPr>
                      <p:cNvPr id="252935"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057401"/>
                        <a:ext cx="6629400" cy="34897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952776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p:txBody>
          <a:bodyPr/>
          <a:lstStyle/>
          <a:p>
            <a:r>
              <a:rPr lang="en-US" altLang="en-US"/>
              <a:t>Constructors </a:t>
            </a:r>
          </a:p>
        </p:txBody>
      </p:sp>
      <p:sp>
        <p:nvSpPr>
          <p:cNvPr id="22531" name="Rectangle 3"/>
          <p:cNvSpPr>
            <a:spLocks noGrp="1"/>
          </p:cNvSpPr>
          <p:nvPr>
            <p:ph type="body" idx="4294967295"/>
          </p:nvPr>
        </p:nvSpPr>
        <p:spPr/>
        <p:txBody>
          <a:bodyPr>
            <a:normAutofit/>
          </a:bodyPr>
          <a:lstStyle/>
          <a:p>
            <a:pPr>
              <a:lnSpc>
                <a:spcPct val="90000"/>
              </a:lnSpc>
            </a:pPr>
            <a:r>
              <a:rPr lang="en-US" altLang="en-US" sz="2100"/>
              <a:t>Constructors are special methods that are executed automatically </a:t>
            </a:r>
          </a:p>
          <a:p>
            <a:pPr>
              <a:lnSpc>
                <a:spcPct val="90000"/>
              </a:lnSpc>
            </a:pPr>
            <a:r>
              <a:rPr lang="en-US" altLang="en-US" sz="2100"/>
              <a:t>Executed once when the class is instantiated </a:t>
            </a:r>
          </a:p>
          <a:p>
            <a:pPr>
              <a:lnSpc>
                <a:spcPct val="90000"/>
              </a:lnSpc>
            </a:pPr>
            <a:r>
              <a:rPr lang="en-US" altLang="en-US" sz="2100"/>
              <a:t>Constructors have the same name as the class </a:t>
            </a:r>
          </a:p>
          <a:p>
            <a:pPr>
              <a:lnSpc>
                <a:spcPct val="90000"/>
              </a:lnSpc>
            </a:pPr>
            <a:r>
              <a:rPr lang="en-US" altLang="en-US" sz="2100"/>
              <a:t>They have no return value, but must not be declared void </a:t>
            </a:r>
          </a:p>
          <a:p>
            <a:pPr lvl="1">
              <a:lnSpc>
                <a:spcPct val="90000"/>
              </a:lnSpc>
              <a:buFont typeface="Arial" panose="020B0604020202020204" pitchFamily="34" charset="0"/>
              <a:buNone/>
            </a:pPr>
            <a:r>
              <a:rPr lang="en-US" altLang="en-US" sz="1350">
                <a:latin typeface="Courier" pitchFamily="1" charset="0"/>
              </a:rPr>
              <a:t>class Stuff </a:t>
            </a:r>
          </a:p>
          <a:p>
            <a:pPr lvl="1">
              <a:lnSpc>
                <a:spcPct val="90000"/>
              </a:lnSpc>
              <a:buFont typeface="Arial" panose="020B0604020202020204" pitchFamily="34" charset="0"/>
              <a:buNone/>
            </a:pPr>
            <a:r>
              <a:rPr lang="en-US" altLang="en-US" sz="1350">
                <a:latin typeface="Courier" pitchFamily="1" charset="0"/>
              </a:rPr>
              <a:t>{ </a:t>
            </a:r>
          </a:p>
          <a:p>
            <a:pPr lvl="1">
              <a:lnSpc>
                <a:spcPct val="90000"/>
              </a:lnSpc>
              <a:buFont typeface="Arial" panose="020B0604020202020204" pitchFamily="34" charset="0"/>
              <a:buNone/>
            </a:pPr>
            <a:r>
              <a:rPr lang="en-US" altLang="en-US" sz="1350">
                <a:latin typeface="Courier" pitchFamily="1" charset="0"/>
              </a:rPr>
              <a:t>    Stuff() </a:t>
            </a:r>
          </a:p>
          <a:p>
            <a:pPr lvl="1">
              <a:lnSpc>
                <a:spcPct val="90000"/>
              </a:lnSpc>
              <a:buFont typeface="Arial" panose="020B0604020202020204" pitchFamily="34" charset="0"/>
              <a:buNone/>
            </a:pPr>
            <a:r>
              <a:rPr lang="en-US" altLang="en-US" sz="1350">
                <a:latin typeface="Courier" pitchFamily="1" charset="0"/>
              </a:rPr>
              <a:t>    { </a:t>
            </a:r>
          </a:p>
          <a:p>
            <a:pPr lvl="1">
              <a:lnSpc>
                <a:spcPct val="90000"/>
              </a:lnSpc>
              <a:buFont typeface="Arial" panose="020B0604020202020204" pitchFamily="34" charset="0"/>
              <a:buNone/>
            </a:pPr>
            <a:r>
              <a:rPr lang="en-US" altLang="en-US" sz="1350">
                <a:latin typeface="Courier" pitchFamily="1" charset="0"/>
              </a:rPr>
              <a:t>     System.out.println(“This is the constructor”); </a:t>
            </a:r>
          </a:p>
          <a:p>
            <a:pPr lvl="1">
              <a:lnSpc>
                <a:spcPct val="90000"/>
              </a:lnSpc>
              <a:buFont typeface="Arial" panose="020B0604020202020204" pitchFamily="34" charset="0"/>
              <a:buNone/>
            </a:pPr>
            <a:r>
              <a:rPr lang="en-US" altLang="en-US" sz="1350">
                <a:latin typeface="Courier" pitchFamily="1" charset="0"/>
              </a:rPr>
              <a:t>    } </a:t>
            </a:r>
          </a:p>
          <a:p>
            <a:pPr lvl="1">
              <a:lnSpc>
                <a:spcPct val="90000"/>
              </a:lnSpc>
              <a:buFont typeface="Arial" panose="020B0604020202020204" pitchFamily="34" charset="0"/>
              <a:buNone/>
            </a:pPr>
            <a:r>
              <a:rPr lang="en-US" altLang="en-US" sz="1350">
                <a:latin typeface="Courier" pitchFamily="1" charset="0"/>
              </a:rPr>
              <a:t>} </a:t>
            </a:r>
            <a:endParaRPr lang="en-US" altLang="en-US" sz="1800"/>
          </a:p>
        </p:txBody>
      </p:sp>
    </p:spTree>
    <p:extLst>
      <p:ext uri="{BB962C8B-B14F-4D97-AF65-F5344CB8AC3E}">
        <p14:creationId xmlns:p14="http://schemas.microsoft.com/office/powerpoint/2010/main" val="365051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p:txBody>
          <a:bodyPr/>
          <a:lstStyle/>
          <a:p>
            <a:r>
              <a:rPr lang="en-US" altLang="en-US"/>
              <a:t>Use of constructors </a:t>
            </a:r>
          </a:p>
        </p:txBody>
      </p:sp>
      <p:sp>
        <p:nvSpPr>
          <p:cNvPr id="23555" name="Rectangle 3"/>
          <p:cNvSpPr>
            <a:spLocks noGrp="1"/>
          </p:cNvSpPr>
          <p:nvPr>
            <p:ph type="body" idx="4294967295"/>
          </p:nvPr>
        </p:nvSpPr>
        <p:spPr/>
        <p:txBody>
          <a:bodyPr>
            <a:normAutofit/>
          </a:bodyPr>
          <a:lstStyle/>
          <a:p>
            <a:r>
              <a:rPr lang="en-US" altLang="en-US" sz="2100"/>
              <a:t>Constructors are run once when a class is instantiated </a:t>
            </a:r>
          </a:p>
          <a:p>
            <a:pPr lvl="1"/>
            <a:r>
              <a:rPr lang="en-US" altLang="en-US" sz="1800"/>
              <a:t>useful for initialising the object - any code that needs to be run to set things up in memory </a:t>
            </a:r>
          </a:p>
          <a:p>
            <a:pPr lvl="1"/>
            <a:r>
              <a:rPr lang="en-US" altLang="en-US" sz="1800"/>
              <a:t>useful for passing data into the object from the calling program </a:t>
            </a:r>
          </a:p>
          <a:p>
            <a:pPr lvl="1"/>
            <a:r>
              <a:rPr lang="en-US" altLang="en-US" sz="1800"/>
              <a:t>in graphical programs the user interface is usually defined in the constructor of a “window” object </a:t>
            </a:r>
          </a:p>
          <a:p>
            <a:pPr lvl="1"/>
            <a:r>
              <a:rPr lang="en-US" altLang="en-US" sz="1800"/>
              <a:t>the fact that they are only run once is useful - this is a good place for any code that must be run only once </a:t>
            </a:r>
          </a:p>
        </p:txBody>
      </p:sp>
    </p:spTree>
    <p:extLst>
      <p:ext uri="{BB962C8B-B14F-4D97-AF65-F5344CB8AC3E}">
        <p14:creationId xmlns:p14="http://schemas.microsoft.com/office/powerpoint/2010/main" val="32544932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9D3E99D-42DD-4B0C-BBF0-98FC14962F14}" type="slidenum">
              <a:rPr lang="en-US" altLang="en-US"/>
              <a:pPr/>
              <a:t>46</a:t>
            </a:fld>
            <a:endParaRPr lang="en-US" altLang="en-US"/>
          </a:p>
        </p:txBody>
      </p:sp>
      <p:sp>
        <p:nvSpPr>
          <p:cNvPr id="200706" name="Rectangle 2"/>
          <p:cNvSpPr>
            <a:spLocks noGrp="1" noChangeArrowheads="1"/>
          </p:cNvSpPr>
          <p:nvPr>
            <p:ph type="title"/>
          </p:nvPr>
        </p:nvSpPr>
        <p:spPr>
          <a:xfrm>
            <a:off x="1695450" y="372269"/>
            <a:ext cx="5829300" cy="1071563"/>
          </a:xfrm>
        </p:spPr>
        <p:txBody>
          <a:bodyPr/>
          <a:lstStyle/>
          <a:p>
            <a:r>
              <a:rPr lang="en-US" altLang="en-US" dirty="0"/>
              <a:t>Constructors</a:t>
            </a:r>
            <a:endParaRPr lang="en-US" altLang="en-US" b="1" dirty="0">
              <a:latin typeface="Book Antiqua" panose="02040602050305030304" pitchFamily="18" charset="0"/>
            </a:endParaRPr>
          </a:p>
        </p:txBody>
      </p:sp>
      <p:sp>
        <p:nvSpPr>
          <p:cNvPr id="200707" name="Rectangle 3"/>
          <p:cNvSpPr>
            <a:spLocks noGrp="1" noChangeArrowheads="1"/>
          </p:cNvSpPr>
          <p:nvPr>
            <p:ph type="body" idx="1"/>
          </p:nvPr>
        </p:nvSpPr>
        <p:spPr>
          <a:xfrm>
            <a:off x="1543050" y="2000250"/>
            <a:ext cx="5829300" cy="3714750"/>
          </a:xfrm>
        </p:spPr>
        <p:txBody>
          <a:bodyPr/>
          <a:lstStyle/>
          <a:p>
            <a:pPr>
              <a:spcBef>
                <a:spcPct val="0"/>
              </a:spcBef>
              <a:buFont typeface="Monotype Sorts" pitchFamily="2" charset="2"/>
              <a:buNone/>
            </a:pPr>
            <a:r>
              <a:rPr lang="en-US" altLang="en-US">
                <a:latin typeface="Courier New" panose="02070309020205020404" pitchFamily="49" charset="0"/>
              </a:rPr>
              <a:t>Circle() {</a:t>
            </a:r>
          </a:p>
          <a:p>
            <a:pPr>
              <a:spcBef>
                <a:spcPct val="0"/>
              </a:spcBef>
              <a:buFont typeface="Monotype Sorts" pitchFamily="2" charset="2"/>
              <a:buNone/>
            </a:pPr>
            <a:r>
              <a:rPr lang="en-US" altLang="en-US">
                <a:latin typeface="Courier New" panose="02070309020205020404" pitchFamily="49" charset="0"/>
              </a:rPr>
              <a:t>}</a:t>
            </a:r>
          </a:p>
          <a:p>
            <a:pPr>
              <a:spcBef>
                <a:spcPct val="0"/>
              </a:spcBef>
              <a:buFont typeface="Monotype Sorts" pitchFamily="2" charset="2"/>
              <a:buNone/>
            </a:pPr>
            <a:endParaRPr lang="en-US" altLang="en-US">
              <a:latin typeface="Courier New" panose="02070309020205020404" pitchFamily="49" charset="0"/>
            </a:endParaRPr>
          </a:p>
          <a:p>
            <a:pPr>
              <a:buFont typeface="Monotype Sorts" pitchFamily="2" charset="2"/>
              <a:buNone/>
            </a:pPr>
            <a:r>
              <a:rPr lang="en-US" altLang="en-US">
                <a:latin typeface="Courier New" panose="02070309020205020404" pitchFamily="49" charset="0"/>
              </a:rPr>
              <a:t>Circle(double newRadius) {  </a:t>
            </a:r>
          </a:p>
          <a:p>
            <a:pPr>
              <a:spcBef>
                <a:spcPct val="0"/>
              </a:spcBef>
              <a:buFont typeface="Monotype Sorts" pitchFamily="2" charset="2"/>
              <a:buNone/>
            </a:pPr>
            <a:r>
              <a:rPr lang="en-US" altLang="en-US">
                <a:latin typeface="Courier New" panose="02070309020205020404" pitchFamily="49" charset="0"/>
              </a:rPr>
              <a:t>  radius = newRadius;</a:t>
            </a:r>
          </a:p>
          <a:p>
            <a:pPr>
              <a:spcBef>
                <a:spcPct val="0"/>
              </a:spcBef>
              <a:buFont typeface="Monotype Sorts" pitchFamily="2" charset="2"/>
              <a:buNone/>
            </a:pPr>
            <a:r>
              <a:rPr lang="en-US" altLang="en-US">
                <a:latin typeface="Courier New" panose="02070309020205020404" pitchFamily="49" charset="0"/>
              </a:rPr>
              <a:t>}</a:t>
            </a:r>
          </a:p>
        </p:txBody>
      </p:sp>
      <p:sp>
        <p:nvSpPr>
          <p:cNvPr id="200708" name="Text Box 4"/>
          <p:cNvSpPr txBox="1">
            <a:spLocks noChangeArrowheads="1"/>
          </p:cNvSpPr>
          <p:nvPr/>
        </p:nvSpPr>
        <p:spPr bwMode="auto">
          <a:xfrm>
            <a:off x="4343400" y="1714501"/>
            <a:ext cx="3657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Constructors are a special kind of methods that are invoked to construct objects.</a:t>
            </a:r>
          </a:p>
        </p:txBody>
      </p:sp>
    </p:spTree>
    <p:extLst>
      <p:ext uri="{BB962C8B-B14F-4D97-AF65-F5344CB8AC3E}">
        <p14:creationId xmlns:p14="http://schemas.microsoft.com/office/powerpoint/2010/main" val="33499465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09F11BF-FCF7-417D-B785-19FEC3E819B5}" type="slidenum">
              <a:rPr lang="en-US" altLang="en-US"/>
              <a:pPr/>
              <a:t>47</a:t>
            </a:fld>
            <a:endParaRPr lang="en-US" altLang="en-US"/>
          </a:p>
        </p:txBody>
      </p:sp>
      <p:sp>
        <p:nvSpPr>
          <p:cNvPr id="308226" name="Rectangle 2"/>
          <p:cNvSpPr>
            <a:spLocks noGrp="1" noChangeArrowheads="1"/>
          </p:cNvSpPr>
          <p:nvPr>
            <p:ph type="title"/>
          </p:nvPr>
        </p:nvSpPr>
        <p:spPr>
          <a:xfrm>
            <a:off x="1695450" y="692696"/>
            <a:ext cx="5829300" cy="628650"/>
          </a:xfrm>
        </p:spPr>
        <p:txBody>
          <a:bodyPr/>
          <a:lstStyle/>
          <a:p>
            <a:r>
              <a:rPr lang="en-US" altLang="en-US" dirty="0"/>
              <a:t>Default Constructor</a:t>
            </a:r>
            <a:endParaRPr lang="en-US" altLang="en-US" b="1" dirty="0">
              <a:latin typeface="Book Antiqua" panose="02040602050305030304" pitchFamily="18" charset="0"/>
            </a:endParaRPr>
          </a:p>
        </p:txBody>
      </p:sp>
      <p:sp>
        <p:nvSpPr>
          <p:cNvPr id="308227" name="Text Box 3"/>
          <p:cNvSpPr txBox="1">
            <a:spLocks noChangeArrowheads="1"/>
          </p:cNvSpPr>
          <p:nvPr/>
        </p:nvSpPr>
        <p:spPr bwMode="auto">
          <a:xfrm>
            <a:off x="1428750" y="1828800"/>
            <a:ext cx="6400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cs typeface="Courier New" panose="02070309020205020404" pitchFamily="49" charset="0"/>
              </a:rPr>
              <a:t>A class may be declared without constructors. In this case, a no-arg constructor with an empty body is implicitly declared in the class. This constructor, called </a:t>
            </a:r>
            <a:r>
              <a:rPr lang="en-US" altLang="en-US" sz="2400" i="1">
                <a:cs typeface="Courier New" panose="02070309020205020404" pitchFamily="49" charset="0"/>
              </a:rPr>
              <a:t>a default constructor</a:t>
            </a:r>
            <a:r>
              <a:rPr lang="en-US" altLang="en-US" sz="2400">
                <a:cs typeface="Courier New" panose="02070309020205020404" pitchFamily="49" charset="0"/>
              </a:rPr>
              <a:t>, is provided automatically </a:t>
            </a:r>
            <a:r>
              <a:rPr lang="en-US" altLang="en-US" sz="2400" i="1">
                <a:cs typeface="Courier New" panose="02070309020205020404" pitchFamily="49" charset="0"/>
              </a:rPr>
              <a:t>only if no constructors are explicitly declared in the class</a:t>
            </a:r>
            <a:r>
              <a:rPr lang="en-US" altLang="en-US" sz="2400">
                <a:cs typeface="Courier New" panose="02070309020205020404" pitchFamily="49" charset="0"/>
              </a:rPr>
              <a:t>.</a:t>
            </a:r>
            <a:endParaRPr lang="en-US" altLang="en-US" sz="2400">
              <a:cs typeface="Times New Roman" panose="02020603050405020304" pitchFamily="18" charset="0"/>
            </a:endParaRPr>
          </a:p>
        </p:txBody>
      </p:sp>
    </p:spTree>
    <p:extLst>
      <p:ext uri="{BB962C8B-B14F-4D97-AF65-F5344CB8AC3E}">
        <p14:creationId xmlns:p14="http://schemas.microsoft.com/office/powerpoint/2010/main" val="20735205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Modifiers</a:t>
            </a:r>
          </a:p>
        </p:txBody>
      </p:sp>
      <p:sp>
        <p:nvSpPr>
          <p:cNvPr id="3" name="Subtitle 2"/>
          <p:cNvSpPr>
            <a:spLocks noGrp="1"/>
          </p:cNvSpPr>
          <p:nvPr>
            <p:ph type="subTitle" idx="1"/>
          </p:nvPr>
        </p:nvSpPr>
        <p:spPr/>
        <p:txBody>
          <a:bodyPr>
            <a:normAutofit fontScale="92500" lnSpcReduction="20000"/>
          </a:bodyPr>
          <a:lstStyle/>
          <a:p>
            <a:pPr>
              <a:buFont typeface="Arial" pitchFamily="34" charset="0"/>
              <a:buChar char="•"/>
            </a:pPr>
            <a:r>
              <a:rPr lang="en-US" dirty="0"/>
              <a:t>static</a:t>
            </a:r>
          </a:p>
          <a:p>
            <a:pPr>
              <a:buFont typeface="Arial" pitchFamily="34" charset="0"/>
              <a:buChar char="•"/>
            </a:pPr>
            <a:r>
              <a:rPr lang="en-US" dirty="0"/>
              <a:t>Public+</a:t>
            </a:r>
          </a:p>
          <a:p>
            <a:pPr>
              <a:buFont typeface="Arial" pitchFamily="34" charset="0"/>
              <a:buChar char="•"/>
            </a:pPr>
            <a:r>
              <a:rPr lang="en-US" dirty="0"/>
              <a:t>Private -</a:t>
            </a:r>
          </a:p>
          <a:p>
            <a:pPr>
              <a:buFont typeface="Arial" pitchFamily="34" charset="0"/>
              <a:buChar char="•"/>
            </a:pPr>
            <a:r>
              <a:rPr lang="en-US" dirty="0"/>
              <a:t>Protected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609600" y="152400"/>
            <a:ext cx="7772400" cy="838200"/>
          </a:xfrm>
        </p:spPr>
        <p:txBody>
          <a:bodyPr/>
          <a:lstStyle/>
          <a:p>
            <a:pPr eaLnBrk="1" hangingPunct="1"/>
            <a:r>
              <a:rPr lang="en-GB" dirty="0"/>
              <a:t>Static </a:t>
            </a:r>
          </a:p>
        </p:txBody>
      </p:sp>
      <p:sp>
        <p:nvSpPr>
          <p:cNvPr id="19462" name="Rectangle 4" descr="Rectangle: Click to edit Master text styles&#10;Second level&#10;Third level&#10;Fourth level&#10;Fifth level"/>
          <p:cNvSpPr>
            <a:spLocks noGrp="1" noChangeArrowheads="1"/>
          </p:cNvSpPr>
          <p:nvPr>
            <p:ph idx="1"/>
          </p:nvPr>
        </p:nvSpPr>
        <p:spPr>
          <a:xfrm>
            <a:off x="755576" y="1412776"/>
            <a:ext cx="8077200" cy="4267200"/>
          </a:xfrm>
        </p:spPr>
        <p:txBody>
          <a:bodyPr/>
          <a:lstStyle/>
          <a:p>
            <a:pPr eaLnBrk="1" hangingPunct="1">
              <a:lnSpc>
                <a:spcPct val="90000"/>
              </a:lnSpc>
            </a:pPr>
            <a:r>
              <a:rPr lang="en-US" sz="2800" dirty="0"/>
              <a:t>It used to define </a:t>
            </a:r>
            <a:r>
              <a:rPr lang="en-US" sz="2800" i="1" dirty="0">
                <a:solidFill>
                  <a:schemeClr val="tx2">
                    <a:lumMod val="75000"/>
                  </a:schemeClr>
                </a:solidFill>
              </a:rPr>
              <a:t>class</a:t>
            </a:r>
            <a:r>
              <a:rPr lang="en-US" sz="2800" dirty="0"/>
              <a:t> attributes and methods.</a:t>
            </a:r>
          </a:p>
          <a:p>
            <a:pPr eaLnBrk="1" hangingPunct="1">
              <a:lnSpc>
                <a:spcPct val="90000"/>
              </a:lnSpc>
            </a:pPr>
            <a:r>
              <a:rPr lang="en-US" sz="2800" dirty="0"/>
              <a:t>Class attributes (and methods):</a:t>
            </a:r>
          </a:p>
          <a:p>
            <a:pPr lvl="2" eaLnBrk="1" hangingPunct="1">
              <a:lnSpc>
                <a:spcPct val="90000"/>
              </a:lnSpc>
            </a:pPr>
            <a:r>
              <a:rPr lang="en-US" sz="2000" dirty="0"/>
              <a:t>live in the class</a:t>
            </a:r>
          </a:p>
          <a:p>
            <a:pPr lvl="2" eaLnBrk="1" hangingPunct="1">
              <a:lnSpc>
                <a:spcPct val="90000"/>
              </a:lnSpc>
            </a:pPr>
            <a:r>
              <a:rPr lang="en-GB" sz="2000" dirty="0"/>
              <a:t>can also be manipulated without creating an instance of the class.</a:t>
            </a:r>
            <a:endParaRPr lang="en-US" sz="2000" dirty="0"/>
          </a:p>
          <a:p>
            <a:pPr lvl="2" eaLnBrk="1" hangingPunct="1">
              <a:lnSpc>
                <a:spcPct val="90000"/>
              </a:lnSpc>
            </a:pPr>
            <a:r>
              <a:rPr lang="en-US" sz="2000" dirty="0"/>
              <a:t>are shared by all objects of the class.</a:t>
            </a:r>
          </a:p>
          <a:p>
            <a:pPr lvl="2" eaLnBrk="1" hangingPunct="1">
              <a:lnSpc>
                <a:spcPct val="90000"/>
              </a:lnSpc>
            </a:pPr>
            <a:r>
              <a:rPr lang="en-US" sz="2000" dirty="0"/>
              <a:t>do not belong to objects’ states.</a:t>
            </a:r>
          </a:p>
          <a:p>
            <a:pPr lvl="2" eaLnBrk="1" hangingPunct="1">
              <a:lnSpc>
                <a:spcPct val="90000"/>
              </a:lnSpc>
            </a:pPr>
            <a:endParaRPr lang="en-GB" sz="2000" dirty="0"/>
          </a:p>
        </p:txBody>
      </p:sp>
      <p:sp>
        <p:nvSpPr>
          <p:cNvPr id="19458" name="Date Placeholder 3"/>
          <p:cNvSpPr>
            <a:spLocks noGrp="1"/>
          </p:cNvSpPr>
          <p:nvPr>
            <p:ph type="dt" sz="half" idx="10"/>
          </p:nvPr>
        </p:nvSpPr>
        <p:spPr>
          <a:noFill/>
        </p:spPr>
        <p:txBody>
          <a:bodyPr/>
          <a:lstStyle/>
          <a:p>
            <a:r>
              <a:rPr lang="en-US"/>
              <a:t>Introduction to OOP</a:t>
            </a:r>
          </a:p>
        </p:txBody>
      </p:sp>
      <p:sp>
        <p:nvSpPr>
          <p:cNvPr id="19459" name="Footer Placeholder 4"/>
          <p:cNvSpPr>
            <a:spLocks noGrp="1"/>
          </p:cNvSpPr>
          <p:nvPr>
            <p:ph type="ftr" sz="quarter" idx="11"/>
          </p:nvPr>
        </p:nvSpPr>
        <p:spPr>
          <a:noFill/>
        </p:spPr>
        <p:txBody>
          <a:bodyPr/>
          <a:lstStyle/>
          <a:p>
            <a:r>
              <a:rPr lang="en-US"/>
              <a:t>Dr. S. GANNOUNI &amp; Dr.  A. TOUIR</a:t>
            </a:r>
          </a:p>
        </p:txBody>
      </p:sp>
      <p:sp>
        <p:nvSpPr>
          <p:cNvPr id="19460" name="Slide Number Placeholder 5"/>
          <p:cNvSpPr>
            <a:spLocks noGrp="1"/>
          </p:cNvSpPr>
          <p:nvPr>
            <p:ph type="sldNum" sz="quarter" idx="12"/>
          </p:nvPr>
        </p:nvSpPr>
        <p:spPr>
          <a:noFill/>
        </p:spPr>
        <p:txBody>
          <a:bodyPr/>
          <a:lstStyle/>
          <a:p>
            <a:r>
              <a:rPr lang="en-US"/>
              <a:t>Page </a:t>
            </a:r>
            <a:fld id="{CF596E4B-FCBA-4538-9895-16681237351C}" type="slidenum">
              <a:rPr lang="en-US"/>
              <a:pPr/>
              <a:t>49</a:t>
            </a:fld>
            <a:endParaRPr lang="en-US"/>
          </a:p>
        </p:txBody>
      </p:sp>
      <p:grpSp>
        <p:nvGrpSpPr>
          <p:cNvPr id="7" name="Group 4"/>
          <p:cNvGrpSpPr>
            <a:grpSpLocks/>
          </p:cNvGrpSpPr>
          <p:nvPr/>
        </p:nvGrpSpPr>
        <p:grpSpPr bwMode="auto">
          <a:xfrm>
            <a:off x="1475656" y="4077072"/>
            <a:ext cx="6619875" cy="936625"/>
            <a:chOff x="246" y="802"/>
            <a:chExt cx="5514" cy="912"/>
          </a:xfrm>
        </p:grpSpPr>
        <p:sp>
          <p:nvSpPr>
            <p:cNvPr id="8" name="Rectangle 5"/>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9" name="Rectangle 6"/>
            <p:cNvSpPr>
              <a:spLocks noChangeArrowheads="1"/>
            </p:cNvSpPr>
            <p:nvPr/>
          </p:nvSpPr>
          <p:spPr bwMode="auto">
            <a:xfrm>
              <a:off x="303" y="918"/>
              <a:ext cx="5457" cy="357"/>
            </a:xfrm>
            <a:prstGeom prst="rect">
              <a:avLst/>
            </a:prstGeom>
            <a:noFill/>
            <a:ln w="9525">
              <a:noFill/>
              <a:miter lim="800000"/>
              <a:headEnd/>
              <a:tailEnd/>
            </a:ln>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&lt;data type&gt; &lt;attribute name&gt; ;</a:t>
              </a:r>
              <a:endParaRPr lang="en-US">
                <a:solidFill>
                  <a:srgbClr val="990033"/>
                </a:solidFill>
                <a:latin typeface="Courier New" pitchFamily="49" charset="0"/>
                <a:ea typeface="ＭＳ Ｐゴシック" pitchFamily="34" charset="-128"/>
              </a:endParaRPr>
            </a:p>
          </p:txBody>
        </p:sp>
      </p:grpSp>
      <p:sp>
        <p:nvSpPr>
          <p:cNvPr id="10" name="Rectangle 7"/>
          <p:cNvSpPr>
            <a:spLocks noChangeArrowheads="1"/>
          </p:cNvSpPr>
          <p:nvPr/>
        </p:nvSpPr>
        <p:spPr bwMode="auto">
          <a:xfrm>
            <a:off x="1115616" y="5949280"/>
            <a:ext cx="6562725" cy="366712"/>
          </a:xfrm>
          <a:prstGeom prst="rect">
            <a:avLst/>
          </a:prstGeom>
          <a:noFill/>
          <a:ln w="9525">
            <a:noFill/>
            <a:miter lim="800000"/>
            <a:headEnd/>
            <a:tailEnd/>
          </a:ln>
        </p:spPr>
        <p:txBody>
          <a:bodyPr>
            <a:spAutoFit/>
          </a:bodyPr>
          <a:lstStyle/>
          <a:p>
            <a:pPr lvl="1">
              <a:spcBef>
                <a:spcPct val="50000"/>
              </a:spcBef>
              <a:buClr>
                <a:schemeClr val="tx2"/>
              </a:buClr>
              <a:buSzPct val="80000"/>
            </a:pPr>
            <a:r>
              <a:rPr lang="en-US" dirty="0">
                <a:solidFill>
                  <a:schemeClr val="tx2">
                    <a:lumMod val="75000"/>
                  </a:schemeClr>
                </a:solidFill>
                <a:latin typeface="Courier New" pitchFamily="49" charset="0"/>
                <a:ea typeface="ＭＳ Ｐゴシック" pitchFamily="34" charset="-128"/>
              </a:rPr>
              <a:t>public static     </a:t>
            </a:r>
            <a:r>
              <a:rPr lang="en-US" dirty="0" err="1">
                <a:latin typeface="Courier New" pitchFamily="49" charset="0"/>
                <a:ea typeface="ＭＳ Ｐゴシック" pitchFamily="34" charset="-128"/>
              </a:rPr>
              <a:t>int</a:t>
            </a:r>
            <a:r>
              <a:rPr lang="en-US" dirty="0">
                <a:latin typeface="Courier New" pitchFamily="49" charset="0"/>
                <a:ea typeface="ＭＳ Ｐゴシック" pitchFamily="34" charset="-128"/>
              </a:rPr>
              <a:t>	    </a:t>
            </a:r>
            <a:r>
              <a:rPr lang="en-US" dirty="0" err="1">
                <a:latin typeface="Courier New" pitchFamily="49" charset="0"/>
                <a:ea typeface="ＭＳ Ｐゴシック" pitchFamily="34" charset="-128"/>
              </a:rPr>
              <a:t>studentNumber</a:t>
            </a:r>
            <a:r>
              <a:rPr lang="en-US" dirty="0">
                <a:latin typeface="Courier New" pitchFamily="49" charset="0"/>
                <a:ea typeface="ＭＳ Ｐゴシック" pitchFamily="34" charset="-128"/>
              </a:rPr>
              <a:t> ;</a:t>
            </a:r>
            <a:endParaRPr lang="en-US" dirty="0">
              <a:solidFill>
                <a:srgbClr val="A50021"/>
              </a:solidFill>
              <a:latin typeface="Courier New" pitchFamily="49" charset="0"/>
              <a:ea typeface="ＭＳ Ｐゴシック" pitchFamily="34" charset="-128"/>
            </a:endParaRPr>
          </a:p>
        </p:txBody>
      </p:sp>
      <p:sp>
        <p:nvSpPr>
          <p:cNvPr id="11" name="Line 8"/>
          <p:cNvSpPr>
            <a:spLocks noChangeShapeType="1"/>
          </p:cNvSpPr>
          <p:nvPr/>
        </p:nvSpPr>
        <p:spPr bwMode="auto">
          <a:xfrm flipV="1">
            <a:off x="2674020" y="5509617"/>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2" name="Line 9"/>
          <p:cNvSpPr>
            <a:spLocks noChangeShapeType="1"/>
          </p:cNvSpPr>
          <p:nvPr/>
        </p:nvSpPr>
        <p:spPr bwMode="auto">
          <a:xfrm flipV="1">
            <a:off x="4263108" y="5509617"/>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3" name="Line 10"/>
          <p:cNvSpPr>
            <a:spLocks noChangeShapeType="1"/>
          </p:cNvSpPr>
          <p:nvPr/>
        </p:nvSpPr>
        <p:spPr bwMode="auto">
          <a:xfrm flipV="1">
            <a:off x="5998245" y="5509617"/>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4" name="AutoShape 11"/>
          <p:cNvSpPr>
            <a:spLocks noChangeArrowheads="1"/>
          </p:cNvSpPr>
          <p:nvPr/>
        </p:nvSpPr>
        <p:spPr bwMode="auto">
          <a:xfrm>
            <a:off x="2051720" y="5157192"/>
            <a:ext cx="11557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Modifiers</a:t>
            </a:r>
          </a:p>
        </p:txBody>
      </p:sp>
      <p:sp>
        <p:nvSpPr>
          <p:cNvPr id="15" name="AutoShape 12"/>
          <p:cNvSpPr>
            <a:spLocks noChangeArrowheads="1"/>
          </p:cNvSpPr>
          <p:nvPr/>
        </p:nvSpPr>
        <p:spPr bwMode="auto">
          <a:xfrm>
            <a:off x="3597945" y="5157192"/>
            <a:ext cx="15240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Data Type</a:t>
            </a:r>
          </a:p>
        </p:txBody>
      </p:sp>
      <p:sp>
        <p:nvSpPr>
          <p:cNvPr id="16" name="AutoShape 13"/>
          <p:cNvSpPr>
            <a:spLocks noChangeArrowheads="1"/>
          </p:cNvSpPr>
          <p:nvPr/>
        </p:nvSpPr>
        <p:spPr bwMode="auto">
          <a:xfrm>
            <a:off x="5274345" y="5157192"/>
            <a:ext cx="16256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Name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GB" sz="2400" dirty="0"/>
              <a:t>Data Type</a:t>
            </a:r>
            <a:endParaRPr lang="en-US" sz="2400" dirty="0"/>
          </a:p>
        </p:txBody>
      </p:sp>
      <p:sp>
        <p:nvSpPr>
          <p:cNvPr id="10" name="Rectangle 9"/>
          <p:cNvSpPr/>
          <p:nvPr/>
        </p:nvSpPr>
        <p:spPr>
          <a:xfrm>
            <a:off x="1432322" y="2669381"/>
            <a:ext cx="6286500" cy="21717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eaLnBrk="1" hangingPunct="1">
              <a:spcBef>
                <a:spcPct val="50000"/>
              </a:spcBef>
              <a:buFontTx/>
              <a:buChar char="•"/>
              <a:defRPr/>
            </a:pPr>
            <a:r>
              <a:rPr lang="en-US" sz="1350" dirty="0">
                <a:solidFill>
                  <a:schemeClr val="tx1"/>
                </a:solidFill>
                <a:latin typeface="Comic Sans MS" pitchFamily="66" charset="0"/>
              </a:rPr>
              <a:t>The data type defines what kinds of values a space memory is allowed to store.</a:t>
            </a:r>
          </a:p>
          <a:p>
            <a:pPr eaLnBrk="1" hangingPunct="1">
              <a:spcBef>
                <a:spcPct val="50000"/>
              </a:spcBef>
              <a:buFontTx/>
              <a:buChar char="•"/>
              <a:defRPr/>
            </a:pPr>
            <a:r>
              <a:rPr lang="en-US" sz="1350" dirty="0">
                <a:solidFill>
                  <a:schemeClr val="tx1"/>
                </a:solidFill>
                <a:latin typeface="Comic Sans MS" pitchFamily="66" charset="0"/>
              </a:rPr>
              <a:t>All values stored in the same space memory should be of the same data type.</a:t>
            </a:r>
          </a:p>
          <a:p>
            <a:pPr eaLnBrk="1" hangingPunct="1">
              <a:spcBef>
                <a:spcPct val="50000"/>
              </a:spcBef>
              <a:buFontTx/>
              <a:buChar char="•"/>
              <a:defRPr/>
            </a:pPr>
            <a:r>
              <a:rPr lang="en-US" sz="1350" dirty="0">
                <a:solidFill>
                  <a:schemeClr val="tx1"/>
                </a:solidFill>
                <a:latin typeface="Comic Sans MS" pitchFamily="66" charset="0"/>
              </a:rPr>
              <a:t>All constants and variables used in a Java program must be defined prior to their use in the program.</a:t>
            </a:r>
            <a:r>
              <a:rPr lang="en-US" sz="1350" dirty="0">
                <a:solidFill>
                  <a:schemeClr val="tx1"/>
                </a:solidFill>
                <a:latin typeface="Arial" pitchFamily="34" charset="0"/>
                <a:cs typeface="Times New Roman" pitchFamily="18" charset="0"/>
              </a:rPr>
              <a:t> </a:t>
            </a:r>
          </a:p>
        </p:txBody>
      </p:sp>
      <p:sp>
        <p:nvSpPr>
          <p:cNvPr id="25604" name="Slide Number Placeholder 1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A9785EF-9825-4095-A41B-F89B69A41EFE}" type="slidenum">
              <a:rPr lang="en-US" altLang="en-US">
                <a:solidFill>
                  <a:schemeClr val="accent2"/>
                </a:solidFill>
              </a:rPr>
              <a:pPr/>
              <a:t>5</a:t>
            </a:fld>
            <a:endParaRPr lang="en-US" altLang="en-US">
              <a:solidFill>
                <a:schemeClr val="accent2"/>
              </a:solidFill>
            </a:endParaRPr>
          </a:p>
        </p:txBody>
      </p:sp>
    </p:spTree>
    <p:extLst>
      <p:ext uri="{BB962C8B-B14F-4D97-AF65-F5344CB8AC3E}">
        <p14:creationId xmlns:p14="http://schemas.microsoft.com/office/powerpoint/2010/main" val="29650560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p:txBody>
          <a:bodyPr/>
          <a:lstStyle/>
          <a:p>
            <a:pPr eaLnBrk="1" hangingPunct="1"/>
            <a:r>
              <a:rPr lang="en-US"/>
              <a:t>Class Attributes Access</a:t>
            </a:r>
            <a:endParaRPr lang="en-GB"/>
          </a:p>
        </p:txBody>
      </p:sp>
      <p:sp>
        <p:nvSpPr>
          <p:cNvPr id="22534" name="Rectangle 3" descr="Rectangle: Click to edit Master text styles&#10;Second level&#10;Third level&#10;Fourth level&#10;Fifth level"/>
          <p:cNvSpPr>
            <a:spLocks noGrp="1" noChangeArrowheads="1"/>
          </p:cNvSpPr>
          <p:nvPr>
            <p:ph idx="1"/>
          </p:nvPr>
        </p:nvSpPr>
        <p:spPr/>
        <p:txBody>
          <a:bodyPr/>
          <a:lstStyle/>
          <a:p>
            <a:pPr eaLnBrk="1" hangingPunct="1"/>
            <a:r>
              <a:rPr lang="en-GB"/>
              <a:t>Class attributes (and methods) can also be manipulated without creating an instance of the class.</a:t>
            </a:r>
          </a:p>
        </p:txBody>
      </p:sp>
      <p:sp>
        <p:nvSpPr>
          <p:cNvPr id="22530" name="Date Placeholder 3"/>
          <p:cNvSpPr>
            <a:spLocks noGrp="1"/>
          </p:cNvSpPr>
          <p:nvPr>
            <p:ph type="dt" sz="half" idx="10"/>
          </p:nvPr>
        </p:nvSpPr>
        <p:spPr>
          <a:noFill/>
        </p:spPr>
        <p:txBody>
          <a:bodyPr/>
          <a:lstStyle/>
          <a:p>
            <a:r>
              <a:rPr lang="en-US"/>
              <a:t>Introduction to OOP</a:t>
            </a:r>
          </a:p>
        </p:txBody>
      </p:sp>
      <p:sp>
        <p:nvSpPr>
          <p:cNvPr id="22531" name="Footer Placeholder 4"/>
          <p:cNvSpPr>
            <a:spLocks noGrp="1"/>
          </p:cNvSpPr>
          <p:nvPr>
            <p:ph type="ftr" sz="quarter" idx="11"/>
          </p:nvPr>
        </p:nvSpPr>
        <p:spPr>
          <a:noFill/>
        </p:spPr>
        <p:txBody>
          <a:bodyPr/>
          <a:lstStyle/>
          <a:p>
            <a:r>
              <a:rPr lang="en-US"/>
              <a:t>Dr. S. GANNOUNI &amp; Dr.  A. TOUIR</a:t>
            </a:r>
          </a:p>
        </p:txBody>
      </p:sp>
      <p:sp>
        <p:nvSpPr>
          <p:cNvPr id="22532" name="Slide Number Placeholder 5"/>
          <p:cNvSpPr>
            <a:spLocks noGrp="1"/>
          </p:cNvSpPr>
          <p:nvPr>
            <p:ph type="sldNum" sz="quarter" idx="12"/>
          </p:nvPr>
        </p:nvSpPr>
        <p:spPr>
          <a:noFill/>
        </p:spPr>
        <p:txBody>
          <a:bodyPr/>
          <a:lstStyle/>
          <a:p>
            <a:r>
              <a:rPr lang="en-US"/>
              <a:t>Page </a:t>
            </a:r>
            <a:fld id="{2EA00B6F-D484-4DDA-B6FD-084E7F6CB486}" type="slidenum">
              <a:rPr lang="en-US"/>
              <a:pPr/>
              <a:t>50</a:t>
            </a:fld>
            <a:endParaRPr lang="en-US"/>
          </a:p>
        </p:txBody>
      </p:sp>
      <p:grpSp>
        <p:nvGrpSpPr>
          <p:cNvPr id="2" name="Group 4"/>
          <p:cNvGrpSpPr>
            <a:grpSpLocks/>
          </p:cNvGrpSpPr>
          <p:nvPr/>
        </p:nvGrpSpPr>
        <p:grpSpPr bwMode="auto">
          <a:xfrm>
            <a:off x="1533525" y="3657600"/>
            <a:ext cx="6619875" cy="936625"/>
            <a:chOff x="246" y="802"/>
            <a:chExt cx="5514" cy="912"/>
          </a:xfrm>
        </p:grpSpPr>
        <p:sp>
          <p:nvSpPr>
            <p:cNvPr id="201733" name="Rectangle 5"/>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22542" name="Rectangle 6"/>
            <p:cNvSpPr>
              <a:spLocks noChangeArrowheads="1"/>
            </p:cNvSpPr>
            <p:nvPr/>
          </p:nvSpPr>
          <p:spPr bwMode="auto">
            <a:xfrm>
              <a:off x="303" y="918"/>
              <a:ext cx="5457" cy="445"/>
            </a:xfrm>
            <a:prstGeom prst="rect">
              <a:avLst/>
            </a:prstGeom>
            <a:noFill/>
            <a:ln w="9525">
              <a:noFill/>
              <a:miter lim="800000"/>
              <a:headEnd/>
              <a:tailEnd/>
            </a:ln>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&lt;class name&gt;</a:t>
              </a:r>
              <a:r>
                <a:rPr lang="en-US" sz="2400" b="1">
                  <a:solidFill>
                    <a:schemeClr val="tx2"/>
                  </a:solidFill>
                  <a:latin typeface="Courier New" pitchFamily="49" charset="0"/>
                  <a:ea typeface="ＭＳ Ｐゴシック" pitchFamily="34" charset="-128"/>
                </a:rPr>
                <a:t>.</a:t>
              </a:r>
              <a:r>
                <a:rPr lang="en-US">
                  <a:latin typeface="Courier New" pitchFamily="49" charset="0"/>
                  <a:ea typeface="ＭＳ Ｐゴシック" pitchFamily="34" charset="-128"/>
                </a:rPr>
                <a:t>&lt;attribute name&gt; </a:t>
              </a:r>
              <a:endParaRPr lang="en-US">
                <a:solidFill>
                  <a:srgbClr val="990033"/>
                </a:solidFill>
                <a:latin typeface="Courier New" pitchFamily="49" charset="0"/>
                <a:ea typeface="ＭＳ Ｐゴシック" pitchFamily="34" charset="-128"/>
              </a:endParaRPr>
            </a:p>
          </p:txBody>
        </p:sp>
      </p:grpSp>
      <p:sp>
        <p:nvSpPr>
          <p:cNvPr id="22536" name="Rectangle 7"/>
          <p:cNvSpPr>
            <a:spLocks noChangeArrowheads="1"/>
          </p:cNvSpPr>
          <p:nvPr/>
        </p:nvSpPr>
        <p:spPr bwMode="auto">
          <a:xfrm>
            <a:off x="2047875" y="5943600"/>
            <a:ext cx="6562725" cy="457200"/>
          </a:xfrm>
          <a:prstGeom prst="rect">
            <a:avLst/>
          </a:prstGeom>
          <a:noFill/>
          <a:ln w="9525">
            <a:noFill/>
            <a:miter lim="800000"/>
            <a:headEnd/>
            <a:tailEnd/>
          </a:ln>
        </p:spPr>
        <p:txBody>
          <a:bodyPr>
            <a:spAutoFit/>
          </a:bodyPr>
          <a:lstStyle/>
          <a:p>
            <a:pPr lvl="1">
              <a:spcBef>
                <a:spcPct val="50000"/>
              </a:spcBef>
              <a:buClr>
                <a:schemeClr val="tx2"/>
              </a:buClr>
              <a:buSzPct val="80000"/>
            </a:pPr>
            <a:r>
              <a:rPr lang="en-US">
                <a:latin typeface="Courier New" pitchFamily="49" charset="0"/>
                <a:ea typeface="ＭＳ Ｐゴシック" pitchFamily="34" charset="-128"/>
              </a:rPr>
              <a:t>Course</a:t>
            </a:r>
            <a:r>
              <a:rPr lang="en-US" sz="2400" b="1">
                <a:solidFill>
                  <a:schemeClr val="tx2"/>
                </a:solidFill>
                <a:latin typeface="Courier New" pitchFamily="49" charset="0"/>
                <a:ea typeface="ＭＳ Ｐゴシック" pitchFamily="34" charset="-128"/>
              </a:rPr>
              <a:t>.</a:t>
            </a:r>
            <a:r>
              <a:rPr lang="en-US">
                <a:latin typeface="Courier New" pitchFamily="49" charset="0"/>
                <a:ea typeface="ＭＳ Ｐゴシック" pitchFamily="34" charset="-128"/>
              </a:rPr>
              <a:t>studentNumber = 0 ;</a:t>
            </a:r>
            <a:endParaRPr lang="en-US">
              <a:solidFill>
                <a:srgbClr val="A50021"/>
              </a:solidFill>
              <a:latin typeface="Courier New" pitchFamily="49" charset="0"/>
              <a:ea typeface="ＭＳ Ｐゴシック" pitchFamily="34" charset="-128"/>
            </a:endParaRPr>
          </a:p>
        </p:txBody>
      </p:sp>
      <p:sp>
        <p:nvSpPr>
          <p:cNvPr id="22537" name="Line 8"/>
          <p:cNvSpPr>
            <a:spLocks noChangeShapeType="1"/>
          </p:cNvSpPr>
          <p:nvPr/>
        </p:nvSpPr>
        <p:spPr bwMode="auto">
          <a:xfrm flipV="1">
            <a:off x="3048000" y="5153025"/>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22538" name="Line 9"/>
          <p:cNvSpPr>
            <a:spLocks noChangeShapeType="1"/>
          </p:cNvSpPr>
          <p:nvPr/>
        </p:nvSpPr>
        <p:spPr bwMode="auto">
          <a:xfrm flipV="1">
            <a:off x="4637088" y="5153025"/>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201739" name="AutoShape 11"/>
          <p:cNvSpPr>
            <a:spLocks noChangeArrowheads="1"/>
          </p:cNvSpPr>
          <p:nvPr/>
        </p:nvSpPr>
        <p:spPr bwMode="auto">
          <a:xfrm>
            <a:off x="2209800" y="4800600"/>
            <a:ext cx="1524000" cy="3540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Class Name</a:t>
            </a:r>
          </a:p>
        </p:txBody>
      </p:sp>
      <p:sp>
        <p:nvSpPr>
          <p:cNvPr id="201740" name="AutoShape 12"/>
          <p:cNvSpPr>
            <a:spLocks noChangeArrowheads="1"/>
          </p:cNvSpPr>
          <p:nvPr/>
        </p:nvSpPr>
        <p:spPr bwMode="auto">
          <a:xfrm>
            <a:off x="3971925" y="4800600"/>
            <a:ext cx="2200275" cy="3540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Attribute Name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sp>
        <p:nvSpPr>
          <p:cNvPr id="3" name="Rectangle 2"/>
          <p:cNvSpPr/>
          <p:nvPr/>
        </p:nvSpPr>
        <p:spPr>
          <a:xfrm>
            <a:off x="218803" y="1532281"/>
            <a:ext cx="9215846" cy="3600986"/>
          </a:xfrm>
          <a:prstGeom prst="rect">
            <a:avLst/>
          </a:prstGeom>
        </p:spPr>
        <p:txBody>
          <a:bodyPr wrap="square">
            <a:spAutoFit/>
          </a:bodyPr>
          <a:lstStyle/>
          <a:p>
            <a:r>
              <a:rPr lang="en-GB" sz="3000" b="1" dirty="0">
                <a:solidFill>
                  <a:srgbClr val="074C87"/>
                </a:solidFill>
                <a:latin typeface="Arial" panose="020B0604020202020204" pitchFamily="34" charset="0"/>
              </a:rPr>
              <a:t>Instance Data</a:t>
            </a:r>
          </a:p>
          <a:p>
            <a:r>
              <a:rPr lang="en-GB" sz="2100" dirty="0">
                <a:solidFill>
                  <a:srgbClr val="000000"/>
                </a:solidFill>
                <a:latin typeface="Arial" panose="020B0604020202020204" pitchFamily="34" charset="0"/>
              </a:rPr>
              <a:t>Most class members are associated with an instance of the class.</a:t>
            </a:r>
          </a:p>
          <a:p>
            <a:endParaRPr lang="en-GB" sz="1350" b="1" dirty="0">
              <a:solidFill>
                <a:srgbClr val="000000"/>
              </a:solidFill>
              <a:latin typeface="Courier"/>
            </a:endParaRPr>
          </a:p>
          <a:p>
            <a:endParaRPr lang="en-GB" sz="1350" b="1" dirty="0">
              <a:solidFill>
                <a:srgbClr val="000000"/>
              </a:solidFill>
              <a:latin typeface="Courier"/>
            </a:endParaRPr>
          </a:p>
          <a:p>
            <a:r>
              <a:rPr lang="en-GB" sz="1500" b="1" dirty="0">
                <a:solidFill>
                  <a:srgbClr val="000000"/>
                </a:solidFill>
                <a:latin typeface="Courier"/>
              </a:rPr>
              <a:t>public class Foo {</a:t>
            </a:r>
          </a:p>
          <a:p>
            <a:r>
              <a:rPr lang="en-GB" sz="1500" b="1" dirty="0">
                <a:solidFill>
                  <a:srgbClr val="000000"/>
                </a:solidFill>
                <a:latin typeface="Courier"/>
              </a:rPr>
              <a:t>public </a:t>
            </a:r>
            <a:r>
              <a:rPr lang="en-GB" sz="1500" b="1" dirty="0" err="1">
                <a:solidFill>
                  <a:srgbClr val="000000"/>
                </a:solidFill>
                <a:latin typeface="Courier"/>
              </a:rPr>
              <a:t>int</a:t>
            </a:r>
            <a:r>
              <a:rPr lang="en-GB" sz="1500" b="1" dirty="0">
                <a:solidFill>
                  <a:srgbClr val="000000"/>
                </a:solidFill>
                <a:latin typeface="Courier"/>
              </a:rPr>
              <a:t> x ;</a:t>
            </a:r>
          </a:p>
          <a:p>
            <a:r>
              <a:rPr lang="en-GB" sz="1500" b="1" dirty="0">
                <a:solidFill>
                  <a:srgbClr val="000000"/>
                </a:solidFill>
                <a:latin typeface="Courier"/>
              </a:rPr>
              <a:t>public static void main(String[] </a:t>
            </a:r>
            <a:r>
              <a:rPr lang="en-GB" sz="1500" b="1" dirty="0" err="1">
                <a:solidFill>
                  <a:srgbClr val="000000"/>
                </a:solidFill>
                <a:latin typeface="Courier"/>
              </a:rPr>
              <a:t>args</a:t>
            </a:r>
            <a:r>
              <a:rPr lang="en-GB" sz="1500" b="1" dirty="0">
                <a:solidFill>
                  <a:srgbClr val="000000"/>
                </a:solidFill>
                <a:latin typeface="Courier"/>
              </a:rPr>
              <a:t>) {</a:t>
            </a:r>
          </a:p>
          <a:p>
            <a:r>
              <a:rPr lang="en-GB" sz="1500" b="1" dirty="0">
                <a:solidFill>
                  <a:srgbClr val="000000"/>
                </a:solidFill>
                <a:latin typeface="Courier"/>
              </a:rPr>
              <a:t>Foo a = new Foo() ;</a:t>
            </a:r>
          </a:p>
          <a:p>
            <a:r>
              <a:rPr lang="en-GB" sz="1500" b="1" dirty="0">
                <a:solidFill>
                  <a:srgbClr val="000000"/>
                </a:solidFill>
                <a:latin typeface="Courier"/>
              </a:rPr>
              <a:t>Foo b = new Foo() ;</a:t>
            </a:r>
          </a:p>
          <a:p>
            <a:r>
              <a:rPr lang="en-GB" sz="1500" b="1" dirty="0" err="1">
                <a:solidFill>
                  <a:srgbClr val="000000"/>
                </a:solidFill>
                <a:latin typeface="Courier"/>
              </a:rPr>
              <a:t>a.x</a:t>
            </a:r>
            <a:r>
              <a:rPr lang="en-GB" sz="1500" b="1" dirty="0">
                <a:solidFill>
                  <a:srgbClr val="000000"/>
                </a:solidFill>
                <a:latin typeface="Courier"/>
              </a:rPr>
              <a:t> = 2 ;</a:t>
            </a:r>
          </a:p>
          <a:p>
            <a:r>
              <a:rPr lang="en-GB" sz="1500" b="1" dirty="0" err="1">
                <a:solidFill>
                  <a:srgbClr val="000000"/>
                </a:solidFill>
                <a:latin typeface="Courier"/>
              </a:rPr>
              <a:t>b.x</a:t>
            </a:r>
            <a:r>
              <a:rPr lang="en-GB" sz="1500" b="1" dirty="0">
                <a:solidFill>
                  <a:srgbClr val="000000"/>
                </a:solidFill>
                <a:latin typeface="Courier"/>
              </a:rPr>
              <a:t> = 15 ;</a:t>
            </a:r>
          </a:p>
          <a:p>
            <a:r>
              <a:rPr lang="en-GB" sz="1500" b="1" dirty="0">
                <a:solidFill>
                  <a:srgbClr val="0000FF"/>
                </a:solidFill>
                <a:latin typeface="Courier"/>
              </a:rPr>
              <a:t>/* </a:t>
            </a:r>
            <a:r>
              <a:rPr lang="en-GB" sz="1500" b="1" dirty="0" err="1">
                <a:solidFill>
                  <a:srgbClr val="0000FF"/>
                </a:solidFill>
                <a:latin typeface="Courier"/>
              </a:rPr>
              <a:t>a.x</a:t>
            </a:r>
            <a:r>
              <a:rPr lang="en-GB" sz="1500" b="1" dirty="0">
                <a:solidFill>
                  <a:srgbClr val="0000FF"/>
                </a:solidFill>
                <a:latin typeface="Courier"/>
              </a:rPr>
              <a:t>=2, </a:t>
            </a:r>
            <a:r>
              <a:rPr lang="en-GB" sz="1500" b="1" dirty="0" err="1">
                <a:solidFill>
                  <a:srgbClr val="0000FF"/>
                </a:solidFill>
                <a:latin typeface="Courier"/>
              </a:rPr>
              <a:t>b.x</a:t>
            </a:r>
            <a:r>
              <a:rPr lang="en-GB" sz="1500" b="1" dirty="0">
                <a:solidFill>
                  <a:srgbClr val="0000FF"/>
                </a:solidFill>
                <a:latin typeface="Courier"/>
              </a:rPr>
              <a:t>=15 */</a:t>
            </a:r>
          </a:p>
          <a:p>
            <a:r>
              <a:rPr lang="en-GB" sz="1500" b="1" dirty="0">
                <a:solidFill>
                  <a:srgbClr val="000000"/>
                </a:solidFill>
                <a:latin typeface="Courier"/>
              </a:rPr>
              <a:t>}</a:t>
            </a:r>
          </a:p>
          <a:p>
            <a:r>
              <a:rPr lang="en-GB" sz="1500" b="1" dirty="0">
                <a:solidFill>
                  <a:srgbClr val="000000"/>
                </a:solidFill>
                <a:latin typeface="Courier"/>
              </a:rPr>
              <a:t>}</a:t>
            </a:r>
            <a:endParaRPr lang="en-GB" sz="1500" dirty="0"/>
          </a:p>
        </p:txBody>
      </p:sp>
    </p:spTree>
    <p:extLst>
      <p:ext uri="{BB962C8B-B14F-4D97-AF65-F5344CB8AC3E}">
        <p14:creationId xmlns:p14="http://schemas.microsoft.com/office/powerpoint/2010/main" val="2723085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sp>
        <p:nvSpPr>
          <p:cNvPr id="3" name="Rectangle 2"/>
          <p:cNvSpPr/>
          <p:nvPr/>
        </p:nvSpPr>
        <p:spPr>
          <a:xfrm>
            <a:off x="284118" y="1614006"/>
            <a:ext cx="8200208" cy="3901068"/>
          </a:xfrm>
          <a:prstGeom prst="rect">
            <a:avLst/>
          </a:prstGeom>
        </p:spPr>
        <p:txBody>
          <a:bodyPr wrap="square">
            <a:spAutoFit/>
          </a:bodyPr>
          <a:lstStyle/>
          <a:p>
            <a:r>
              <a:rPr lang="en-GB" b="1" dirty="0">
                <a:solidFill>
                  <a:srgbClr val="074C87"/>
                </a:solidFill>
                <a:latin typeface="Arial" panose="020B0604020202020204" pitchFamily="34" charset="0"/>
              </a:rPr>
              <a:t>Static Data</a:t>
            </a:r>
          </a:p>
          <a:p>
            <a:r>
              <a:rPr lang="en-GB" dirty="0">
                <a:solidFill>
                  <a:srgbClr val="000000"/>
                </a:solidFill>
                <a:latin typeface="Arial" panose="020B0604020202020204" pitchFamily="34" charset="0"/>
              </a:rPr>
              <a:t>Members declared static are associated with the class as a whole. There is only one copy shared between all instances</a:t>
            </a:r>
            <a:r>
              <a:rPr lang="en-GB" sz="1350" dirty="0">
                <a:solidFill>
                  <a:srgbClr val="000000"/>
                </a:solidFill>
                <a:latin typeface="Arial" panose="020B0604020202020204" pitchFamily="34" charset="0"/>
              </a:rPr>
              <a:t>.</a:t>
            </a:r>
          </a:p>
          <a:p>
            <a:endParaRPr lang="en-GB" sz="1350" b="1" dirty="0">
              <a:solidFill>
                <a:srgbClr val="000000"/>
              </a:solidFill>
              <a:latin typeface="Courier"/>
            </a:endParaRPr>
          </a:p>
          <a:p>
            <a:endParaRPr lang="en-GB" b="1" dirty="0">
              <a:solidFill>
                <a:srgbClr val="000000"/>
              </a:solidFill>
              <a:latin typeface="Courier"/>
            </a:endParaRPr>
          </a:p>
          <a:p>
            <a:r>
              <a:rPr lang="en-GB" b="1" dirty="0">
                <a:solidFill>
                  <a:srgbClr val="000000"/>
                </a:solidFill>
                <a:latin typeface="Courier"/>
              </a:rPr>
              <a:t>public class Foo {</a:t>
            </a:r>
          </a:p>
          <a:p>
            <a:r>
              <a:rPr lang="en-GB" b="1" dirty="0">
                <a:solidFill>
                  <a:srgbClr val="000000"/>
                </a:solidFill>
                <a:latin typeface="Courier"/>
              </a:rPr>
              <a:t>public static </a:t>
            </a:r>
            <a:r>
              <a:rPr lang="en-GB" b="1" dirty="0" err="1">
                <a:solidFill>
                  <a:srgbClr val="000000"/>
                </a:solidFill>
                <a:latin typeface="Courier"/>
              </a:rPr>
              <a:t>int</a:t>
            </a:r>
            <a:r>
              <a:rPr lang="en-GB" b="1" dirty="0">
                <a:solidFill>
                  <a:srgbClr val="000000"/>
                </a:solidFill>
                <a:latin typeface="Courier"/>
              </a:rPr>
              <a:t> x ;</a:t>
            </a:r>
          </a:p>
          <a:p>
            <a:r>
              <a:rPr lang="en-GB" b="1" dirty="0">
                <a:solidFill>
                  <a:srgbClr val="000000"/>
                </a:solidFill>
                <a:latin typeface="Courier"/>
              </a:rPr>
              <a:t>public static void main(String[] </a:t>
            </a:r>
            <a:r>
              <a:rPr lang="en-GB" b="1" dirty="0" err="1">
                <a:solidFill>
                  <a:srgbClr val="000000"/>
                </a:solidFill>
                <a:latin typeface="Courier"/>
              </a:rPr>
              <a:t>args</a:t>
            </a:r>
            <a:r>
              <a:rPr lang="en-GB" b="1" dirty="0">
                <a:solidFill>
                  <a:srgbClr val="000000"/>
                </a:solidFill>
                <a:latin typeface="Courier"/>
              </a:rPr>
              <a:t>) {</a:t>
            </a:r>
          </a:p>
          <a:p>
            <a:r>
              <a:rPr lang="en-GB" b="1" dirty="0">
                <a:solidFill>
                  <a:srgbClr val="000000"/>
                </a:solidFill>
                <a:latin typeface="Courier"/>
              </a:rPr>
              <a:t>Foo a = new Foo(), b = new Foo() ;</a:t>
            </a:r>
          </a:p>
          <a:p>
            <a:r>
              <a:rPr lang="en-GB" b="1" dirty="0" err="1">
                <a:solidFill>
                  <a:srgbClr val="000000"/>
                </a:solidFill>
                <a:latin typeface="Courier"/>
              </a:rPr>
              <a:t>a.x</a:t>
            </a:r>
            <a:r>
              <a:rPr lang="en-GB" b="1" dirty="0">
                <a:solidFill>
                  <a:srgbClr val="000000"/>
                </a:solidFill>
                <a:latin typeface="Courier"/>
              </a:rPr>
              <a:t> = 2 ;</a:t>
            </a:r>
          </a:p>
          <a:p>
            <a:r>
              <a:rPr lang="en-GB" b="1" dirty="0" err="1">
                <a:solidFill>
                  <a:srgbClr val="000000"/>
                </a:solidFill>
                <a:latin typeface="Courier"/>
              </a:rPr>
              <a:t>b.x</a:t>
            </a:r>
            <a:r>
              <a:rPr lang="en-GB" b="1" dirty="0">
                <a:solidFill>
                  <a:srgbClr val="000000"/>
                </a:solidFill>
                <a:latin typeface="Courier"/>
              </a:rPr>
              <a:t> = 15 ;</a:t>
            </a:r>
          </a:p>
          <a:p>
            <a:r>
              <a:rPr lang="en-GB" b="1" dirty="0">
                <a:solidFill>
                  <a:srgbClr val="FF0000"/>
                </a:solidFill>
                <a:latin typeface="Courier"/>
              </a:rPr>
              <a:t>/* </a:t>
            </a:r>
            <a:r>
              <a:rPr lang="en-GB" b="1" dirty="0" err="1">
                <a:solidFill>
                  <a:srgbClr val="FF0000"/>
                </a:solidFill>
                <a:latin typeface="Courier"/>
              </a:rPr>
              <a:t>a.x</a:t>
            </a:r>
            <a:r>
              <a:rPr lang="en-GB" b="1" dirty="0">
                <a:solidFill>
                  <a:srgbClr val="FF0000"/>
                </a:solidFill>
                <a:latin typeface="Courier"/>
              </a:rPr>
              <a:t>=15, </a:t>
            </a:r>
            <a:r>
              <a:rPr lang="en-GB" b="1" dirty="0" err="1">
                <a:solidFill>
                  <a:srgbClr val="FF0000"/>
                </a:solidFill>
                <a:latin typeface="Courier"/>
              </a:rPr>
              <a:t>b.x</a:t>
            </a:r>
            <a:r>
              <a:rPr lang="en-GB" b="1" dirty="0">
                <a:solidFill>
                  <a:srgbClr val="FF0000"/>
                </a:solidFill>
                <a:latin typeface="Courier"/>
              </a:rPr>
              <a:t>=15 */</a:t>
            </a:r>
          </a:p>
          <a:p>
            <a:r>
              <a:rPr lang="en-GB" b="1" dirty="0">
                <a:solidFill>
                  <a:srgbClr val="000000"/>
                </a:solidFill>
                <a:latin typeface="Courier"/>
              </a:rPr>
              <a:t>}</a:t>
            </a:r>
          </a:p>
          <a:p>
            <a:r>
              <a:rPr lang="en-GB" b="1" dirty="0">
                <a:solidFill>
                  <a:srgbClr val="000000"/>
                </a:solidFill>
                <a:latin typeface="Courier"/>
              </a:rPr>
              <a:t>}</a:t>
            </a:r>
            <a:endParaRPr lang="en-GB" dirty="0"/>
          </a:p>
        </p:txBody>
      </p:sp>
    </p:spTree>
    <p:extLst>
      <p:ext uri="{BB962C8B-B14F-4D97-AF65-F5344CB8AC3E}">
        <p14:creationId xmlns:p14="http://schemas.microsoft.com/office/powerpoint/2010/main" val="3370224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sp>
        <p:nvSpPr>
          <p:cNvPr id="3" name="Rectangle 2"/>
          <p:cNvSpPr/>
          <p:nvPr/>
        </p:nvSpPr>
        <p:spPr>
          <a:xfrm>
            <a:off x="1561012" y="945520"/>
            <a:ext cx="6100354" cy="5755422"/>
          </a:xfrm>
          <a:prstGeom prst="rect">
            <a:avLst/>
          </a:prstGeom>
        </p:spPr>
        <p:txBody>
          <a:bodyPr wrap="square">
            <a:spAutoFit/>
          </a:bodyPr>
          <a:lstStyle/>
          <a:p>
            <a:endParaRPr lang="en-GB" sz="1600" dirty="0"/>
          </a:p>
          <a:p>
            <a:r>
              <a:rPr lang="en-GB" sz="1600" dirty="0"/>
              <a:t>public class Student {</a:t>
            </a:r>
          </a:p>
          <a:p>
            <a:r>
              <a:rPr lang="en-GB" sz="1600" dirty="0"/>
              <a:t>	</a:t>
            </a:r>
          </a:p>
          <a:p>
            <a:r>
              <a:rPr lang="en-GB" sz="1600" dirty="0"/>
              <a:t>	</a:t>
            </a:r>
          </a:p>
          <a:p>
            <a:r>
              <a:rPr lang="en-GB" sz="1600" dirty="0"/>
              <a:t>	</a:t>
            </a:r>
            <a:r>
              <a:rPr lang="en-GB" sz="1600" b="1" dirty="0">
                <a:solidFill>
                  <a:srgbClr val="FF0000"/>
                </a:solidFill>
              </a:rPr>
              <a:t>String name;</a:t>
            </a:r>
          </a:p>
          <a:p>
            <a:r>
              <a:rPr lang="en-GB" sz="1600" b="1" dirty="0">
                <a:solidFill>
                  <a:srgbClr val="FF0000"/>
                </a:solidFill>
              </a:rPr>
              <a:t>	</a:t>
            </a:r>
            <a:r>
              <a:rPr lang="en-GB" sz="1600" b="1" dirty="0" err="1">
                <a:solidFill>
                  <a:srgbClr val="FF0000"/>
                </a:solidFill>
              </a:rPr>
              <a:t>int</a:t>
            </a:r>
            <a:r>
              <a:rPr lang="en-GB" sz="1600" b="1" dirty="0">
                <a:solidFill>
                  <a:srgbClr val="FF0000"/>
                </a:solidFill>
              </a:rPr>
              <a:t> ID;</a:t>
            </a:r>
          </a:p>
          <a:p>
            <a:r>
              <a:rPr lang="en-GB" sz="1600" b="1" dirty="0">
                <a:solidFill>
                  <a:srgbClr val="FF0000"/>
                </a:solidFill>
              </a:rPr>
              <a:t>	String course;</a:t>
            </a:r>
          </a:p>
          <a:p>
            <a:r>
              <a:rPr lang="en-GB" sz="1600" dirty="0"/>
              <a:t>	</a:t>
            </a:r>
          </a:p>
          <a:p>
            <a:r>
              <a:rPr lang="en-GB" sz="1600" dirty="0"/>
              <a:t>		public static void main(String[] </a:t>
            </a:r>
            <a:r>
              <a:rPr lang="en-GB" sz="1600" dirty="0" err="1"/>
              <a:t>args</a:t>
            </a:r>
            <a:r>
              <a:rPr lang="en-GB" sz="1600" dirty="0"/>
              <a:t>) {</a:t>
            </a:r>
          </a:p>
          <a:p>
            <a:r>
              <a:rPr lang="en-GB" sz="1600" dirty="0"/>
              <a:t>		</a:t>
            </a:r>
          </a:p>
          <a:p>
            <a:r>
              <a:rPr lang="en-GB" sz="1600" dirty="0"/>
              <a:t>		Student st1 = new Student();</a:t>
            </a:r>
          </a:p>
          <a:p>
            <a:r>
              <a:rPr lang="en-GB" sz="1600" dirty="0"/>
              <a:t>		</a:t>
            </a:r>
          </a:p>
          <a:p>
            <a:r>
              <a:rPr lang="en-GB" sz="1600" dirty="0"/>
              <a:t>	</a:t>
            </a:r>
            <a:r>
              <a:rPr lang="en-GB" sz="1600" dirty="0">
                <a:solidFill>
                  <a:schemeClr val="accent1">
                    <a:lumMod val="75000"/>
                  </a:schemeClr>
                </a:solidFill>
              </a:rPr>
              <a:t>	</a:t>
            </a:r>
            <a:r>
              <a:rPr lang="en-GB" sz="1600" b="1" dirty="0">
                <a:solidFill>
                  <a:schemeClr val="accent1">
                    <a:lumMod val="75000"/>
                  </a:schemeClr>
                </a:solidFill>
              </a:rPr>
              <a:t>st1.name="</a:t>
            </a:r>
            <a:r>
              <a:rPr lang="en-GB" sz="1600" b="1" dirty="0" err="1">
                <a:solidFill>
                  <a:schemeClr val="accent1">
                    <a:lumMod val="75000"/>
                  </a:schemeClr>
                </a:solidFill>
              </a:rPr>
              <a:t>sara</a:t>
            </a:r>
            <a:r>
              <a:rPr lang="en-GB" sz="1600" b="1" dirty="0">
                <a:solidFill>
                  <a:schemeClr val="accent1">
                    <a:lumMod val="75000"/>
                  </a:schemeClr>
                </a:solidFill>
              </a:rPr>
              <a:t> Almudauh";</a:t>
            </a:r>
          </a:p>
          <a:p>
            <a:r>
              <a:rPr lang="en-GB" sz="1600" b="1" dirty="0">
                <a:solidFill>
                  <a:schemeClr val="accent1">
                    <a:lumMod val="75000"/>
                  </a:schemeClr>
                </a:solidFill>
              </a:rPr>
              <a:t>		st1.ID=4200;</a:t>
            </a:r>
          </a:p>
          <a:p>
            <a:r>
              <a:rPr lang="en-GB" sz="1600" b="1" dirty="0">
                <a:solidFill>
                  <a:schemeClr val="accent1">
                    <a:lumMod val="75000"/>
                  </a:schemeClr>
                </a:solidFill>
              </a:rPr>
              <a:t>		st1.course="Programming";</a:t>
            </a:r>
          </a:p>
          <a:p>
            <a:r>
              <a:rPr lang="en-GB" sz="1600" dirty="0"/>
              <a:t>		</a:t>
            </a:r>
          </a:p>
          <a:p>
            <a:r>
              <a:rPr lang="en-GB" sz="1600" dirty="0"/>
              <a:t>		</a:t>
            </a:r>
            <a:r>
              <a:rPr lang="en-GB" sz="1600" dirty="0" err="1"/>
              <a:t>System.out.println</a:t>
            </a:r>
            <a:r>
              <a:rPr lang="en-GB" sz="1600" dirty="0"/>
              <a:t>("Student name is : "+ st1.name);</a:t>
            </a:r>
          </a:p>
          <a:p>
            <a:r>
              <a:rPr lang="en-GB" sz="1600" dirty="0"/>
              <a:t>		</a:t>
            </a:r>
            <a:r>
              <a:rPr lang="en-GB" sz="1600" dirty="0" err="1"/>
              <a:t>System.out.println</a:t>
            </a:r>
            <a:r>
              <a:rPr lang="en-GB" sz="1600" dirty="0"/>
              <a:t>("Student ID is : "+ st1.ID);</a:t>
            </a:r>
          </a:p>
          <a:p>
            <a:r>
              <a:rPr lang="en-GB" sz="1600" dirty="0"/>
              <a:t>		</a:t>
            </a:r>
            <a:r>
              <a:rPr lang="en-GB" sz="1600" dirty="0" err="1"/>
              <a:t>System.out.println</a:t>
            </a:r>
            <a:r>
              <a:rPr lang="en-GB" sz="1600" dirty="0"/>
              <a:t>("Student course is : "+ st1.course);</a:t>
            </a:r>
          </a:p>
          <a:p>
            <a:r>
              <a:rPr lang="en-GB" sz="1600" dirty="0"/>
              <a:t>	}	</a:t>
            </a:r>
          </a:p>
          <a:p>
            <a:r>
              <a:rPr lang="en-GB" sz="1600" dirty="0"/>
              <a:t>}</a:t>
            </a:r>
          </a:p>
        </p:txBody>
      </p:sp>
    </p:spTree>
    <p:extLst>
      <p:ext uri="{BB962C8B-B14F-4D97-AF65-F5344CB8AC3E}">
        <p14:creationId xmlns:p14="http://schemas.microsoft.com/office/powerpoint/2010/main" val="12774455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By Sara Almudauh</a:t>
            </a:r>
            <a:endParaRPr lang="en-US" dirty="0"/>
          </a:p>
        </p:txBody>
      </p:sp>
      <p:sp>
        <p:nvSpPr>
          <p:cNvPr id="3" name="Rectangle 2"/>
          <p:cNvSpPr/>
          <p:nvPr/>
        </p:nvSpPr>
        <p:spPr>
          <a:xfrm>
            <a:off x="894806" y="2492913"/>
            <a:ext cx="6296297" cy="1708160"/>
          </a:xfrm>
          <a:prstGeom prst="rect">
            <a:avLst/>
          </a:prstGeom>
        </p:spPr>
        <p:txBody>
          <a:bodyPr wrap="square">
            <a:spAutoFit/>
          </a:bodyPr>
          <a:lstStyle/>
          <a:p>
            <a:r>
              <a:rPr lang="en-GB" sz="2100"/>
              <a:t>Student name is : </a:t>
            </a:r>
            <a:r>
              <a:rPr lang="en-GB" sz="2100" dirty="0" err="1"/>
              <a:t>sara</a:t>
            </a:r>
            <a:r>
              <a:rPr lang="en-GB" sz="2100" dirty="0"/>
              <a:t> Almudauh</a:t>
            </a:r>
          </a:p>
          <a:p>
            <a:r>
              <a:rPr lang="en-GB" sz="2100" dirty="0"/>
              <a:t>Student ID is : 4200</a:t>
            </a:r>
          </a:p>
          <a:p>
            <a:r>
              <a:rPr lang="en-GB" sz="2100" dirty="0"/>
              <a:t>Student course is : Programming</a:t>
            </a:r>
          </a:p>
          <a:p>
            <a:endParaRPr lang="en-GB" sz="2100" dirty="0"/>
          </a:p>
          <a:p>
            <a:r>
              <a:rPr lang="en-GB" sz="2100" dirty="0"/>
              <a:t>Process completed.</a:t>
            </a:r>
          </a:p>
        </p:txBody>
      </p:sp>
    </p:spTree>
    <p:extLst>
      <p:ext uri="{BB962C8B-B14F-4D97-AF65-F5344CB8AC3E}">
        <p14:creationId xmlns:p14="http://schemas.microsoft.com/office/powerpoint/2010/main" val="7323235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7"/>
          <p:cNvGraphicFramePr>
            <a:graphicFrameLocks noGrp="1" noChangeAspect="1"/>
          </p:cNvGraphicFramePr>
          <p:nvPr>
            <p:ph sz="half" idx="1"/>
          </p:nvPr>
        </p:nvGraphicFramePr>
        <p:xfrm>
          <a:off x="7086600" y="2449513"/>
          <a:ext cx="1924050" cy="998537"/>
        </p:xfrm>
        <a:graphic>
          <a:graphicData uri="http://schemas.openxmlformats.org/presentationml/2006/ole">
            <mc:AlternateContent xmlns:mc="http://schemas.openxmlformats.org/markup-compatibility/2006">
              <mc:Choice xmlns:v="urn:schemas-microsoft-com:vml" Requires="v">
                <p:oleObj spid="_x0000_s5131" name="Visio" r:id="rId3" imgW="1043635" imgH="541630" progId="">
                  <p:embed/>
                </p:oleObj>
              </mc:Choice>
              <mc:Fallback>
                <p:oleObj name="Visio" r:id="rId3" imgW="1043635" imgH="541630" progId="">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2449513"/>
                        <a:ext cx="1924050" cy="99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5" name="Date Placeholder 4"/>
          <p:cNvSpPr>
            <a:spLocks noGrp="1"/>
          </p:cNvSpPr>
          <p:nvPr>
            <p:ph type="dt" sz="half" idx="10"/>
          </p:nvPr>
        </p:nvSpPr>
        <p:spPr>
          <a:noFill/>
        </p:spPr>
        <p:txBody>
          <a:bodyPr/>
          <a:lstStyle/>
          <a:p>
            <a:r>
              <a:rPr lang="en-US"/>
              <a:t>Introduction to OOP</a:t>
            </a:r>
          </a:p>
        </p:txBody>
      </p:sp>
      <p:sp>
        <p:nvSpPr>
          <p:cNvPr id="3076" name="Footer Placeholder 5"/>
          <p:cNvSpPr>
            <a:spLocks noGrp="1"/>
          </p:cNvSpPr>
          <p:nvPr>
            <p:ph type="ftr" sz="quarter" idx="11"/>
          </p:nvPr>
        </p:nvSpPr>
        <p:spPr>
          <a:noFill/>
        </p:spPr>
        <p:txBody>
          <a:bodyPr/>
          <a:lstStyle/>
          <a:p>
            <a:r>
              <a:rPr lang="en-US"/>
              <a:t>Dr. S. GANNOUNI &amp; Dr.  A. TOUIR</a:t>
            </a:r>
          </a:p>
        </p:txBody>
      </p:sp>
      <p:sp>
        <p:nvSpPr>
          <p:cNvPr id="3077" name="Slide Number Placeholder 6"/>
          <p:cNvSpPr>
            <a:spLocks noGrp="1"/>
          </p:cNvSpPr>
          <p:nvPr>
            <p:ph type="sldNum" sz="quarter" idx="12"/>
          </p:nvPr>
        </p:nvSpPr>
        <p:spPr>
          <a:noFill/>
        </p:spPr>
        <p:txBody>
          <a:bodyPr/>
          <a:lstStyle/>
          <a:p>
            <a:r>
              <a:rPr lang="en-US"/>
              <a:t>Page </a:t>
            </a:r>
            <a:fld id="{4D30870A-4E9B-424A-90C3-99F092EC422C}" type="slidenum">
              <a:rPr lang="en-US"/>
              <a:pPr/>
              <a:t>55</a:t>
            </a:fld>
            <a:endParaRPr lang="en-US"/>
          </a:p>
        </p:txBody>
      </p:sp>
      <p:sp>
        <p:nvSpPr>
          <p:cNvPr id="202754" name="Rectangle 2"/>
          <p:cNvSpPr>
            <a:spLocks noChangeArrowheads="1"/>
          </p:cNvSpPr>
          <p:nvPr/>
        </p:nvSpPr>
        <p:spPr bwMode="auto">
          <a:xfrm>
            <a:off x="304800" y="2209800"/>
            <a:ext cx="8534400" cy="403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202755" name="Rectangle 3"/>
          <p:cNvSpPr>
            <a:spLocks noChangeArrowheads="1"/>
          </p:cNvSpPr>
          <p:nvPr/>
        </p:nvSpPr>
        <p:spPr bwMode="auto">
          <a:xfrm>
            <a:off x="323528" y="18864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3080" name="Rectangle 4"/>
          <p:cNvSpPr>
            <a:spLocks noChangeArrowheads="1"/>
          </p:cNvSpPr>
          <p:nvPr/>
        </p:nvSpPr>
        <p:spPr bwMode="auto">
          <a:xfrm>
            <a:off x="609600" y="292100"/>
            <a:ext cx="5257800" cy="1790700"/>
          </a:xfrm>
          <a:prstGeom prst="rect">
            <a:avLst/>
          </a:prstGeom>
          <a:noFill/>
          <a:ln w="9525">
            <a:noFill/>
            <a:miter lim="800000"/>
            <a:headEnd/>
            <a:tailEnd/>
          </a:ln>
        </p:spPr>
        <p:txBody>
          <a:bodyPr>
            <a:spAutoFit/>
          </a:bodyPr>
          <a:lstStyle/>
          <a:p>
            <a:pPr>
              <a:lnSpc>
                <a:spcPct val="80000"/>
              </a:lnSpc>
              <a:tabLst>
                <a:tab pos="457200" algn="l"/>
              </a:tabLst>
            </a:pPr>
            <a:r>
              <a:rPr lang="en-US" sz="1400" dirty="0">
                <a:solidFill>
                  <a:srgbClr val="0000FF"/>
                </a:solidFill>
                <a:latin typeface="Courier New" pitchFamily="49" charset="0"/>
                <a:ea typeface="ＭＳ Ｐゴシック" pitchFamily="34" charset="-128"/>
              </a:rPr>
              <a:t>class</a:t>
            </a:r>
            <a:r>
              <a:rPr lang="en-US" sz="1400" dirty="0">
                <a:solidFill>
                  <a:srgbClr val="000000"/>
                </a:solidFill>
                <a:latin typeface="Courier New" pitchFamily="49" charset="0"/>
                <a:ea typeface="ＭＳ Ｐゴシック" pitchFamily="34" charset="-128"/>
              </a:rPr>
              <a:t> Course </a:t>
            </a: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00FF00"/>
                </a:solidFill>
                <a:latin typeface="Courier New" pitchFamily="49" charset="0"/>
                <a:ea typeface="ＭＳ Ｐゴシック" pitchFamily="34" charset="-128"/>
              </a:rPr>
              <a:t>    // attributes</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courseCode</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static</a:t>
            </a: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int</a:t>
            </a: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studentNumber</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FF0000"/>
              </a:solidFill>
              <a:latin typeface="Courier New" pitchFamily="49" charset="0"/>
              <a:ea typeface="ＭＳ Ｐゴシック" pitchFamily="34" charset="-128"/>
            </a:endParaRPr>
          </a:p>
          <a:p>
            <a:pPr>
              <a:lnSpc>
                <a:spcPct val="80000"/>
              </a:lnSpc>
              <a:tabLst>
                <a:tab pos="457200" algn="l"/>
              </a:tabLst>
            </a:pPr>
            <a:endParaRPr lang="en-US" sz="1400" dirty="0">
              <a:latin typeface="Courier New" pitchFamily="49" charset="0"/>
              <a:ea typeface="ＭＳ Ｐゴシック" pitchFamily="34" charset="-128"/>
            </a:endParaRPr>
          </a:p>
        </p:txBody>
      </p:sp>
      <p:sp>
        <p:nvSpPr>
          <p:cNvPr id="3081" name="Rectangle 5"/>
          <p:cNvSpPr>
            <a:spLocks noChangeArrowheads="1"/>
          </p:cNvSpPr>
          <p:nvPr/>
        </p:nvSpPr>
        <p:spPr bwMode="auto">
          <a:xfrm>
            <a:off x="457200" y="2292350"/>
            <a:ext cx="8458200" cy="403187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err="1">
                <a:solidFill>
                  <a:schemeClr val="tx2"/>
                </a:solidFill>
                <a:latin typeface="Courier New" pitchFamily="49" charset="0"/>
                <a:cs typeface="Courier New" pitchFamily="49" charset="0"/>
              </a:rPr>
              <a:t>Course.studentNumber</a:t>
            </a:r>
            <a:r>
              <a:rPr lang="en-US" sz="1400" dirty="0">
                <a:solidFill>
                  <a:schemeClr val="tx2"/>
                </a:solidFill>
                <a:latin typeface="Courier New" pitchFamily="49" charset="0"/>
                <a:cs typeface="Courier New" pitchFamily="49" charset="0"/>
              </a:rPr>
              <a:t> = 1;</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String(“CT1513“);</a:t>
            </a: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err="1">
                <a:solidFill>
                  <a:schemeClr val="tx2"/>
                </a:solidFill>
                <a:latin typeface="Courier New" pitchFamily="49" charset="0"/>
                <a:cs typeface="Courier New" pitchFamily="49" charset="0"/>
              </a:rPr>
              <a:t>Course.studentNumber</a:t>
            </a:r>
            <a:r>
              <a:rPr lang="en-US" sz="1400" dirty="0">
                <a:solidFill>
                  <a:schemeClr val="tx2"/>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new</a:t>
            </a:r>
            <a:r>
              <a:rPr lang="en-US" sz="1400" dirty="0">
                <a:solidFill>
                  <a:srgbClr val="000000"/>
                </a:solidFill>
                <a:latin typeface="Courier New" pitchFamily="49" charset="0"/>
                <a:cs typeface="Courier New" pitchFamily="49" charset="0"/>
              </a:rPr>
              <a:t> String(“CSC107“);</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7F7F"/>
                </a:solidFill>
                <a:latin typeface="Courier New" pitchFamily="49" charset="0"/>
                <a:cs typeface="Courier New" pitchFamily="49" charset="0"/>
              </a:rPr>
              <a:t>“</a:t>
            </a:r>
            <a:r>
              <a:rPr lang="en-US" sz="1400" dirty="0" err="1">
                <a:solidFill>
                  <a:srgbClr val="007F7F"/>
                </a:solidFill>
                <a:latin typeface="Courier New" pitchFamily="49" charset="0"/>
                <a:cs typeface="Courier New" pitchFamily="49" charset="0"/>
              </a:rPr>
              <a:t>Maha</a:t>
            </a:r>
            <a:r>
              <a:rPr lang="en-US" sz="1400" dirty="0">
                <a:solidFill>
                  <a:srgbClr val="007F7F"/>
                </a:solidFill>
                <a:latin typeface="Courier New" pitchFamily="49" charset="0"/>
                <a:cs typeface="Courier New" pitchFamily="49" charset="0"/>
              </a:rPr>
              <a:t> </a:t>
            </a:r>
            <a:r>
              <a:rPr lang="en-US" sz="1400" dirty="0" err="1">
                <a:solidFill>
                  <a:srgbClr val="007F7F"/>
                </a:solidFill>
                <a:latin typeface="Courier New" pitchFamily="49" charset="0"/>
                <a:cs typeface="Courier New" pitchFamily="49" charset="0"/>
              </a:rPr>
              <a:t>AlSaad</a:t>
            </a:r>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 + “ ” + </a:t>
            </a:r>
            <a:r>
              <a:rPr lang="en-US" sz="1400" dirty="0">
                <a:solidFill>
                  <a:srgbClr val="FF0000"/>
                </a:solidFill>
                <a:latin typeface="Courier New" pitchFamily="49" charset="0"/>
                <a:cs typeface="Courier New" pitchFamily="49" charset="0"/>
              </a:rPr>
              <a:t>course1.studentNumber)</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 + “ ” + </a:t>
            </a:r>
            <a:r>
              <a:rPr lang="en-US" sz="1400" dirty="0">
                <a:solidFill>
                  <a:srgbClr val="FF0000"/>
                </a:solidFill>
                <a:latin typeface="Courier New" pitchFamily="49" charset="0"/>
                <a:cs typeface="Courier New" pitchFamily="49" charset="0"/>
              </a:rPr>
              <a:t>course2.studentNumber)</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p:txBody>
          <a:bodyPr/>
          <a:lstStyle/>
          <a:p>
            <a:endParaRPr lang="en-GB"/>
          </a:p>
        </p:txBody>
      </p:sp>
      <p:sp>
        <p:nvSpPr>
          <p:cNvPr id="4" name="Content Placeholder 3"/>
          <p:cNvSpPr>
            <a:spLocks noGrp="1"/>
          </p:cNvSpPr>
          <p:nvPr>
            <p:ph sz="half" idx="2"/>
          </p:nvPr>
        </p:nvSpPr>
        <p:spPr/>
        <p:txBody>
          <a:bodyPr/>
          <a:lstStyle/>
          <a:p>
            <a:endParaRPr lang="en-GB"/>
          </a:p>
        </p:txBody>
      </p:sp>
      <p:pic>
        <p:nvPicPr>
          <p:cNvPr id="39938" name="Picture 2"/>
          <p:cNvPicPr>
            <a:picLocks noChangeAspect="1" noChangeArrowheads="1"/>
          </p:cNvPicPr>
          <p:nvPr/>
        </p:nvPicPr>
        <p:blipFill>
          <a:blip r:embed="rId2" cstate="print"/>
          <a:srcRect/>
          <a:stretch>
            <a:fillRect/>
          </a:stretch>
        </p:blipFill>
        <p:spPr bwMode="auto">
          <a:xfrm>
            <a:off x="251520" y="260648"/>
            <a:ext cx="8545971" cy="6300559"/>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152400"/>
            <a:ext cx="7772400" cy="838200"/>
          </a:xfrm>
        </p:spPr>
        <p:txBody>
          <a:bodyPr/>
          <a:lstStyle/>
          <a:p>
            <a:r>
              <a:rPr lang="en-US" i="1"/>
              <a:t>public</a:t>
            </a:r>
            <a:r>
              <a:rPr lang="en-US"/>
              <a:t> and </a:t>
            </a:r>
            <a:r>
              <a:rPr lang="en-US" i="1"/>
              <a:t>private</a:t>
            </a:r>
            <a:r>
              <a:rPr lang="en-US"/>
              <a:t> modifiers</a:t>
            </a:r>
          </a:p>
        </p:txBody>
      </p:sp>
      <p:sp>
        <p:nvSpPr>
          <p:cNvPr id="13315" name="Rectangle 3"/>
          <p:cNvSpPr>
            <a:spLocks noGrp="1" noChangeArrowheads="1"/>
          </p:cNvSpPr>
          <p:nvPr>
            <p:ph idx="1"/>
          </p:nvPr>
        </p:nvSpPr>
        <p:spPr>
          <a:xfrm>
            <a:off x="762000" y="1524000"/>
            <a:ext cx="8305800" cy="4572000"/>
          </a:xfrm>
        </p:spPr>
        <p:txBody>
          <a:bodyPr/>
          <a:lstStyle/>
          <a:p>
            <a:pPr>
              <a:lnSpc>
                <a:spcPct val="80000"/>
              </a:lnSpc>
            </a:pPr>
            <a:r>
              <a:rPr lang="en-US" sz="2800" dirty="0"/>
              <a:t>Let’s consider a class </a:t>
            </a:r>
            <a:r>
              <a:rPr lang="en-US" sz="2800" dirty="0">
                <a:solidFill>
                  <a:srgbClr val="00CC99"/>
                </a:solidFill>
              </a:rPr>
              <a:t>X</a:t>
            </a:r>
            <a:r>
              <a:rPr lang="en-US" sz="2800" dirty="0"/>
              <a:t>.</a:t>
            </a:r>
          </a:p>
          <a:p>
            <a:pPr>
              <a:lnSpc>
                <a:spcPct val="80000"/>
              </a:lnSpc>
            </a:pPr>
            <a:r>
              <a:rPr lang="en-US" sz="2800" dirty="0"/>
              <a:t>Let’s consider </a:t>
            </a:r>
            <a:r>
              <a:rPr lang="en-US" sz="2800" dirty="0">
                <a:solidFill>
                  <a:srgbClr val="00CC99"/>
                </a:solidFill>
              </a:rPr>
              <a:t>Y</a:t>
            </a:r>
            <a:r>
              <a:rPr lang="en-US" sz="2800" dirty="0"/>
              <a:t> a </a:t>
            </a:r>
            <a:r>
              <a:rPr lang="en-US" sz="2800" dirty="0">
                <a:solidFill>
                  <a:srgbClr val="33CCCC"/>
                </a:solidFill>
              </a:rPr>
              <a:t>client class</a:t>
            </a:r>
            <a:r>
              <a:rPr lang="en-US" sz="2800" dirty="0"/>
              <a:t> of X. </a:t>
            </a:r>
          </a:p>
          <a:p>
            <a:pPr lvl="2">
              <a:lnSpc>
                <a:spcPct val="80000"/>
              </a:lnSpc>
            </a:pPr>
            <a:r>
              <a:rPr lang="en-US" sz="2000" dirty="0"/>
              <a:t>Y is a class that uses X.</a:t>
            </a:r>
          </a:p>
          <a:p>
            <a:pPr>
              <a:lnSpc>
                <a:spcPct val="80000"/>
              </a:lnSpc>
            </a:pPr>
            <a:r>
              <a:rPr lang="en-US" sz="2800" dirty="0">
                <a:solidFill>
                  <a:srgbClr val="00CC99"/>
                </a:solidFill>
              </a:rPr>
              <a:t>Attributes</a:t>
            </a:r>
            <a:r>
              <a:rPr lang="en-US" sz="2800" dirty="0"/>
              <a:t> (and methods) </a:t>
            </a:r>
            <a:r>
              <a:rPr lang="en-US" sz="2800" dirty="0">
                <a:solidFill>
                  <a:srgbClr val="00CC99"/>
                </a:solidFill>
              </a:rPr>
              <a:t>of X</a:t>
            </a:r>
            <a:r>
              <a:rPr lang="en-US" sz="2800" dirty="0"/>
              <a:t> declared with the </a:t>
            </a:r>
            <a:r>
              <a:rPr lang="en-US" sz="2800" i="1" dirty="0">
                <a:solidFill>
                  <a:srgbClr val="FF0000"/>
                </a:solidFill>
              </a:rPr>
              <a:t>public</a:t>
            </a:r>
            <a:r>
              <a:rPr lang="en-US" sz="2800" dirty="0"/>
              <a:t> modifier </a:t>
            </a:r>
            <a:r>
              <a:rPr lang="en-US" sz="2800" dirty="0">
                <a:solidFill>
                  <a:schemeClr val="tx2"/>
                </a:solidFill>
              </a:rPr>
              <a:t>are accessible from instances of Y</a:t>
            </a:r>
            <a:r>
              <a:rPr lang="en-US" sz="2800" dirty="0"/>
              <a:t>.</a:t>
            </a:r>
          </a:p>
          <a:p>
            <a:pPr lvl="2">
              <a:lnSpc>
                <a:spcPct val="80000"/>
              </a:lnSpc>
            </a:pPr>
            <a:r>
              <a:rPr lang="en-US" sz="2000" dirty="0"/>
              <a:t>The public modifier does not guarantee the information hiding.</a:t>
            </a:r>
          </a:p>
          <a:p>
            <a:pPr>
              <a:lnSpc>
                <a:spcPct val="80000"/>
              </a:lnSpc>
            </a:pPr>
            <a:r>
              <a:rPr lang="en-US" sz="2800" dirty="0">
                <a:solidFill>
                  <a:srgbClr val="00CC99"/>
                </a:solidFill>
              </a:rPr>
              <a:t>Attributes </a:t>
            </a:r>
            <a:r>
              <a:rPr lang="en-US" sz="2800" dirty="0"/>
              <a:t>(and methods) </a:t>
            </a:r>
            <a:r>
              <a:rPr lang="en-US" sz="2800" dirty="0">
                <a:solidFill>
                  <a:srgbClr val="00CC99"/>
                </a:solidFill>
              </a:rPr>
              <a:t>of X</a:t>
            </a:r>
            <a:r>
              <a:rPr lang="en-US" sz="2800" dirty="0"/>
              <a:t> declared with the </a:t>
            </a:r>
            <a:r>
              <a:rPr lang="en-US" sz="2800" dirty="0">
                <a:solidFill>
                  <a:srgbClr val="FF0000"/>
                </a:solidFill>
              </a:rPr>
              <a:t>private</a:t>
            </a:r>
            <a:r>
              <a:rPr lang="en-US" sz="2800" dirty="0"/>
              <a:t> modifier </a:t>
            </a:r>
            <a:r>
              <a:rPr lang="en-US" sz="2800" dirty="0">
                <a:solidFill>
                  <a:schemeClr val="tx2"/>
                </a:solidFill>
              </a:rPr>
              <a:t>are not accessible from instances of Y</a:t>
            </a:r>
            <a:r>
              <a:rPr lang="en-US" sz="2800" dirty="0"/>
              <a:t>.</a:t>
            </a:r>
          </a:p>
          <a:p>
            <a:pPr lvl="2">
              <a:lnSpc>
                <a:spcPct val="80000"/>
              </a:lnSpc>
            </a:pPr>
            <a:r>
              <a:rPr lang="en-US" sz="2000" dirty="0"/>
              <a:t>The private modifier guarantee the information hiding.</a:t>
            </a:r>
          </a:p>
        </p:txBody>
      </p:sp>
      <p:sp>
        <p:nvSpPr>
          <p:cNvPr id="5" name="Slide Number Placeholder 5"/>
          <p:cNvSpPr>
            <a:spLocks noGrp="1"/>
          </p:cNvSpPr>
          <p:nvPr>
            <p:ph type="sldNum" sz="quarter" idx="12"/>
          </p:nvPr>
        </p:nvSpPr>
        <p:spPr/>
        <p:txBody>
          <a:bodyPr/>
          <a:lstStyle/>
          <a:p>
            <a:fld id="{06F486C7-74E1-496A-B8CD-9115F17A41F7}"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8B10919F-4F4C-42E1-A21D-127EA110E493}" type="slidenum">
              <a:rPr lang="en-US"/>
              <a:pPr/>
              <a:t>58</a:t>
            </a:fld>
            <a:endParaRPr lang="en-US"/>
          </a:p>
        </p:txBody>
      </p:sp>
      <p:sp>
        <p:nvSpPr>
          <p:cNvPr id="14338" name="Rectangle 2"/>
          <p:cNvSpPr>
            <a:spLocks noChangeArrowheads="1"/>
          </p:cNvSpPr>
          <p:nvPr/>
        </p:nvSpPr>
        <p:spPr bwMode="auto">
          <a:xfrm>
            <a:off x="457200" y="762000"/>
            <a:ext cx="8382000" cy="762000"/>
          </a:xfrm>
          <a:prstGeom prst="rect">
            <a:avLst/>
          </a:prstGeom>
          <a:noFill/>
          <a:ln w="9525">
            <a:noFill/>
            <a:miter lim="800000"/>
            <a:headEnd/>
            <a:tailEnd/>
          </a:ln>
        </p:spPr>
        <p:txBody>
          <a:bodyPr anchor="b"/>
          <a:lstStyle/>
          <a:p>
            <a:pPr algn="ctr"/>
            <a:r>
              <a:rPr lang="en-US" sz="4400">
                <a:solidFill>
                  <a:schemeClr val="tx2"/>
                </a:solidFill>
              </a:rPr>
              <a:t>Accessibility from Inside</a:t>
            </a:r>
            <a:br>
              <a:rPr lang="en-US" sz="4400">
                <a:solidFill>
                  <a:schemeClr val="tx2"/>
                </a:solidFill>
              </a:rPr>
            </a:br>
            <a:r>
              <a:rPr lang="en-US" sz="4400">
                <a:solidFill>
                  <a:schemeClr val="tx2"/>
                </a:solidFill>
              </a:rPr>
              <a:t>(the Instance itself)</a:t>
            </a:r>
          </a:p>
        </p:txBody>
      </p:sp>
      <p:sp>
        <p:nvSpPr>
          <p:cNvPr id="14339" name="AutoShape 3"/>
          <p:cNvSpPr>
            <a:spLocks noChangeArrowheads="1"/>
          </p:cNvSpPr>
          <p:nvPr/>
        </p:nvSpPr>
        <p:spPr bwMode="auto">
          <a:xfrm>
            <a:off x="2514600" y="4495800"/>
            <a:ext cx="2819400" cy="1524000"/>
          </a:xfrm>
          <a:prstGeom prst="roundRect">
            <a:avLst>
              <a:gd name="adj" fmla="val 16667"/>
            </a:avLst>
          </a:prstGeom>
          <a:solidFill>
            <a:srgbClr val="FFFFFF"/>
          </a:solidFill>
          <a:ln w="9525">
            <a:solidFill>
              <a:schemeClr val="tx1"/>
            </a:solidFill>
            <a:round/>
            <a:headEnd/>
            <a:tailEnd/>
          </a:ln>
          <a:effectLst/>
        </p:spPr>
        <p:txBody>
          <a:bodyPr wrap="none" anchor="ctr"/>
          <a:lstStyle/>
          <a:p>
            <a:pPr algn="ctr"/>
            <a:r>
              <a:rPr lang="en-US">
                <a:latin typeface="Tahoma" pitchFamily="34" charset="0"/>
              </a:rPr>
              <a:t>All members of an instance</a:t>
            </a:r>
          </a:p>
          <a:p>
            <a:pPr algn="ctr"/>
            <a:r>
              <a:rPr lang="en-US">
                <a:latin typeface="Tahoma" pitchFamily="34" charset="0"/>
              </a:rPr>
              <a:t> are accessible from the</a:t>
            </a:r>
          </a:p>
          <a:p>
            <a:pPr algn="ctr"/>
            <a:r>
              <a:rPr lang="en-US">
                <a:latin typeface="Tahoma" pitchFamily="34" charset="0"/>
              </a:rPr>
              <a:t>instance itself. </a:t>
            </a:r>
          </a:p>
        </p:txBody>
      </p:sp>
      <p:sp>
        <p:nvSpPr>
          <p:cNvPr id="14340" name="Rectangle 4"/>
          <p:cNvSpPr>
            <a:spLocks noChangeArrowheads="1"/>
          </p:cNvSpPr>
          <p:nvPr/>
        </p:nvSpPr>
        <p:spPr bwMode="auto">
          <a:xfrm>
            <a:off x="2895600" y="2286000"/>
            <a:ext cx="1828800" cy="1752600"/>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grpSp>
        <p:nvGrpSpPr>
          <p:cNvPr id="2" name="Group 5"/>
          <p:cNvGrpSpPr>
            <a:grpSpLocks/>
          </p:cNvGrpSpPr>
          <p:nvPr/>
        </p:nvGrpSpPr>
        <p:grpSpPr bwMode="auto">
          <a:xfrm>
            <a:off x="2895600" y="1935163"/>
            <a:ext cx="1828800" cy="427037"/>
            <a:chOff x="2736" y="1219"/>
            <a:chExt cx="1104" cy="269"/>
          </a:xfrm>
        </p:grpSpPr>
        <p:sp>
          <p:nvSpPr>
            <p:cNvPr id="14342" name="Rectangle 6"/>
            <p:cNvSpPr>
              <a:spLocks noChangeArrowheads="1"/>
            </p:cNvSpPr>
            <p:nvPr/>
          </p:nvSpPr>
          <p:spPr bwMode="auto">
            <a:xfrm>
              <a:off x="2736" y="1219"/>
              <a:ext cx="1104" cy="269"/>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4343" name="Text Box 7"/>
            <p:cNvSpPr txBox="1">
              <a:spLocks noChangeArrowheads="1"/>
            </p:cNvSpPr>
            <p:nvPr/>
          </p:nvSpPr>
          <p:spPr bwMode="auto">
            <a:xfrm>
              <a:off x="2968" y="1224"/>
              <a:ext cx="613" cy="231"/>
            </a:xfrm>
            <a:prstGeom prst="rect">
              <a:avLst/>
            </a:prstGeom>
            <a:noFill/>
            <a:ln w="9525">
              <a:noFill/>
              <a:miter lim="800000"/>
              <a:headEnd/>
              <a:tailEnd/>
            </a:ln>
            <a:effectLst/>
          </p:spPr>
          <p:txBody>
            <a:bodyPr wrap="none">
              <a:spAutoFit/>
            </a:bodyPr>
            <a:lstStyle/>
            <a:p>
              <a:r>
                <a:rPr lang="en-US" u="sng">
                  <a:latin typeface="Tahoma" pitchFamily="34" charset="0"/>
                </a:rPr>
                <a:t>object:X</a:t>
              </a:r>
            </a:p>
          </p:txBody>
        </p:sp>
      </p:grpSp>
      <p:grpSp>
        <p:nvGrpSpPr>
          <p:cNvPr id="3" name="Group 8"/>
          <p:cNvGrpSpPr>
            <a:grpSpLocks/>
          </p:cNvGrpSpPr>
          <p:nvPr/>
        </p:nvGrpSpPr>
        <p:grpSpPr bwMode="auto">
          <a:xfrm>
            <a:off x="2989263" y="2468563"/>
            <a:ext cx="973137" cy="304800"/>
            <a:chOff x="3158" y="1555"/>
            <a:chExt cx="613" cy="192"/>
          </a:xfrm>
        </p:grpSpPr>
        <p:sp>
          <p:nvSpPr>
            <p:cNvPr id="14345" name="Rectangle 9"/>
            <p:cNvSpPr>
              <a:spLocks noChangeArrowheads="1"/>
            </p:cNvSpPr>
            <p:nvPr/>
          </p:nvSpPr>
          <p:spPr bwMode="auto">
            <a:xfrm>
              <a:off x="3158" y="1579"/>
              <a:ext cx="456" cy="144"/>
            </a:xfrm>
            <a:prstGeom prst="rect">
              <a:avLst/>
            </a:prstGeom>
            <a:solidFill>
              <a:srgbClr val="CCFFCC"/>
            </a:solidFill>
            <a:ln w="9525">
              <a:solidFill>
                <a:schemeClr val="tx1"/>
              </a:solidFill>
              <a:miter lim="800000"/>
              <a:headEnd/>
              <a:tailEnd/>
            </a:ln>
            <a:effectLst/>
          </p:spPr>
          <p:txBody>
            <a:bodyPr wrap="none" anchor="ctr"/>
            <a:lstStyle/>
            <a:p>
              <a:endParaRPr lang="en-US"/>
            </a:p>
          </p:txBody>
        </p:sp>
        <p:sp>
          <p:nvSpPr>
            <p:cNvPr id="14346" name="Freeform 10"/>
            <p:cNvSpPr>
              <a:spLocks/>
            </p:cNvSpPr>
            <p:nvPr/>
          </p:nvSpPr>
          <p:spPr bwMode="auto">
            <a:xfrm rot="534672">
              <a:off x="3675" y="1588"/>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4347" name="Text Box 11"/>
            <p:cNvSpPr txBox="1">
              <a:spLocks noChangeArrowheads="1"/>
            </p:cNvSpPr>
            <p:nvPr/>
          </p:nvSpPr>
          <p:spPr bwMode="auto">
            <a:xfrm>
              <a:off x="3168" y="1555"/>
              <a:ext cx="456" cy="192"/>
            </a:xfrm>
            <a:prstGeom prst="rect">
              <a:avLst/>
            </a:prstGeom>
            <a:noFill/>
            <a:ln w="9525">
              <a:noFill/>
              <a:miter lim="800000"/>
              <a:headEnd/>
              <a:tailEnd/>
            </a:ln>
            <a:effectLst/>
          </p:spPr>
          <p:txBody>
            <a:bodyPr wrap="none">
              <a:spAutoFit/>
            </a:bodyPr>
            <a:lstStyle/>
            <a:p>
              <a:r>
                <a:rPr lang="en-US" sz="1400" b="1">
                  <a:latin typeface="Tahoma" pitchFamily="34" charset="0"/>
                </a:rPr>
                <a:t>public</a:t>
              </a:r>
            </a:p>
          </p:txBody>
        </p:sp>
      </p:grpSp>
      <p:grpSp>
        <p:nvGrpSpPr>
          <p:cNvPr id="4" name="Group 12"/>
          <p:cNvGrpSpPr>
            <a:grpSpLocks/>
          </p:cNvGrpSpPr>
          <p:nvPr/>
        </p:nvGrpSpPr>
        <p:grpSpPr bwMode="auto">
          <a:xfrm>
            <a:off x="4876800" y="2263775"/>
            <a:ext cx="1905000" cy="762000"/>
            <a:chOff x="1536" y="768"/>
            <a:chExt cx="1200" cy="480"/>
          </a:xfrm>
        </p:grpSpPr>
        <p:sp>
          <p:nvSpPr>
            <p:cNvPr id="14349" name="Rectangle 13"/>
            <p:cNvSpPr>
              <a:spLocks noChangeArrowheads="1"/>
            </p:cNvSpPr>
            <p:nvPr/>
          </p:nvSpPr>
          <p:spPr bwMode="auto">
            <a:xfrm>
              <a:off x="1536" y="768"/>
              <a:ext cx="1200" cy="480"/>
            </a:xfrm>
            <a:prstGeom prst="rect">
              <a:avLst/>
            </a:prstGeom>
            <a:solidFill>
              <a:schemeClr val="accent1"/>
            </a:solidFill>
            <a:ln w="9525">
              <a:solidFill>
                <a:schemeClr val="tx1"/>
              </a:solidFill>
              <a:miter lim="800000"/>
              <a:headEnd/>
              <a:tailEnd/>
            </a:ln>
            <a:effectLst/>
          </p:spPr>
          <p:txBody>
            <a:bodyPr wrap="none" anchor="ctr"/>
            <a:lstStyle/>
            <a:p>
              <a:pPr algn="ctr"/>
              <a:endParaRPr lang="en-GB">
                <a:latin typeface="Tahoma" pitchFamily="34" charset="0"/>
              </a:endParaRPr>
            </a:p>
          </p:txBody>
        </p:sp>
        <p:sp>
          <p:nvSpPr>
            <p:cNvPr id="14350" name="Text Box 14"/>
            <p:cNvSpPr txBox="1">
              <a:spLocks noChangeArrowheads="1"/>
            </p:cNvSpPr>
            <p:nvPr/>
          </p:nvSpPr>
          <p:spPr bwMode="auto">
            <a:xfrm>
              <a:off x="1707" y="806"/>
              <a:ext cx="981" cy="40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Accessible</a:t>
              </a:r>
            </a:p>
            <a:p>
              <a:pPr>
                <a:buFontTx/>
                <a:buChar char="-"/>
              </a:pPr>
              <a:r>
                <a:rPr lang="en-US">
                  <a:latin typeface="Tahoma" pitchFamily="34" charset="0"/>
                </a:rPr>
                <a:t> Inaccessible</a:t>
              </a:r>
            </a:p>
          </p:txBody>
        </p:sp>
        <p:sp>
          <p:nvSpPr>
            <p:cNvPr id="14351" name="Freeform 15"/>
            <p:cNvSpPr>
              <a:spLocks/>
            </p:cNvSpPr>
            <p:nvPr/>
          </p:nvSpPr>
          <p:spPr bwMode="auto">
            <a:xfrm rot="534672">
              <a:off x="1602" y="864"/>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4352" name="Freeform 16"/>
            <p:cNvSpPr>
              <a:spLocks/>
            </p:cNvSpPr>
            <p:nvPr/>
          </p:nvSpPr>
          <p:spPr bwMode="auto">
            <a:xfrm rot="-50793">
              <a:off x="1580" y="1056"/>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grpSp>
      <p:cxnSp>
        <p:nvCxnSpPr>
          <p:cNvPr id="14353" name="AutoShape 17"/>
          <p:cNvCxnSpPr>
            <a:cxnSpLocks noChangeShapeType="1"/>
            <a:stCxn id="14359" idx="0"/>
            <a:endCxn id="14347" idx="2"/>
          </p:cNvCxnSpPr>
          <p:nvPr/>
        </p:nvCxnSpPr>
        <p:spPr bwMode="auto">
          <a:xfrm flipH="1" flipV="1">
            <a:off x="3367088" y="2773363"/>
            <a:ext cx="404812" cy="960437"/>
          </a:xfrm>
          <a:prstGeom prst="straightConnector1">
            <a:avLst/>
          </a:prstGeom>
          <a:noFill/>
          <a:ln w="9525">
            <a:solidFill>
              <a:schemeClr val="tx1"/>
            </a:solidFill>
            <a:round/>
            <a:headEnd/>
            <a:tailEnd type="triangle" w="med" len="med"/>
          </a:ln>
          <a:effectLst/>
        </p:spPr>
      </p:cxnSp>
      <p:grpSp>
        <p:nvGrpSpPr>
          <p:cNvPr id="5" name="Group 18"/>
          <p:cNvGrpSpPr>
            <a:grpSpLocks/>
          </p:cNvGrpSpPr>
          <p:nvPr/>
        </p:nvGrpSpPr>
        <p:grpSpPr bwMode="auto">
          <a:xfrm>
            <a:off x="3602038" y="2849563"/>
            <a:ext cx="1046162" cy="304800"/>
            <a:chOff x="3133" y="1795"/>
            <a:chExt cx="659" cy="192"/>
          </a:xfrm>
        </p:grpSpPr>
        <p:sp>
          <p:nvSpPr>
            <p:cNvPr id="14355" name="Rectangle 19"/>
            <p:cNvSpPr>
              <a:spLocks noChangeArrowheads="1"/>
            </p:cNvSpPr>
            <p:nvPr/>
          </p:nvSpPr>
          <p:spPr bwMode="auto">
            <a:xfrm>
              <a:off x="3158" y="1824"/>
              <a:ext cx="456" cy="144"/>
            </a:xfrm>
            <a:prstGeom prst="rect">
              <a:avLst/>
            </a:prstGeom>
            <a:solidFill>
              <a:srgbClr val="FFCCCC"/>
            </a:solidFill>
            <a:ln w="9525">
              <a:solidFill>
                <a:schemeClr val="tx1"/>
              </a:solidFill>
              <a:miter lim="800000"/>
              <a:headEnd/>
              <a:tailEnd/>
            </a:ln>
            <a:effectLst/>
          </p:spPr>
          <p:txBody>
            <a:bodyPr wrap="none" anchor="ctr"/>
            <a:lstStyle/>
            <a:p>
              <a:endParaRPr lang="en-US"/>
            </a:p>
          </p:txBody>
        </p:sp>
        <p:sp>
          <p:nvSpPr>
            <p:cNvPr id="14356" name="Text Box 20"/>
            <p:cNvSpPr txBox="1">
              <a:spLocks noChangeArrowheads="1"/>
            </p:cNvSpPr>
            <p:nvPr/>
          </p:nvSpPr>
          <p:spPr bwMode="auto">
            <a:xfrm>
              <a:off x="3133" y="1795"/>
              <a:ext cx="515" cy="192"/>
            </a:xfrm>
            <a:prstGeom prst="rect">
              <a:avLst/>
            </a:prstGeom>
            <a:noFill/>
            <a:ln w="9525">
              <a:noFill/>
              <a:miter lim="800000"/>
              <a:headEnd/>
              <a:tailEnd/>
            </a:ln>
            <a:effectLst/>
          </p:spPr>
          <p:txBody>
            <a:bodyPr wrap="none">
              <a:spAutoFit/>
            </a:bodyPr>
            <a:lstStyle/>
            <a:p>
              <a:r>
                <a:rPr lang="en-US" sz="1400" b="1">
                  <a:latin typeface="Tahoma" pitchFamily="34" charset="0"/>
                </a:rPr>
                <a:t>private</a:t>
              </a:r>
            </a:p>
          </p:txBody>
        </p:sp>
        <p:sp>
          <p:nvSpPr>
            <p:cNvPr id="14357" name="Freeform 21"/>
            <p:cNvSpPr>
              <a:spLocks/>
            </p:cNvSpPr>
            <p:nvPr/>
          </p:nvSpPr>
          <p:spPr bwMode="auto">
            <a:xfrm rot="534672">
              <a:off x="3696" y="1833"/>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grpSp>
      <p:cxnSp>
        <p:nvCxnSpPr>
          <p:cNvPr id="14358" name="AutoShape 22"/>
          <p:cNvCxnSpPr>
            <a:cxnSpLocks noChangeShapeType="1"/>
            <a:stCxn id="14359" idx="0"/>
            <a:endCxn id="14356" idx="2"/>
          </p:cNvCxnSpPr>
          <p:nvPr/>
        </p:nvCxnSpPr>
        <p:spPr bwMode="auto">
          <a:xfrm flipV="1">
            <a:off x="3771900" y="3154363"/>
            <a:ext cx="239713" cy="579437"/>
          </a:xfrm>
          <a:prstGeom prst="straightConnector1">
            <a:avLst/>
          </a:prstGeom>
          <a:noFill/>
          <a:ln w="9525">
            <a:solidFill>
              <a:schemeClr val="tx1"/>
            </a:solidFill>
            <a:round/>
            <a:headEnd/>
            <a:tailEnd type="triangle" w="med" len="med"/>
          </a:ln>
          <a:effectLst/>
        </p:spPr>
      </p:cxnSp>
      <p:sp>
        <p:nvSpPr>
          <p:cNvPr id="14359" name="AutoShape 23"/>
          <p:cNvSpPr>
            <a:spLocks noChangeArrowheads="1"/>
          </p:cNvSpPr>
          <p:nvPr/>
        </p:nvSpPr>
        <p:spPr bwMode="auto">
          <a:xfrm>
            <a:off x="3048000" y="3733800"/>
            <a:ext cx="1447800" cy="228600"/>
          </a:xfrm>
          <a:prstGeom prst="flowChartTerminator">
            <a:avLst/>
          </a:prstGeom>
          <a:solidFill>
            <a:schemeClr val="folHlink"/>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010FA54D-28B5-4C47-9990-3E26832D326B}" type="slidenum">
              <a:rPr lang="en-US"/>
              <a:pPr/>
              <a:t>59</a:t>
            </a:fld>
            <a:endParaRPr lang="en-US"/>
          </a:p>
        </p:txBody>
      </p:sp>
      <p:sp>
        <p:nvSpPr>
          <p:cNvPr id="15362" name="Rectangle 2"/>
          <p:cNvSpPr>
            <a:spLocks noChangeArrowheads="1"/>
          </p:cNvSpPr>
          <p:nvPr/>
        </p:nvSpPr>
        <p:spPr bwMode="auto">
          <a:xfrm>
            <a:off x="457200" y="685800"/>
            <a:ext cx="8382000" cy="762000"/>
          </a:xfrm>
          <a:prstGeom prst="rect">
            <a:avLst/>
          </a:prstGeom>
          <a:noFill/>
          <a:ln w="9525">
            <a:noFill/>
            <a:miter lim="800000"/>
            <a:headEnd/>
            <a:tailEnd/>
          </a:ln>
        </p:spPr>
        <p:txBody>
          <a:bodyPr anchor="b"/>
          <a:lstStyle/>
          <a:p>
            <a:pPr algn="ctr"/>
            <a:r>
              <a:rPr lang="en-US" sz="4400">
                <a:solidFill>
                  <a:schemeClr val="tx2"/>
                </a:solidFill>
              </a:rPr>
              <a:t>Accessibility from</a:t>
            </a:r>
            <a:br>
              <a:rPr lang="en-US" sz="4400">
                <a:solidFill>
                  <a:schemeClr val="tx2"/>
                </a:solidFill>
              </a:rPr>
            </a:br>
            <a:r>
              <a:rPr lang="en-US" sz="4400">
                <a:solidFill>
                  <a:schemeClr val="tx2"/>
                </a:solidFill>
              </a:rPr>
              <a:t>an Instance of another Class</a:t>
            </a:r>
          </a:p>
        </p:txBody>
      </p:sp>
      <p:sp>
        <p:nvSpPr>
          <p:cNvPr id="15363" name="AutoShape 3"/>
          <p:cNvSpPr>
            <a:spLocks noChangeArrowheads="1"/>
          </p:cNvSpPr>
          <p:nvPr/>
        </p:nvSpPr>
        <p:spPr bwMode="auto">
          <a:xfrm>
            <a:off x="1828800" y="4648200"/>
            <a:ext cx="2667000" cy="1524000"/>
          </a:xfrm>
          <a:prstGeom prst="roundRect">
            <a:avLst>
              <a:gd name="adj" fmla="val 16667"/>
            </a:avLst>
          </a:prstGeom>
          <a:solidFill>
            <a:srgbClr val="FFFFFF"/>
          </a:solidFill>
          <a:ln w="9525">
            <a:solidFill>
              <a:schemeClr val="tx1"/>
            </a:solidFill>
            <a:round/>
            <a:headEnd/>
            <a:tailEnd/>
          </a:ln>
          <a:effectLst/>
        </p:spPr>
        <p:txBody>
          <a:bodyPr wrap="none" anchor="ctr"/>
          <a:lstStyle/>
          <a:p>
            <a:pPr algn="ctr"/>
            <a:r>
              <a:rPr lang="en-US">
                <a:latin typeface="Tahoma" pitchFamily="34" charset="0"/>
              </a:rPr>
              <a:t>Only public members</a:t>
            </a:r>
          </a:p>
          <a:p>
            <a:pPr algn="ctr"/>
            <a:r>
              <a:rPr lang="en-US">
                <a:latin typeface="Tahoma" pitchFamily="34" charset="0"/>
              </a:rPr>
              <a:t>Are visible from outside.</a:t>
            </a:r>
          </a:p>
          <a:p>
            <a:pPr algn="ctr"/>
            <a:r>
              <a:rPr lang="en-US">
                <a:latin typeface="Tahoma" pitchFamily="34" charset="0"/>
              </a:rPr>
              <a:t>All else is hidden from </a:t>
            </a:r>
          </a:p>
          <a:p>
            <a:pPr algn="ctr"/>
            <a:r>
              <a:rPr lang="en-US">
                <a:latin typeface="Tahoma" pitchFamily="34" charset="0"/>
              </a:rPr>
              <a:t>Outside.</a:t>
            </a:r>
          </a:p>
        </p:txBody>
      </p:sp>
      <p:grpSp>
        <p:nvGrpSpPr>
          <p:cNvPr id="2" name="Group 4"/>
          <p:cNvGrpSpPr>
            <a:grpSpLocks/>
          </p:cNvGrpSpPr>
          <p:nvPr/>
        </p:nvGrpSpPr>
        <p:grpSpPr bwMode="auto">
          <a:xfrm>
            <a:off x="2278063" y="2438400"/>
            <a:ext cx="1766887" cy="1951038"/>
            <a:chOff x="1435" y="1536"/>
            <a:chExt cx="1113" cy="1229"/>
          </a:xfrm>
        </p:grpSpPr>
        <p:grpSp>
          <p:nvGrpSpPr>
            <p:cNvPr id="3" name="Group 5"/>
            <p:cNvGrpSpPr>
              <a:grpSpLocks/>
            </p:cNvGrpSpPr>
            <p:nvPr/>
          </p:nvGrpSpPr>
          <p:grpSpPr bwMode="auto">
            <a:xfrm>
              <a:off x="1584" y="1872"/>
              <a:ext cx="816" cy="893"/>
              <a:chOff x="1392" y="1171"/>
              <a:chExt cx="816" cy="893"/>
            </a:xfrm>
          </p:grpSpPr>
          <p:sp>
            <p:nvSpPr>
              <p:cNvPr id="15366" name="Rectangle 6"/>
              <p:cNvSpPr>
                <a:spLocks noChangeArrowheads="1"/>
              </p:cNvSpPr>
              <p:nvPr/>
            </p:nvSpPr>
            <p:spPr bwMode="auto">
              <a:xfrm>
                <a:off x="1392" y="1392"/>
                <a:ext cx="816" cy="672"/>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67" name="Rectangle 7"/>
              <p:cNvSpPr>
                <a:spLocks noChangeArrowheads="1"/>
              </p:cNvSpPr>
              <p:nvPr/>
            </p:nvSpPr>
            <p:spPr bwMode="auto">
              <a:xfrm>
                <a:off x="1392" y="1171"/>
                <a:ext cx="816" cy="240"/>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68" name="Text Box 8"/>
              <p:cNvSpPr txBox="1">
                <a:spLocks noChangeArrowheads="1"/>
              </p:cNvSpPr>
              <p:nvPr/>
            </p:nvSpPr>
            <p:spPr bwMode="auto">
              <a:xfrm>
                <a:off x="1452" y="1176"/>
                <a:ext cx="696" cy="231"/>
              </a:xfrm>
              <a:prstGeom prst="rect">
                <a:avLst/>
              </a:prstGeom>
              <a:noFill/>
              <a:ln w="9525">
                <a:noFill/>
                <a:miter lim="800000"/>
                <a:headEnd/>
                <a:tailEnd/>
              </a:ln>
              <a:effectLst/>
            </p:spPr>
            <p:txBody>
              <a:bodyPr wrap="none">
                <a:spAutoFit/>
              </a:bodyPr>
              <a:lstStyle/>
              <a:p>
                <a:r>
                  <a:rPr lang="en-US" u="sng">
                    <a:solidFill>
                      <a:schemeClr val="bg2"/>
                    </a:solidFill>
                    <a:latin typeface="Tahoma" pitchFamily="34" charset="0"/>
                  </a:rPr>
                  <a:t>:Y(client)</a:t>
                </a:r>
              </a:p>
            </p:txBody>
          </p:sp>
        </p:grpSp>
        <p:sp>
          <p:nvSpPr>
            <p:cNvPr id="15369" name="Text Box 9"/>
            <p:cNvSpPr txBox="1">
              <a:spLocks noChangeArrowheads="1"/>
            </p:cNvSpPr>
            <p:nvPr/>
          </p:nvSpPr>
          <p:spPr bwMode="auto">
            <a:xfrm>
              <a:off x="1435" y="1536"/>
              <a:ext cx="1113" cy="326"/>
            </a:xfrm>
            <a:prstGeom prst="rect">
              <a:avLst/>
            </a:prstGeom>
            <a:noFill/>
            <a:ln w="9525">
              <a:noFill/>
              <a:miter lim="800000"/>
              <a:headEnd/>
              <a:tailEnd/>
            </a:ln>
            <a:effectLst/>
          </p:spPr>
          <p:txBody>
            <a:bodyPr wrap="none">
              <a:spAutoFit/>
            </a:bodyPr>
            <a:lstStyle/>
            <a:p>
              <a:r>
                <a:rPr lang="en-US" sz="1400" b="1">
                  <a:solidFill>
                    <a:schemeClr val="tx2"/>
                  </a:solidFill>
                  <a:latin typeface="Tahoma" pitchFamily="34" charset="0"/>
                </a:rPr>
                <a:t>Accessibility from</a:t>
              </a:r>
            </a:p>
            <a:p>
              <a:r>
                <a:rPr lang="en-US" sz="1400" b="1">
                  <a:solidFill>
                    <a:schemeClr val="tx2"/>
                  </a:solidFill>
                  <a:latin typeface="Tahoma" pitchFamily="34" charset="0"/>
                </a:rPr>
                <a:t>The Client class. </a:t>
              </a:r>
            </a:p>
          </p:txBody>
        </p:sp>
      </p:grpSp>
      <p:grpSp>
        <p:nvGrpSpPr>
          <p:cNvPr id="4" name="Group 10"/>
          <p:cNvGrpSpPr>
            <a:grpSpLocks/>
          </p:cNvGrpSpPr>
          <p:nvPr/>
        </p:nvGrpSpPr>
        <p:grpSpPr bwMode="auto">
          <a:xfrm>
            <a:off x="4800600" y="1935163"/>
            <a:ext cx="3352800" cy="1417637"/>
            <a:chOff x="3168" y="1200"/>
            <a:chExt cx="2112" cy="893"/>
          </a:xfrm>
        </p:grpSpPr>
        <p:grpSp>
          <p:nvGrpSpPr>
            <p:cNvPr id="5" name="Group 11"/>
            <p:cNvGrpSpPr>
              <a:grpSpLocks/>
            </p:cNvGrpSpPr>
            <p:nvPr/>
          </p:nvGrpSpPr>
          <p:grpSpPr bwMode="auto">
            <a:xfrm>
              <a:off x="3168" y="1200"/>
              <a:ext cx="816" cy="893"/>
              <a:chOff x="3264" y="1200"/>
              <a:chExt cx="816" cy="893"/>
            </a:xfrm>
          </p:grpSpPr>
          <p:grpSp>
            <p:nvGrpSpPr>
              <p:cNvPr id="6" name="Group 12"/>
              <p:cNvGrpSpPr>
                <a:grpSpLocks/>
              </p:cNvGrpSpPr>
              <p:nvPr/>
            </p:nvGrpSpPr>
            <p:grpSpPr bwMode="auto">
              <a:xfrm>
                <a:off x="3264" y="1200"/>
                <a:ext cx="816" cy="893"/>
                <a:chOff x="3264" y="1200"/>
                <a:chExt cx="816" cy="893"/>
              </a:xfrm>
            </p:grpSpPr>
            <p:sp>
              <p:nvSpPr>
                <p:cNvPr id="15373" name="Rectangle 13"/>
                <p:cNvSpPr>
                  <a:spLocks noChangeArrowheads="1"/>
                </p:cNvSpPr>
                <p:nvPr/>
              </p:nvSpPr>
              <p:spPr bwMode="auto">
                <a:xfrm>
                  <a:off x="3264" y="1421"/>
                  <a:ext cx="816" cy="672"/>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74" name="Rectangle 14"/>
                <p:cNvSpPr>
                  <a:spLocks noChangeArrowheads="1"/>
                </p:cNvSpPr>
                <p:nvPr/>
              </p:nvSpPr>
              <p:spPr bwMode="auto">
                <a:xfrm>
                  <a:off x="3264" y="1200"/>
                  <a:ext cx="816" cy="240"/>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75" name="Text Box 15"/>
                <p:cNvSpPr txBox="1">
                  <a:spLocks noChangeArrowheads="1"/>
                </p:cNvSpPr>
                <p:nvPr/>
              </p:nvSpPr>
              <p:spPr bwMode="auto">
                <a:xfrm>
                  <a:off x="3352" y="1205"/>
                  <a:ext cx="640" cy="231"/>
                </a:xfrm>
                <a:prstGeom prst="rect">
                  <a:avLst/>
                </a:prstGeom>
                <a:noFill/>
                <a:ln w="9525">
                  <a:noFill/>
                  <a:miter lim="800000"/>
                  <a:headEnd/>
                  <a:tailEnd/>
                </a:ln>
                <a:effectLst/>
              </p:spPr>
              <p:txBody>
                <a:bodyPr wrap="none">
                  <a:spAutoFit/>
                </a:bodyPr>
                <a:lstStyle/>
                <a:p>
                  <a:r>
                    <a:rPr lang="en-US" u="sng">
                      <a:latin typeface="Tahoma" pitchFamily="34" charset="0"/>
                    </a:rPr>
                    <a:t>object:X</a:t>
                  </a:r>
                </a:p>
              </p:txBody>
            </p:sp>
          </p:grpSp>
          <p:sp>
            <p:nvSpPr>
              <p:cNvPr id="15376" name="Rectangle 16"/>
              <p:cNvSpPr>
                <a:spLocks noChangeArrowheads="1"/>
              </p:cNvSpPr>
              <p:nvPr/>
            </p:nvSpPr>
            <p:spPr bwMode="auto">
              <a:xfrm>
                <a:off x="3398" y="1560"/>
                <a:ext cx="456" cy="144"/>
              </a:xfrm>
              <a:prstGeom prst="rect">
                <a:avLst/>
              </a:prstGeom>
              <a:solidFill>
                <a:srgbClr val="CCFFCC"/>
              </a:solidFill>
              <a:ln w="9525">
                <a:solidFill>
                  <a:schemeClr val="tx1"/>
                </a:solidFill>
                <a:miter lim="800000"/>
                <a:headEnd/>
                <a:tailEnd/>
              </a:ln>
              <a:effectLst/>
            </p:spPr>
            <p:txBody>
              <a:bodyPr wrap="none" anchor="ctr"/>
              <a:lstStyle/>
              <a:p>
                <a:endParaRPr lang="en-US"/>
              </a:p>
            </p:txBody>
          </p:sp>
          <p:sp>
            <p:nvSpPr>
              <p:cNvPr id="15377" name="Freeform 17"/>
              <p:cNvSpPr>
                <a:spLocks/>
              </p:cNvSpPr>
              <p:nvPr/>
            </p:nvSpPr>
            <p:spPr bwMode="auto">
              <a:xfrm rot="534672">
                <a:off x="3915" y="1569"/>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5378" name="Rectangle 18"/>
              <p:cNvSpPr>
                <a:spLocks noChangeArrowheads="1"/>
              </p:cNvSpPr>
              <p:nvPr/>
            </p:nvSpPr>
            <p:spPr bwMode="auto">
              <a:xfrm>
                <a:off x="3398" y="1800"/>
                <a:ext cx="456" cy="144"/>
              </a:xfrm>
              <a:prstGeom prst="rect">
                <a:avLst/>
              </a:prstGeom>
              <a:solidFill>
                <a:srgbClr val="FFCCCC"/>
              </a:solidFill>
              <a:ln w="9525">
                <a:solidFill>
                  <a:schemeClr val="tx1"/>
                </a:solidFill>
                <a:miter lim="800000"/>
                <a:headEnd/>
                <a:tailEnd/>
              </a:ln>
              <a:effectLst/>
            </p:spPr>
            <p:txBody>
              <a:bodyPr wrap="none" anchor="ctr"/>
              <a:lstStyle/>
              <a:p>
                <a:endParaRPr lang="en-US"/>
              </a:p>
            </p:txBody>
          </p:sp>
          <p:sp>
            <p:nvSpPr>
              <p:cNvPr id="15379" name="Freeform 19"/>
              <p:cNvSpPr>
                <a:spLocks/>
              </p:cNvSpPr>
              <p:nvPr/>
            </p:nvSpPr>
            <p:spPr bwMode="auto">
              <a:xfrm rot="-50793">
                <a:off x="3890" y="1835"/>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sp>
            <p:nvSpPr>
              <p:cNvPr id="15380" name="Text Box 20"/>
              <p:cNvSpPr txBox="1">
                <a:spLocks noChangeArrowheads="1"/>
              </p:cNvSpPr>
              <p:nvPr/>
            </p:nvSpPr>
            <p:spPr bwMode="auto">
              <a:xfrm>
                <a:off x="3408" y="1536"/>
                <a:ext cx="456" cy="192"/>
              </a:xfrm>
              <a:prstGeom prst="rect">
                <a:avLst/>
              </a:prstGeom>
              <a:noFill/>
              <a:ln w="9525">
                <a:noFill/>
                <a:miter lim="800000"/>
                <a:headEnd/>
                <a:tailEnd/>
              </a:ln>
              <a:effectLst/>
            </p:spPr>
            <p:txBody>
              <a:bodyPr wrap="none">
                <a:spAutoFit/>
              </a:bodyPr>
              <a:lstStyle/>
              <a:p>
                <a:r>
                  <a:rPr lang="en-US" sz="1400" b="1">
                    <a:latin typeface="Tahoma" pitchFamily="34" charset="0"/>
                  </a:rPr>
                  <a:t>public</a:t>
                </a:r>
              </a:p>
            </p:txBody>
          </p:sp>
          <p:sp>
            <p:nvSpPr>
              <p:cNvPr id="15381" name="Text Box 21"/>
              <p:cNvSpPr txBox="1">
                <a:spLocks noChangeArrowheads="1"/>
              </p:cNvSpPr>
              <p:nvPr/>
            </p:nvSpPr>
            <p:spPr bwMode="auto">
              <a:xfrm>
                <a:off x="3373" y="1776"/>
                <a:ext cx="515" cy="192"/>
              </a:xfrm>
              <a:prstGeom prst="rect">
                <a:avLst/>
              </a:prstGeom>
              <a:noFill/>
              <a:ln w="9525">
                <a:noFill/>
                <a:miter lim="800000"/>
                <a:headEnd/>
                <a:tailEnd/>
              </a:ln>
              <a:effectLst/>
            </p:spPr>
            <p:txBody>
              <a:bodyPr wrap="none">
                <a:spAutoFit/>
              </a:bodyPr>
              <a:lstStyle/>
              <a:p>
                <a:r>
                  <a:rPr lang="en-US" sz="1400" b="1">
                    <a:latin typeface="Tahoma" pitchFamily="34" charset="0"/>
                  </a:rPr>
                  <a:t>private</a:t>
                </a:r>
              </a:p>
            </p:txBody>
          </p:sp>
        </p:grpSp>
        <p:grpSp>
          <p:nvGrpSpPr>
            <p:cNvPr id="7" name="Group 22"/>
            <p:cNvGrpSpPr>
              <a:grpSpLocks/>
            </p:cNvGrpSpPr>
            <p:nvPr/>
          </p:nvGrpSpPr>
          <p:grpSpPr bwMode="auto">
            <a:xfrm>
              <a:off x="4080" y="1407"/>
              <a:ext cx="1200" cy="480"/>
              <a:chOff x="1536" y="768"/>
              <a:chExt cx="1200" cy="480"/>
            </a:xfrm>
          </p:grpSpPr>
          <p:sp>
            <p:nvSpPr>
              <p:cNvPr id="15383" name="Rectangle 23"/>
              <p:cNvSpPr>
                <a:spLocks noChangeArrowheads="1"/>
              </p:cNvSpPr>
              <p:nvPr/>
            </p:nvSpPr>
            <p:spPr bwMode="auto">
              <a:xfrm>
                <a:off x="1536" y="768"/>
                <a:ext cx="1200" cy="480"/>
              </a:xfrm>
              <a:prstGeom prst="rect">
                <a:avLst/>
              </a:prstGeom>
              <a:solidFill>
                <a:schemeClr val="accent1"/>
              </a:solidFill>
              <a:ln w="9525">
                <a:solidFill>
                  <a:schemeClr val="tx1"/>
                </a:solidFill>
                <a:miter lim="800000"/>
                <a:headEnd/>
                <a:tailEnd/>
              </a:ln>
              <a:effectLst/>
            </p:spPr>
            <p:txBody>
              <a:bodyPr wrap="none" anchor="ctr"/>
              <a:lstStyle/>
              <a:p>
                <a:pPr algn="ctr"/>
                <a:endParaRPr lang="en-GB">
                  <a:latin typeface="Tahoma" pitchFamily="34" charset="0"/>
                </a:endParaRPr>
              </a:p>
            </p:txBody>
          </p:sp>
          <p:sp>
            <p:nvSpPr>
              <p:cNvPr id="15384" name="Text Box 24"/>
              <p:cNvSpPr txBox="1">
                <a:spLocks noChangeArrowheads="1"/>
              </p:cNvSpPr>
              <p:nvPr/>
            </p:nvSpPr>
            <p:spPr bwMode="auto">
              <a:xfrm>
                <a:off x="1707" y="806"/>
                <a:ext cx="981" cy="40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Accessible</a:t>
                </a:r>
              </a:p>
              <a:p>
                <a:pPr>
                  <a:buFontTx/>
                  <a:buChar char="-"/>
                </a:pPr>
                <a:r>
                  <a:rPr lang="en-US">
                    <a:latin typeface="Tahoma" pitchFamily="34" charset="0"/>
                  </a:rPr>
                  <a:t> Inaccessible</a:t>
                </a:r>
              </a:p>
            </p:txBody>
          </p:sp>
          <p:sp>
            <p:nvSpPr>
              <p:cNvPr id="15385" name="Freeform 25"/>
              <p:cNvSpPr>
                <a:spLocks/>
              </p:cNvSpPr>
              <p:nvPr/>
            </p:nvSpPr>
            <p:spPr bwMode="auto">
              <a:xfrm rot="534672">
                <a:off x="1602" y="864"/>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5386" name="Freeform 26"/>
              <p:cNvSpPr>
                <a:spLocks/>
              </p:cNvSpPr>
              <p:nvPr/>
            </p:nvSpPr>
            <p:spPr bwMode="auto">
              <a:xfrm rot="-50793">
                <a:off x="1580" y="1056"/>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grpSp>
      </p:grpSp>
      <p:cxnSp>
        <p:nvCxnSpPr>
          <p:cNvPr id="15387" name="AutoShape 27"/>
          <p:cNvCxnSpPr>
            <a:cxnSpLocks noChangeShapeType="1"/>
            <a:stCxn id="15366" idx="3"/>
            <a:endCxn id="15380" idx="1"/>
          </p:cNvCxnSpPr>
          <p:nvPr/>
        </p:nvCxnSpPr>
        <p:spPr bwMode="auto">
          <a:xfrm flipV="1">
            <a:off x="3810000" y="2620963"/>
            <a:ext cx="1219200" cy="1235075"/>
          </a:xfrm>
          <a:prstGeom prst="straightConnector1">
            <a:avLst/>
          </a:prstGeom>
          <a:noFill/>
          <a:ln w="9525">
            <a:solidFill>
              <a:schemeClr val="tx1"/>
            </a:solidFill>
            <a:round/>
            <a:headEnd/>
            <a:tailEnd type="triangle" w="med" len="med"/>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000000">
                      <a:alpha val="43137"/>
                    </a:srgbClr>
                  </a:outerShdw>
                </a:effectLst>
              </a:rPr>
              <a:t>Primitive Data Types</a:t>
            </a:r>
            <a:endParaRPr lang="ar-SA" dirty="0">
              <a:effectLst>
                <a:outerShdw blurRad="38100" dist="38100" dir="2700000" algn="tl">
                  <a:srgbClr val="000000">
                    <a:alpha val="43137"/>
                  </a:srgbClr>
                </a:outerShdw>
              </a:effectLst>
            </a:endParaRPr>
          </a:p>
        </p:txBody>
      </p:sp>
      <p:sp>
        <p:nvSpPr>
          <p:cNvPr id="2765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5110478-A4BF-49E8-9617-8C24F03AFDA5}" type="slidenum">
              <a:rPr lang="en-US" altLang="en-US">
                <a:solidFill>
                  <a:schemeClr val="accent2"/>
                </a:solidFill>
              </a:rPr>
              <a:pPr/>
              <a:t>6</a:t>
            </a:fld>
            <a:endParaRPr lang="en-US" altLang="en-US">
              <a:solidFill>
                <a:schemeClr val="accent2"/>
              </a:solidFill>
            </a:endParaRPr>
          </a:p>
        </p:txBody>
      </p:sp>
      <p:graphicFrame>
        <p:nvGraphicFramePr>
          <p:cNvPr id="5" name="Group 77"/>
          <p:cNvGraphicFramePr>
            <a:graphicFrameLocks noGrp="1"/>
          </p:cNvGraphicFramePr>
          <p:nvPr/>
        </p:nvGraphicFramePr>
        <p:xfrm>
          <a:off x="1371600" y="2245519"/>
          <a:ext cx="6400800" cy="3755472"/>
        </p:xfrm>
        <a:graphic>
          <a:graphicData uri="http://schemas.openxmlformats.org/drawingml/2006/table">
            <a:tbl>
              <a:tblPr/>
              <a:tblGrid>
                <a:gridCol w="772531">
                  <a:extLst>
                    <a:ext uri="{9D8B030D-6E8A-4147-A177-3AD203B41FA5}">
                      <a16:colId xmlns:a16="http://schemas.microsoft.com/office/drawing/2014/main" val="20000"/>
                    </a:ext>
                  </a:extLst>
                </a:gridCol>
                <a:gridCol w="801143">
                  <a:extLst>
                    <a:ext uri="{9D8B030D-6E8A-4147-A177-3AD203B41FA5}">
                      <a16:colId xmlns:a16="http://schemas.microsoft.com/office/drawing/2014/main" val="20001"/>
                    </a:ext>
                  </a:extLst>
                </a:gridCol>
                <a:gridCol w="2569142">
                  <a:extLst>
                    <a:ext uri="{9D8B030D-6E8A-4147-A177-3AD203B41FA5}">
                      <a16:colId xmlns:a16="http://schemas.microsoft.com/office/drawing/2014/main" val="20002"/>
                    </a:ext>
                  </a:extLst>
                </a:gridCol>
                <a:gridCol w="2257984">
                  <a:extLst>
                    <a:ext uri="{9D8B030D-6E8A-4147-A177-3AD203B41FA5}">
                      <a16:colId xmlns:a16="http://schemas.microsoft.com/office/drawing/2014/main" val="20003"/>
                    </a:ext>
                  </a:extLst>
                </a:gridCol>
              </a:tblGrid>
              <a:tr h="434334">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FFFFFF"/>
                          </a:solidFill>
                          <a:effectLst/>
                          <a:latin typeface="Tahoma" pitchFamily="34" charset="0"/>
                          <a:cs typeface="Arial" charset="0"/>
                        </a:rPr>
                        <a:t>Type</a:t>
                      </a:r>
                      <a:endParaRPr kumimoji="0" lang="en-US" sz="1200" b="0" i="0" u="none" strike="noStrike" cap="none" normalizeH="0" baseline="0" dirty="0">
                        <a:ln>
                          <a:noFill/>
                        </a:ln>
                        <a:solidFill>
                          <a:schemeClr val="tx1"/>
                        </a:solidFill>
                        <a:effectLst/>
                        <a:latin typeface="Tahoma" pitchFamily="34" charset="0"/>
                        <a:cs typeface="Arial" charset="0"/>
                      </a:endParaRPr>
                    </a:p>
                  </a:txBody>
                  <a:tcPr marL="68580" marR="68580" marT="34287" marB="34287" anchor="ctr" horzOverflow="overflow">
                    <a:lnL cap="flat">
                      <a:noFill/>
                    </a:lnL>
                    <a:lnR w="0" cap="flat" cmpd="sng" algn="ctr">
                      <a:solidFill>
                        <a:srgbClr val="CCCC99"/>
                      </a:solidFill>
                      <a:prstDash val="solid"/>
                      <a:round/>
                      <a:headEnd type="none" w="med" len="med"/>
                      <a:tailEnd type="none" w="med" len="med"/>
                    </a:lnR>
                    <a:lnT cap="flat">
                      <a:noFill/>
                    </a:lnT>
                    <a:lnB w="0" cap="flat" cmpd="sng" algn="ctr">
                      <a:solidFill>
                        <a:srgbClr val="CCCC99"/>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FFFFFF"/>
                          </a:solidFill>
                          <a:effectLst/>
                          <a:latin typeface="Tahoma" pitchFamily="34" charset="0"/>
                          <a:cs typeface="Arial" charset="0"/>
                        </a:rPr>
                        <a:t>Size (bits)</a:t>
                      </a:r>
                    </a:p>
                  </a:txBody>
                  <a:tcPr marL="68580" marR="68580" marT="34287" marB="34287" anchor="ctr"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cap="flat">
                      <a:noFill/>
                    </a:lnT>
                    <a:lnB w="0" cap="flat" cmpd="sng" algn="ctr">
                      <a:solidFill>
                        <a:srgbClr val="CCCC99"/>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FFFFFF"/>
                          </a:solidFill>
                          <a:effectLst/>
                          <a:latin typeface="Tahoma" pitchFamily="34" charset="0"/>
                          <a:cs typeface="Arial" charset="0"/>
                        </a:rPr>
                        <a:t>Range</a:t>
                      </a:r>
                    </a:p>
                  </a:txBody>
                  <a:tcPr marL="68580" marR="68580" marT="34287" marB="34287" anchor="ctr"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cap="flat">
                      <a:noFill/>
                    </a:lnT>
                    <a:lnB w="0" cap="flat" cmpd="sng" algn="ctr">
                      <a:solidFill>
                        <a:srgbClr val="CCCC99"/>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FFFFFF"/>
                          </a:solidFill>
                          <a:effectLst/>
                          <a:latin typeface="Tahoma" pitchFamily="34" charset="0"/>
                          <a:cs typeface="Arial" charset="0"/>
                        </a:rPr>
                        <a:t>Description</a:t>
                      </a:r>
                      <a:endParaRPr kumimoji="0" lang="en-US" sz="1200" b="0" i="0" u="none" strike="noStrike" cap="none" normalizeH="0" baseline="0" dirty="0">
                        <a:ln>
                          <a:noFill/>
                        </a:ln>
                        <a:solidFill>
                          <a:schemeClr val="tx1"/>
                        </a:solidFill>
                        <a:effectLst/>
                        <a:latin typeface="Tahoma" pitchFamily="34" charset="0"/>
                        <a:cs typeface="Arial" charset="0"/>
                      </a:endParaRPr>
                    </a:p>
                  </a:txBody>
                  <a:tcPr marL="68580" marR="68580" marT="34287" marB="34287" anchor="ctr"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cap="flat">
                      <a:noFill/>
                    </a:lnT>
                    <a:lnB w="0" cap="flat" cmpd="sng" algn="ctr">
                      <a:solidFill>
                        <a:srgbClr val="CCCC99"/>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434334">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boolean</a:t>
                      </a: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endParaRPr kumimoji="0" lang="en-GB" sz="1200" b="0" i="0" u="none" strike="noStrike" cap="none" normalizeH="0" baseline="0">
                        <a:ln>
                          <a:noFill/>
                        </a:ln>
                        <a:solidFill>
                          <a:srgbClr val="000000"/>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chemeClr val="tx1"/>
                          </a:solidFill>
                          <a:effectLst/>
                          <a:latin typeface="Tahoma" pitchFamily="34" charset="0"/>
                          <a:cs typeface="Arial" charset="0"/>
                        </a:rPr>
                        <a:t>true, false</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Stores a value that is either</a:t>
                      </a:r>
                    </a:p>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true or false.</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4334">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char</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16</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0 to 65535</a:t>
                      </a:r>
                      <a:r>
                        <a:rPr kumimoji="0" lang="en-US" sz="900" b="0" i="0" u="none" strike="noStrike" cap="none" normalizeH="0" baseline="0">
                          <a:ln>
                            <a:noFill/>
                          </a:ln>
                          <a:solidFill>
                            <a:schemeClr val="tx1"/>
                          </a:solidFill>
                          <a:effectLst/>
                          <a:latin typeface="Tahoma" pitchFamily="34" charset="0"/>
                          <a:cs typeface="Arial" charset="0"/>
                        </a:rPr>
                        <a:t> </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000000"/>
                          </a:solidFill>
                          <a:effectLst/>
                          <a:latin typeface="Tahoma" pitchFamily="34" charset="0"/>
                          <a:cs typeface="Arial" charset="0"/>
                        </a:rPr>
                        <a:t>Stores a single 16-bit Unicode character.</a:t>
                      </a:r>
                      <a:endParaRPr kumimoji="0" lang="en-US" sz="1200" b="0" i="0" u="none" strike="noStrike" cap="none" normalizeH="0" baseline="0" dirty="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6127">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byte</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8</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-128 to +127</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Stores an integer.</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6127">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short</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16</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-32768 to +32767</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Stores an integer.</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4334">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int</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32 bits</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000000"/>
                          </a:solidFill>
                          <a:effectLst/>
                          <a:latin typeface="Tahoma" pitchFamily="34" charset="0"/>
                          <a:cs typeface="Arial" charset="0"/>
                        </a:rPr>
                        <a:t>-2,147,483,648 to</a:t>
                      </a:r>
                    </a:p>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000000"/>
                          </a:solidFill>
                          <a:effectLst/>
                          <a:latin typeface="Tahoma" pitchFamily="34" charset="0"/>
                          <a:cs typeface="Arial" charset="0"/>
                        </a:rPr>
                        <a:t>+2,147,483,647</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000000"/>
                          </a:solidFill>
                          <a:effectLst/>
                          <a:latin typeface="Tahoma" pitchFamily="34" charset="0"/>
                          <a:cs typeface="Arial" charset="0"/>
                        </a:rPr>
                        <a:t>Stores an integer.</a:t>
                      </a:r>
                      <a:endParaRPr kumimoji="0" lang="en-US" sz="1200" b="0" i="0" u="none" strike="noStrike" cap="none" normalizeH="0" baseline="0" dirty="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17214">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long</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64 bits</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-9,223,372,036,854,775,808</a:t>
                      </a:r>
                    </a:p>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to</a:t>
                      </a:r>
                    </a:p>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+9,223,372,036,854,775,807</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Stores an integer.</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4334">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float</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32 bits</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accurate to 8 significant digits</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Stores a single-precision</a:t>
                      </a:r>
                    </a:p>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floating point number.</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34334">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double</a:t>
                      </a:r>
                      <a:endParaRPr kumimoji="0" lang="en-US" sz="1200" b="0" i="0" u="none" strike="noStrike" cap="none" normalizeH="0" baseline="0">
                        <a:ln>
                          <a:noFill/>
                        </a:ln>
                        <a:solidFill>
                          <a:schemeClr val="tx1"/>
                        </a:solidFill>
                        <a:effectLst/>
                        <a:latin typeface="Tahoma" pitchFamily="34" charset="0"/>
                        <a:cs typeface="Arial" charset="0"/>
                      </a:endParaRPr>
                    </a:p>
                  </a:txBody>
                  <a:tcPr marL="68580" marR="68580" marT="34287" marB="34287" horzOverflow="overflow">
                    <a:lnL cap="flat">
                      <a:noFill/>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64 bits</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a:ln>
                            <a:noFill/>
                          </a:ln>
                          <a:solidFill>
                            <a:srgbClr val="000000"/>
                          </a:solidFill>
                          <a:effectLst/>
                          <a:latin typeface="Tahoma" pitchFamily="34" charset="0"/>
                          <a:cs typeface="Arial" charset="0"/>
                        </a:rPr>
                        <a:t>accurate to 16 significant digits</a:t>
                      </a: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000000"/>
                          </a:solidFill>
                          <a:effectLst/>
                          <a:latin typeface="Tahoma" pitchFamily="34" charset="0"/>
                          <a:cs typeface="Arial" charset="0"/>
                        </a:rPr>
                        <a:t>Stores a double-precision</a:t>
                      </a:r>
                    </a:p>
                    <a:p>
                      <a:pPr marL="0" marR="0" lvl="0" indent="0" algn="l" defTabSz="914400" rtl="0" eaLnBrk="1" fontAlgn="t" latinLnBrk="0" hangingPunct="1">
                        <a:lnSpc>
                          <a:spcPct val="100000"/>
                        </a:lnSpc>
                        <a:spcBef>
                          <a:spcPct val="0"/>
                        </a:spcBef>
                        <a:spcAft>
                          <a:spcPct val="0"/>
                        </a:spcAft>
                        <a:buClrTx/>
                        <a:buSzPct val="90000"/>
                        <a:buFontTx/>
                        <a:buNone/>
                        <a:tabLst/>
                      </a:pPr>
                      <a:r>
                        <a:rPr kumimoji="0" lang="en-US" sz="1200" b="0" i="0" u="none" strike="noStrike" cap="none" normalizeH="0" baseline="0" dirty="0">
                          <a:ln>
                            <a:noFill/>
                          </a:ln>
                          <a:solidFill>
                            <a:srgbClr val="000000"/>
                          </a:solidFill>
                          <a:effectLst/>
                          <a:latin typeface="Tahoma" pitchFamily="34" charset="0"/>
                          <a:cs typeface="Arial" charset="0"/>
                        </a:rPr>
                        <a:t>floating point number.</a:t>
                      </a:r>
                      <a:endParaRPr kumimoji="0" lang="en-US" sz="1200" b="0" i="0" u="none" strike="noStrike" cap="none" normalizeH="0" baseline="0" dirty="0">
                        <a:ln>
                          <a:noFill/>
                        </a:ln>
                        <a:solidFill>
                          <a:schemeClr val="tx1"/>
                        </a:solidFill>
                        <a:effectLst/>
                        <a:latin typeface="Tahoma" pitchFamily="34" charset="0"/>
                        <a:cs typeface="Arial" charset="0"/>
                      </a:endParaRPr>
                    </a:p>
                  </a:txBody>
                  <a:tcPr marL="68580" marR="68580" marT="34287" marB="34287" horzOverflow="overflow">
                    <a:lnL w="0" cap="flat" cmpd="sng" algn="ctr">
                      <a:solidFill>
                        <a:srgbClr val="CCCC99"/>
                      </a:solidFill>
                      <a:prstDash val="solid"/>
                      <a:round/>
                      <a:headEnd type="none" w="med" len="med"/>
                      <a:tailEnd type="none" w="med" len="med"/>
                    </a:lnL>
                    <a:lnR w="0" cap="flat" cmpd="sng" algn="ctr">
                      <a:solidFill>
                        <a:srgbClr val="CCCC99"/>
                      </a:solidFill>
                      <a:prstDash val="solid"/>
                      <a:round/>
                      <a:headEnd type="none" w="med" len="med"/>
                      <a:tailEnd type="none" w="med" len="med"/>
                    </a:lnR>
                    <a:lnT w="0" cap="flat" cmpd="sng" algn="ctr">
                      <a:solidFill>
                        <a:srgbClr val="CCCC99"/>
                      </a:solidFill>
                      <a:prstDash val="solid"/>
                      <a:round/>
                      <a:headEnd type="none" w="med" len="med"/>
                      <a:tailEnd type="none" w="med" len="med"/>
                    </a:lnT>
                    <a:lnB w="0" cap="flat" cmpd="sng" algn="ctr">
                      <a:solidFill>
                        <a:srgbClr val="CCCC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7419280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92125"/>
            <a:ext cx="8229600" cy="773113"/>
          </a:xfrm>
        </p:spPr>
        <p:txBody>
          <a:bodyPr/>
          <a:lstStyle/>
          <a:p>
            <a:r>
              <a:rPr lang="en-US" dirty="0"/>
              <a:t>UML Representation of a Class</a:t>
            </a:r>
            <a:br>
              <a:rPr lang="en-US" dirty="0"/>
            </a:br>
            <a:r>
              <a:rPr lang="en-US" dirty="0"/>
              <a:t>(UML Class Diagram)</a:t>
            </a:r>
          </a:p>
        </p:txBody>
      </p:sp>
      <p:sp>
        <p:nvSpPr>
          <p:cNvPr id="17411" name="Rectangle 3"/>
          <p:cNvSpPr>
            <a:spLocks noGrp="1" noChangeArrowheads="1"/>
          </p:cNvSpPr>
          <p:nvPr>
            <p:ph type="body" sz="half" idx="1"/>
          </p:nvPr>
        </p:nvSpPr>
        <p:spPr>
          <a:xfrm>
            <a:off x="685800" y="1524000"/>
            <a:ext cx="8458200" cy="2590800"/>
          </a:xfrm>
        </p:spPr>
        <p:txBody>
          <a:bodyPr/>
          <a:lstStyle/>
          <a:p>
            <a:r>
              <a:rPr lang="en-US" sz="2800" dirty="0"/>
              <a:t>UML uses three symbols to represent the visibility of the class’ members.</a:t>
            </a:r>
          </a:p>
          <a:p>
            <a:pPr lvl="2"/>
            <a:r>
              <a:rPr lang="en-US" sz="2000" b="1" dirty="0">
                <a:solidFill>
                  <a:schemeClr val="tx2"/>
                </a:solidFill>
              </a:rPr>
              <a:t>+</a:t>
            </a:r>
            <a:r>
              <a:rPr lang="en-US" sz="2000" dirty="0"/>
              <a:t> : mentions that the member is </a:t>
            </a:r>
            <a:r>
              <a:rPr lang="en-US" sz="2000" i="1" dirty="0">
                <a:solidFill>
                  <a:schemeClr val="tx2"/>
                </a:solidFill>
              </a:rPr>
              <a:t>public</a:t>
            </a:r>
            <a:r>
              <a:rPr lang="en-US" sz="2000" dirty="0"/>
              <a:t>.</a:t>
            </a:r>
          </a:p>
          <a:p>
            <a:pPr lvl="2"/>
            <a:r>
              <a:rPr lang="en-US" sz="2000" b="1" dirty="0">
                <a:solidFill>
                  <a:srgbClr val="00CC99"/>
                </a:solidFill>
              </a:rPr>
              <a:t>-</a:t>
            </a:r>
            <a:r>
              <a:rPr lang="en-US" sz="2000" dirty="0"/>
              <a:t> : mentions that the member is </a:t>
            </a:r>
            <a:r>
              <a:rPr lang="en-US" sz="2000" dirty="0">
                <a:solidFill>
                  <a:srgbClr val="00CC99"/>
                </a:solidFill>
              </a:rPr>
              <a:t>private</a:t>
            </a:r>
            <a:r>
              <a:rPr lang="en-US" sz="2000" dirty="0"/>
              <a:t>.</a:t>
            </a:r>
          </a:p>
          <a:p>
            <a:pPr lvl="2"/>
            <a:r>
              <a:rPr lang="en-US" sz="2000" dirty="0"/>
              <a:t># : introduced later.</a:t>
            </a:r>
          </a:p>
          <a:p>
            <a:pPr lvl="1"/>
            <a:endParaRPr lang="en-US" sz="2400" dirty="0"/>
          </a:p>
        </p:txBody>
      </p:sp>
      <p:sp>
        <p:nvSpPr>
          <p:cNvPr id="15" name="Slide Number Placeholder 7"/>
          <p:cNvSpPr>
            <a:spLocks noGrp="1"/>
          </p:cNvSpPr>
          <p:nvPr>
            <p:ph type="sldNum" sz="quarter" idx="12"/>
          </p:nvPr>
        </p:nvSpPr>
        <p:spPr/>
        <p:txBody>
          <a:bodyPr/>
          <a:lstStyle/>
          <a:p>
            <a:fld id="{0DCC5E4F-80F2-42A5-9B9B-0F591E2C7A1E}" type="slidenum">
              <a:rPr lang="en-US"/>
              <a:pPr/>
              <a:t>60</a:t>
            </a:fld>
            <a:endParaRPr lang="en-US"/>
          </a:p>
        </p:txBody>
      </p:sp>
      <p:grpSp>
        <p:nvGrpSpPr>
          <p:cNvPr id="2" name="Group 4"/>
          <p:cNvGrpSpPr>
            <a:grpSpLocks/>
          </p:cNvGrpSpPr>
          <p:nvPr/>
        </p:nvGrpSpPr>
        <p:grpSpPr bwMode="auto">
          <a:xfrm>
            <a:off x="2743200" y="3657600"/>
            <a:ext cx="5194300" cy="2514600"/>
            <a:chOff x="2008" y="2352"/>
            <a:chExt cx="3272" cy="1584"/>
          </a:xfrm>
        </p:grpSpPr>
        <p:sp>
          <p:nvSpPr>
            <p:cNvPr id="17413" name="AutoShape 5"/>
            <p:cNvSpPr>
              <a:spLocks noChangeArrowheads="1"/>
            </p:cNvSpPr>
            <p:nvPr/>
          </p:nvSpPr>
          <p:spPr bwMode="auto">
            <a:xfrm>
              <a:off x="4032" y="3360"/>
              <a:ext cx="1248" cy="425"/>
            </a:xfrm>
            <a:prstGeom prst="wedgeRoundRectCallout">
              <a:avLst>
                <a:gd name="adj1" fmla="val -123398"/>
                <a:gd name="adj2" fmla="val 18704"/>
                <a:gd name="adj3" fmla="val 16667"/>
              </a:avLst>
            </a:prstGeom>
            <a:solidFill>
              <a:schemeClr val="accent1"/>
            </a:solidFill>
            <a:ln w="9525">
              <a:solidFill>
                <a:schemeClr val="tx1"/>
              </a:solidFill>
              <a:miter lim="800000"/>
              <a:headEnd/>
              <a:tailEnd/>
            </a:ln>
            <a:effectLst/>
          </p:spPr>
          <p:txBody>
            <a:bodyPr/>
            <a:lstStyle/>
            <a:p>
              <a:pPr algn="ctr"/>
              <a:r>
                <a:rPr lang="en-US">
                  <a:latin typeface="Comic Sans MS" pitchFamily="66" charset="0"/>
                </a:rPr>
                <a:t>Methods (Services)</a:t>
              </a:r>
            </a:p>
          </p:txBody>
        </p:sp>
        <p:sp>
          <p:nvSpPr>
            <p:cNvPr id="17414" name="AutoShape 6"/>
            <p:cNvSpPr>
              <a:spLocks noChangeArrowheads="1"/>
            </p:cNvSpPr>
            <p:nvPr/>
          </p:nvSpPr>
          <p:spPr bwMode="auto">
            <a:xfrm>
              <a:off x="3984" y="2784"/>
              <a:ext cx="1248" cy="288"/>
            </a:xfrm>
            <a:prstGeom prst="wedgeRoundRectCallout">
              <a:avLst>
                <a:gd name="adj1" fmla="val -125241"/>
                <a:gd name="adj2" fmla="val 8681"/>
                <a:gd name="adj3" fmla="val 16667"/>
              </a:avLst>
            </a:prstGeom>
            <a:solidFill>
              <a:schemeClr val="accent1"/>
            </a:solidFill>
            <a:ln w="9525">
              <a:solidFill>
                <a:schemeClr val="tx1"/>
              </a:solidFill>
              <a:miter lim="800000"/>
              <a:headEnd/>
              <a:tailEnd/>
            </a:ln>
            <a:effectLst/>
          </p:spPr>
          <p:txBody>
            <a:bodyPr/>
            <a:lstStyle/>
            <a:p>
              <a:pPr algn="ctr"/>
              <a:r>
                <a:rPr lang="en-US">
                  <a:latin typeface="Comic Sans MS" pitchFamily="66" charset="0"/>
                </a:rPr>
                <a:t>Attributes</a:t>
              </a:r>
            </a:p>
          </p:txBody>
        </p:sp>
        <p:grpSp>
          <p:nvGrpSpPr>
            <p:cNvPr id="3" name="Group 7"/>
            <p:cNvGrpSpPr>
              <a:grpSpLocks/>
            </p:cNvGrpSpPr>
            <p:nvPr/>
          </p:nvGrpSpPr>
          <p:grpSpPr bwMode="auto">
            <a:xfrm>
              <a:off x="2008" y="2352"/>
              <a:ext cx="1467" cy="1584"/>
              <a:chOff x="1480" y="2448"/>
              <a:chExt cx="1285" cy="1584"/>
            </a:xfrm>
          </p:grpSpPr>
          <p:sp>
            <p:nvSpPr>
              <p:cNvPr id="17416" name="Rectangle 8"/>
              <p:cNvSpPr>
                <a:spLocks noChangeArrowheads="1"/>
              </p:cNvSpPr>
              <p:nvPr/>
            </p:nvSpPr>
            <p:spPr bwMode="auto">
              <a:xfrm>
                <a:off x="1480" y="3360"/>
                <a:ext cx="1248" cy="672"/>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7417" name="Rectangle 9"/>
              <p:cNvSpPr>
                <a:spLocks noChangeArrowheads="1"/>
              </p:cNvSpPr>
              <p:nvPr/>
            </p:nvSpPr>
            <p:spPr bwMode="auto">
              <a:xfrm>
                <a:off x="1480" y="2736"/>
                <a:ext cx="1248" cy="624"/>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7418" name="Rectangle 10"/>
              <p:cNvSpPr>
                <a:spLocks noChangeArrowheads="1"/>
              </p:cNvSpPr>
              <p:nvPr/>
            </p:nvSpPr>
            <p:spPr bwMode="auto">
              <a:xfrm>
                <a:off x="1480" y="2448"/>
                <a:ext cx="1248" cy="288"/>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7419" name="Text Box 11"/>
              <p:cNvSpPr txBox="1">
                <a:spLocks noChangeArrowheads="1"/>
              </p:cNvSpPr>
              <p:nvPr/>
            </p:nvSpPr>
            <p:spPr bwMode="auto">
              <a:xfrm>
                <a:off x="1672" y="2496"/>
                <a:ext cx="707" cy="231"/>
              </a:xfrm>
              <a:prstGeom prst="rect">
                <a:avLst/>
              </a:prstGeom>
              <a:noFill/>
              <a:ln w="9525">
                <a:noFill/>
                <a:miter lim="800000"/>
                <a:headEnd/>
                <a:tailEnd/>
              </a:ln>
              <a:effectLst/>
            </p:spPr>
            <p:txBody>
              <a:bodyPr wrap="none">
                <a:spAutoFit/>
              </a:bodyPr>
              <a:lstStyle/>
              <a:p>
                <a:r>
                  <a:rPr lang="en-US">
                    <a:latin typeface="Tahoma" pitchFamily="34" charset="0"/>
                  </a:rPr>
                  <a:t>ClassName</a:t>
                </a:r>
              </a:p>
            </p:txBody>
          </p:sp>
          <p:sp>
            <p:nvSpPr>
              <p:cNvPr id="17420" name="Text Box 12"/>
              <p:cNvSpPr txBox="1">
                <a:spLocks noChangeArrowheads="1"/>
              </p:cNvSpPr>
              <p:nvPr/>
            </p:nvSpPr>
            <p:spPr bwMode="auto">
              <a:xfrm>
                <a:off x="1480" y="2688"/>
                <a:ext cx="1083" cy="63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att</a:t>
                </a:r>
                <a:r>
                  <a:rPr lang="en-US" sz="2400" b="1" baseline="-25000">
                    <a:latin typeface="Tahoma" pitchFamily="34" charset="0"/>
                  </a:rPr>
                  <a:t>1</a:t>
                </a:r>
                <a:r>
                  <a:rPr lang="en-US">
                    <a:latin typeface="Tahoma" pitchFamily="34" charset="0"/>
                  </a:rPr>
                  <a:t>: dataType</a:t>
                </a:r>
                <a:r>
                  <a:rPr lang="en-US" sz="2400" b="1" baseline="-25000">
                    <a:latin typeface="Tahoma" pitchFamily="34" charset="0"/>
                  </a:rPr>
                  <a:t>1</a:t>
                </a:r>
                <a:endParaRPr lang="en-US">
                  <a:latin typeface="Tahoma" pitchFamily="34" charset="0"/>
                </a:endParaRPr>
              </a:p>
              <a:p>
                <a:pPr>
                  <a:buFontTx/>
                  <a:buChar char="-"/>
                </a:pPr>
                <a:r>
                  <a:rPr lang="en-US">
                    <a:latin typeface="Tahoma" pitchFamily="34" charset="0"/>
                  </a:rPr>
                  <a:t>…</a:t>
                </a:r>
              </a:p>
              <a:p>
                <a:pPr>
                  <a:buFontTx/>
                  <a:buChar char="-"/>
                </a:pPr>
                <a:r>
                  <a:rPr lang="en-US">
                    <a:latin typeface="Tahoma" pitchFamily="34" charset="0"/>
                  </a:rPr>
                  <a:t> att</a:t>
                </a:r>
                <a:r>
                  <a:rPr lang="en-US" sz="2400" b="1" baseline="-25000">
                    <a:latin typeface="Tahoma" pitchFamily="34" charset="0"/>
                  </a:rPr>
                  <a:t>i</a:t>
                </a:r>
                <a:r>
                  <a:rPr lang="en-US">
                    <a:latin typeface="Tahoma" pitchFamily="34" charset="0"/>
                  </a:rPr>
                  <a:t>: dataType</a:t>
                </a:r>
                <a:r>
                  <a:rPr lang="en-US" sz="2400" b="1" baseline="-25000">
                    <a:latin typeface="Tahoma" pitchFamily="34" charset="0"/>
                  </a:rPr>
                  <a:t>i</a:t>
                </a:r>
              </a:p>
            </p:txBody>
          </p:sp>
          <p:sp>
            <p:nvSpPr>
              <p:cNvPr id="17421" name="Text Box 13"/>
              <p:cNvSpPr txBox="1">
                <a:spLocks noChangeArrowheads="1"/>
              </p:cNvSpPr>
              <p:nvPr/>
            </p:nvSpPr>
            <p:spPr bwMode="auto">
              <a:xfrm>
                <a:off x="1480" y="3403"/>
                <a:ext cx="1285" cy="577"/>
              </a:xfrm>
              <a:prstGeom prst="rect">
                <a:avLst/>
              </a:prstGeom>
              <a:noFill/>
              <a:ln w="9525">
                <a:noFill/>
                <a:miter lim="800000"/>
                <a:headEnd/>
                <a:tailEnd/>
              </a:ln>
              <a:effectLst/>
            </p:spPr>
            <p:txBody>
              <a:bodyPr wrap="none">
                <a:spAutoFit/>
              </a:bodyPr>
              <a:lstStyle/>
              <a:p>
                <a:r>
                  <a:rPr lang="en-US">
                    <a:latin typeface="Tahoma" pitchFamily="34" charset="0"/>
                  </a:rPr>
                  <a:t>+ m</a:t>
                </a:r>
                <a:r>
                  <a:rPr lang="en-US" sz="2400" b="1" baseline="-25000">
                    <a:latin typeface="Tahoma" pitchFamily="34" charset="0"/>
                  </a:rPr>
                  <a:t>1</a:t>
                </a:r>
                <a:r>
                  <a:rPr lang="en-US">
                    <a:latin typeface="Tahoma" pitchFamily="34" charset="0"/>
                  </a:rPr>
                  <a:t>(…): dataType</a:t>
                </a:r>
                <a:r>
                  <a:rPr lang="en-US" sz="2400" b="1" baseline="-25000">
                    <a:latin typeface="Tahoma" pitchFamily="34" charset="0"/>
                  </a:rPr>
                  <a:t>1</a:t>
                </a:r>
              </a:p>
              <a:p>
                <a:r>
                  <a:rPr lang="en-US">
                    <a:latin typeface="Tahoma" pitchFamily="34" charset="0"/>
                  </a:rPr>
                  <a:t>+ ...</a:t>
                </a:r>
              </a:p>
              <a:p>
                <a:r>
                  <a:rPr lang="en-US">
                    <a:latin typeface="Tahoma" pitchFamily="34" charset="0"/>
                  </a:rPr>
                  <a:t>+ m</a:t>
                </a:r>
                <a:r>
                  <a:rPr lang="en-US" sz="2400" b="1" baseline="-25000">
                    <a:latin typeface="Tahoma" pitchFamily="34" charset="0"/>
                  </a:rPr>
                  <a:t>j</a:t>
                </a:r>
                <a:r>
                  <a:rPr lang="en-US">
                    <a:latin typeface="Tahoma" pitchFamily="34" charset="0"/>
                  </a:rPr>
                  <a:t>(…): dataType</a:t>
                </a:r>
                <a:r>
                  <a:rPr lang="en-US" sz="2400" b="1" baseline="-25000">
                    <a:latin typeface="Tahoma" pitchFamily="34" charset="0"/>
                  </a:rPr>
                  <a:t>j</a:t>
                </a:r>
              </a:p>
            </p:txBody>
          </p:sp>
        </p:grpSp>
      </p:gr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358775"/>
            <a:ext cx="9144000" cy="598488"/>
          </a:xfrm>
        </p:spPr>
        <p:txBody>
          <a:bodyPr/>
          <a:lstStyle/>
          <a:p>
            <a:r>
              <a:rPr lang="en-US"/>
              <a:t>Declaring Private Attributes</a:t>
            </a:r>
          </a:p>
        </p:txBody>
      </p:sp>
      <p:sp>
        <p:nvSpPr>
          <p:cNvPr id="14" name="Slide Number Placeholder 5"/>
          <p:cNvSpPr>
            <a:spLocks noGrp="1"/>
          </p:cNvSpPr>
          <p:nvPr>
            <p:ph type="sldNum" sz="quarter" idx="12"/>
          </p:nvPr>
        </p:nvSpPr>
        <p:spPr/>
        <p:txBody>
          <a:bodyPr/>
          <a:lstStyle/>
          <a:p>
            <a:fld id="{DB258C64-BA8A-4201-97D7-54826AD061EE}" type="slidenum">
              <a:rPr lang="en-US"/>
              <a:pPr/>
              <a:t>61</a:t>
            </a:fld>
            <a:endParaRPr lang="en-US"/>
          </a:p>
        </p:txBody>
      </p:sp>
      <p:grpSp>
        <p:nvGrpSpPr>
          <p:cNvPr id="2" name="Group 3"/>
          <p:cNvGrpSpPr>
            <a:grpSpLocks/>
          </p:cNvGrpSpPr>
          <p:nvPr/>
        </p:nvGrpSpPr>
        <p:grpSpPr bwMode="auto">
          <a:xfrm>
            <a:off x="1228725" y="2452688"/>
            <a:ext cx="6619875" cy="936625"/>
            <a:chOff x="246" y="802"/>
            <a:chExt cx="5514" cy="912"/>
          </a:xfrm>
        </p:grpSpPr>
        <p:sp>
          <p:nvSpPr>
            <p:cNvPr id="18436" name="Rectangle 4"/>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8437" name="Rectangle 5"/>
            <p:cNvSpPr>
              <a:spLocks noChangeArrowheads="1"/>
            </p:cNvSpPr>
            <p:nvPr/>
          </p:nvSpPr>
          <p:spPr bwMode="auto">
            <a:xfrm>
              <a:off x="303" y="918"/>
              <a:ext cx="5457" cy="357"/>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&lt;data type&gt; &lt;attribute name&gt; ;</a:t>
              </a:r>
              <a:endParaRPr lang="en-US">
                <a:solidFill>
                  <a:srgbClr val="990033"/>
                </a:solidFill>
                <a:latin typeface="Courier New" pitchFamily="49" charset="0"/>
                <a:ea typeface="ＭＳ Ｐゴシック" pitchFamily="34" charset="-128"/>
              </a:endParaRPr>
            </a:p>
          </p:txBody>
        </p:sp>
      </p:grpSp>
      <p:sp>
        <p:nvSpPr>
          <p:cNvPr id="18438" name="Rectangle 6"/>
          <p:cNvSpPr>
            <a:spLocks noChangeArrowheads="1"/>
          </p:cNvSpPr>
          <p:nvPr/>
        </p:nvSpPr>
        <p:spPr bwMode="auto">
          <a:xfrm>
            <a:off x="1762125" y="4738688"/>
            <a:ext cx="5638800" cy="366712"/>
          </a:xfrm>
          <a:prstGeom prst="rect">
            <a:avLst/>
          </a:prstGeom>
          <a:noFill/>
          <a:ln w="9525">
            <a:noFill/>
            <a:miter lim="800000"/>
            <a:headEnd/>
            <a:tailEnd/>
          </a:ln>
          <a:effectLst/>
        </p:spPr>
        <p:txBody>
          <a:bodyPr>
            <a:spAutoFit/>
          </a:bodyPr>
          <a:lstStyle/>
          <a:p>
            <a:pPr lvl="1">
              <a:spcBef>
                <a:spcPct val="50000"/>
              </a:spcBef>
              <a:buClr>
                <a:schemeClr val="tx2"/>
              </a:buClr>
              <a:buSzPct val="80000"/>
            </a:pPr>
            <a:r>
              <a:rPr lang="en-US">
                <a:solidFill>
                  <a:schemeClr val="accent2"/>
                </a:solidFill>
                <a:latin typeface="Courier New" pitchFamily="49" charset="0"/>
                <a:ea typeface="ＭＳ Ｐゴシック" pitchFamily="34" charset="-128"/>
              </a:rPr>
              <a:t>private     </a:t>
            </a:r>
            <a:r>
              <a:rPr lang="en-US">
                <a:latin typeface="Courier New" pitchFamily="49" charset="0"/>
                <a:ea typeface="ＭＳ Ｐゴシック" pitchFamily="34" charset="-128"/>
              </a:rPr>
              <a:t>String    studentName ;</a:t>
            </a:r>
            <a:endParaRPr lang="en-US">
              <a:solidFill>
                <a:srgbClr val="A50021"/>
              </a:solidFill>
              <a:latin typeface="Courier New" pitchFamily="49" charset="0"/>
              <a:ea typeface="ＭＳ Ｐゴシック" pitchFamily="34" charset="-128"/>
            </a:endParaRPr>
          </a:p>
        </p:txBody>
      </p:sp>
      <p:sp>
        <p:nvSpPr>
          <p:cNvPr id="18439" name="Line 7"/>
          <p:cNvSpPr>
            <a:spLocks noChangeShapeType="1"/>
          </p:cNvSpPr>
          <p:nvPr/>
        </p:nvSpPr>
        <p:spPr bwMode="auto">
          <a:xfrm flipV="1">
            <a:off x="2752725" y="3948113"/>
            <a:ext cx="0" cy="673100"/>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18440" name="Line 8"/>
          <p:cNvSpPr>
            <a:spLocks noChangeShapeType="1"/>
          </p:cNvSpPr>
          <p:nvPr/>
        </p:nvSpPr>
        <p:spPr bwMode="auto">
          <a:xfrm flipV="1">
            <a:off x="4332288" y="3948113"/>
            <a:ext cx="0" cy="673100"/>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18441" name="Line 9"/>
          <p:cNvSpPr>
            <a:spLocks noChangeShapeType="1"/>
          </p:cNvSpPr>
          <p:nvPr/>
        </p:nvSpPr>
        <p:spPr bwMode="auto">
          <a:xfrm flipV="1">
            <a:off x="6067425" y="3948113"/>
            <a:ext cx="0" cy="673100"/>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18442" name="AutoShape 10"/>
          <p:cNvSpPr>
            <a:spLocks noChangeArrowheads="1"/>
          </p:cNvSpPr>
          <p:nvPr/>
        </p:nvSpPr>
        <p:spPr bwMode="auto">
          <a:xfrm>
            <a:off x="2130425" y="3595688"/>
            <a:ext cx="11557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Modifiers</a:t>
            </a:r>
          </a:p>
        </p:txBody>
      </p:sp>
      <p:sp>
        <p:nvSpPr>
          <p:cNvPr id="18443" name="AutoShape 11"/>
          <p:cNvSpPr>
            <a:spLocks noChangeArrowheads="1"/>
          </p:cNvSpPr>
          <p:nvPr/>
        </p:nvSpPr>
        <p:spPr bwMode="auto">
          <a:xfrm>
            <a:off x="3667125" y="3595688"/>
            <a:ext cx="15240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Data Type</a:t>
            </a:r>
          </a:p>
        </p:txBody>
      </p:sp>
      <p:sp>
        <p:nvSpPr>
          <p:cNvPr id="18444" name="AutoShape 12"/>
          <p:cNvSpPr>
            <a:spLocks noChangeArrowheads="1"/>
          </p:cNvSpPr>
          <p:nvPr/>
        </p:nvSpPr>
        <p:spPr bwMode="auto">
          <a:xfrm>
            <a:off x="5343525" y="3595688"/>
            <a:ext cx="16256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Name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304800" y="762000"/>
            <a:ext cx="8686800" cy="784225"/>
          </a:xfrm>
          <a:noFill/>
          <a:ln/>
        </p:spPr>
        <p:txBody>
          <a:bodyPr anchor="b"/>
          <a:lstStyle/>
          <a:p>
            <a:r>
              <a:rPr lang="en-US"/>
              <a:t>Example of a Class with</a:t>
            </a:r>
            <a:br>
              <a:rPr lang="en-US"/>
            </a:br>
            <a:r>
              <a:rPr lang="en-US"/>
              <a:t>Private attributes</a:t>
            </a:r>
          </a:p>
        </p:txBody>
      </p:sp>
      <p:sp>
        <p:nvSpPr>
          <p:cNvPr id="13" name="Slide Number Placeholder 6"/>
          <p:cNvSpPr>
            <a:spLocks noGrp="1"/>
          </p:cNvSpPr>
          <p:nvPr>
            <p:ph type="sldNum" sz="quarter" idx="12"/>
          </p:nvPr>
        </p:nvSpPr>
        <p:spPr/>
        <p:txBody>
          <a:bodyPr/>
          <a:lstStyle/>
          <a:p>
            <a:fld id="{C3262982-1287-4858-BC88-FDD63C0F76AB}" type="slidenum">
              <a:rPr lang="en-US"/>
              <a:pPr/>
              <a:t>62</a:t>
            </a:fld>
            <a:endParaRPr lang="en-US"/>
          </a:p>
        </p:txBody>
      </p:sp>
      <p:sp>
        <p:nvSpPr>
          <p:cNvPr id="19458" name="Rectangle 2"/>
          <p:cNvSpPr>
            <a:spLocks noChangeArrowheads="1"/>
          </p:cNvSpPr>
          <p:nvPr/>
        </p:nvSpPr>
        <p:spPr bwMode="auto">
          <a:xfrm>
            <a:off x="1295400" y="396240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9459" name="Rectangle 3"/>
          <p:cNvSpPr>
            <a:spLocks noChangeArrowheads="1"/>
          </p:cNvSpPr>
          <p:nvPr/>
        </p:nvSpPr>
        <p:spPr bwMode="auto">
          <a:xfrm>
            <a:off x="1524000" y="4102100"/>
            <a:ext cx="5257800" cy="1790700"/>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r>
              <a:rPr lang="en-US" sz="1400">
                <a:solidFill>
                  <a:srgbClr val="00FF00"/>
                </a:solidFill>
                <a:latin typeface="Courier New" pitchFamily="49" charset="0"/>
                <a:ea typeface="ＭＳ Ｐゴシック" pitchFamily="34" charset="-128"/>
              </a:rPr>
              <a:t> 	// No method Members   </a:t>
            </a:r>
          </a:p>
          <a:p>
            <a:pPr>
              <a:lnSpc>
                <a:spcPct val="80000"/>
              </a:lnSpc>
              <a:tabLst>
                <a:tab pos="457200" algn="l"/>
              </a:tabLst>
            </a:pPr>
            <a:endParaRPr lang="en-US" sz="1400">
              <a:solidFill>
                <a:srgbClr val="00FF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grpSp>
        <p:nvGrpSpPr>
          <p:cNvPr id="2" name="Group 5"/>
          <p:cNvGrpSpPr>
            <a:grpSpLocks/>
          </p:cNvGrpSpPr>
          <p:nvPr/>
        </p:nvGrpSpPr>
        <p:grpSpPr bwMode="auto">
          <a:xfrm>
            <a:off x="3352800" y="1776413"/>
            <a:ext cx="2362200" cy="1828800"/>
            <a:chOff x="2112" y="768"/>
            <a:chExt cx="1425" cy="1152"/>
          </a:xfrm>
        </p:grpSpPr>
        <p:sp>
          <p:nvSpPr>
            <p:cNvPr id="19462" name="Rectangle 6"/>
            <p:cNvSpPr>
              <a:spLocks noChangeArrowheads="1"/>
            </p:cNvSpPr>
            <p:nvPr/>
          </p:nvSpPr>
          <p:spPr bwMode="auto">
            <a:xfrm>
              <a:off x="2112" y="1680"/>
              <a:ext cx="1425" cy="240"/>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9463" name="Rectangle 7"/>
            <p:cNvSpPr>
              <a:spLocks noChangeArrowheads="1"/>
            </p:cNvSpPr>
            <p:nvPr/>
          </p:nvSpPr>
          <p:spPr bwMode="auto">
            <a:xfrm>
              <a:off x="2112" y="1056"/>
              <a:ext cx="1425" cy="624"/>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9464" name="Rectangle 8"/>
            <p:cNvSpPr>
              <a:spLocks noChangeArrowheads="1"/>
            </p:cNvSpPr>
            <p:nvPr/>
          </p:nvSpPr>
          <p:spPr bwMode="auto">
            <a:xfrm>
              <a:off x="2112" y="768"/>
              <a:ext cx="1425" cy="288"/>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grpSp>
      <p:sp>
        <p:nvSpPr>
          <p:cNvPr id="19465" name="Text Box 9"/>
          <p:cNvSpPr txBox="1">
            <a:spLocks noChangeArrowheads="1"/>
          </p:cNvSpPr>
          <p:nvPr/>
        </p:nvSpPr>
        <p:spPr bwMode="auto">
          <a:xfrm>
            <a:off x="3700463" y="1852613"/>
            <a:ext cx="1282700" cy="366712"/>
          </a:xfrm>
          <a:prstGeom prst="rect">
            <a:avLst/>
          </a:prstGeom>
          <a:noFill/>
          <a:ln w="9525">
            <a:noFill/>
            <a:miter lim="800000"/>
            <a:headEnd/>
            <a:tailEnd/>
          </a:ln>
          <a:effectLst/>
        </p:spPr>
        <p:txBody>
          <a:bodyPr wrap="none">
            <a:spAutoFit/>
          </a:bodyPr>
          <a:lstStyle/>
          <a:p>
            <a:r>
              <a:rPr lang="en-US">
                <a:latin typeface="Tahoma" pitchFamily="34" charset="0"/>
              </a:rPr>
              <a:t>ClassName</a:t>
            </a:r>
          </a:p>
        </p:txBody>
      </p:sp>
      <p:sp>
        <p:nvSpPr>
          <p:cNvPr id="19466" name="Text Box 10"/>
          <p:cNvSpPr txBox="1">
            <a:spLocks noChangeArrowheads="1"/>
          </p:cNvSpPr>
          <p:nvPr/>
        </p:nvSpPr>
        <p:spPr bwMode="auto">
          <a:xfrm>
            <a:off x="3352800" y="2227263"/>
            <a:ext cx="2424113" cy="641350"/>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studentName: String</a:t>
            </a:r>
          </a:p>
          <a:p>
            <a:pPr>
              <a:buFontTx/>
              <a:buChar char="-"/>
            </a:pPr>
            <a:r>
              <a:rPr lang="en-US">
                <a:latin typeface="Tahoma" pitchFamily="34" charset="0"/>
              </a:rPr>
              <a:t> courseCode: String</a:t>
            </a:r>
            <a:endParaRPr lang="en-US" sz="2400" b="1" baseline="-25000">
              <a:latin typeface="Tahoma" pitchFamily="34" charset="0"/>
            </a:endParaRPr>
          </a:p>
        </p:txBody>
      </p:sp>
      <p:sp>
        <p:nvSpPr>
          <p:cNvPr id="19467" name="Text Box 11"/>
          <p:cNvSpPr txBox="1">
            <a:spLocks noChangeArrowheads="1"/>
          </p:cNvSpPr>
          <p:nvPr/>
        </p:nvSpPr>
        <p:spPr bwMode="auto">
          <a:xfrm>
            <a:off x="3352800" y="3321050"/>
            <a:ext cx="184150" cy="336550"/>
          </a:xfrm>
          <a:prstGeom prst="rect">
            <a:avLst/>
          </a:prstGeom>
          <a:noFill/>
          <a:ln w="9525">
            <a:noFill/>
            <a:miter lim="800000"/>
            <a:headEnd/>
            <a:tailEnd/>
          </a:ln>
          <a:effectLst/>
        </p:spPr>
        <p:txBody>
          <a:bodyPr wrap="none">
            <a:spAutoFit/>
          </a:bodyPr>
          <a:lstStyle/>
          <a:p>
            <a:endParaRPr lang="en-GB" sz="2400" b="1" baseline="-25000">
              <a:latin typeface="Tahoma"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6"/>
          <p:cNvSpPr>
            <a:spLocks noGrp="1"/>
          </p:cNvSpPr>
          <p:nvPr>
            <p:ph type="sldNum" sz="quarter" idx="12"/>
          </p:nvPr>
        </p:nvSpPr>
        <p:spPr/>
        <p:txBody>
          <a:bodyPr/>
          <a:lstStyle/>
          <a:p>
            <a:fld id="{628E0919-C78B-4BA0-93EA-FC6B5A8BEA7E}" type="slidenum">
              <a:rPr lang="en-US"/>
              <a:pPr/>
              <a:t>63</a:t>
            </a:fld>
            <a:endParaRPr lang="en-US"/>
          </a:p>
        </p:txBody>
      </p:sp>
      <p:sp>
        <p:nvSpPr>
          <p:cNvPr id="20482" name="Rectangle 2"/>
          <p:cNvSpPr>
            <a:spLocks noChangeArrowheads="1"/>
          </p:cNvSpPr>
          <p:nvPr/>
        </p:nvSpPr>
        <p:spPr bwMode="auto">
          <a:xfrm>
            <a:off x="304800" y="1752600"/>
            <a:ext cx="7924800" cy="4495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3" name="Rectangle 3"/>
          <p:cNvSpPr>
            <a:spLocks noChangeArrowheads="1"/>
          </p:cNvSpPr>
          <p:nvPr/>
        </p:nvSpPr>
        <p:spPr bwMode="auto">
          <a:xfrm>
            <a:off x="533400" y="4648200"/>
            <a:ext cx="7543800" cy="990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4" name="Rectangle 4"/>
          <p:cNvSpPr>
            <a:spLocks noChangeArrowheads="1"/>
          </p:cNvSpPr>
          <p:nvPr/>
        </p:nvSpPr>
        <p:spPr bwMode="auto">
          <a:xfrm>
            <a:off x="533400" y="3962400"/>
            <a:ext cx="6553200" cy="5334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5" name="Rectangle 5"/>
          <p:cNvSpPr>
            <a:spLocks noChangeArrowheads="1"/>
          </p:cNvSpPr>
          <p:nvPr/>
        </p:nvSpPr>
        <p:spPr bwMode="auto">
          <a:xfrm>
            <a:off x="533400" y="2895600"/>
            <a:ext cx="6553200" cy="5334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6" name="Rectangle 6"/>
          <p:cNvSpPr>
            <a:spLocks noChangeArrowheads="1"/>
          </p:cNvSpPr>
          <p:nvPr/>
        </p:nvSpPr>
        <p:spPr bwMode="auto">
          <a:xfrm>
            <a:off x="381000" y="152400"/>
            <a:ext cx="6553200" cy="1447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7" name="Rectangle 7"/>
          <p:cNvSpPr>
            <a:spLocks noChangeArrowheads="1"/>
          </p:cNvSpPr>
          <p:nvPr/>
        </p:nvSpPr>
        <p:spPr bwMode="auto">
          <a:xfrm>
            <a:off x="609600" y="292100"/>
            <a:ext cx="5257800" cy="1620838"/>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Data Member</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sp>
        <p:nvSpPr>
          <p:cNvPr id="20488" name="Rectangle 8"/>
          <p:cNvSpPr>
            <a:spLocks noChangeArrowheads="1"/>
          </p:cNvSpPr>
          <p:nvPr/>
        </p:nvSpPr>
        <p:spPr bwMode="auto">
          <a:xfrm>
            <a:off x="457200" y="1828800"/>
            <a:ext cx="8458200" cy="4678204"/>
          </a:xfrm>
          <a:prstGeom prst="rect">
            <a:avLst/>
          </a:prstGeom>
          <a:noFill/>
          <a:ln w="9525">
            <a:noFill/>
            <a:miter lim="800000"/>
            <a:headEnd/>
            <a:tailEnd/>
          </a:ln>
          <a:effectLst/>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“Ct1513“;</a:t>
            </a: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“CSC107“;</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a:t>
            </a:r>
            <a:r>
              <a:rPr lang="en-US" sz="1400" dirty="0" err="1">
                <a:solidFill>
                  <a:srgbClr val="007F7F"/>
                </a:solidFill>
                <a:latin typeface="Courier New" pitchFamily="49" charset="0"/>
                <a:cs typeface="Courier New" pitchFamily="49" charset="0"/>
              </a:rPr>
              <a:t>Maha</a:t>
            </a:r>
            <a:r>
              <a:rPr lang="en-US" sz="1400" dirty="0">
                <a:solidFill>
                  <a:srgbClr val="007F7F"/>
                </a:solidFill>
                <a:latin typeface="Courier New" pitchFamily="49" charset="0"/>
                <a:cs typeface="Courier New" pitchFamily="49" charset="0"/>
              </a:rPr>
              <a:t> </a:t>
            </a:r>
            <a:r>
              <a:rPr lang="en-US" sz="1400" dirty="0" err="1">
                <a:solidFill>
                  <a:srgbClr val="007F7F"/>
                </a:solidFill>
                <a:latin typeface="Courier New" pitchFamily="49" charset="0"/>
                <a:cs typeface="Courier New" pitchFamily="49" charset="0"/>
              </a:rPr>
              <a:t>AlSaad</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FF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sp>
        <p:nvSpPr>
          <p:cNvPr id="20489" name="Freeform 9"/>
          <p:cNvSpPr>
            <a:spLocks/>
          </p:cNvSpPr>
          <p:nvPr/>
        </p:nvSpPr>
        <p:spPr bwMode="auto">
          <a:xfrm rot="-50793">
            <a:off x="685800" y="2971800"/>
            <a:ext cx="533400" cy="344488"/>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0490" name="Freeform 10"/>
          <p:cNvSpPr>
            <a:spLocks/>
          </p:cNvSpPr>
          <p:nvPr/>
        </p:nvSpPr>
        <p:spPr bwMode="auto">
          <a:xfrm rot="-50793">
            <a:off x="685800" y="4038600"/>
            <a:ext cx="533400" cy="344488"/>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0491" name="Freeform 11"/>
          <p:cNvSpPr>
            <a:spLocks/>
          </p:cNvSpPr>
          <p:nvPr/>
        </p:nvSpPr>
        <p:spPr bwMode="auto">
          <a:xfrm rot="-50793">
            <a:off x="685800" y="4953000"/>
            <a:ext cx="533400" cy="344488"/>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152400"/>
            <a:ext cx="7772400" cy="838200"/>
          </a:xfrm>
        </p:spPr>
        <p:txBody>
          <a:bodyPr/>
          <a:lstStyle/>
          <a:p>
            <a:r>
              <a:rPr lang="en-US"/>
              <a:t>Accessibility Example</a:t>
            </a:r>
          </a:p>
        </p:txBody>
      </p:sp>
      <p:sp>
        <p:nvSpPr>
          <p:cNvPr id="17" name="Slide Number Placeholder 4"/>
          <p:cNvSpPr>
            <a:spLocks noGrp="1"/>
          </p:cNvSpPr>
          <p:nvPr>
            <p:ph type="sldNum" sz="quarter" idx="12"/>
          </p:nvPr>
        </p:nvSpPr>
        <p:spPr/>
        <p:txBody>
          <a:bodyPr/>
          <a:lstStyle/>
          <a:p>
            <a:fld id="{A4005845-69EB-46CE-B10C-F0CDDDA43E21}" type="slidenum">
              <a:rPr lang="en-US"/>
              <a:pPr/>
              <a:t>64</a:t>
            </a:fld>
            <a:endParaRPr lang="en-US"/>
          </a:p>
        </p:txBody>
      </p:sp>
      <p:grpSp>
        <p:nvGrpSpPr>
          <p:cNvPr id="2" name="Group 3"/>
          <p:cNvGrpSpPr>
            <a:grpSpLocks/>
          </p:cNvGrpSpPr>
          <p:nvPr/>
        </p:nvGrpSpPr>
        <p:grpSpPr bwMode="auto">
          <a:xfrm>
            <a:off x="5057775" y="1682750"/>
            <a:ext cx="3863975" cy="3529013"/>
            <a:chOff x="138" y="646"/>
            <a:chExt cx="5527" cy="1119"/>
          </a:xfrm>
        </p:grpSpPr>
        <p:sp>
          <p:nvSpPr>
            <p:cNvPr id="21508" name="Rectangle 4"/>
            <p:cNvSpPr>
              <a:spLocks noChangeArrowheads="1"/>
            </p:cNvSpPr>
            <p:nvPr/>
          </p:nvSpPr>
          <p:spPr bwMode="auto">
            <a:xfrm>
              <a:off x="231" y="646"/>
              <a:ext cx="5434" cy="1119"/>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1509" name="Rectangle 5"/>
            <p:cNvSpPr>
              <a:spLocks noChangeArrowheads="1"/>
            </p:cNvSpPr>
            <p:nvPr/>
          </p:nvSpPr>
          <p:spPr bwMode="auto">
            <a:xfrm>
              <a:off x="138" y="693"/>
              <a:ext cx="5518" cy="1037"/>
            </a:xfrm>
            <a:prstGeom prst="rect">
              <a:avLst/>
            </a:prstGeom>
            <a:noFill/>
            <a:ln w="9525">
              <a:noFill/>
              <a:miter lim="800000"/>
              <a:headEnd/>
              <a:tailEnd/>
            </a:ln>
            <a:effectLst/>
          </p:spPr>
          <p:txBody>
            <a:bodyPr>
              <a:spAutoFit/>
            </a:bodyPr>
            <a:lstStyle/>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class Service {</a:t>
              </a:r>
              <a:br>
                <a:rPr lang="en-US" sz="1600">
                  <a:latin typeface="Courier New" pitchFamily="49" charset="0"/>
                  <a:ea typeface="ＭＳ Ｐゴシック" pitchFamily="34" charset="-128"/>
                </a:rPr>
              </a:br>
              <a:r>
                <a:rPr lang="en-US" sz="1600">
                  <a:latin typeface="Courier New" pitchFamily="49" charset="0"/>
                  <a:ea typeface="ＭＳ Ｐゴシック" pitchFamily="34" charset="-128"/>
                </a:rPr>
                <a:t>    public  int memberOne;</a:t>
              </a:r>
              <a:br>
                <a:rPr lang="en-US" sz="1600">
                  <a:latin typeface="Courier New" pitchFamily="49" charset="0"/>
                  <a:ea typeface="ＭＳ Ｐゴシック" pitchFamily="34" charset="-128"/>
                </a:rPr>
              </a:br>
              <a:r>
                <a:rPr lang="en-US" sz="1600">
                  <a:latin typeface="Courier New" pitchFamily="49" charset="0"/>
                  <a:ea typeface="ＭＳ Ｐゴシック" pitchFamily="34" charset="-128"/>
                </a:rPr>
                <a:t>    private int memberTwo;</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public void doOne() {</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r>
                <a:rPr lang="en-US" sz="1600">
                  <a:latin typeface="Tahoma"/>
                  <a:ea typeface="ＭＳ Ｐゴシック" pitchFamily="34" charset="-128"/>
                </a:rPr>
                <a:t>…</a:t>
              </a:r>
              <a:endParaRPr lang="en-US" sz="1600">
                <a:latin typeface="Courier New" pitchFamily="49" charset="0"/>
                <a:ea typeface="ＭＳ Ｐゴシック" pitchFamily="34" charset="-128"/>
              </a:endParaRP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br>
                <a:rPr lang="en-US" sz="1600">
                  <a:latin typeface="Courier New" pitchFamily="49" charset="0"/>
                  <a:ea typeface="ＭＳ Ｐゴシック" pitchFamily="34" charset="-128"/>
                </a:rPr>
              </a:br>
              <a:r>
                <a:rPr lang="en-US" sz="1600">
                  <a:latin typeface="Courier New" pitchFamily="49" charset="0"/>
                  <a:ea typeface="ＭＳ Ｐゴシック" pitchFamily="34" charset="-128"/>
                </a:rPr>
                <a:t>    private void doTwo() {</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r>
                <a:rPr lang="en-US" sz="1600">
                  <a:latin typeface="Tahoma"/>
                  <a:ea typeface="ＭＳ Ｐゴシック" pitchFamily="34" charset="-128"/>
                </a:rPr>
                <a:t>…</a:t>
              </a:r>
              <a:endParaRPr lang="en-US" sz="1600">
                <a:latin typeface="Courier New" pitchFamily="49" charset="0"/>
                <a:ea typeface="ＭＳ Ｐゴシック" pitchFamily="34" charset="-128"/>
              </a:endParaRP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a:t>
              </a:r>
            </a:p>
          </p:txBody>
        </p:sp>
      </p:grpSp>
      <p:grpSp>
        <p:nvGrpSpPr>
          <p:cNvPr id="3" name="Group 6"/>
          <p:cNvGrpSpPr>
            <a:grpSpLocks/>
          </p:cNvGrpSpPr>
          <p:nvPr/>
        </p:nvGrpSpPr>
        <p:grpSpPr bwMode="auto">
          <a:xfrm>
            <a:off x="171450" y="1701800"/>
            <a:ext cx="4071938" cy="4027488"/>
            <a:chOff x="138" y="646"/>
            <a:chExt cx="5527" cy="1286"/>
          </a:xfrm>
        </p:grpSpPr>
        <p:sp>
          <p:nvSpPr>
            <p:cNvPr id="21511" name="Rectangle 7"/>
            <p:cNvSpPr>
              <a:spLocks noChangeArrowheads="1"/>
            </p:cNvSpPr>
            <p:nvPr/>
          </p:nvSpPr>
          <p:spPr bwMode="auto">
            <a:xfrm>
              <a:off x="231" y="646"/>
              <a:ext cx="5434" cy="1119"/>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1512" name="Rectangle 8"/>
            <p:cNvSpPr>
              <a:spLocks noChangeArrowheads="1"/>
            </p:cNvSpPr>
            <p:nvPr/>
          </p:nvSpPr>
          <p:spPr bwMode="auto">
            <a:xfrm>
              <a:off x="138" y="693"/>
              <a:ext cx="5518" cy="1239"/>
            </a:xfrm>
            <a:prstGeom prst="rect">
              <a:avLst/>
            </a:prstGeom>
            <a:noFill/>
            <a:ln w="9525">
              <a:noFill/>
              <a:miter lim="800000"/>
              <a:headEnd/>
              <a:tailEnd/>
            </a:ln>
            <a:effectLst/>
          </p:spPr>
          <p:txBody>
            <a:bodyPr>
              <a:spAutoFit/>
            </a:bodyPr>
            <a:lstStyle/>
            <a:p>
              <a:pPr lvl="1">
                <a:spcBef>
                  <a:spcPct val="50000"/>
                </a:spcBef>
                <a:buClr>
                  <a:schemeClr val="tx2"/>
                </a:buClr>
                <a:buSzPct val="80000"/>
                <a:tabLst>
                  <a:tab pos="2289175" algn="l"/>
                </a:tabLst>
              </a:pPr>
              <a:r>
                <a:rPr lang="en-US" sz="1600" dirty="0">
                  <a:latin typeface="Tahoma"/>
                  <a:ea typeface="ＭＳ Ｐゴシック" pitchFamily="34" charset="-128"/>
                </a:rPr>
                <a:t>…</a:t>
              </a:r>
              <a:endParaRPr lang="en-US" sz="1600" dirty="0">
                <a:latin typeface="Courier New" pitchFamily="49" charset="0"/>
                <a:ea typeface="ＭＳ Ｐゴシック" pitchFamily="34" charset="-128"/>
              </a:endParaRPr>
            </a:p>
            <a:p>
              <a:pPr lvl="1">
                <a:spcBef>
                  <a:spcPct val="50000"/>
                </a:spcBef>
                <a:buClr>
                  <a:schemeClr val="tx2"/>
                </a:buClr>
                <a:buSzPct val="80000"/>
                <a:tabLst>
                  <a:tab pos="2289175" algn="l"/>
                </a:tabLst>
              </a:pPr>
              <a:r>
                <a:rPr lang="en-US" sz="1600" dirty="0">
                  <a:latin typeface="Courier New" pitchFamily="49" charset="0"/>
                  <a:ea typeface="ＭＳ Ｐゴシック" pitchFamily="34" charset="-128"/>
                </a:rPr>
                <a:t>Service </a:t>
              </a:r>
              <a:r>
                <a:rPr lang="en-US" sz="1600" dirty="0" err="1">
                  <a:latin typeface="Courier New" pitchFamily="49" charset="0"/>
                  <a:ea typeface="ＭＳ Ｐゴシック" pitchFamily="34" charset="-128"/>
                </a:rPr>
                <a:t>obj</a:t>
              </a:r>
              <a:r>
                <a:rPr lang="en-US" sz="1600" dirty="0">
                  <a:latin typeface="Courier New" pitchFamily="49" charset="0"/>
                  <a:ea typeface="ＭＳ Ｐゴシック" pitchFamily="34" charset="-128"/>
                </a:rPr>
                <a:t> = new Service();</a:t>
              </a:r>
            </a:p>
            <a:p>
              <a:pPr lvl="1">
                <a:lnSpc>
                  <a:spcPct val="200000"/>
                </a:lnSpc>
                <a:spcBef>
                  <a:spcPct val="50000"/>
                </a:spcBef>
                <a:buClr>
                  <a:schemeClr val="tx2"/>
                </a:buClr>
                <a:buSzPct val="80000"/>
                <a:tabLst>
                  <a:tab pos="2289175" algn="l"/>
                </a:tabLst>
              </a:pPr>
              <a:r>
                <a:rPr lang="en-US" sz="1600" dirty="0" err="1">
                  <a:latin typeface="Courier New" pitchFamily="49" charset="0"/>
                  <a:ea typeface="ＭＳ Ｐゴシック" pitchFamily="34" charset="-128"/>
                </a:rPr>
                <a:t>obj.memberOne</a:t>
              </a:r>
              <a:r>
                <a:rPr lang="en-US" sz="1600" dirty="0">
                  <a:latin typeface="Courier New" pitchFamily="49" charset="0"/>
                  <a:ea typeface="ＭＳ Ｐゴシック" pitchFamily="34" charset="-128"/>
                </a:rPr>
                <a:t> = 10;</a:t>
              </a:r>
            </a:p>
            <a:p>
              <a:pPr lvl="1">
                <a:lnSpc>
                  <a:spcPct val="200000"/>
                </a:lnSpc>
                <a:spcBef>
                  <a:spcPct val="50000"/>
                </a:spcBef>
                <a:buClr>
                  <a:schemeClr val="tx2"/>
                </a:buClr>
                <a:buSzPct val="80000"/>
                <a:tabLst>
                  <a:tab pos="2289175" algn="l"/>
                </a:tabLst>
              </a:pPr>
              <a:r>
                <a:rPr lang="en-US" sz="1600" dirty="0" err="1">
                  <a:latin typeface="Courier New" pitchFamily="49" charset="0"/>
                  <a:ea typeface="ＭＳ Ｐゴシック" pitchFamily="34" charset="-128"/>
                </a:rPr>
                <a:t>obj.memberTwo</a:t>
              </a:r>
              <a:r>
                <a:rPr lang="en-US" sz="1600" dirty="0">
                  <a:latin typeface="Courier New" pitchFamily="49" charset="0"/>
                  <a:ea typeface="ＭＳ Ｐゴシック" pitchFamily="34" charset="-128"/>
                </a:rPr>
                <a:t> = 20;</a:t>
              </a:r>
            </a:p>
            <a:p>
              <a:pPr lvl="1">
                <a:lnSpc>
                  <a:spcPct val="200000"/>
                </a:lnSpc>
                <a:spcBef>
                  <a:spcPct val="50000"/>
                </a:spcBef>
                <a:buClr>
                  <a:schemeClr val="tx2"/>
                </a:buClr>
                <a:buSzPct val="80000"/>
                <a:tabLst>
                  <a:tab pos="2289175" algn="l"/>
                </a:tabLst>
              </a:pPr>
              <a:r>
                <a:rPr lang="en-US" sz="1600" dirty="0" err="1">
                  <a:latin typeface="Courier New" pitchFamily="49" charset="0"/>
                  <a:ea typeface="ＭＳ Ｐゴシック" pitchFamily="34" charset="-128"/>
                </a:rPr>
                <a:t>obj.doOne</a:t>
              </a:r>
              <a:r>
                <a:rPr lang="en-US" sz="1600" dirty="0">
                  <a:latin typeface="Courier New" pitchFamily="49" charset="0"/>
                  <a:ea typeface="ＭＳ Ｐゴシック" pitchFamily="34" charset="-128"/>
                </a:rPr>
                <a:t>();</a:t>
              </a:r>
            </a:p>
            <a:p>
              <a:pPr lvl="1">
                <a:lnSpc>
                  <a:spcPct val="200000"/>
                </a:lnSpc>
                <a:spcBef>
                  <a:spcPct val="50000"/>
                </a:spcBef>
                <a:buClr>
                  <a:schemeClr val="tx2"/>
                </a:buClr>
                <a:buSzPct val="80000"/>
                <a:tabLst>
                  <a:tab pos="2289175" algn="l"/>
                </a:tabLst>
              </a:pPr>
              <a:r>
                <a:rPr lang="en-US" sz="1600" dirty="0" err="1">
                  <a:latin typeface="Courier New" pitchFamily="49" charset="0"/>
                  <a:ea typeface="ＭＳ Ｐゴシック" pitchFamily="34" charset="-128"/>
                </a:rPr>
                <a:t>obj.doTwo</a:t>
              </a:r>
              <a:r>
                <a:rPr lang="en-US" sz="1600" dirty="0">
                  <a:latin typeface="Courier New" pitchFamily="49" charset="0"/>
                  <a:ea typeface="ＭＳ Ｐゴシック" pitchFamily="34" charset="-128"/>
                </a:rPr>
                <a:t>();</a:t>
              </a:r>
            </a:p>
            <a:p>
              <a:pPr lvl="1">
                <a:spcBef>
                  <a:spcPct val="50000"/>
                </a:spcBef>
                <a:buClr>
                  <a:schemeClr val="tx2"/>
                </a:buClr>
                <a:buSzPct val="80000"/>
                <a:tabLst>
                  <a:tab pos="2289175" algn="l"/>
                </a:tabLst>
              </a:pPr>
              <a:r>
                <a:rPr lang="en-US" sz="1600" dirty="0">
                  <a:latin typeface="Tahoma"/>
                  <a:ea typeface="ＭＳ Ｐゴシック" pitchFamily="34" charset="-128"/>
                </a:rPr>
                <a:t>…</a:t>
              </a:r>
              <a:endParaRPr lang="en-US" sz="1600" dirty="0">
                <a:latin typeface="Courier New" pitchFamily="49" charset="0"/>
                <a:ea typeface="ＭＳ Ｐゴシック" pitchFamily="34" charset="-128"/>
              </a:endParaRPr>
            </a:p>
            <a:p>
              <a:pPr lvl="1">
                <a:spcBef>
                  <a:spcPct val="50000"/>
                </a:spcBef>
                <a:buClr>
                  <a:schemeClr val="tx2"/>
                </a:buClr>
                <a:buSzPct val="80000"/>
                <a:tabLst>
                  <a:tab pos="2289175" algn="l"/>
                </a:tabLst>
              </a:pPr>
              <a:endParaRPr lang="en-US" sz="1600" dirty="0">
                <a:latin typeface="Courier New" pitchFamily="49" charset="0"/>
                <a:ea typeface="ＭＳ Ｐゴシック" pitchFamily="34" charset="-128"/>
              </a:endParaRPr>
            </a:p>
          </p:txBody>
        </p:sp>
      </p:grpSp>
      <p:sp>
        <p:nvSpPr>
          <p:cNvPr id="21513" name="Freeform 9"/>
          <p:cNvSpPr>
            <a:spLocks/>
          </p:cNvSpPr>
          <p:nvPr/>
        </p:nvSpPr>
        <p:spPr bwMode="auto">
          <a:xfrm rot="534672">
            <a:off x="3402013" y="2527300"/>
            <a:ext cx="450850" cy="527050"/>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hlink"/>
          </a:solidFill>
          <a:ln w="9525" cap="flat" cmpd="sng">
            <a:solidFill>
              <a:schemeClr val="hlink"/>
            </a:solidFill>
            <a:prstDash val="solid"/>
            <a:miter lim="800000"/>
            <a:headEnd type="none" w="med" len="med"/>
            <a:tailEnd type="none" w="med" len="med"/>
          </a:ln>
          <a:effectLst>
            <a:outerShdw dist="53882" dir="2700000" algn="ctr" rotWithShape="0">
              <a:schemeClr val="bg2"/>
            </a:outerShdw>
          </a:effectLst>
        </p:spPr>
        <p:txBody>
          <a:bodyPr wrap="none"/>
          <a:lstStyle/>
          <a:p>
            <a:endParaRPr lang="en-US"/>
          </a:p>
        </p:txBody>
      </p:sp>
      <p:sp>
        <p:nvSpPr>
          <p:cNvPr id="21514" name="Freeform 10"/>
          <p:cNvSpPr>
            <a:spLocks/>
          </p:cNvSpPr>
          <p:nvPr/>
        </p:nvSpPr>
        <p:spPr bwMode="auto">
          <a:xfrm rot="-50793">
            <a:off x="3348038" y="3228975"/>
            <a:ext cx="422275" cy="42862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1515" name="Freeform 11"/>
          <p:cNvSpPr>
            <a:spLocks/>
          </p:cNvSpPr>
          <p:nvPr/>
        </p:nvSpPr>
        <p:spPr bwMode="auto">
          <a:xfrm rot="534672">
            <a:off x="3408363" y="3814763"/>
            <a:ext cx="450850" cy="527050"/>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hlink"/>
          </a:solidFill>
          <a:ln w="9525" cap="flat" cmpd="sng">
            <a:solidFill>
              <a:schemeClr val="hlink"/>
            </a:solidFill>
            <a:prstDash val="solid"/>
            <a:miter lim="800000"/>
            <a:headEnd type="none" w="med" len="med"/>
            <a:tailEnd type="none" w="med" len="med"/>
          </a:ln>
          <a:effectLst>
            <a:outerShdw dist="53882" dir="2700000" algn="ctr" rotWithShape="0">
              <a:schemeClr val="bg2"/>
            </a:outerShdw>
          </a:effectLst>
        </p:spPr>
        <p:txBody>
          <a:bodyPr wrap="none"/>
          <a:lstStyle/>
          <a:p>
            <a:endParaRPr lang="en-US"/>
          </a:p>
        </p:txBody>
      </p:sp>
      <p:sp>
        <p:nvSpPr>
          <p:cNvPr id="21516" name="Freeform 12"/>
          <p:cNvSpPr>
            <a:spLocks/>
          </p:cNvSpPr>
          <p:nvPr/>
        </p:nvSpPr>
        <p:spPr bwMode="auto">
          <a:xfrm rot="-50793">
            <a:off x="3354388" y="4516438"/>
            <a:ext cx="422275" cy="42862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1517" name="Text Box 13"/>
          <p:cNvSpPr txBox="1">
            <a:spLocks noChangeArrowheads="1"/>
          </p:cNvSpPr>
          <p:nvPr/>
        </p:nvSpPr>
        <p:spPr bwMode="auto">
          <a:xfrm>
            <a:off x="1455738" y="5573713"/>
            <a:ext cx="927100" cy="457200"/>
          </a:xfrm>
          <a:prstGeom prst="rect">
            <a:avLst/>
          </a:prstGeom>
          <a:noFill/>
          <a:ln w="9525">
            <a:noFill/>
            <a:miter lim="800000"/>
            <a:headEnd/>
            <a:tailEnd/>
          </a:ln>
          <a:effectLst/>
        </p:spPr>
        <p:txBody>
          <a:bodyPr wrap="none">
            <a:spAutoFit/>
          </a:bodyPr>
          <a:lstStyle/>
          <a:p>
            <a:r>
              <a:rPr lang="en-US" sz="2400">
                <a:latin typeface="Times New Roman" pitchFamily="18" charset="0"/>
              </a:rPr>
              <a:t>Client</a:t>
            </a:r>
          </a:p>
        </p:txBody>
      </p:sp>
      <p:sp>
        <p:nvSpPr>
          <p:cNvPr id="21518" name="Text Box 14"/>
          <p:cNvSpPr txBox="1">
            <a:spLocks noChangeArrowheads="1"/>
          </p:cNvSpPr>
          <p:nvPr/>
        </p:nvSpPr>
        <p:spPr bwMode="auto">
          <a:xfrm>
            <a:off x="6186488" y="5573713"/>
            <a:ext cx="1096962" cy="457200"/>
          </a:xfrm>
          <a:prstGeom prst="rect">
            <a:avLst/>
          </a:prstGeom>
          <a:noFill/>
          <a:ln w="9525">
            <a:noFill/>
            <a:miter lim="800000"/>
            <a:headEnd/>
            <a:tailEnd/>
          </a:ln>
          <a:effectLst/>
        </p:spPr>
        <p:txBody>
          <a:bodyPr wrap="none">
            <a:spAutoFit/>
          </a:bodyPr>
          <a:lstStyle/>
          <a:p>
            <a:r>
              <a:rPr lang="en-US" sz="2400">
                <a:latin typeface="Times New Roman" pitchFamily="18" charset="0"/>
              </a:rPr>
              <a:t>Service</a:t>
            </a:r>
          </a:p>
        </p:txBody>
      </p:sp>
      <p:sp>
        <p:nvSpPr>
          <p:cNvPr id="21519" name="Line 15"/>
          <p:cNvSpPr>
            <a:spLocks noChangeShapeType="1"/>
          </p:cNvSpPr>
          <p:nvPr/>
        </p:nvSpPr>
        <p:spPr bwMode="auto">
          <a:xfrm>
            <a:off x="4243388" y="3548063"/>
            <a:ext cx="889000" cy="0"/>
          </a:xfrm>
          <a:prstGeom prst="line">
            <a:avLst/>
          </a:prstGeom>
          <a:noFill/>
          <a:ln w="38100">
            <a:solidFill>
              <a:schemeClr val="tx1"/>
            </a:solidFill>
            <a:prstDash val="sysDot"/>
            <a:miter lim="800000"/>
            <a:headEnd/>
            <a:tailEnd type="triangle" w="med" len="med"/>
          </a:ln>
          <a:effectLst/>
        </p:spPr>
        <p:txBody>
          <a:bodyPr wrap="none"/>
          <a:lstStyle/>
          <a:p>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13"/>
                                        </p:tgtEl>
                                        <p:attrNameLst>
                                          <p:attrName>style.visibility</p:attrName>
                                        </p:attrNameLst>
                                      </p:cBhvr>
                                      <p:to>
                                        <p:strVal val="visible"/>
                                      </p:to>
                                    </p:set>
                                    <p:animEffect transition="in" filter="blinds(horizontal)">
                                      <p:cBhvr>
                                        <p:cTn id="7" dur="500"/>
                                        <p:tgtEl>
                                          <p:spTgt spid="215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14"/>
                                        </p:tgtEl>
                                        <p:attrNameLst>
                                          <p:attrName>style.visibility</p:attrName>
                                        </p:attrNameLst>
                                      </p:cBhvr>
                                      <p:to>
                                        <p:strVal val="visible"/>
                                      </p:to>
                                    </p:set>
                                    <p:animEffect transition="in" filter="blinds(horizontal)">
                                      <p:cBhvr>
                                        <p:cTn id="12" dur="500"/>
                                        <p:tgtEl>
                                          <p:spTgt spid="215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515"/>
                                        </p:tgtEl>
                                        <p:attrNameLst>
                                          <p:attrName>style.visibility</p:attrName>
                                        </p:attrNameLst>
                                      </p:cBhvr>
                                      <p:to>
                                        <p:strVal val="visible"/>
                                      </p:to>
                                    </p:set>
                                    <p:animEffect transition="in" filter="blinds(horizontal)">
                                      <p:cBhvr>
                                        <p:cTn id="17" dur="500"/>
                                        <p:tgtEl>
                                          <p:spTgt spid="215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516"/>
                                        </p:tgtEl>
                                        <p:attrNameLst>
                                          <p:attrName>style.visibility</p:attrName>
                                        </p:attrNameLst>
                                      </p:cBhvr>
                                      <p:to>
                                        <p:strVal val="visible"/>
                                      </p:to>
                                    </p:set>
                                    <p:animEffect transition="in" filter="blinds(horizontal)">
                                      <p:cBhvr>
                                        <p:cTn id="2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3" grpId="0" animBg="1"/>
      <p:bldP spid="21514" grpId="0" animBg="1"/>
      <p:bldP spid="21515" grpId="0" animBg="1"/>
      <p:bldP spid="2151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Methods</a:t>
            </a:r>
          </a:p>
        </p:txBody>
      </p:sp>
      <p:sp>
        <p:nvSpPr>
          <p:cNvPr id="4" name="Subtitle 3"/>
          <p:cNvSpPr>
            <a:spLocks noGrp="1"/>
          </p:cNvSpPr>
          <p:nvPr>
            <p:ph type="subTitle" idx="1"/>
          </p:nvPr>
        </p:nvSpPr>
        <p:spPr/>
        <p:txBody>
          <a:bodyPr/>
          <a:lstStyle/>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772400" cy="838200"/>
          </a:xfrm>
        </p:spPr>
        <p:txBody>
          <a:bodyPr/>
          <a:lstStyle/>
          <a:p>
            <a:r>
              <a:rPr lang="en-US"/>
              <a:t>Method Declaration</a:t>
            </a:r>
            <a:endParaRPr lang="en-GB"/>
          </a:p>
        </p:txBody>
      </p:sp>
      <p:sp>
        <p:nvSpPr>
          <p:cNvPr id="8195" name="Rectangle 3"/>
          <p:cNvSpPr>
            <a:spLocks noGrp="1" noChangeArrowheads="1"/>
          </p:cNvSpPr>
          <p:nvPr>
            <p:ph idx="1"/>
          </p:nvPr>
        </p:nvSpPr>
        <p:spPr>
          <a:xfrm>
            <a:off x="838200" y="1752600"/>
            <a:ext cx="8077200" cy="4114800"/>
          </a:xfrm>
        </p:spPr>
        <p:txBody>
          <a:bodyPr/>
          <a:lstStyle/>
          <a:p>
            <a:r>
              <a:rPr lang="en-US"/>
              <a:t>Method declaration is composed of:</a:t>
            </a:r>
          </a:p>
          <a:p>
            <a:pPr lvl="2"/>
            <a:r>
              <a:rPr lang="en-US"/>
              <a:t>Method header.</a:t>
            </a:r>
          </a:p>
          <a:p>
            <a:pPr lvl="2"/>
            <a:r>
              <a:rPr lang="en-US"/>
              <a:t>Method body</a:t>
            </a:r>
            <a:endParaRPr lang="en-GB"/>
          </a:p>
        </p:txBody>
      </p:sp>
      <p:sp>
        <p:nvSpPr>
          <p:cNvPr id="8" name="Slide Number Placeholder 5"/>
          <p:cNvSpPr>
            <a:spLocks noGrp="1"/>
          </p:cNvSpPr>
          <p:nvPr>
            <p:ph type="sldNum" sz="quarter" idx="12"/>
          </p:nvPr>
        </p:nvSpPr>
        <p:spPr/>
        <p:txBody>
          <a:bodyPr/>
          <a:lstStyle/>
          <a:p>
            <a:fld id="{E32570F9-E988-4D24-A46B-2BDC67EC3DE8}" type="slidenum">
              <a:rPr lang="en-US"/>
              <a:pPr/>
              <a:t>66</a:t>
            </a:fld>
            <a:endParaRPr lang="en-US"/>
          </a:p>
        </p:txBody>
      </p:sp>
      <p:grpSp>
        <p:nvGrpSpPr>
          <p:cNvPr id="2" name="Group 4"/>
          <p:cNvGrpSpPr>
            <a:grpSpLocks/>
          </p:cNvGrpSpPr>
          <p:nvPr/>
        </p:nvGrpSpPr>
        <p:grpSpPr bwMode="auto">
          <a:xfrm>
            <a:off x="390525" y="3657600"/>
            <a:ext cx="8753475" cy="1447800"/>
            <a:chOff x="246" y="802"/>
            <a:chExt cx="5514" cy="912"/>
          </a:xfrm>
        </p:grpSpPr>
        <p:sp>
          <p:nvSpPr>
            <p:cNvPr id="8197" name="Rectangle 5"/>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8198" name="Rectangle 6"/>
            <p:cNvSpPr>
              <a:spLocks noChangeArrowheads="1"/>
            </p:cNvSpPr>
            <p:nvPr/>
          </p:nvSpPr>
          <p:spPr bwMode="auto">
            <a:xfrm>
              <a:off x="303" y="918"/>
              <a:ext cx="5457" cy="751"/>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b="1">
                  <a:solidFill>
                    <a:srgbClr val="339966"/>
                  </a:solidFill>
                  <a:latin typeface="Courier New" pitchFamily="49" charset="0"/>
                  <a:ea typeface="ＭＳ Ｐゴシック" pitchFamily="34" charset="-128"/>
                </a:rPr>
                <a:t>&lt;method header&gt;</a:t>
              </a:r>
              <a:r>
                <a:rPr lang="en-US">
                  <a:latin typeface="Courier New" pitchFamily="49" charset="0"/>
                  <a:ea typeface="ＭＳ Ｐゴシック" pitchFamily="34" charset="-128"/>
                </a:rPr>
                <a:t> </a:t>
              </a:r>
              <a:r>
                <a:rPr lang="en-US">
                  <a:solidFill>
                    <a:srgbClr val="FF0000"/>
                  </a:solidFill>
                  <a:latin typeface="Courier New" pitchFamily="49" charset="0"/>
                  <a:ea typeface="ＭＳ Ｐゴシック" pitchFamily="34" charset="-128"/>
                </a:rPr>
                <a:t>{</a:t>
              </a:r>
            </a:p>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       </a:t>
              </a:r>
              <a:r>
                <a:rPr lang="en-US" b="1">
                  <a:solidFill>
                    <a:srgbClr val="3399FF"/>
                  </a:solidFill>
                  <a:latin typeface="Courier New" pitchFamily="49" charset="0"/>
                  <a:ea typeface="ＭＳ Ｐゴシック" pitchFamily="34" charset="-128"/>
                </a:rPr>
                <a:t>&lt;method body&gt;</a:t>
              </a:r>
            </a:p>
            <a:p>
              <a:pPr marL="114300" lvl="1">
                <a:spcBef>
                  <a:spcPct val="50000"/>
                </a:spcBef>
                <a:buClr>
                  <a:schemeClr val="tx2"/>
                </a:buClr>
                <a:buSzPct val="80000"/>
                <a:tabLst>
                  <a:tab pos="2289175" algn="l"/>
                </a:tabLst>
              </a:pPr>
              <a:r>
                <a:rPr lang="en-US">
                  <a:solidFill>
                    <a:srgbClr val="FF0000"/>
                  </a:solidFill>
                  <a:latin typeface="Courier New" pitchFamily="49" charset="0"/>
                  <a:ea typeface="ＭＳ Ｐゴシック" pitchFamily="34" charset="-128"/>
                </a:rPr>
                <a:t>}</a:t>
              </a:r>
            </a:p>
          </p:txBody>
        </p:sp>
      </p:gr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772400" cy="914400"/>
          </a:xfrm>
        </p:spPr>
        <p:txBody>
          <a:bodyPr/>
          <a:lstStyle/>
          <a:p>
            <a:r>
              <a:rPr lang="en-US"/>
              <a:t>Method Declaration (cont.)</a:t>
            </a:r>
          </a:p>
        </p:txBody>
      </p:sp>
      <p:sp>
        <p:nvSpPr>
          <p:cNvPr id="24" name="Slide Number Placeholder 4"/>
          <p:cNvSpPr>
            <a:spLocks noGrp="1"/>
          </p:cNvSpPr>
          <p:nvPr>
            <p:ph type="sldNum" sz="quarter" idx="12"/>
          </p:nvPr>
        </p:nvSpPr>
        <p:spPr/>
        <p:txBody>
          <a:bodyPr/>
          <a:lstStyle/>
          <a:p>
            <a:fld id="{8F891C3A-B4ED-48CA-932C-0E759C19BE42}" type="slidenum">
              <a:rPr lang="en-US"/>
              <a:pPr/>
              <a:t>67</a:t>
            </a:fld>
            <a:endParaRPr lang="en-US"/>
          </a:p>
        </p:txBody>
      </p:sp>
      <p:sp>
        <p:nvSpPr>
          <p:cNvPr id="9219" name="Rectangle 3"/>
          <p:cNvSpPr>
            <a:spLocks noChangeArrowheads="1"/>
          </p:cNvSpPr>
          <p:nvPr/>
        </p:nvSpPr>
        <p:spPr bwMode="auto">
          <a:xfrm>
            <a:off x="12700" y="4622800"/>
            <a:ext cx="9144000" cy="1192213"/>
          </a:xfrm>
          <a:prstGeom prst="rect">
            <a:avLst/>
          </a:prstGeom>
          <a:noFill/>
          <a:ln w="9525">
            <a:noFill/>
            <a:miter lim="800000"/>
            <a:headEnd/>
            <a:tailEnd/>
          </a:ln>
          <a:effectLst/>
        </p:spPr>
        <p:txBody>
          <a:bodyPr>
            <a:spAutoFit/>
          </a:bodyPr>
          <a:lstStyle/>
          <a:p>
            <a:pPr lvl="1">
              <a:spcBef>
                <a:spcPct val="50000"/>
              </a:spcBef>
              <a:buClr>
                <a:schemeClr val="tx2"/>
              </a:buClr>
              <a:buSzPct val="80000"/>
            </a:pPr>
            <a:r>
              <a:rPr lang="en-US">
                <a:solidFill>
                  <a:schemeClr val="accent2"/>
                </a:solidFill>
                <a:latin typeface="Courier New" pitchFamily="49" charset="0"/>
                <a:ea typeface="ＭＳ Ｐゴシック" pitchFamily="34" charset="-128"/>
              </a:rPr>
              <a:t>public    void</a:t>
            </a:r>
            <a:r>
              <a:rPr lang="en-US">
                <a:latin typeface="Courier New" pitchFamily="49" charset="0"/>
                <a:ea typeface="ＭＳ Ｐゴシック" pitchFamily="34" charset="-128"/>
              </a:rPr>
              <a:t>     setOwnerName  </a:t>
            </a:r>
            <a:r>
              <a:rPr lang="en-US" b="1">
                <a:solidFill>
                  <a:srgbClr val="990033"/>
                </a:solidFill>
                <a:latin typeface="Courier New" pitchFamily="49" charset="0"/>
                <a:ea typeface="ＭＳ Ｐゴシック" pitchFamily="34" charset="-128"/>
              </a:rPr>
              <a:t>(</a:t>
            </a:r>
            <a:r>
              <a:rPr lang="en-US">
                <a:solidFill>
                  <a:srgbClr val="A50021"/>
                </a:solidFill>
                <a:latin typeface="Courier New" pitchFamily="49" charset="0"/>
                <a:ea typeface="ＭＳ Ｐゴシック" pitchFamily="34" charset="-128"/>
              </a:rPr>
              <a:t> </a:t>
            </a:r>
            <a:r>
              <a:rPr lang="en-US">
                <a:latin typeface="Courier New" pitchFamily="49" charset="0"/>
                <a:ea typeface="ＭＳ Ｐゴシック" pitchFamily="34" charset="-128"/>
              </a:rPr>
              <a:t>  String  name   </a:t>
            </a:r>
            <a:r>
              <a:rPr lang="en-US" b="1">
                <a:solidFill>
                  <a:srgbClr val="990033"/>
                </a:solidFill>
                <a:latin typeface="Courier New" pitchFamily="49" charset="0"/>
                <a:ea typeface="ＭＳ Ｐゴシック" pitchFamily="34" charset="-128"/>
              </a:rPr>
              <a:t>) {</a:t>
            </a:r>
          </a:p>
          <a:p>
            <a:pPr lvl="1">
              <a:spcBef>
                <a:spcPct val="50000"/>
              </a:spcBef>
              <a:buClr>
                <a:schemeClr val="tx2"/>
              </a:buClr>
              <a:buSzPct val="80000"/>
            </a:pPr>
            <a:r>
              <a:rPr lang="en-US">
                <a:latin typeface="Courier New" pitchFamily="49" charset="0"/>
                <a:ea typeface="ＭＳ Ｐゴシック" pitchFamily="34" charset="-128"/>
              </a:rPr>
              <a:t>       ownerName = name;</a:t>
            </a:r>
          </a:p>
          <a:p>
            <a:pPr lvl="1">
              <a:spcBef>
                <a:spcPct val="50000"/>
              </a:spcBef>
              <a:buClr>
                <a:schemeClr val="tx2"/>
              </a:buClr>
              <a:buSzPct val="80000"/>
            </a:pPr>
            <a:r>
              <a:rPr lang="en-US" b="1">
                <a:solidFill>
                  <a:srgbClr val="990033"/>
                </a:solidFill>
                <a:latin typeface="Courier New" pitchFamily="49" charset="0"/>
                <a:ea typeface="ＭＳ Ｐゴシック" pitchFamily="34" charset="-128"/>
              </a:rPr>
              <a:t>}</a:t>
            </a:r>
          </a:p>
        </p:txBody>
      </p:sp>
      <p:sp>
        <p:nvSpPr>
          <p:cNvPr id="9220" name="AutoShape 4"/>
          <p:cNvSpPr>
            <a:spLocks noChangeArrowheads="1"/>
          </p:cNvSpPr>
          <p:nvPr/>
        </p:nvSpPr>
        <p:spPr bwMode="auto">
          <a:xfrm>
            <a:off x="6477000" y="5105400"/>
            <a:ext cx="1625600" cy="3540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Method body</a:t>
            </a:r>
          </a:p>
        </p:txBody>
      </p:sp>
      <p:sp>
        <p:nvSpPr>
          <p:cNvPr id="9221" name="AutoShape 5"/>
          <p:cNvSpPr>
            <a:spLocks noChangeArrowheads="1"/>
          </p:cNvSpPr>
          <p:nvPr/>
        </p:nvSpPr>
        <p:spPr bwMode="auto">
          <a:xfrm>
            <a:off x="1295400" y="5029200"/>
            <a:ext cx="4029075" cy="571500"/>
          </a:xfrm>
          <a:prstGeom prst="roundRect">
            <a:avLst>
              <a:gd name="adj" fmla="val 16667"/>
            </a:avLst>
          </a:prstGeom>
          <a:noFill/>
          <a:ln w="38100" cap="rnd">
            <a:solidFill>
              <a:srgbClr val="A50021"/>
            </a:solidFill>
            <a:prstDash val="sysDot"/>
            <a:miter lim="800000"/>
            <a:headEnd/>
            <a:tailEnd/>
          </a:ln>
          <a:effectLst/>
        </p:spPr>
        <p:txBody>
          <a:bodyPr wrap="none" anchor="ctr"/>
          <a:lstStyle/>
          <a:p>
            <a:endParaRPr lang="en-US"/>
          </a:p>
        </p:txBody>
      </p:sp>
      <p:sp>
        <p:nvSpPr>
          <p:cNvPr id="9222" name="Line 6"/>
          <p:cNvSpPr>
            <a:spLocks noChangeShapeType="1"/>
          </p:cNvSpPr>
          <p:nvPr/>
        </p:nvSpPr>
        <p:spPr bwMode="auto">
          <a:xfrm flipV="1">
            <a:off x="5562600" y="4572000"/>
            <a:ext cx="1736725" cy="0"/>
          </a:xfrm>
          <a:prstGeom prst="line">
            <a:avLst/>
          </a:prstGeom>
          <a:noFill/>
          <a:ln w="57150" cap="rnd">
            <a:solidFill>
              <a:srgbClr val="A50021"/>
            </a:solidFill>
            <a:prstDash val="sysDot"/>
            <a:miter lim="800000"/>
            <a:headEnd/>
            <a:tailEnd/>
          </a:ln>
          <a:effectLst/>
        </p:spPr>
        <p:txBody>
          <a:bodyPr wrap="none"/>
          <a:lstStyle/>
          <a:p>
            <a:endParaRPr lang="en-US"/>
          </a:p>
        </p:txBody>
      </p:sp>
      <p:sp>
        <p:nvSpPr>
          <p:cNvPr id="9223" name="Line 7"/>
          <p:cNvSpPr>
            <a:spLocks noChangeShapeType="1"/>
          </p:cNvSpPr>
          <p:nvPr/>
        </p:nvSpPr>
        <p:spPr bwMode="auto">
          <a:xfrm flipV="1">
            <a:off x="5410200" y="5257800"/>
            <a:ext cx="1066800" cy="12700"/>
          </a:xfrm>
          <a:prstGeom prst="line">
            <a:avLst/>
          </a:prstGeom>
          <a:noFill/>
          <a:ln w="28575">
            <a:solidFill>
              <a:schemeClr val="tx1"/>
            </a:solidFill>
            <a:miter lim="800000"/>
            <a:headEnd type="triangle" w="med" len="lg"/>
            <a:tailEnd/>
          </a:ln>
          <a:effectLst/>
        </p:spPr>
        <p:txBody>
          <a:bodyPr wrap="none" anchor="ctr"/>
          <a:lstStyle/>
          <a:p>
            <a:endParaRPr lang="en-US"/>
          </a:p>
        </p:txBody>
      </p:sp>
      <p:grpSp>
        <p:nvGrpSpPr>
          <p:cNvPr id="2" name="Group 8"/>
          <p:cNvGrpSpPr>
            <a:grpSpLocks/>
          </p:cNvGrpSpPr>
          <p:nvPr/>
        </p:nvGrpSpPr>
        <p:grpSpPr bwMode="auto">
          <a:xfrm>
            <a:off x="228600" y="3502025"/>
            <a:ext cx="1155700" cy="1025525"/>
            <a:chOff x="144" y="1997"/>
            <a:chExt cx="728" cy="646"/>
          </a:xfrm>
        </p:grpSpPr>
        <p:sp>
          <p:nvSpPr>
            <p:cNvPr id="9225" name="Line 9"/>
            <p:cNvSpPr>
              <a:spLocks noChangeShapeType="1"/>
            </p:cNvSpPr>
            <p:nvPr/>
          </p:nvSpPr>
          <p:spPr bwMode="auto">
            <a:xfrm flipV="1">
              <a:off x="639" y="2219"/>
              <a:ext cx="0" cy="424"/>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26" name="AutoShape 10"/>
            <p:cNvSpPr>
              <a:spLocks noChangeArrowheads="1"/>
            </p:cNvSpPr>
            <p:nvPr/>
          </p:nvSpPr>
          <p:spPr bwMode="auto">
            <a:xfrm>
              <a:off x="144" y="1997"/>
              <a:ext cx="728"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Modifier</a:t>
              </a:r>
            </a:p>
          </p:txBody>
        </p:sp>
      </p:grpSp>
      <p:grpSp>
        <p:nvGrpSpPr>
          <p:cNvPr id="3" name="Group 11"/>
          <p:cNvGrpSpPr>
            <a:grpSpLocks/>
          </p:cNvGrpSpPr>
          <p:nvPr/>
        </p:nvGrpSpPr>
        <p:grpSpPr bwMode="auto">
          <a:xfrm>
            <a:off x="1676400" y="3502025"/>
            <a:ext cx="1524000" cy="1025525"/>
            <a:chOff x="1056" y="1997"/>
            <a:chExt cx="960" cy="646"/>
          </a:xfrm>
        </p:grpSpPr>
        <p:sp>
          <p:nvSpPr>
            <p:cNvPr id="9228" name="Line 12"/>
            <p:cNvSpPr>
              <a:spLocks noChangeShapeType="1"/>
            </p:cNvSpPr>
            <p:nvPr/>
          </p:nvSpPr>
          <p:spPr bwMode="auto">
            <a:xfrm flipV="1">
              <a:off x="1475" y="2219"/>
              <a:ext cx="0" cy="424"/>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29" name="AutoShape 13"/>
            <p:cNvSpPr>
              <a:spLocks noChangeArrowheads="1"/>
            </p:cNvSpPr>
            <p:nvPr/>
          </p:nvSpPr>
          <p:spPr bwMode="auto">
            <a:xfrm>
              <a:off x="1056" y="1997"/>
              <a:ext cx="960"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Return Type</a:t>
              </a:r>
            </a:p>
          </p:txBody>
        </p:sp>
      </p:grpSp>
      <p:grpSp>
        <p:nvGrpSpPr>
          <p:cNvPr id="4" name="Group 14"/>
          <p:cNvGrpSpPr>
            <a:grpSpLocks/>
          </p:cNvGrpSpPr>
          <p:nvPr/>
        </p:nvGrpSpPr>
        <p:grpSpPr bwMode="auto">
          <a:xfrm>
            <a:off x="3581400" y="3502025"/>
            <a:ext cx="1625600" cy="1025525"/>
            <a:chOff x="2256" y="1997"/>
            <a:chExt cx="1024" cy="646"/>
          </a:xfrm>
        </p:grpSpPr>
        <p:sp>
          <p:nvSpPr>
            <p:cNvPr id="9231" name="Line 15"/>
            <p:cNvSpPr>
              <a:spLocks noChangeShapeType="1"/>
            </p:cNvSpPr>
            <p:nvPr/>
          </p:nvSpPr>
          <p:spPr bwMode="auto">
            <a:xfrm flipV="1">
              <a:off x="2712" y="2219"/>
              <a:ext cx="0" cy="424"/>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32" name="AutoShape 16"/>
            <p:cNvSpPr>
              <a:spLocks noChangeArrowheads="1"/>
            </p:cNvSpPr>
            <p:nvPr/>
          </p:nvSpPr>
          <p:spPr bwMode="auto">
            <a:xfrm>
              <a:off x="2256" y="1997"/>
              <a:ext cx="1024"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Method Name</a:t>
              </a:r>
            </a:p>
          </p:txBody>
        </p:sp>
      </p:grpSp>
      <p:grpSp>
        <p:nvGrpSpPr>
          <p:cNvPr id="5" name="Group 17"/>
          <p:cNvGrpSpPr>
            <a:grpSpLocks/>
          </p:cNvGrpSpPr>
          <p:nvPr/>
        </p:nvGrpSpPr>
        <p:grpSpPr bwMode="auto">
          <a:xfrm>
            <a:off x="5638800" y="3502025"/>
            <a:ext cx="1524000" cy="1025525"/>
            <a:chOff x="3805" y="1997"/>
            <a:chExt cx="960" cy="646"/>
          </a:xfrm>
        </p:grpSpPr>
        <p:sp>
          <p:nvSpPr>
            <p:cNvPr id="9234" name="Line 18"/>
            <p:cNvSpPr>
              <a:spLocks noChangeShapeType="1"/>
            </p:cNvSpPr>
            <p:nvPr/>
          </p:nvSpPr>
          <p:spPr bwMode="auto">
            <a:xfrm flipH="1" flipV="1">
              <a:off x="4305" y="2254"/>
              <a:ext cx="0" cy="389"/>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35" name="AutoShape 19"/>
            <p:cNvSpPr>
              <a:spLocks noChangeArrowheads="1"/>
            </p:cNvSpPr>
            <p:nvPr/>
          </p:nvSpPr>
          <p:spPr bwMode="auto">
            <a:xfrm>
              <a:off x="3805" y="1997"/>
              <a:ext cx="960"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Parameters</a:t>
              </a:r>
            </a:p>
          </p:txBody>
        </p:sp>
      </p:grpSp>
      <p:grpSp>
        <p:nvGrpSpPr>
          <p:cNvPr id="6" name="Group 20"/>
          <p:cNvGrpSpPr>
            <a:grpSpLocks/>
          </p:cNvGrpSpPr>
          <p:nvPr/>
        </p:nvGrpSpPr>
        <p:grpSpPr bwMode="auto">
          <a:xfrm>
            <a:off x="304800" y="1295400"/>
            <a:ext cx="8662988" cy="1447800"/>
            <a:chOff x="192" y="576"/>
            <a:chExt cx="5457" cy="912"/>
          </a:xfrm>
        </p:grpSpPr>
        <p:sp>
          <p:nvSpPr>
            <p:cNvPr id="9237" name="Rectangle 21"/>
            <p:cNvSpPr>
              <a:spLocks noChangeArrowheads="1"/>
            </p:cNvSpPr>
            <p:nvPr/>
          </p:nvSpPr>
          <p:spPr bwMode="auto">
            <a:xfrm>
              <a:off x="246" y="576"/>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9238" name="Rectangle 22"/>
            <p:cNvSpPr>
              <a:spLocks noChangeArrowheads="1"/>
            </p:cNvSpPr>
            <p:nvPr/>
          </p:nvSpPr>
          <p:spPr bwMode="auto">
            <a:xfrm>
              <a:off x="192" y="672"/>
              <a:ext cx="5457" cy="751"/>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&lt;return type&gt;  &lt;method name&gt;  </a:t>
              </a:r>
              <a:r>
                <a:rPr lang="en-US" b="1">
                  <a:solidFill>
                    <a:srgbClr val="990033"/>
                  </a:solidFill>
                  <a:latin typeface="Courier New" pitchFamily="49" charset="0"/>
                  <a:ea typeface="ＭＳ Ｐゴシック" pitchFamily="34" charset="-128"/>
                </a:rPr>
                <a:t>(</a:t>
              </a:r>
              <a:r>
                <a:rPr lang="en-US">
                  <a:latin typeface="Courier New" pitchFamily="49" charset="0"/>
                  <a:ea typeface="ＭＳ Ｐゴシック" pitchFamily="34" charset="-128"/>
                </a:rPr>
                <a:t> &lt;parameters&gt;  </a:t>
              </a:r>
              <a:r>
                <a:rPr lang="en-US" b="1">
                  <a:solidFill>
                    <a:srgbClr val="990033"/>
                  </a:solidFill>
                  <a:latin typeface="Courier New" pitchFamily="49" charset="0"/>
                  <a:ea typeface="ＭＳ Ｐゴシック" pitchFamily="34" charset="-128"/>
                </a:rPr>
                <a:t>){</a:t>
              </a:r>
            </a:p>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       &lt;method body&gt;</a:t>
              </a:r>
            </a:p>
            <a:p>
              <a:pPr marL="114300" lvl="1">
                <a:spcBef>
                  <a:spcPct val="50000"/>
                </a:spcBef>
                <a:buClr>
                  <a:schemeClr val="tx2"/>
                </a:buClr>
                <a:buSzPct val="80000"/>
                <a:tabLst>
                  <a:tab pos="2289175" algn="l"/>
                </a:tabLst>
              </a:pPr>
              <a:r>
                <a:rPr lang="en-US" b="1">
                  <a:solidFill>
                    <a:srgbClr val="990033"/>
                  </a:solidFill>
                  <a:latin typeface="Courier New" pitchFamily="49" charset="0"/>
                  <a:ea typeface="ＭＳ Ｐゴシック" pitchFamily="34" charset="-128"/>
                </a:rPr>
                <a:t>}</a:t>
              </a:r>
            </a:p>
          </p:txBody>
        </p:sp>
      </p:grpSp>
    </p:spTree>
    <p:custDataLst>
      <p:tags r:id="rId1"/>
    </p:custData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304800"/>
            <a:ext cx="8839200" cy="1143000"/>
          </a:xfrm>
        </p:spPr>
        <p:txBody>
          <a:bodyPr/>
          <a:lstStyle/>
          <a:p>
            <a:r>
              <a:rPr lang="en-US" sz="4000"/>
              <a:t>Example of Methods with </a:t>
            </a:r>
            <a:br>
              <a:rPr lang="en-US" sz="4000"/>
            </a:br>
            <a:r>
              <a:rPr lang="en-US" sz="4000"/>
              <a:t>No-Parameters and No-Return value</a:t>
            </a:r>
            <a:endParaRPr lang="en-GB" sz="4000"/>
          </a:p>
        </p:txBody>
      </p:sp>
      <p:sp>
        <p:nvSpPr>
          <p:cNvPr id="6" name="Slide Number Placeholder 5"/>
          <p:cNvSpPr>
            <a:spLocks noGrp="1"/>
          </p:cNvSpPr>
          <p:nvPr>
            <p:ph type="sldNum" sz="quarter" idx="12"/>
          </p:nvPr>
        </p:nvSpPr>
        <p:spPr/>
        <p:txBody>
          <a:bodyPr/>
          <a:lstStyle/>
          <a:p>
            <a:fld id="{114ADBD7-C76E-4C18-86A2-EB77E7E93C58}" type="slidenum">
              <a:rPr lang="en-US"/>
              <a:pPr/>
              <a:t>68</a:t>
            </a:fld>
            <a:endParaRPr lang="en-US"/>
          </a:p>
        </p:txBody>
      </p:sp>
      <p:sp>
        <p:nvSpPr>
          <p:cNvPr id="13315" name="Rectangle 3"/>
          <p:cNvSpPr>
            <a:spLocks noChangeArrowheads="1"/>
          </p:cNvSpPr>
          <p:nvPr/>
        </p:nvSpPr>
        <p:spPr bwMode="auto">
          <a:xfrm>
            <a:off x="685800" y="1676400"/>
            <a:ext cx="8077200" cy="4419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6" name="Rectangle 4"/>
          <p:cNvSpPr>
            <a:spLocks noChangeArrowheads="1"/>
          </p:cNvSpPr>
          <p:nvPr/>
        </p:nvSpPr>
        <p:spPr bwMode="auto">
          <a:xfrm>
            <a:off x="914400" y="1816100"/>
            <a:ext cx="7772400" cy="4383088"/>
          </a:xfrm>
          <a:prstGeom prst="rect">
            <a:avLst/>
          </a:prstGeom>
          <a:noFill/>
          <a:ln w="9525">
            <a:noFill/>
            <a:miter lim="800000"/>
            <a:headEnd/>
            <a:tailEnd/>
          </a:ln>
          <a:effectLst/>
        </p:spPr>
        <p:txBody>
          <a:bodyPr>
            <a:spAutoFit/>
          </a:bodyPr>
          <a:lstStyle/>
          <a:p>
            <a:pPr>
              <a:lnSpc>
                <a:spcPct val="80000"/>
              </a:lnSpc>
              <a:tabLst>
                <a:tab pos="457200" algn="l"/>
              </a:tabLst>
            </a:pPr>
            <a:r>
              <a:rPr lang="en-US" sz="1400" dirty="0">
                <a:solidFill>
                  <a:srgbClr val="0000FF"/>
                </a:solidFill>
                <a:latin typeface="Courier New" pitchFamily="49" charset="0"/>
                <a:ea typeface="ＭＳ Ｐゴシック" pitchFamily="34" charset="-128"/>
              </a:rPr>
              <a:t>import </a:t>
            </a:r>
            <a:r>
              <a:rPr lang="en-US" sz="1400" dirty="0" err="1">
                <a:solidFill>
                  <a:srgbClr val="0000FF"/>
                </a:solidFill>
                <a:latin typeface="Courier New" pitchFamily="49" charset="0"/>
                <a:ea typeface="ＭＳ Ｐゴシック" pitchFamily="34" charset="-128"/>
              </a:rPr>
              <a:t>java.util.Scanner</a:t>
            </a:r>
            <a:r>
              <a:rPr lang="en-US" sz="1400" dirty="0">
                <a:solidFill>
                  <a:srgbClr val="0000FF"/>
                </a:solidFill>
                <a:latin typeface="Courier New" pitchFamily="49" charset="0"/>
                <a:ea typeface="ＭＳ Ｐゴシック" pitchFamily="34" charset="-128"/>
              </a:rPr>
              <a:t>;</a:t>
            </a:r>
          </a:p>
          <a:p>
            <a:pPr>
              <a:lnSpc>
                <a:spcPct val="80000"/>
              </a:lnSpc>
              <a:tabLst>
                <a:tab pos="457200" algn="l"/>
              </a:tabLst>
            </a:pPr>
            <a:endParaRPr lang="en-US" sz="1400" dirty="0">
              <a:solidFill>
                <a:srgbClr val="0000FF"/>
              </a:solidFill>
              <a:latin typeface="Courier New" pitchFamily="49" charset="0"/>
              <a:ea typeface="ＭＳ Ｐゴシック" pitchFamily="34" charset="-128"/>
            </a:endParaRPr>
          </a:p>
          <a:p>
            <a:pPr>
              <a:lnSpc>
                <a:spcPct val="80000"/>
              </a:lnSpc>
              <a:tabLst>
                <a:tab pos="457200" algn="l"/>
              </a:tabLst>
            </a:pPr>
            <a:r>
              <a:rPr lang="en-US" sz="1400" dirty="0">
                <a:solidFill>
                  <a:srgbClr val="0000FF"/>
                </a:solidFill>
                <a:latin typeface="Courier New" pitchFamily="49" charset="0"/>
                <a:ea typeface="ＭＳ Ｐゴシック" pitchFamily="34" charset="-128"/>
              </a:rPr>
              <a:t>public class</a:t>
            </a:r>
            <a:r>
              <a:rPr lang="en-US" sz="1400" dirty="0">
                <a:solidFill>
                  <a:srgbClr val="000000"/>
                </a:solidFill>
                <a:latin typeface="Courier New" pitchFamily="49" charset="0"/>
                <a:ea typeface="ＭＳ Ｐゴシック" pitchFamily="34" charset="-128"/>
              </a:rPr>
              <a:t> Course </a:t>
            </a:r>
            <a:r>
              <a:rPr lang="en-US" sz="1400" dirty="0">
                <a:solidFill>
                  <a:srgbClr val="FF0000"/>
                </a:solidFill>
                <a:latin typeface="Courier New" pitchFamily="49" charset="0"/>
                <a:ea typeface="ＭＳ Ｐゴシック" pitchFamily="34" charset="-128"/>
              </a:rPr>
              <a:t>{</a:t>
            </a: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00FF00"/>
                </a:solidFill>
                <a:latin typeface="Courier New" pitchFamily="49" charset="0"/>
                <a:ea typeface="ＭＳ Ｐゴシック" pitchFamily="34" charset="-128"/>
              </a:rPr>
              <a:t>    // Attributes</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private</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private</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courseCode</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private</a:t>
            </a: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static</a:t>
            </a:r>
            <a:r>
              <a:rPr lang="en-US" sz="1400" dirty="0">
                <a:solidFill>
                  <a:srgbClr val="000000"/>
                </a:solidFill>
                <a:latin typeface="Courier New" pitchFamily="49" charset="0"/>
                <a:ea typeface="ＭＳ Ｐゴシック" pitchFamily="34" charset="-128"/>
              </a:rPr>
              <a:t> Scanner input = new Scanner(</a:t>
            </a:r>
            <a:r>
              <a:rPr lang="en-US" sz="1400" dirty="0" err="1">
                <a:solidFill>
                  <a:srgbClr val="000000"/>
                </a:solidFill>
                <a:latin typeface="Courier New" pitchFamily="49" charset="0"/>
                <a:ea typeface="ＭＳ Ｐゴシック" pitchFamily="34" charset="-128"/>
              </a:rPr>
              <a:t>System.in</a:t>
            </a:r>
            <a:r>
              <a:rPr lang="en-US" sz="1400" dirty="0">
                <a:solidFill>
                  <a:srgbClr val="000000"/>
                </a:solidFill>
                <a:latin typeface="Courier New" pitchFamily="49" charset="0"/>
                <a:ea typeface="ＭＳ Ｐゴシック" pitchFamily="34" charset="-128"/>
              </a:rPr>
              <a:t>); //Class att.</a:t>
            </a:r>
          </a:p>
          <a:p>
            <a:pPr>
              <a:lnSpc>
                <a:spcPct val="80000"/>
              </a:lnSpc>
              <a:tabLst>
                <a:tab pos="457200" algn="l"/>
              </a:tabLst>
            </a:pPr>
            <a:r>
              <a:rPr lang="en-US" sz="1400" dirty="0">
                <a:solidFill>
                  <a:srgbClr val="00FF00"/>
                </a:solidFill>
                <a:latin typeface="Courier New" pitchFamily="49" charset="0"/>
                <a:ea typeface="ＭＳ Ｐゴシック" pitchFamily="34" charset="-128"/>
              </a:rPr>
              <a:t> 	// Methods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 void</a:t>
            </a: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enterDataFromKeyBoard</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System.out.print</a:t>
            </a:r>
            <a:r>
              <a:rPr lang="en-US" sz="1400" dirty="0">
                <a:solidFill>
                  <a:srgbClr val="000000"/>
                </a:solidFill>
                <a:latin typeface="Courier New" pitchFamily="49" charset="0"/>
                <a:ea typeface="ＭＳ Ｐゴシック" pitchFamily="34" charset="-128"/>
              </a:rPr>
              <a:t> (“Enter the student name: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 = </a:t>
            </a:r>
            <a:r>
              <a:rPr lang="en-US" sz="1400" dirty="0" err="1">
                <a:solidFill>
                  <a:srgbClr val="000000"/>
                </a:solidFill>
                <a:latin typeface="Courier New" pitchFamily="49" charset="0"/>
                <a:ea typeface="ＭＳ Ｐゴシック" pitchFamily="34" charset="-128"/>
              </a:rPr>
              <a:t>input.next</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System.out.print</a:t>
            </a:r>
            <a:r>
              <a:rPr lang="en-US" sz="1400" dirty="0">
                <a:solidFill>
                  <a:srgbClr val="000000"/>
                </a:solidFill>
                <a:latin typeface="Courier New" pitchFamily="49" charset="0"/>
                <a:ea typeface="ＭＳ Ｐゴシック" pitchFamily="34" charset="-128"/>
              </a:rPr>
              <a:t> (“Enter the course code: ”);</a:t>
            </a:r>
          </a:p>
          <a:p>
            <a:pPr>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courseCode</a:t>
            </a:r>
            <a:r>
              <a:rPr lang="en-US" sz="1400" dirty="0">
                <a:solidFill>
                  <a:srgbClr val="000000"/>
                </a:solidFill>
                <a:latin typeface="Courier New" pitchFamily="49" charset="0"/>
                <a:ea typeface="ＭＳ Ｐゴシック" pitchFamily="34" charset="-128"/>
              </a:rPr>
              <a:t> = </a:t>
            </a:r>
            <a:r>
              <a:rPr lang="en-US" sz="1400" dirty="0" err="1">
                <a:solidFill>
                  <a:srgbClr val="000000"/>
                </a:solidFill>
                <a:latin typeface="Courier New" pitchFamily="49" charset="0"/>
                <a:ea typeface="ＭＳ Ｐゴシック" pitchFamily="34" charset="-128"/>
              </a:rPr>
              <a:t>input.next</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 void</a:t>
            </a: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displayData</a:t>
            </a:r>
            <a:r>
              <a:rPr lang="en-US" sz="1400" dirty="0">
                <a:solidFill>
                  <a:srgbClr val="000000"/>
                </a:solidFill>
                <a:latin typeface="Courier New" pitchFamily="49" charset="0"/>
                <a:ea typeface="ＭＳ Ｐゴシック" pitchFamily="34" charset="-128"/>
              </a:rPr>
              <a:t>() {</a:t>
            </a:r>
          </a:p>
          <a:p>
            <a:pPr>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System.out.println</a:t>
            </a:r>
            <a:r>
              <a:rPr lang="en-US" sz="1400" dirty="0">
                <a:solidFill>
                  <a:srgbClr val="000000"/>
                </a:solidFill>
                <a:latin typeface="Courier New" pitchFamily="49" charset="0"/>
                <a:ea typeface="ＭＳ Ｐゴシック" pitchFamily="34" charset="-128"/>
              </a:rPr>
              <a:t> (“The student name is: ” +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a:t>
            </a:r>
          </a:p>
          <a:p>
            <a:pPr>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System.out.println</a:t>
            </a:r>
            <a:r>
              <a:rPr lang="en-US" sz="1400" dirty="0">
                <a:solidFill>
                  <a:srgbClr val="000000"/>
                </a:solidFill>
                <a:latin typeface="Courier New" pitchFamily="49" charset="0"/>
                <a:ea typeface="ＭＳ Ｐゴシック" pitchFamily="34" charset="-128"/>
              </a:rPr>
              <a:t> (“The </a:t>
            </a:r>
            <a:r>
              <a:rPr lang="en-US" sz="1400" dirty="0" err="1">
                <a:solidFill>
                  <a:srgbClr val="000000"/>
                </a:solidFill>
                <a:latin typeface="Courier New" pitchFamily="49" charset="0"/>
                <a:ea typeface="ＭＳ Ｐゴシック" pitchFamily="34" charset="-128"/>
              </a:rPr>
              <a:t>the</a:t>
            </a:r>
            <a:r>
              <a:rPr lang="en-US" sz="1400" dirty="0">
                <a:solidFill>
                  <a:srgbClr val="000000"/>
                </a:solidFill>
                <a:latin typeface="Courier New" pitchFamily="49" charset="0"/>
                <a:ea typeface="ＭＳ Ｐゴシック" pitchFamily="34" charset="-128"/>
              </a:rPr>
              <a:t> course code is: ”+ </a:t>
            </a:r>
            <a:r>
              <a:rPr lang="en-US" sz="1400" dirty="0" err="1">
                <a:solidFill>
                  <a:srgbClr val="000000"/>
                </a:solidFill>
                <a:latin typeface="Courier New" pitchFamily="49" charset="0"/>
                <a:ea typeface="ＭＳ Ｐゴシック" pitchFamily="34" charset="-128"/>
              </a:rPr>
              <a:t>courseCode</a:t>
            </a:r>
            <a:r>
              <a:rPr lang="en-US" sz="1400" dirty="0">
                <a:solidFill>
                  <a:srgbClr val="000000"/>
                </a:solidFill>
                <a:latin typeface="Courier New" pitchFamily="49" charset="0"/>
                <a:ea typeface="ＭＳ Ｐゴシック" pitchFamily="34" charset="-128"/>
              </a:rPr>
              <a:t>);</a:t>
            </a:r>
          </a:p>
          <a:p>
            <a:pPr>
              <a:tabLst>
                <a:tab pos="457200" algn="l"/>
              </a:tabLst>
            </a:pP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FF0000"/>
              </a:solidFill>
              <a:latin typeface="Courier New" pitchFamily="49" charset="0"/>
              <a:ea typeface="ＭＳ Ｐゴシック" pitchFamily="34" charset="-128"/>
            </a:endParaRPr>
          </a:p>
          <a:p>
            <a:pPr>
              <a:lnSpc>
                <a:spcPct val="80000"/>
              </a:lnSpc>
              <a:tabLst>
                <a:tab pos="457200" algn="l"/>
              </a:tabLst>
            </a:pPr>
            <a:endParaRPr lang="en-US" sz="1400" dirty="0">
              <a:latin typeface="Courier New" pitchFamily="49" charset="0"/>
              <a:ea typeface="ＭＳ Ｐゴシック" pitchFamily="34" charset="-128"/>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a:xfrm>
            <a:off x="609600" y="152400"/>
            <a:ext cx="7772400" cy="838200"/>
          </a:xfrm>
        </p:spPr>
        <p:txBody>
          <a:bodyPr/>
          <a:lstStyle/>
          <a:p>
            <a:r>
              <a:rPr lang="en-US"/>
              <a:t>Method Invocation</a:t>
            </a:r>
            <a:endParaRPr lang="en-GB"/>
          </a:p>
        </p:txBody>
      </p:sp>
      <p:sp>
        <p:nvSpPr>
          <p:cNvPr id="15365" name="Rectangle 5"/>
          <p:cNvSpPr>
            <a:spLocks noGrp="1" noChangeArrowheads="1"/>
          </p:cNvSpPr>
          <p:nvPr>
            <p:ph idx="1"/>
          </p:nvPr>
        </p:nvSpPr>
        <p:spPr>
          <a:xfrm>
            <a:off x="467544" y="1556792"/>
            <a:ext cx="7772400" cy="4114800"/>
          </a:xfrm>
        </p:spPr>
        <p:txBody>
          <a:bodyPr/>
          <a:lstStyle/>
          <a:p>
            <a:r>
              <a:rPr lang="en-US" dirty="0"/>
              <a:t>Invoking a method of a given object requires using: </a:t>
            </a:r>
          </a:p>
          <a:p>
            <a:pPr lvl="2"/>
            <a:r>
              <a:rPr lang="en-US" dirty="0"/>
              <a:t>the </a:t>
            </a:r>
            <a:r>
              <a:rPr lang="en-US" dirty="0">
                <a:solidFill>
                  <a:srgbClr val="339966"/>
                </a:solidFill>
              </a:rPr>
              <a:t>instance variable</a:t>
            </a:r>
            <a:r>
              <a:rPr lang="en-US" dirty="0"/>
              <a:t> that </a:t>
            </a:r>
            <a:r>
              <a:rPr lang="en-US" dirty="0">
                <a:solidFill>
                  <a:srgbClr val="339966"/>
                </a:solidFill>
              </a:rPr>
              <a:t>refers</a:t>
            </a:r>
            <a:r>
              <a:rPr lang="en-US" dirty="0"/>
              <a:t> to this </a:t>
            </a:r>
            <a:r>
              <a:rPr lang="en-US" dirty="0">
                <a:solidFill>
                  <a:srgbClr val="339966"/>
                </a:solidFill>
              </a:rPr>
              <a:t>object</a:t>
            </a:r>
            <a:r>
              <a:rPr lang="en-US" dirty="0"/>
              <a:t>.</a:t>
            </a:r>
          </a:p>
          <a:p>
            <a:pPr lvl="2"/>
            <a:r>
              <a:rPr lang="en-US" dirty="0"/>
              <a:t>the dot (</a:t>
            </a:r>
            <a:r>
              <a:rPr lang="en-US" b="1" dirty="0">
                <a:solidFill>
                  <a:srgbClr val="990033"/>
                </a:solidFill>
              </a:rPr>
              <a:t>.</a:t>
            </a:r>
            <a:r>
              <a:rPr lang="en-US" dirty="0"/>
              <a:t>) operator as following:</a:t>
            </a:r>
          </a:p>
          <a:p>
            <a:pPr lvl="4">
              <a:buFontTx/>
              <a:buNone/>
            </a:pPr>
            <a:r>
              <a:rPr lang="en-US" dirty="0" err="1">
                <a:solidFill>
                  <a:srgbClr val="339966"/>
                </a:solidFill>
              </a:rPr>
              <a:t>instanceVariable</a:t>
            </a:r>
            <a:r>
              <a:rPr lang="en-US" b="1" dirty="0" err="1">
                <a:solidFill>
                  <a:srgbClr val="990033"/>
                </a:solidFill>
              </a:rPr>
              <a:t>.</a:t>
            </a:r>
            <a:r>
              <a:rPr lang="en-US" dirty="0" err="1">
                <a:solidFill>
                  <a:srgbClr val="339966"/>
                </a:solidFill>
              </a:rPr>
              <a:t>methodName</a:t>
            </a:r>
            <a:r>
              <a:rPr lang="en-US" dirty="0">
                <a:solidFill>
                  <a:srgbClr val="990033"/>
                </a:solidFill>
              </a:rPr>
              <a:t>(</a:t>
            </a:r>
            <a:r>
              <a:rPr lang="en-US" dirty="0">
                <a:solidFill>
                  <a:srgbClr val="339966"/>
                </a:solidFill>
              </a:rPr>
              <a:t>arguments</a:t>
            </a:r>
            <a:r>
              <a:rPr lang="en-US" dirty="0">
                <a:solidFill>
                  <a:srgbClr val="990033"/>
                </a:solidFill>
              </a:rPr>
              <a:t>)</a:t>
            </a:r>
          </a:p>
          <a:p>
            <a:pPr lvl="2">
              <a:buFontTx/>
              <a:buNone/>
            </a:pPr>
            <a:endParaRPr lang="en-GB" dirty="0"/>
          </a:p>
        </p:txBody>
      </p:sp>
      <p:sp>
        <p:nvSpPr>
          <p:cNvPr id="9" name="Slide Number Placeholder 5"/>
          <p:cNvSpPr>
            <a:spLocks noGrp="1"/>
          </p:cNvSpPr>
          <p:nvPr>
            <p:ph type="sldNum" sz="quarter" idx="12"/>
          </p:nvPr>
        </p:nvSpPr>
        <p:spPr/>
        <p:txBody>
          <a:bodyPr/>
          <a:lstStyle/>
          <a:p>
            <a:fld id="{C65EECA3-8CA4-4177-B0B5-91451D80F2BD}" type="slidenum">
              <a:rPr lang="en-US"/>
              <a:pPr/>
              <a:t>69</a:t>
            </a:fld>
            <a:endParaRPr lang="en-US"/>
          </a:p>
        </p:txBody>
      </p:sp>
      <p:sp>
        <p:nvSpPr>
          <p:cNvPr id="15362" name="Rectangle 2"/>
          <p:cNvSpPr>
            <a:spLocks noChangeArrowheads="1"/>
          </p:cNvSpPr>
          <p:nvPr/>
        </p:nvSpPr>
        <p:spPr bwMode="auto">
          <a:xfrm>
            <a:off x="685800" y="3467100"/>
            <a:ext cx="7924800" cy="27432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5363" name="Rectangle 3"/>
          <p:cNvSpPr>
            <a:spLocks noChangeArrowheads="1"/>
          </p:cNvSpPr>
          <p:nvPr/>
        </p:nvSpPr>
        <p:spPr bwMode="auto">
          <a:xfrm>
            <a:off x="914400" y="5295900"/>
            <a:ext cx="6553200" cy="22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5366" name="Rectangle 6"/>
          <p:cNvSpPr>
            <a:spLocks noChangeArrowheads="1"/>
          </p:cNvSpPr>
          <p:nvPr/>
        </p:nvSpPr>
        <p:spPr bwMode="auto">
          <a:xfrm>
            <a:off x="914400" y="4610100"/>
            <a:ext cx="6553200" cy="22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5367" name="Rectangle 7"/>
          <p:cNvSpPr>
            <a:spLocks noChangeArrowheads="1"/>
          </p:cNvSpPr>
          <p:nvPr/>
        </p:nvSpPr>
        <p:spPr bwMode="auto">
          <a:xfrm>
            <a:off x="838200" y="3543300"/>
            <a:ext cx="8458200" cy="2857500"/>
          </a:xfrm>
          <a:prstGeom prst="rect">
            <a:avLst/>
          </a:prstGeom>
          <a:noFill/>
          <a:ln w="9525">
            <a:noFill/>
            <a:miter lim="800000"/>
            <a:headEnd/>
            <a:tailEnd/>
          </a:ln>
          <a:effectLst/>
        </p:spPr>
        <p:txBody>
          <a:bodyPr>
            <a:spAutoFit/>
          </a:bodyPr>
          <a:lstStyle/>
          <a:p>
            <a:r>
              <a:rPr lang="en-US" sz="1400">
                <a:solidFill>
                  <a:srgbClr val="0000FF"/>
                </a:solidFill>
                <a:latin typeface="Courier New" pitchFamily="49" charset="0"/>
                <a:cs typeface="Courier New" pitchFamily="49" charset="0"/>
              </a:rPr>
              <a:t>public class</a:t>
            </a:r>
            <a:r>
              <a:rPr lang="en-US" sz="1400">
                <a:solidFill>
                  <a:srgbClr val="000000"/>
                </a:solidFill>
                <a:latin typeface="Courier New" pitchFamily="49" charset="0"/>
                <a:cs typeface="Courier New" pitchFamily="49" charset="0"/>
              </a:rPr>
              <a:t> CourseRegistration </a:t>
            </a:r>
            <a:r>
              <a:rPr lang="en-US" sz="1400">
                <a:solidFill>
                  <a:srgbClr val="FF0000"/>
                </a:solidFill>
                <a:latin typeface="Courier New" pitchFamily="49" charset="0"/>
                <a:cs typeface="Courier New" pitchFamily="49" charset="0"/>
              </a:rPr>
              <a:t>{</a:t>
            </a:r>
            <a:endParaRPr lang="en-US" sz="1400">
              <a:solidFill>
                <a:srgbClr val="0000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a:solidFill>
                  <a:srgbClr val="0000FF"/>
                </a:solidFill>
                <a:latin typeface="Courier New" pitchFamily="49" charset="0"/>
                <a:cs typeface="Courier New" pitchFamily="49" charset="0"/>
              </a:rPr>
              <a:t>public static void</a:t>
            </a:r>
            <a:r>
              <a:rPr lang="en-US" sz="1400">
                <a:solidFill>
                  <a:srgbClr val="000000"/>
                </a:solidFill>
                <a:latin typeface="Courier New" pitchFamily="49" charset="0"/>
                <a:cs typeface="Courier New" pitchFamily="49" charset="0"/>
              </a:rPr>
              <a:t> main</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String</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 args</a:t>
            </a:r>
            <a:r>
              <a:rPr lang="en-US" sz="1400">
                <a:solidFill>
                  <a:srgbClr val="FF0000"/>
                </a:solidFill>
                <a:latin typeface="Courier New" pitchFamily="49" charset="0"/>
                <a:cs typeface="Courier New" pitchFamily="49" charset="0"/>
              </a:rPr>
              <a:t>) { </a:t>
            </a:r>
            <a:r>
              <a:rPr lang="en-US" sz="1400">
                <a:solidFill>
                  <a:srgbClr val="000000"/>
                </a:solidFill>
                <a:latin typeface="Courier New" pitchFamily="49" charset="0"/>
                <a:cs typeface="Courier New" pitchFamily="49" charset="0"/>
              </a:rPr>
              <a:t>    </a:t>
            </a:r>
          </a:p>
          <a:p>
            <a:r>
              <a:rPr lang="en-US" sz="1400">
                <a:solidFill>
                  <a:srgbClr val="000000"/>
                </a:solidFill>
                <a:latin typeface="Courier New" pitchFamily="49" charset="0"/>
                <a:cs typeface="Courier New" pitchFamily="49" charset="0"/>
              </a:rPr>
              <a:t>         Course course1, course2;</a:t>
            </a:r>
          </a:p>
          <a:p>
            <a:r>
              <a:rPr lang="en-US" sz="1400">
                <a:solidFill>
                  <a:srgbClr val="00FF00"/>
                </a:solidFill>
                <a:latin typeface="Courier New" pitchFamily="49" charset="0"/>
                <a:cs typeface="Courier New" pitchFamily="49" charset="0"/>
              </a:rPr>
              <a:t>//Create and assign values to course1</a:t>
            </a:r>
            <a:endParaRPr lang="en-US" sz="1400">
              <a:solidFill>
                <a:srgbClr val="0000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course1</a:t>
            </a:r>
            <a:r>
              <a:rPr lang="en-US" sz="1400">
                <a:latin typeface="Courier New" pitchFamily="49" charset="0"/>
                <a:cs typeface="Courier New" pitchFamily="49" charset="0"/>
              </a:rPr>
              <a:t> </a:t>
            </a:r>
            <a:r>
              <a:rPr lang="en-US" sz="1400">
                <a:solidFill>
                  <a:srgbClr val="000000"/>
                </a:solidFill>
                <a:latin typeface="Courier New" pitchFamily="49" charset="0"/>
                <a:cs typeface="Courier New" pitchFamily="49" charset="0"/>
              </a:rPr>
              <a:t>= </a:t>
            </a:r>
            <a:r>
              <a:rPr lang="en-US" sz="1400">
                <a:solidFill>
                  <a:srgbClr val="0000FF"/>
                </a:solidFill>
                <a:latin typeface="Courier New" pitchFamily="49" charset="0"/>
                <a:cs typeface="Courier New" pitchFamily="49" charset="0"/>
              </a:rPr>
              <a:t>new</a:t>
            </a:r>
            <a:r>
              <a:rPr lang="en-US" sz="1400">
                <a:solidFill>
                  <a:srgbClr val="000000"/>
                </a:solidFill>
                <a:latin typeface="Courier New" pitchFamily="49" charset="0"/>
                <a:cs typeface="Courier New" pitchFamily="49" charset="0"/>
              </a:rPr>
              <a:t> Course</a:t>
            </a:r>
            <a:r>
              <a:rPr lang="en-US" sz="1400">
                <a:solidFill>
                  <a:srgbClr val="FF0000"/>
                </a:solidFill>
                <a:latin typeface="Courier New" pitchFamily="49" charset="0"/>
                <a:cs typeface="Courier New" pitchFamily="49" charset="0"/>
              </a:rPr>
              <a:t>( )</a:t>
            </a:r>
            <a:r>
              <a:rPr lang="en-US" sz="1400">
                <a:solidFill>
                  <a:srgbClr val="000000"/>
                </a:solidFill>
                <a:latin typeface="Courier New" pitchFamily="49" charset="0"/>
                <a:cs typeface="Courier New" pitchFamily="49" charset="0"/>
              </a:rPr>
              <a:t>;   </a:t>
            </a:r>
            <a:endParaRPr lang="en-US" sz="1400">
              <a:solidFill>
                <a:srgbClr val="00FF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course1</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enterDataFromKeyBoard</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course1</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display</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a:t>
            </a:r>
          </a:p>
          <a:p>
            <a:r>
              <a:rPr lang="en-US" sz="1400">
                <a:solidFill>
                  <a:srgbClr val="00FF00"/>
                </a:solidFill>
                <a:latin typeface="Courier New" pitchFamily="49" charset="0"/>
                <a:cs typeface="Courier New" pitchFamily="49" charset="0"/>
              </a:rPr>
              <a:t>//Create and assign values to course2</a:t>
            </a:r>
            <a:r>
              <a:rPr lang="en-US" sz="1400">
                <a:solidFill>
                  <a:srgbClr val="000000"/>
                </a:solidFill>
                <a:latin typeface="Courier New" pitchFamily="49" charset="0"/>
                <a:cs typeface="Courier New" pitchFamily="49" charset="0"/>
              </a:rPr>
              <a:t> </a:t>
            </a:r>
          </a:p>
          <a:p>
            <a:r>
              <a:rPr lang="en-US" sz="1400">
                <a:solidFill>
                  <a:srgbClr val="000000"/>
                </a:solidFill>
                <a:latin typeface="Courier New" pitchFamily="49" charset="0"/>
                <a:cs typeface="Courier New" pitchFamily="49" charset="0"/>
              </a:rPr>
              <a:t>       	course2 = </a:t>
            </a:r>
            <a:r>
              <a:rPr lang="en-US" sz="1400">
                <a:solidFill>
                  <a:srgbClr val="0000FF"/>
                </a:solidFill>
                <a:latin typeface="Courier New" pitchFamily="49" charset="0"/>
                <a:cs typeface="Courier New" pitchFamily="49" charset="0"/>
              </a:rPr>
              <a:t>new</a:t>
            </a:r>
            <a:r>
              <a:rPr lang="en-US" sz="1400">
                <a:solidFill>
                  <a:srgbClr val="000000"/>
                </a:solidFill>
                <a:latin typeface="Courier New" pitchFamily="49" charset="0"/>
                <a:cs typeface="Courier New" pitchFamily="49" charset="0"/>
              </a:rPr>
              <a:t> Course</a:t>
            </a:r>
            <a:r>
              <a:rPr lang="en-US" sz="1400">
                <a:solidFill>
                  <a:srgbClr val="FF0000"/>
                </a:solidFill>
                <a:latin typeface="Courier New" pitchFamily="49" charset="0"/>
                <a:cs typeface="Courier New" pitchFamily="49" charset="0"/>
              </a:rPr>
              <a:t>( )</a:t>
            </a:r>
            <a:r>
              <a:rPr lang="en-US" sz="1400">
                <a:solidFill>
                  <a:srgbClr val="000000"/>
                </a:solidFill>
                <a:latin typeface="Courier New" pitchFamily="49" charset="0"/>
                <a:cs typeface="Courier New" pitchFamily="49" charset="0"/>
              </a:rPr>
              <a:t>;   </a:t>
            </a:r>
            <a:endParaRPr lang="en-US" sz="1400">
              <a:solidFill>
                <a:srgbClr val="00FF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course2</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enterDataFromKeyBoard</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course2</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display</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a:t>
            </a:r>
          </a:p>
          <a:p>
            <a:endParaRPr lang="en-US" sz="1400">
              <a:solidFill>
                <a:srgbClr val="00FF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a:solidFill>
                  <a:srgbClr val="FF0000"/>
                </a:solidFill>
                <a:latin typeface="Courier New" pitchFamily="49" charset="0"/>
                <a:cs typeface="Courier New" pitchFamily="49" charset="0"/>
              </a:rPr>
              <a:t>}</a:t>
            </a:r>
          </a:p>
          <a:p>
            <a:r>
              <a:rPr lang="en-US" sz="1400">
                <a:solidFill>
                  <a:srgbClr val="FF0000"/>
                </a:solidFill>
                <a:latin typeface="Courier New" pitchFamily="49" charset="0"/>
                <a:cs typeface="Courier New" pitchFamily="49" charset="0"/>
              </a:rPr>
              <a:t>}</a:t>
            </a:r>
          </a:p>
          <a:p>
            <a:endParaRPr lang="en-US" sz="1400">
              <a:solidFill>
                <a:srgbClr val="000000"/>
              </a:solidFill>
              <a:latin typeface="Courier New" pitchFamily="49" charset="0"/>
              <a:cs typeface="Courier New"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a typeface="MS PGothic" pitchFamily="34" charset="-128"/>
              </a:rPr>
              <a:t>Variable/Constant Declaration</a:t>
            </a:r>
            <a:endParaRPr lang="ar-SA" dirty="0"/>
          </a:p>
        </p:txBody>
      </p:sp>
      <p:sp>
        <p:nvSpPr>
          <p:cNvPr id="28675" name="Content Placeholder 2"/>
          <p:cNvSpPr>
            <a:spLocks noGrp="1"/>
          </p:cNvSpPr>
          <p:nvPr>
            <p:ph idx="1"/>
          </p:nvPr>
        </p:nvSpPr>
        <p:spPr>
          <a:xfrm>
            <a:off x="1578770" y="2527697"/>
            <a:ext cx="6136481" cy="3070622"/>
          </a:xfrm>
        </p:spPr>
        <p:txBody>
          <a:bodyPr/>
          <a:lstStyle/>
          <a:p>
            <a:pPr algn="l" rtl="0"/>
            <a:r>
              <a:rPr lang="en-US" altLang="en-US" sz="1800"/>
              <a:t>When the declaration is made, memory space is allocated to store the values of the declared variable or constant.</a:t>
            </a:r>
          </a:p>
          <a:p>
            <a:pPr algn="l" rtl="0"/>
            <a:r>
              <a:rPr lang="en-US" altLang="en-US" sz="1800"/>
              <a:t>The declaration of a variable means allocating a space memory which state (value) may change.</a:t>
            </a:r>
          </a:p>
          <a:p>
            <a:pPr algn="l" rtl="0"/>
            <a:r>
              <a:rPr lang="en-US" altLang="en-US" sz="1800"/>
              <a:t> The declaration of a constant means allocating a space memory which state (value) cannot change.</a:t>
            </a:r>
          </a:p>
          <a:p>
            <a:pPr algn="l" rtl="0"/>
            <a:endParaRPr lang="ar-SA" altLang="en-US" sz="1800">
              <a:ea typeface="Majalla UI"/>
            </a:endParaRPr>
          </a:p>
        </p:txBody>
      </p:sp>
      <p:sp>
        <p:nvSpPr>
          <p:cNvPr id="286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206331F-7595-4950-B0C7-5C3C94630B3B}" type="slidenum">
              <a:rPr lang="en-US" altLang="en-US">
                <a:solidFill>
                  <a:schemeClr val="accent2"/>
                </a:solidFill>
              </a:rPr>
              <a:pPr/>
              <a:t>7</a:t>
            </a:fld>
            <a:endParaRPr lang="en-US" altLang="en-US">
              <a:solidFill>
                <a:schemeClr val="accent2"/>
              </a:solidFill>
            </a:endParaRPr>
          </a:p>
        </p:txBody>
      </p:sp>
    </p:spTree>
    <p:extLst>
      <p:ext uri="{BB962C8B-B14F-4D97-AF65-F5344CB8AC3E}">
        <p14:creationId xmlns:p14="http://schemas.microsoft.com/office/powerpoint/2010/main" val="26287752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28600"/>
            <a:ext cx="9144000" cy="838200"/>
          </a:xfrm>
        </p:spPr>
        <p:txBody>
          <a:bodyPr/>
          <a:lstStyle/>
          <a:p>
            <a:r>
              <a:rPr lang="en-US" sz="4000"/>
              <a:t>Method Invocation Execution Schema</a:t>
            </a:r>
            <a:endParaRPr lang="en-GB" sz="4000"/>
          </a:p>
        </p:txBody>
      </p:sp>
      <p:sp>
        <p:nvSpPr>
          <p:cNvPr id="24" name="Slide Number Placeholder 5"/>
          <p:cNvSpPr>
            <a:spLocks noGrp="1"/>
          </p:cNvSpPr>
          <p:nvPr>
            <p:ph type="sldNum" sz="quarter" idx="12"/>
          </p:nvPr>
        </p:nvSpPr>
        <p:spPr/>
        <p:txBody>
          <a:bodyPr/>
          <a:lstStyle/>
          <a:p>
            <a:fld id="{BB2058AA-E9F2-4D5C-8C52-C9EABC61C90C}" type="slidenum">
              <a:rPr lang="en-US"/>
              <a:pPr/>
              <a:t>70</a:t>
            </a:fld>
            <a:endParaRPr lang="en-US"/>
          </a:p>
        </p:txBody>
      </p:sp>
      <p:sp>
        <p:nvSpPr>
          <p:cNvPr id="16387" name="Rectangle 3"/>
          <p:cNvSpPr>
            <a:spLocks noChangeArrowheads="1"/>
          </p:cNvSpPr>
          <p:nvPr/>
        </p:nvSpPr>
        <p:spPr bwMode="auto">
          <a:xfrm>
            <a:off x="685800" y="1295400"/>
            <a:ext cx="3657600" cy="23622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6388" name="Text Box 4"/>
          <p:cNvSpPr txBox="1">
            <a:spLocks noChangeArrowheads="1"/>
          </p:cNvSpPr>
          <p:nvPr/>
        </p:nvSpPr>
        <p:spPr bwMode="auto">
          <a:xfrm>
            <a:off x="762000" y="1371600"/>
            <a:ext cx="3038475" cy="2173288"/>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Client </a:t>
            </a:r>
            <a:r>
              <a:rPr lang="en-US" sz="1200">
                <a:solidFill>
                  <a:srgbClr val="FF0000"/>
                </a:solidFill>
                <a:latin typeface="Courier New" pitchFamily="49" charset="0"/>
                <a:ea typeface="ＭＳ Ｐゴシック" pitchFamily="34" charset="-128"/>
              </a:rPr>
              <a:t>{</a:t>
            </a:r>
            <a:endParaRPr lang="en-US" sz="1200">
              <a:latin typeface="Courier New" pitchFamily="49" charset="0"/>
              <a:ea typeface="ＭＳ Ｐゴシック" pitchFamily="34" charset="-128"/>
            </a:endParaRP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static void</a:t>
            </a: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main</a:t>
            </a:r>
            <a:r>
              <a:rPr lang="en-US" sz="1200">
                <a:solidFill>
                  <a:srgbClr val="FF0000"/>
                </a:solidFill>
                <a:latin typeface="Courier New" pitchFamily="49" charset="0"/>
                <a:ea typeface="ＭＳ Ｐゴシック" pitchFamily="34" charset="-128"/>
              </a:rPr>
              <a:t>(</a:t>
            </a:r>
            <a:r>
              <a:rPr lang="en-US" sz="1200">
                <a:solidFill>
                  <a:srgbClr val="000000"/>
                </a:solidFill>
                <a:latin typeface="Courier New" pitchFamily="49" charset="0"/>
                <a:ea typeface="ＭＳ Ｐゴシック" pitchFamily="34" charset="-128"/>
              </a:rPr>
              <a:t>String[] arg</a:t>
            </a:r>
            <a:r>
              <a:rPr lang="en-US" sz="1200">
                <a:solidFill>
                  <a:srgbClr val="FF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X obj = new X();</a:t>
            </a:r>
          </a:p>
          <a:p>
            <a:pPr>
              <a:lnSpc>
                <a:spcPct val="80000"/>
              </a:lnSpc>
            </a:pPr>
            <a:r>
              <a:rPr lang="en-US" sz="1200">
                <a:solidFill>
                  <a:srgbClr val="000000"/>
                </a:solidFill>
                <a:latin typeface="Courier New" pitchFamily="49" charset="0"/>
                <a:ea typeface="ＭＳ Ｐゴシック" pitchFamily="34" charset="-128"/>
              </a:rPr>
              <a:t>      // Block statement 1</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obj.method();</a:t>
            </a:r>
          </a:p>
          <a:p>
            <a:pPr>
              <a:lnSpc>
                <a:spcPct val="80000"/>
              </a:lnSpc>
            </a:pPr>
            <a:r>
              <a:rPr lang="en-US" sz="1200">
                <a:solidFill>
                  <a:srgbClr val="000000"/>
                </a:solidFill>
                <a:latin typeface="Courier New" pitchFamily="49" charset="0"/>
                <a:ea typeface="ＭＳ Ｐゴシック" pitchFamily="34" charset="-128"/>
              </a:rPr>
              <a:t>      // Block statement 2</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16389" name="Text Box 5"/>
          <p:cNvSpPr txBox="1">
            <a:spLocks noChangeArrowheads="1"/>
          </p:cNvSpPr>
          <p:nvPr/>
        </p:nvSpPr>
        <p:spPr bwMode="auto">
          <a:xfrm>
            <a:off x="3168650" y="3352800"/>
            <a:ext cx="1174750" cy="366713"/>
          </a:xfrm>
          <a:prstGeom prst="rect">
            <a:avLst/>
          </a:prstGeom>
          <a:noFill/>
          <a:ln w="9525">
            <a:noFill/>
            <a:miter lim="800000"/>
            <a:headEnd/>
            <a:tailEnd/>
          </a:ln>
          <a:effectLst/>
        </p:spPr>
        <p:txBody>
          <a:bodyPr wrap="none">
            <a:spAutoFit/>
          </a:bodyPr>
          <a:lstStyle/>
          <a:p>
            <a:r>
              <a:rPr lang="en-US">
                <a:solidFill>
                  <a:schemeClr val="hlink"/>
                </a:solidFill>
              </a:rPr>
              <a:t>The client</a:t>
            </a:r>
          </a:p>
        </p:txBody>
      </p:sp>
      <p:sp>
        <p:nvSpPr>
          <p:cNvPr id="16390" name="Rectangle 6"/>
          <p:cNvSpPr>
            <a:spLocks noChangeArrowheads="1"/>
          </p:cNvSpPr>
          <p:nvPr/>
        </p:nvSpPr>
        <p:spPr bwMode="auto">
          <a:xfrm>
            <a:off x="5029200" y="1295400"/>
            <a:ext cx="3657600" cy="24384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400">
              <a:latin typeface="Times New Roman" pitchFamily="18" charset="0"/>
            </a:endParaRPr>
          </a:p>
        </p:txBody>
      </p:sp>
      <p:sp>
        <p:nvSpPr>
          <p:cNvPr id="16391" name="Text Box 7"/>
          <p:cNvSpPr txBox="1">
            <a:spLocks noChangeArrowheads="1"/>
          </p:cNvSpPr>
          <p:nvPr/>
        </p:nvSpPr>
        <p:spPr bwMode="auto">
          <a:xfrm>
            <a:off x="5181600" y="1447800"/>
            <a:ext cx="2578100" cy="1735138"/>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X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00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void</a:t>
            </a:r>
            <a:r>
              <a:rPr lang="en-US" sz="1200">
                <a:solidFill>
                  <a:srgbClr val="000000"/>
                </a:solidFill>
                <a:latin typeface="Courier New" pitchFamily="49" charset="0"/>
                <a:ea typeface="ＭＳ Ｐゴシック" pitchFamily="34" charset="-128"/>
              </a:rPr>
              <a:t> method</a:t>
            </a:r>
            <a:r>
              <a:rPr lang="en-US" sz="1200">
                <a:solidFill>
                  <a:srgbClr val="FF0000"/>
                </a:solidFill>
                <a:latin typeface="Courier New" pitchFamily="49" charset="0"/>
                <a:ea typeface="ＭＳ Ｐゴシック" pitchFamily="34" charset="-128"/>
              </a:rPr>
              <a:t>() {</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 Method body</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16392" name="AutoShape 8"/>
          <p:cNvSpPr>
            <a:spLocks noChangeArrowheads="1"/>
          </p:cNvSpPr>
          <p:nvPr/>
        </p:nvSpPr>
        <p:spPr bwMode="auto">
          <a:xfrm>
            <a:off x="152400" y="4038600"/>
            <a:ext cx="3352800" cy="22098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6393" name="AutoShape 9"/>
          <p:cNvSpPr>
            <a:spLocks noChangeArrowheads="1"/>
          </p:cNvSpPr>
          <p:nvPr/>
        </p:nvSpPr>
        <p:spPr bwMode="auto">
          <a:xfrm>
            <a:off x="5638800" y="4038600"/>
            <a:ext cx="3352800" cy="22098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6394" name="Line 10"/>
          <p:cNvSpPr>
            <a:spLocks noChangeShapeType="1"/>
          </p:cNvSpPr>
          <p:nvPr/>
        </p:nvSpPr>
        <p:spPr bwMode="auto">
          <a:xfrm>
            <a:off x="3200400" y="4114800"/>
            <a:ext cx="0" cy="685800"/>
          </a:xfrm>
          <a:prstGeom prst="line">
            <a:avLst/>
          </a:prstGeom>
          <a:noFill/>
          <a:ln w="57150">
            <a:solidFill>
              <a:schemeClr val="tx1"/>
            </a:solidFill>
            <a:round/>
            <a:headEnd/>
            <a:tailEnd/>
          </a:ln>
          <a:effectLst/>
        </p:spPr>
        <p:txBody>
          <a:bodyPr/>
          <a:lstStyle/>
          <a:p>
            <a:endParaRPr lang="en-US"/>
          </a:p>
        </p:txBody>
      </p:sp>
      <p:sp>
        <p:nvSpPr>
          <p:cNvPr id="16395" name="Line 11"/>
          <p:cNvSpPr>
            <a:spLocks noChangeShapeType="1"/>
          </p:cNvSpPr>
          <p:nvPr/>
        </p:nvSpPr>
        <p:spPr bwMode="auto">
          <a:xfrm>
            <a:off x="3200400" y="5486400"/>
            <a:ext cx="0" cy="457200"/>
          </a:xfrm>
          <a:prstGeom prst="line">
            <a:avLst/>
          </a:prstGeom>
          <a:noFill/>
          <a:ln w="57150">
            <a:solidFill>
              <a:schemeClr val="tx1"/>
            </a:solidFill>
            <a:round/>
            <a:headEnd/>
            <a:tailEnd/>
          </a:ln>
          <a:effectLst/>
        </p:spPr>
        <p:txBody>
          <a:bodyPr/>
          <a:lstStyle/>
          <a:p>
            <a:endParaRPr lang="en-US"/>
          </a:p>
        </p:txBody>
      </p:sp>
      <p:sp>
        <p:nvSpPr>
          <p:cNvPr id="16396" name="Line 12"/>
          <p:cNvSpPr>
            <a:spLocks noChangeShapeType="1"/>
          </p:cNvSpPr>
          <p:nvPr/>
        </p:nvSpPr>
        <p:spPr bwMode="auto">
          <a:xfrm>
            <a:off x="5943600" y="4876800"/>
            <a:ext cx="0" cy="533400"/>
          </a:xfrm>
          <a:prstGeom prst="line">
            <a:avLst/>
          </a:prstGeom>
          <a:noFill/>
          <a:ln w="57150">
            <a:solidFill>
              <a:schemeClr val="tx1"/>
            </a:solidFill>
            <a:round/>
            <a:headEnd/>
            <a:tailEnd/>
          </a:ln>
          <a:effectLst/>
        </p:spPr>
        <p:txBody>
          <a:bodyPr/>
          <a:lstStyle/>
          <a:p>
            <a:endParaRPr lang="en-US"/>
          </a:p>
        </p:txBody>
      </p:sp>
      <p:cxnSp>
        <p:nvCxnSpPr>
          <p:cNvPr id="16397" name="AutoShape 13"/>
          <p:cNvCxnSpPr>
            <a:cxnSpLocks noChangeShapeType="1"/>
            <a:stCxn id="16394" idx="1"/>
            <a:endCxn id="16396" idx="0"/>
          </p:cNvCxnSpPr>
          <p:nvPr/>
        </p:nvCxnSpPr>
        <p:spPr bwMode="auto">
          <a:xfrm>
            <a:off x="3200400" y="4829175"/>
            <a:ext cx="2743200" cy="19050"/>
          </a:xfrm>
          <a:prstGeom prst="straightConnector1">
            <a:avLst/>
          </a:prstGeom>
          <a:noFill/>
          <a:ln w="38100">
            <a:solidFill>
              <a:srgbClr val="339966"/>
            </a:solidFill>
            <a:prstDash val="sysDot"/>
            <a:round/>
            <a:headEnd/>
            <a:tailEnd type="triangle" w="med" len="med"/>
          </a:ln>
          <a:effectLst/>
        </p:spPr>
      </p:cxnSp>
      <p:cxnSp>
        <p:nvCxnSpPr>
          <p:cNvPr id="16398" name="AutoShape 14"/>
          <p:cNvCxnSpPr>
            <a:cxnSpLocks noChangeShapeType="1"/>
            <a:stCxn id="16396" idx="1"/>
            <a:endCxn id="16395" idx="0"/>
          </p:cNvCxnSpPr>
          <p:nvPr/>
        </p:nvCxnSpPr>
        <p:spPr bwMode="auto">
          <a:xfrm flipH="1">
            <a:off x="3200400" y="5438775"/>
            <a:ext cx="2743200" cy="19050"/>
          </a:xfrm>
          <a:prstGeom prst="straightConnector1">
            <a:avLst/>
          </a:prstGeom>
          <a:noFill/>
          <a:ln w="38100">
            <a:solidFill>
              <a:srgbClr val="339966"/>
            </a:solidFill>
            <a:prstDash val="sysDot"/>
            <a:round/>
            <a:headEnd/>
            <a:tailEnd type="triangle" w="med" len="med"/>
          </a:ln>
          <a:effectLst/>
        </p:spPr>
      </p:cxnSp>
      <p:sp>
        <p:nvSpPr>
          <p:cNvPr id="16399" name="Text Box 15"/>
          <p:cNvSpPr txBox="1">
            <a:spLocks noChangeArrowheads="1"/>
          </p:cNvSpPr>
          <p:nvPr/>
        </p:nvSpPr>
        <p:spPr bwMode="auto">
          <a:xfrm>
            <a:off x="2178050" y="5957888"/>
            <a:ext cx="1174750" cy="366712"/>
          </a:xfrm>
          <a:prstGeom prst="rect">
            <a:avLst/>
          </a:prstGeom>
          <a:noFill/>
          <a:ln w="9525">
            <a:noFill/>
            <a:miter lim="800000"/>
            <a:headEnd/>
            <a:tailEnd/>
          </a:ln>
          <a:effectLst/>
        </p:spPr>
        <p:txBody>
          <a:bodyPr wrap="none">
            <a:spAutoFit/>
          </a:bodyPr>
          <a:lstStyle/>
          <a:p>
            <a:r>
              <a:rPr lang="en-US">
                <a:solidFill>
                  <a:schemeClr val="hlink"/>
                </a:solidFill>
              </a:rPr>
              <a:t>The client</a:t>
            </a:r>
          </a:p>
        </p:txBody>
      </p:sp>
      <p:sp>
        <p:nvSpPr>
          <p:cNvPr id="16400" name="Text Box 16"/>
          <p:cNvSpPr txBox="1">
            <a:spLocks noChangeArrowheads="1"/>
          </p:cNvSpPr>
          <p:nvPr/>
        </p:nvSpPr>
        <p:spPr bwMode="auto">
          <a:xfrm>
            <a:off x="254000" y="4129088"/>
            <a:ext cx="2949575" cy="366712"/>
          </a:xfrm>
          <a:prstGeom prst="rect">
            <a:avLst/>
          </a:prstGeom>
          <a:noFill/>
          <a:ln w="9525">
            <a:noFill/>
            <a:miter lim="800000"/>
            <a:headEnd/>
            <a:tailEnd/>
          </a:ln>
          <a:effectLst/>
        </p:spPr>
        <p:txBody>
          <a:bodyPr wrap="none">
            <a:spAutoFit/>
          </a:bodyPr>
          <a:lstStyle/>
          <a:p>
            <a:r>
              <a:rPr lang="en-US">
                <a:latin typeface="Tahoma" pitchFamily="34" charset="0"/>
              </a:rPr>
              <a:t>Block statement 1 executes</a:t>
            </a:r>
            <a:endParaRPr lang="en-GB">
              <a:latin typeface="Tahoma" pitchFamily="34" charset="0"/>
            </a:endParaRPr>
          </a:p>
        </p:txBody>
      </p:sp>
      <p:sp>
        <p:nvSpPr>
          <p:cNvPr id="16401" name="Text Box 17"/>
          <p:cNvSpPr txBox="1">
            <a:spLocks noChangeArrowheads="1"/>
          </p:cNvSpPr>
          <p:nvPr/>
        </p:nvSpPr>
        <p:spPr bwMode="auto">
          <a:xfrm>
            <a:off x="579438" y="5334000"/>
            <a:ext cx="2624137" cy="366713"/>
          </a:xfrm>
          <a:prstGeom prst="rect">
            <a:avLst/>
          </a:prstGeom>
          <a:noFill/>
          <a:ln w="9525">
            <a:noFill/>
            <a:miter lim="800000"/>
            <a:headEnd/>
            <a:tailEnd/>
          </a:ln>
          <a:effectLst/>
        </p:spPr>
        <p:txBody>
          <a:bodyPr wrap="none">
            <a:spAutoFit/>
          </a:bodyPr>
          <a:lstStyle/>
          <a:p>
            <a:r>
              <a:rPr lang="en-US">
                <a:latin typeface="Tahoma" pitchFamily="34" charset="0"/>
              </a:rPr>
              <a:t>Block statement 2 </a:t>
            </a:r>
            <a:r>
              <a:rPr lang="en-US">
                <a:solidFill>
                  <a:srgbClr val="990033"/>
                </a:solidFill>
                <a:latin typeface="Tahoma" pitchFamily="34" charset="0"/>
              </a:rPr>
              <a:t>starts</a:t>
            </a:r>
            <a:endParaRPr lang="en-GB">
              <a:solidFill>
                <a:srgbClr val="990033"/>
              </a:solidFill>
              <a:latin typeface="Tahoma" pitchFamily="34" charset="0"/>
            </a:endParaRPr>
          </a:p>
        </p:txBody>
      </p:sp>
      <p:sp>
        <p:nvSpPr>
          <p:cNvPr id="16402" name="Text Box 18"/>
          <p:cNvSpPr txBox="1">
            <a:spLocks noChangeArrowheads="1"/>
          </p:cNvSpPr>
          <p:nvPr/>
        </p:nvSpPr>
        <p:spPr bwMode="auto">
          <a:xfrm>
            <a:off x="673100" y="4586288"/>
            <a:ext cx="2530475" cy="366712"/>
          </a:xfrm>
          <a:prstGeom prst="rect">
            <a:avLst/>
          </a:prstGeom>
          <a:noFill/>
          <a:ln w="9525">
            <a:noFill/>
            <a:miter lim="800000"/>
            <a:headEnd/>
            <a:tailEnd/>
          </a:ln>
          <a:effectLst/>
        </p:spPr>
        <p:txBody>
          <a:bodyPr wrap="none">
            <a:spAutoFit/>
          </a:bodyPr>
          <a:lstStyle/>
          <a:p>
            <a:r>
              <a:rPr lang="en-US">
                <a:solidFill>
                  <a:schemeClr val="tx2"/>
                </a:solidFill>
                <a:latin typeface="Tahoma" pitchFamily="34" charset="0"/>
              </a:rPr>
              <a:t>The method Invocation</a:t>
            </a:r>
            <a:endParaRPr lang="en-GB">
              <a:solidFill>
                <a:schemeClr val="tx2"/>
              </a:solidFill>
              <a:latin typeface="Tahoma" pitchFamily="34" charset="0"/>
            </a:endParaRPr>
          </a:p>
        </p:txBody>
      </p:sp>
      <p:sp>
        <p:nvSpPr>
          <p:cNvPr id="16403" name="Text Box 19"/>
          <p:cNvSpPr txBox="1">
            <a:spLocks noChangeArrowheads="1"/>
          </p:cNvSpPr>
          <p:nvPr/>
        </p:nvSpPr>
        <p:spPr bwMode="auto">
          <a:xfrm>
            <a:off x="6003925" y="4724400"/>
            <a:ext cx="2597150" cy="366713"/>
          </a:xfrm>
          <a:prstGeom prst="rect">
            <a:avLst/>
          </a:prstGeom>
          <a:noFill/>
          <a:ln w="9525">
            <a:noFill/>
            <a:miter lim="800000"/>
            <a:headEnd/>
            <a:tailEnd/>
          </a:ln>
          <a:effectLst/>
        </p:spPr>
        <p:txBody>
          <a:bodyPr wrap="none">
            <a:spAutoFit/>
          </a:bodyPr>
          <a:lstStyle/>
          <a:p>
            <a:r>
              <a:rPr lang="en-US">
                <a:latin typeface="Tahoma" pitchFamily="34" charset="0"/>
              </a:rPr>
              <a:t>The method body </a:t>
            </a:r>
            <a:r>
              <a:rPr lang="en-US">
                <a:solidFill>
                  <a:schemeClr val="tx2"/>
                </a:solidFill>
                <a:latin typeface="Tahoma" pitchFamily="34" charset="0"/>
              </a:rPr>
              <a:t>starts</a:t>
            </a:r>
            <a:endParaRPr lang="en-GB">
              <a:solidFill>
                <a:schemeClr val="tx2"/>
              </a:solidFill>
              <a:latin typeface="Tahoma" pitchFamily="34" charset="0"/>
            </a:endParaRPr>
          </a:p>
        </p:txBody>
      </p:sp>
      <p:sp>
        <p:nvSpPr>
          <p:cNvPr id="16404" name="Text Box 20"/>
          <p:cNvSpPr txBox="1">
            <a:spLocks noChangeArrowheads="1"/>
          </p:cNvSpPr>
          <p:nvPr/>
        </p:nvSpPr>
        <p:spPr bwMode="auto">
          <a:xfrm>
            <a:off x="3484563" y="4495800"/>
            <a:ext cx="2154237" cy="641350"/>
          </a:xfrm>
          <a:prstGeom prst="rect">
            <a:avLst/>
          </a:prstGeom>
          <a:noFill/>
          <a:ln w="9525">
            <a:noFill/>
            <a:miter lim="800000"/>
            <a:headEnd/>
            <a:tailEnd/>
          </a:ln>
          <a:effectLst/>
        </p:spPr>
        <p:txBody>
          <a:bodyPr wrap="none">
            <a:spAutoFit/>
          </a:bodyPr>
          <a:lstStyle/>
          <a:p>
            <a:pPr algn="ctr"/>
            <a:r>
              <a:rPr lang="en-US">
                <a:solidFill>
                  <a:schemeClr val="tx2"/>
                </a:solidFill>
                <a:latin typeface="Tahoma" pitchFamily="34" charset="0"/>
              </a:rPr>
              <a:t>Passing Parameters</a:t>
            </a:r>
          </a:p>
          <a:p>
            <a:pPr algn="ctr"/>
            <a:r>
              <a:rPr lang="en-US">
                <a:solidFill>
                  <a:schemeClr val="tx2"/>
                </a:solidFill>
                <a:latin typeface="Tahoma" pitchFamily="34" charset="0"/>
              </a:rPr>
              <a:t>if exist</a:t>
            </a:r>
            <a:endParaRPr lang="en-GB">
              <a:solidFill>
                <a:schemeClr val="tx2"/>
              </a:solidFill>
              <a:latin typeface="Tahoma" pitchFamily="34" charset="0"/>
            </a:endParaRPr>
          </a:p>
        </p:txBody>
      </p:sp>
      <p:sp>
        <p:nvSpPr>
          <p:cNvPr id="16405" name="Text Box 21"/>
          <p:cNvSpPr txBox="1">
            <a:spLocks noChangeArrowheads="1"/>
          </p:cNvSpPr>
          <p:nvPr/>
        </p:nvSpPr>
        <p:spPr bwMode="auto">
          <a:xfrm>
            <a:off x="6019800" y="5195888"/>
            <a:ext cx="2794000" cy="366712"/>
          </a:xfrm>
          <a:prstGeom prst="rect">
            <a:avLst/>
          </a:prstGeom>
          <a:noFill/>
          <a:ln w="9525">
            <a:noFill/>
            <a:miter lim="800000"/>
            <a:headEnd/>
            <a:tailEnd/>
          </a:ln>
          <a:effectLst/>
        </p:spPr>
        <p:txBody>
          <a:bodyPr wrap="none">
            <a:spAutoFit/>
          </a:bodyPr>
          <a:lstStyle/>
          <a:p>
            <a:r>
              <a:rPr lang="en-US">
                <a:latin typeface="Tahoma" pitchFamily="34" charset="0"/>
              </a:rPr>
              <a:t>The method body </a:t>
            </a:r>
            <a:r>
              <a:rPr lang="en-US">
                <a:solidFill>
                  <a:srgbClr val="990033"/>
                </a:solidFill>
                <a:latin typeface="Tahoma" pitchFamily="34" charset="0"/>
              </a:rPr>
              <a:t>finishes</a:t>
            </a:r>
            <a:endParaRPr lang="en-GB">
              <a:solidFill>
                <a:srgbClr val="990033"/>
              </a:solidFill>
              <a:latin typeface="Tahoma" pitchFamily="34" charset="0"/>
            </a:endParaRPr>
          </a:p>
        </p:txBody>
      </p:sp>
      <p:sp>
        <p:nvSpPr>
          <p:cNvPr id="16406" name="Text Box 22"/>
          <p:cNvSpPr txBox="1">
            <a:spLocks noChangeArrowheads="1"/>
          </p:cNvSpPr>
          <p:nvPr/>
        </p:nvSpPr>
        <p:spPr bwMode="auto">
          <a:xfrm>
            <a:off x="3505200" y="5105400"/>
            <a:ext cx="2120900" cy="366713"/>
          </a:xfrm>
          <a:prstGeom prst="rect">
            <a:avLst/>
          </a:prstGeom>
          <a:noFill/>
          <a:ln w="9525">
            <a:noFill/>
            <a:miter lim="800000"/>
            <a:headEnd/>
            <a:tailEnd/>
          </a:ln>
          <a:effectLst/>
        </p:spPr>
        <p:txBody>
          <a:bodyPr wrap="none">
            <a:spAutoFit/>
          </a:bodyPr>
          <a:lstStyle/>
          <a:p>
            <a:r>
              <a:rPr lang="en-US">
                <a:solidFill>
                  <a:srgbClr val="990033"/>
                </a:solidFill>
                <a:latin typeface="Tahoma" pitchFamily="34" charset="0"/>
              </a:rPr>
              <a:t>Return result if any</a:t>
            </a:r>
            <a:endParaRPr lang="en-GB">
              <a:solidFill>
                <a:srgbClr val="990033"/>
              </a:solidFill>
              <a:latin typeface="Tahoma"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0"/>
            <a:ext cx="8839200" cy="1143000"/>
          </a:xfrm>
        </p:spPr>
        <p:txBody>
          <a:bodyPr/>
          <a:lstStyle/>
          <a:p>
            <a:r>
              <a:rPr lang="en-US" sz="3600"/>
              <a:t>Example of a Method</a:t>
            </a:r>
            <a:br>
              <a:rPr lang="en-US" sz="3600"/>
            </a:br>
            <a:r>
              <a:rPr lang="en-US" sz="3600"/>
              <a:t>with Return value</a:t>
            </a:r>
            <a:endParaRPr lang="en-GB" sz="3600"/>
          </a:p>
        </p:txBody>
      </p:sp>
      <p:sp>
        <p:nvSpPr>
          <p:cNvPr id="10" name="Slide Number Placeholder 5"/>
          <p:cNvSpPr>
            <a:spLocks noGrp="1"/>
          </p:cNvSpPr>
          <p:nvPr>
            <p:ph type="sldNum" sz="quarter" idx="12"/>
          </p:nvPr>
        </p:nvSpPr>
        <p:spPr/>
        <p:txBody>
          <a:bodyPr/>
          <a:lstStyle/>
          <a:p>
            <a:fld id="{56F9B46B-0AE5-4087-B374-DC31FA3A0F51}" type="slidenum">
              <a:rPr lang="en-US"/>
              <a:pPr/>
              <a:t>71</a:t>
            </a:fld>
            <a:endParaRPr lang="en-US"/>
          </a:p>
        </p:txBody>
      </p:sp>
      <p:grpSp>
        <p:nvGrpSpPr>
          <p:cNvPr id="2" name="Group 3"/>
          <p:cNvGrpSpPr>
            <a:grpSpLocks/>
          </p:cNvGrpSpPr>
          <p:nvPr/>
        </p:nvGrpSpPr>
        <p:grpSpPr bwMode="auto">
          <a:xfrm>
            <a:off x="684213" y="1341438"/>
            <a:ext cx="8077200" cy="2527300"/>
            <a:chOff x="432" y="1056"/>
            <a:chExt cx="5088" cy="1592"/>
          </a:xfrm>
        </p:grpSpPr>
        <p:sp>
          <p:nvSpPr>
            <p:cNvPr id="19460" name="Rectangle 4"/>
            <p:cNvSpPr>
              <a:spLocks noChangeArrowheads="1"/>
            </p:cNvSpPr>
            <p:nvPr/>
          </p:nvSpPr>
          <p:spPr bwMode="auto">
            <a:xfrm>
              <a:off x="432" y="1056"/>
              <a:ext cx="5088" cy="1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9461" name="Rectangle 5"/>
            <p:cNvSpPr>
              <a:spLocks noChangeArrowheads="1"/>
            </p:cNvSpPr>
            <p:nvPr/>
          </p:nvSpPr>
          <p:spPr bwMode="auto">
            <a:xfrm>
              <a:off x="576" y="1144"/>
              <a:ext cx="4896" cy="1504"/>
            </a:xfrm>
            <a:prstGeom prst="rect">
              <a:avLst/>
            </a:prstGeom>
            <a:noFill/>
            <a:ln w="9525">
              <a:noFill/>
              <a:miter lim="800000"/>
              <a:headEnd/>
              <a:tailEnd/>
            </a:ln>
            <a:effectLst/>
          </p:spPr>
          <p:txBody>
            <a:bodyPr>
              <a:spAutoFit/>
            </a:bodyPr>
            <a:lstStyle/>
            <a:p>
              <a:pPr>
                <a:lnSpc>
                  <a:spcPct val="80000"/>
                </a:lnSpc>
                <a:tabLst>
                  <a:tab pos="457200" algn="l"/>
                </a:tabLst>
              </a:pPr>
              <a:r>
                <a:rPr lang="en-US" sz="1400" dirty="0">
                  <a:solidFill>
                    <a:srgbClr val="0000FF"/>
                  </a:solidFill>
                  <a:latin typeface="Courier New" pitchFamily="49" charset="0"/>
                  <a:ea typeface="ＭＳ Ｐゴシック" pitchFamily="34" charset="-128"/>
                </a:rPr>
                <a:t>public class</a:t>
              </a:r>
              <a:r>
                <a:rPr lang="en-US" sz="1400" dirty="0">
                  <a:solidFill>
                    <a:srgbClr val="000000"/>
                  </a:solidFill>
                  <a:latin typeface="Courier New" pitchFamily="49" charset="0"/>
                  <a:ea typeface="ＭＳ Ｐゴシック" pitchFamily="34" charset="-128"/>
                </a:rPr>
                <a:t> Student </a:t>
              </a:r>
              <a:r>
                <a:rPr lang="en-US" sz="1400" dirty="0">
                  <a:solidFill>
                    <a:srgbClr val="FF0000"/>
                  </a:solidFill>
                  <a:latin typeface="Courier New" pitchFamily="49" charset="0"/>
                  <a:ea typeface="ＭＳ Ｐゴシック" pitchFamily="34" charset="-128"/>
                </a:rPr>
                <a:t>{</a:t>
              </a: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00FF00"/>
                  </a:solidFill>
                  <a:latin typeface="Courier New" pitchFamily="49" charset="0"/>
                  <a:ea typeface="ＭＳ Ｐゴシック" pitchFamily="34" charset="-128"/>
                </a:rPr>
                <a:t>    // Attributes</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 </a:t>
              </a:r>
              <a:r>
                <a:rPr lang="en-US" sz="1400" dirty="0">
                  <a:solidFill>
                    <a:srgbClr val="000000"/>
                  </a:solidFill>
                  <a:latin typeface="Courier New" pitchFamily="49" charset="0"/>
                  <a:ea typeface="ＭＳ Ｐゴシック" pitchFamily="34" charset="-128"/>
                </a:rPr>
                <a:t>String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 </a:t>
              </a:r>
              <a:r>
                <a:rPr lang="en-US" sz="1400" dirty="0" err="1">
                  <a:solidFill>
                    <a:srgbClr val="000000"/>
                  </a:solidFill>
                  <a:latin typeface="Courier New" pitchFamily="49" charset="0"/>
                  <a:ea typeface="ＭＳ Ｐゴシック" pitchFamily="34" charset="-128"/>
                </a:rPr>
                <a:t>int</a:t>
              </a:r>
              <a:r>
                <a:rPr lang="en-US" sz="1400" dirty="0">
                  <a:solidFill>
                    <a:srgbClr val="000000"/>
                  </a:solidFill>
                  <a:latin typeface="Courier New" pitchFamily="49" charset="0"/>
                  <a:ea typeface="ＭＳ Ｐゴシック" pitchFamily="34" charset="-128"/>
                </a:rPr>
                <a:t> midTerm1, midTerm2, lab, final ;</a:t>
              </a:r>
            </a:p>
            <a:p>
              <a:pPr>
                <a:lnSpc>
                  <a:spcPct val="80000"/>
                </a:lnSpc>
                <a:tabLst>
                  <a:tab pos="457200" algn="l"/>
                </a:tabLst>
              </a:pPr>
              <a:r>
                <a:rPr lang="en-US" sz="1400" dirty="0">
                  <a:solidFill>
                    <a:srgbClr val="00FF00"/>
                  </a:solidFill>
                  <a:latin typeface="Courier New" pitchFamily="49" charset="0"/>
                  <a:ea typeface="ＭＳ Ｐゴシック" pitchFamily="34" charset="-128"/>
                </a:rPr>
                <a:t>	// Methods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 </a:t>
              </a:r>
              <a:r>
                <a:rPr lang="en-US" sz="1400" dirty="0" err="1">
                  <a:solidFill>
                    <a:srgbClr val="0000FF"/>
                  </a:solidFill>
                  <a:latin typeface="Courier New" pitchFamily="49" charset="0"/>
                  <a:ea typeface="ＭＳ Ｐゴシック" pitchFamily="34" charset="-128"/>
                </a:rPr>
                <a:t>int</a:t>
              </a: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computeTotalMarks</a:t>
              </a:r>
              <a:r>
                <a:rPr lang="en-US" sz="1400" dirty="0">
                  <a:solidFill>
                    <a:srgbClr val="FF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err="1">
                  <a:solidFill>
                    <a:srgbClr val="000000"/>
                  </a:solidFill>
                  <a:latin typeface="Courier New" pitchFamily="49" charset="0"/>
                  <a:ea typeface="ＭＳ Ｐゴシック" pitchFamily="34" charset="-128"/>
                </a:rPr>
                <a:t>int</a:t>
              </a:r>
              <a:r>
                <a:rPr lang="en-US" sz="1400" dirty="0">
                  <a:solidFill>
                    <a:srgbClr val="000000"/>
                  </a:solidFill>
                  <a:latin typeface="Courier New" pitchFamily="49" charset="0"/>
                  <a:ea typeface="ＭＳ Ｐゴシック" pitchFamily="34" charset="-128"/>
                </a:rPr>
                <a:t> value = mid1 + mid2 + lab + final;</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return</a:t>
              </a:r>
              <a:r>
                <a:rPr lang="en-US" sz="1400" dirty="0">
                  <a:solidFill>
                    <a:srgbClr val="000000"/>
                  </a:solidFill>
                  <a:latin typeface="Courier New" pitchFamily="49" charset="0"/>
                  <a:ea typeface="ＭＳ Ｐゴシック" pitchFamily="34" charset="-128"/>
                </a:rPr>
                <a:t> value;</a:t>
              </a:r>
            </a:p>
            <a:p>
              <a:pPr>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latin typeface="Courier New" pitchFamily="49" charset="0"/>
                <a:ea typeface="ＭＳ Ｐゴシック" pitchFamily="34" charset="-128"/>
              </a:endParaRPr>
            </a:p>
          </p:txBody>
        </p:sp>
      </p:grpSp>
      <p:grpSp>
        <p:nvGrpSpPr>
          <p:cNvPr id="3" name="Group 6"/>
          <p:cNvGrpSpPr>
            <a:grpSpLocks/>
          </p:cNvGrpSpPr>
          <p:nvPr/>
        </p:nvGrpSpPr>
        <p:grpSpPr bwMode="auto">
          <a:xfrm>
            <a:off x="685800" y="3886200"/>
            <a:ext cx="8077200" cy="2362200"/>
            <a:chOff x="432" y="2612"/>
            <a:chExt cx="5088" cy="1488"/>
          </a:xfrm>
        </p:grpSpPr>
        <p:sp>
          <p:nvSpPr>
            <p:cNvPr id="19463" name="Rectangle 7"/>
            <p:cNvSpPr>
              <a:spLocks noChangeArrowheads="1"/>
            </p:cNvSpPr>
            <p:nvPr/>
          </p:nvSpPr>
          <p:spPr bwMode="auto">
            <a:xfrm>
              <a:off x="432" y="2612"/>
              <a:ext cx="5088" cy="1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9464" name="Rectangle 8"/>
            <p:cNvSpPr>
              <a:spLocks noChangeArrowheads="1"/>
            </p:cNvSpPr>
            <p:nvPr/>
          </p:nvSpPr>
          <p:spPr bwMode="auto">
            <a:xfrm>
              <a:off x="576" y="2700"/>
              <a:ext cx="4896" cy="1369"/>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TestStudent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static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void</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main</a:t>
              </a: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String </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 args</a:t>
              </a:r>
              <a:r>
                <a:rPr lang="en-US" sz="1400">
                  <a:solidFill>
                    <a:srgbClr val="FF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Student st = new Student();</a:t>
              </a:r>
            </a:p>
            <a:p>
              <a:pPr>
                <a:lnSpc>
                  <a:spcPct val="80000"/>
                </a:lnSpc>
                <a:tabLst>
                  <a:tab pos="457200" algn="l"/>
                </a:tabLst>
              </a:pPr>
              <a:r>
                <a:rPr lang="en-US" sz="1400">
                  <a:solidFill>
                    <a:srgbClr val="000000"/>
                  </a:solidFill>
                  <a:latin typeface="Courier New" pitchFamily="49" charset="0"/>
                  <a:ea typeface="ＭＳ Ｐゴシック" pitchFamily="34" charset="-128"/>
                </a:rPr>
                <a:t>		int total;</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total = st.computeTotalMarks</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a:t>
              </a:r>
            </a:p>
            <a:p>
              <a:pPr>
                <a:lnSpc>
                  <a:spcPct val="80000"/>
                </a:lnSpc>
                <a:tabLst>
                  <a:tab pos="457200" algn="l"/>
                </a:tabLst>
              </a:pPr>
              <a:r>
                <a:rPr lang="en-US" sz="1400">
                  <a:solidFill>
                    <a:srgbClr val="000000"/>
                  </a:solidFill>
                  <a:latin typeface="Courier New" pitchFamily="49" charset="0"/>
                  <a:ea typeface="ＭＳ Ｐゴシック" pitchFamily="34" charset="-128"/>
                </a:rPr>
                <a:t>		System.out.println</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total</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a:t>
              </a:r>
            </a:p>
            <a:p>
              <a:pPr>
                <a:tabLst>
                  <a:tab pos="457200" algn="l"/>
                </a:tabLst>
              </a:pP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latin typeface="Courier New" pitchFamily="49" charset="0"/>
                <a:ea typeface="ＭＳ Ｐゴシック" pitchFamily="34" charset="-128"/>
              </a:endParaRPr>
            </a:p>
          </p:txBody>
        </p:sp>
      </p:gr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152400"/>
            <a:ext cx="7772400" cy="838200"/>
          </a:xfrm>
        </p:spPr>
        <p:txBody>
          <a:bodyPr/>
          <a:lstStyle/>
          <a:p>
            <a:r>
              <a:rPr lang="en-US"/>
              <a:t>Arguments and Parameters</a:t>
            </a:r>
          </a:p>
        </p:txBody>
      </p:sp>
      <p:sp>
        <p:nvSpPr>
          <p:cNvPr id="22531" name="Rectangle 3"/>
          <p:cNvSpPr>
            <a:spLocks noGrp="1" noChangeArrowheads="1"/>
          </p:cNvSpPr>
          <p:nvPr>
            <p:ph idx="1"/>
          </p:nvPr>
        </p:nvSpPr>
        <p:spPr>
          <a:xfrm>
            <a:off x="304800" y="1524000"/>
            <a:ext cx="8839200" cy="4114800"/>
          </a:xfrm>
        </p:spPr>
        <p:txBody>
          <a:bodyPr/>
          <a:lstStyle/>
          <a:p>
            <a:r>
              <a:rPr lang="en-US"/>
              <a:t>An argument is a value we pass to a method.</a:t>
            </a:r>
          </a:p>
          <a:p>
            <a:r>
              <a:rPr lang="en-US"/>
              <a:t>A parameter is a placeholder in the called method to hold the value of the passed argument.</a:t>
            </a:r>
          </a:p>
        </p:txBody>
      </p:sp>
      <p:sp>
        <p:nvSpPr>
          <p:cNvPr id="15" name="Slide Number Placeholder 5"/>
          <p:cNvSpPr>
            <a:spLocks noGrp="1"/>
          </p:cNvSpPr>
          <p:nvPr>
            <p:ph type="sldNum" sz="quarter" idx="12"/>
          </p:nvPr>
        </p:nvSpPr>
        <p:spPr/>
        <p:txBody>
          <a:bodyPr/>
          <a:lstStyle/>
          <a:p>
            <a:fld id="{BFF4E9EA-724D-49FB-9A2A-C05A7652F90B}" type="slidenum">
              <a:rPr lang="en-US"/>
              <a:pPr/>
              <a:t>72</a:t>
            </a:fld>
            <a:endParaRPr lang="en-US"/>
          </a:p>
        </p:txBody>
      </p:sp>
      <p:grpSp>
        <p:nvGrpSpPr>
          <p:cNvPr id="2" name="Group 15"/>
          <p:cNvGrpSpPr>
            <a:grpSpLocks/>
          </p:cNvGrpSpPr>
          <p:nvPr/>
        </p:nvGrpSpPr>
        <p:grpSpPr bwMode="auto">
          <a:xfrm>
            <a:off x="685800" y="3644900"/>
            <a:ext cx="3670300" cy="2592388"/>
            <a:chOff x="432" y="2296"/>
            <a:chExt cx="2312" cy="1633"/>
          </a:xfrm>
        </p:grpSpPr>
        <p:sp>
          <p:nvSpPr>
            <p:cNvPr id="22533" name="Rectangle 5"/>
            <p:cNvSpPr>
              <a:spLocks noChangeArrowheads="1"/>
            </p:cNvSpPr>
            <p:nvPr/>
          </p:nvSpPr>
          <p:spPr bwMode="auto">
            <a:xfrm>
              <a:off x="432" y="2296"/>
              <a:ext cx="2312" cy="163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2534" name="Text Box 6"/>
            <p:cNvSpPr txBox="1">
              <a:spLocks noChangeArrowheads="1"/>
            </p:cNvSpPr>
            <p:nvPr/>
          </p:nvSpPr>
          <p:spPr bwMode="auto">
            <a:xfrm>
              <a:off x="476" y="2387"/>
              <a:ext cx="2146" cy="1369"/>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Sample </a:t>
              </a:r>
              <a:r>
                <a:rPr lang="en-US" sz="1200">
                  <a:solidFill>
                    <a:srgbClr val="FF0000"/>
                  </a:solidFill>
                  <a:latin typeface="Courier New" pitchFamily="49" charset="0"/>
                  <a:ea typeface="ＭＳ Ｐゴシック" pitchFamily="34" charset="-128"/>
                </a:rPr>
                <a:t>{</a:t>
              </a:r>
              <a:endParaRPr lang="en-US" sz="1200">
                <a:latin typeface="Courier New" pitchFamily="49" charset="0"/>
                <a:ea typeface="ＭＳ Ｐゴシック" pitchFamily="34" charset="-128"/>
              </a:endParaRP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static void</a:t>
              </a: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main</a:t>
              </a:r>
              <a:r>
                <a:rPr lang="en-US" sz="1200">
                  <a:solidFill>
                    <a:srgbClr val="FF0000"/>
                  </a:solidFill>
                  <a:latin typeface="Courier New" pitchFamily="49" charset="0"/>
                  <a:ea typeface="ＭＳ Ｐゴシック" pitchFamily="34" charset="-128"/>
                </a:rPr>
                <a:t>(</a:t>
              </a:r>
              <a:r>
                <a:rPr lang="en-US" sz="1200">
                  <a:solidFill>
                    <a:srgbClr val="000000"/>
                  </a:solidFill>
                  <a:latin typeface="Courier New" pitchFamily="49" charset="0"/>
                  <a:ea typeface="ＭＳ Ｐゴシック" pitchFamily="34" charset="-128"/>
                </a:rPr>
                <a:t>String[] arg</a:t>
              </a:r>
              <a:r>
                <a:rPr lang="en-US" sz="1200">
                  <a:solidFill>
                    <a:srgbClr val="FF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Account acct = new Account();</a:t>
              </a:r>
            </a:p>
            <a:p>
              <a:pPr>
                <a:lnSpc>
                  <a:spcPct val="80000"/>
                </a:lnSpc>
              </a:pPr>
              <a:r>
                <a:rPr lang="en-US" sz="1200">
                  <a:solidFill>
                    <a:srgbClr val="000000"/>
                  </a:solidFill>
                  <a:latin typeface="Courier New" pitchFamily="49" charset="0"/>
                  <a:ea typeface="ＭＳ Ｐゴシック" pitchFamily="34" charset="-128"/>
                </a:rPr>
                <a:t>      . . .</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acct.add(400);</a:t>
              </a:r>
            </a:p>
            <a:p>
              <a:pPr>
                <a:lnSpc>
                  <a:spcPct val="80000"/>
                </a:lnSpc>
              </a:pPr>
              <a:r>
                <a:rPr lang="en-US" sz="1200">
                  <a:solidFill>
                    <a:srgbClr val="000000"/>
                  </a:solidFill>
                  <a:latin typeface="Courier New" pitchFamily="49" charset="0"/>
                  <a:ea typeface="ＭＳ Ｐゴシック" pitchFamily="34" charset="-128"/>
                </a:rPr>
                <a:t>      . . .</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22535" name="Line 7"/>
            <p:cNvSpPr>
              <a:spLocks noChangeShapeType="1"/>
            </p:cNvSpPr>
            <p:nvPr/>
          </p:nvSpPr>
          <p:spPr bwMode="auto">
            <a:xfrm flipH="1" flipV="1">
              <a:off x="1474" y="3249"/>
              <a:ext cx="0" cy="249"/>
            </a:xfrm>
            <a:prstGeom prst="line">
              <a:avLst/>
            </a:prstGeom>
            <a:noFill/>
            <a:ln w="28575">
              <a:solidFill>
                <a:schemeClr val="hlink"/>
              </a:solidFill>
              <a:round/>
              <a:headEnd/>
              <a:tailEnd type="triangle" w="med" len="med"/>
            </a:ln>
            <a:effectLst/>
          </p:spPr>
          <p:txBody>
            <a:bodyPr/>
            <a:lstStyle/>
            <a:p>
              <a:endParaRPr lang="en-US"/>
            </a:p>
          </p:txBody>
        </p:sp>
        <p:sp>
          <p:nvSpPr>
            <p:cNvPr id="22536" name="Text Box 8"/>
            <p:cNvSpPr txBox="1">
              <a:spLocks noChangeArrowheads="1"/>
            </p:cNvSpPr>
            <p:nvPr/>
          </p:nvSpPr>
          <p:spPr bwMode="auto">
            <a:xfrm>
              <a:off x="884" y="3521"/>
              <a:ext cx="1328" cy="405"/>
            </a:xfrm>
            <a:prstGeom prst="rect">
              <a:avLst/>
            </a:prstGeom>
            <a:noFill/>
            <a:ln w="9525">
              <a:noFill/>
              <a:miter lim="800000"/>
              <a:headEnd/>
              <a:tailEnd/>
            </a:ln>
            <a:effectLst/>
          </p:spPr>
          <p:txBody>
            <a:bodyPr>
              <a:spAutoFit/>
            </a:bodyPr>
            <a:lstStyle/>
            <a:p>
              <a:pPr algn="ctr"/>
              <a:r>
                <a:rPr lang="en-US">
                  <a:solidFill>
                    <a:schemeClr val="hlink"/>
                  </a:solidFill>
                </a:rPr>
                <a:t>Argument</a:t>
              </a:r>
            </a:p>
            <a:p>
              <a:pPr algn="ctr"/>
              <a:r>
                <a:rPr lang="en-US">
                  <a:solidFill>
                    <a:schemeClr val="hlink"/>
                  </a:solidFill>
                </a:rPr>
                <a:t>(Actual Parameter)</a:t>
              </a:r>
            </a:p>
          </p:txBody>
        </p:sp>
      </p:grpSp>
      <p:grpSp>
        <p:nvGrpSpPr>
          <p:cNvPr id="3" name="Group 14"/>
          <p:cNvGrpSpPr>
            <a:grpSpLocks/>
          </p:cNvGrpSpPr>
          <p:nvPr/>
        </p:nvGrpSpPr>
        <p:grpSpPr bwMode="auto">
          <a:xfrm>
            <a:off x="5029200" y="3573463"/>
            <a:ext cx="3657600" cy="2592387"/>
            <a:chOff x="3168" y="2251"/>
            <a:chExt cx="2304" cy="1633"/>
          </a:xfrm>
        </p:grpSpPr>
        <p:sp>
          <p:nvSpPr>
            <p:cNvPr id="22538" name="Rectangle 10"/>
            <p:cNvSpPr>
              <a:spLocks noChangeArrowheads="1"/>
            </p:cNvSpPr>
            <p:nvPr/>
          </p:nvSpPr>
          <p:spPr bwMode="auto">
            <a:xfrm>
              <a:off x="3168" y="2251"/>
              <a:ext cx="2304" cy="163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400">
                <a:latin typeface="Times New Roman" pitchFamily="18" charset="0"/>
              </a:endParaRPr>
            </a:p>
          </p:txBody>
        </p:sp>
        <p:sp>
          <p:nvSpPr>
            <p:cNvPr id="22539" name="Text Box 11"/>
            <p:cNvSpPr txBox="1">
              <a:spLocks noChangeArrowheads="1"/>
            </p:cNvSpPr>
            <p:nvPr/>
          </p:nvSpPr>
          <p:spPr bwMode="auto">
            <a:xfrm>
              <a:off x="3264" y="2496"/>
              <a:ext cx="2030" cy="1093"/>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Account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00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void</a:t>
              </a:r>
              <a:r>
                <a:rPr lang="en-US" sz="1200">
                  <a:solidFill>
                    <a:srgbClr val="000000"/>
                  </a:solidFill>
                  <a:latin typeface="Courier New" pitchFamily="49" charset="0"/>
                  <a:ea typeface="ＭＳ Ｐゴシック" pitchFamily="34" charset="-128"/>
                </a:rPr>
                <a:t> add</a:t>
              </a:r>
              <a:r>
                <a:rPr lang="en-US" sz="1200">
                  <a:solidFill>
                    <a:srgbClr val="FF0000"/>
                  </a:solidFill>
                  <a:latin typeface="Courier New" pitchFamily="49" charset="0"/>
                  <a:ea typeface="ＭＳ Ｐゴシック" pitchFamily="34" charset="-128"/>
                </a:rPr>
                <a:t>(</a:t>
              </a:r>
              <a:r>
                <a:rPr lang="en-US" sz="1200">
                  <a:solidFill>
                    <a:srgbClr val="000000"/>
                  </a:solidFill>
                  <a:latin typeface="Courier New" pitchFamily="49" charset="0"/>
                  <a:ea typeface="ＭＳ Ｐゴシック" pitchFamily="34" charset="-128"/>
                </a:rPr>
                <a:t>double amt</a:t>
              </a:r>
              <a:r>
                <a:rPr lang="en-US" sz="1200">
                  <a:solidFill>
                    <a:srgbClr val="FF0000"/>
                  </a:solidFill>
                  <a:latin typeface="Courier New" pitchFamily="49" charset="0"/>
                  <a:ea typeface="ＭＳ Ｐゴシック" pitchFamily="34" charset="-128"/>
                </a:rPr>
                <a:t>) {</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balance = balance + amt;</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22540" name="Line 12"/>
            <p:cNvSpPr>
              <a:spLocks noChangeShapeType="1"/>
            </p:cNvSpPr>
            <p:nvPr/>
          </p:nvSpPr>
          <p:spPr bwMode="auto">
            <a:xfrm flipH="1">
              <a:off x="4944" y="2640"/>
              <a:ext cx="0" cy="240"/>
            </a:xfrm>
            <a:prstGeom prst="line">
              <a:avLst/>
            </a:prstGeom>
            <a:noFill/>
            <a:ln w="28575">
              <a:solidFill>
                <a:schemeClr val="hlink"/>
              </a:solidFill>
              <a:round/>
              <a:headEnd/>
              <a:tailEnd type="triangle" w="med" len="med"/>
            </a:ln>
            <a:effectLst/>
          </p:spPr>
          <p:txBody>
            <a:bodyPr/>
            <a:lstStyle/>
            <a:p>
              <a:endParaRPr lang="en-US"/>
            </a:p>
          </p:txBody>
        </p:sp>
        <p:sp>
          <p:nvSpPr>
            <p:cNvPr id="22541" name="Text Box 13"/>
            <p:cNvSpPr txBox="1">
              <a:spLocks noChangeArrowheads="1"/>
            </p:cNvSpPr>
            <p:nvPr/>
          </p:nvSpPr>
          <p:spPr bwMode="auto">
            <a:xfrm>
              <a:off x="4558" y="2296"/>
              <a:ext cx="772" cy="404"/>
            </a:xfrm>
            <a:prstGeom prst="rect">
              <a:avLst/>
            </a:prstGeom>
            <a:noFill/>
            <a:ln w="9525">
              <a:noFill/>
              <a:miter lim="800000"/>
              <a:headEnd/>
              <a:tailEnd/>
            </a:ln>
            <a:effectLst/>
          </p:spPr>
          <p:txBody>
            <a:bodyPr wrap="none">
              <a:spAutoFit/>
            </a:bodyPr>
            <a:lstStyle/>
            <a:p>
              <a:pPr algn="ctr"/>
              <a:r>
                <a:rPr lang="en-US">
                  <a:solidFill>
                    <a:schemeClr val="hlink"/>
                  </a:solidFill>
                </a:rPr>
                <a:t>Formal</a:t>
              </a:r>
            </a:p>
            <a:p>
              <a:pPr algn="ctr"/>
              <a:r>
                <a:rPr lang="en-US">
                  <a:solidFill>
                    <a:schemeClr val="hlink"/>
                  </a:solidFill>
                </a:rPr>
                <a:t>parameter</a:t>
              </a:r>
            </a:p>
          </p:txBody>
        </p:sp>
      </p:gr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97C03F9-969E-4615-8453-B09202E98CE2}" type="slidenum">
              <a:rPr lang="en-US"/>
              <a:pPr/>
              <a:t>73</a:t>
            </a:fld>
            <a:endParaRPr lang="en-US"/>
          </a:p>
        </p:txBody>
      </p:sp>
      <p:sp>
        <p:nvSpPr>
          <p:cNvPr id="25602" name="Rectangle 2"/>
          <p:cNvSpPr>
            <a:spLocks noChangeArrowheads="1"/>
          </p:cNvSpPr>
          <p:nvPr/>
        </p:nvSpPr>
        <p:spPr bwMode="auto">
          <a:xfrm>
            <a:off x="5257800" y="4648200"/>
            <a:ext cx="3657600" cy="396875"/>
          </a:xfrm>
          <a:prstGeom prst="rect">
            <a:avLst/>
          </a:prstGeom>
          <a:noFill/>
          <a:ln w="9525">
            <a:noFill/>
            <a:miter lim="800000"/>
            <a:headEnd/>
            <a:tailEnd/>
          </a:ln>
          <a:effectLst/>
        </p:spPr>
        <p:txBody>
          <a:bodyPr>
            <a:spAutoFit/>
          </a:bodyPr>
          <a:lstStyle/>
          <a:p>
            <a:r>
              <a:rPr lang="en-US" sz="2000" b="1" dirty="0">
                <a:solidFill>
                  <a:srgbClr val="FF6600"/>
                </a:solidFill>
                <a:latin typeface="Comic Sans MS" pitchFamily="66" charset="0"/>
              </a:rPr>
              <a:t>Information Hiding</a:t>
            </a:r>
          </a:p>
        </p:txBody>
      </p:sp>
      <p:sp>
        <p:nvSpPr>
          <p:cNvPr id="25603" name="Rectangle 3"/>
          <p:cNvSpPr>
            <a:spLocks noChangeArrowheads="1"/>
          </p:cNvSpPr>
          <p:nvPr/>
        </p:nvSpPr>
        <p:spPr bwMode="auto">
          <a:xfrm>
            <a:off x="533400" y="2514600"/>
            <a:ext cx="7927032" cy="1371600"/>
          </a:xfrm>
          <a:prstGeom prst="rect">
            <a:avLst/>
          </a:prstGeom>
          <a:noFill/>
          <a:ln w="9525">
            <a:noFill/>
            <a:miter lim="800000"/>
            <a:headEnd/>
            <a:tailEnd/>
          </a:ln>
          <a:effectLst/>
        </p:spPr>
        <p:txBody>
          <a:bodyPr/>
          <a:lstStyle/>
          <a:p>
            <a:pPr>
              <a:spcBef>
                <a:spcPct val="20000"/>
              </a:spcBef>
            </a:pPr>
            <a:r>
              <a:rPr lang="en-US" sz="4400" dirty="0">
                <a:solidFill>
                  <a:schemeClr val="tx2"/>
                </a:solidFill>
                <a:latin typeface="Comic Sans MS" pitchFamily="66" charset="0"/>
                <a:ea typeface="ＭＳ Ｐゴシック" pitchFamily="34" charset="-128"/>
              </a:rPr>
              <a:t>Getter, Setter and Constructor</a:t>
            </a:r>
          </a:p>
          <a:p>
            <a:pPr>
              <a:spcBef>
                <a:spcPct val="20000"/>
              </a:spcBef>
            </a:pPr>
            <a:endParaRPr lang="en-US" sz="4400" dirty="0">
              <a:solidFill>
                <a:schemeClr val="tx2"/>
              </a:solidFill>
              <a:latin typeface="Comic Sans MS" pitchFamily="66" charset="0"/>
              <a:ea typeface="ＭＳ Ｐゴシック" pitchFamily="34" charset="-128"/>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03238"/>
            <a:ext cx="8229600" cy="914400"/>
          </a:xfrm>
        </p:spPr>
        <p:txBody>
          <a:bodyPr/>
          <a:lstStyle/>
          <a:p>
            <a:r>
              <a:rPr lang="en-US" sz="4000"/>
              <a:t>How Private Attributes could be Accessed</a:t>
            </a:r>
            <a:endParaRPr lang="en-GB" sz="4000"/>
          </a:p>
        </p:txBody>
      </p:sp>
      <p:sp>
        <p:nvSpPr>
          <p:cNvPr id="3075" name="Rectangle 3"/>
          <p:cNvSpPr>
            <a:spLocks noGrp="1" noChangeArrowheads="1"/>
          </p:cNvSpPr>
          <p:nvPr>
            <p:ph idx="1"/>
          </p:nvPr>
        </p:nvSpPr>
        <p:spPr>
          <a:xfrm>
            <a:off x="838200" y="1524000"/>
            <a:ext cx="7772400" cy="4953000"/>
          </a:xfrm>
        </p:spPr>
        <p:txBody>
          <a:bodyPr/>
          <a:lstStyle/>
          <a:p>
            <a:pPr>
              <a:lnSpc>
                <a:spcPct val="90000"/>
              </a:lnSpc>
            </a:pPr>
            <a:r>
              <a:rPr lang="en-US" dirty="0"/>
              <a:t>Private attributes are accessible from outside using </a:t>
            </a:r>
            <a:r>
              <a:rPr lang="en-US" dirty="0" err="1"/>
              <a:t>accessor</a:t>
            </a:r>
            <a:r>
              <a:rPr lang="en-US" dirty="0"/>
              <a:t> operations.</a:t>
            </a:r>
          </a:p>
          <a:p>
            <a:pPr lvl="2">
              <a:lnSpc>
                <a:spcPct val="90000"/>
              </a:lnSpc>
            </a:pPr>
            <a:r>
              <a:rPr lang="en-US" dirty="0"/>
              <a:t>Getters</a:t>
            </a:r>
          </a:p>
          <a:p>
            <a:pPr lvl="2">
              <a:lnSpc>
                <a:spcPct val="90000"/>
              </a:lnSpc>
            </a:pPr>
            <a:r>
              <a:rPr lang="en-US" dirty="0"/>
              <a:t>Setters</a:t>
            </a:r>
            <a:endParaRPr lang="en-GB" dirty="0"/>
          </a:p>
        </p:txBody>
      </p:sp>
      <p:sp>
        <p:nvSpPr>
          <p:cNvPr id="5" name="Slide Number Placeholder 5"/>
          <p:cNvSpPr>
            <a:spLocks noGrp="1"/>
          </p:cNvSpPr>
          <p:nvPr>
            <p:ph type="sldNum" sz="quarter" idx="12"/>
          </p:nvPr>
        </p:nvSpPr>
        <p:spPr/>
        <p:txBody>
          <a:bodyPr/>
          <a:lstStyle/>
          <a:p>
            <a:fld id="{9EE1ADFF-46F0-406F-A4F2-978F0C1FF644}" type="slidenum">
              <a:rPr lang="en-US"/>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p:cNvSpPr>
            <a:spLocks noGrp="1"/>
          </p:cNvSpPr>
          <p:nvPr>
            <p:ph type="sldNum" sz="quarter" idx="12"/>
          </p:nvPr>
        </p:nvSpPr>
        <p:spPr/>
        <p:txBody>
          <a:bodyPr/>
          <a:lstStyle/>
          <a:p>
            <a:fld id="{2DC1B9CB-0380-4888-AFBB-050FEE52F0F9}" type="slidenum">
              <a:rPr lang="en-US"/>
              <a:pPr/>
              <a:t>75</a:t>
            </a:fld>
            <a:endParaRPr lang="en-US"/>
          </a:p>
        </p:txBody>
      </p:sp>
      <p:sp>
        <p:nvSpPr>
          <p:cNvPr id="4098" name="Rectangle 2"/>
          <p:cNvSpPr>
            <a:spLocks noChangeArrowheads="1"/>
          </p:cNvSpPr>
          <p:nvPr/>
        </p:nvSpPr>
        <p:spPr bwMode="auto">
          <a:xfrm>
            <a:off x="381000" y="152400"/>
            <a:ext cx="6553200" cy="1447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099" name="Rectangle 3"/>
          <p:cNvSpPr>
            <a:spLocks noChangeArrowheads="1"/>
          </p:cNvSpPr>
          <p:nvPr/>
        </p:nvSpPr>
        <p:spPr bwMode="auto">
          <a:xfrm>
            <a:off x="609600" y="292100"/>
            <a:ext cx="5257800" cy="1620838"/>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Data Member</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grpSp>
        <p:nvGrpSpPr>
          <p:cNvPr id="2" name="Group 4"/>
          <p:cNvGrpSpPr>
            <a:grpSpLocks/>
          </p:cNvGrpSpPr>
          <p:nvPr/>
        </p:nvGrpSpPr>
        <p:grpSpPr bwMode="auto">
          <a:xfrm>
            <a:off x="304800" y="1752600"/>
            <a:ext cx="8610600" cy="4754563"/>
            <a:chOff x="192" y="1104"/>
            <a:chExt cx="5424" cy="2995"/>
          </a:xfrm>
        </p:grpSpPr>
        <p:sp>
          <p:nvSpPr>
            <p:cNvPr id="4101" name="Rectangle 5"/>
            <p:cNvSpPr>
              <a:spLocks noChangeArrowheads="1"/>
            </p:cNvSpPr>
            <p:nvPr/>
          </p:nvSpPr>
          <p:spPr bwMode="auto">
            <a:xfrm>
              <a:off x="192" y="1104"/>
              <a:ext cx="4992" cy="283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2" name="Rectangle 6"/>
            <p:cNvSpPr>
              <a:spLocks noChangeArrowheads="1"/>
            </p:cNvSpPr>
            <p:nvPr/>
          </p:nvSpPr>
          <p:spPr bwMode="auto">
            <a:xfrm>
              <a:off x="336" y="2928"/>
              <a:ext cx="4752" cy="624"/>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3" name="Rectangle 7"/>
            <p:cNvSpPr>
              <a:spLocks noChangeArrowheads="1"/>
            </p:cNvSpPr>
            <p:nvPr/>
          </p:nvSpPr>
          <p:spPr bwMode="auto">
            <a:xfrm>
              <a:off x="336" y="2496"/>
              <a:ext cx="4128" cy="33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4" name="Rectangle 8"/>
            <p:cNvSpPr>
              <a:spLocks noChangeArrowheads="1"/>
            </p:cNvSpPr>
            <p:nvPr/>
          </p:nvSpPr>
          <p:spPr bwMode="auto">
            <a:xfrm>
              <a:off x="336" y="1824"/>
              <a:ext cx="4128" cy="33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5" name="Rectangle 9"/>
            <p:cNvSpPr>
              <a:spLocks noChangeArrowheads="1"/>
            </p:cNvSpPr>
            <p:nvPr/>
          </p:nvSpPr>
          <p:spPr bwMode="auto">
            <a:xfrm>
              <a:off x="288" y="1152"/>
              <a:ext cx="5328" cy="2947"/>
            </a:xfrm>
            <a:prstGeom prst="rect">
              <a:avLst/>
            </a:prstGeom>
            <a:noFill/>
            <a:ln w="9525">
              <a:noFill/>
              <a:miter lim="800000"/>
              <a:headEnd/>
              <a:tailEnd/>
            </a:ln>
            <a:effectLst/>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“CT1513“;</a:t>
              </a: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“CT1413“;</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a:t>
              </a:r>
              <a:r>
                <a:rPr lang="en-US" sz="1400" dirty="0" err="1">
                  <a:solidFill>
                    <a:srgbClr val="007F7F"/>
                  </a:solidFill>
                  <a:latin typeface="Courier New" pitchFamily="49" charset="0"/>
                  <a:cs typeface="Courier New" pitchFamily="49" charset="0"/>
                </a:rPr>
                <a:t>Maha</a:t>
              </a:r>
              <a:r>
                <a:rPr lang="en-US" sz="1400" dirty="0">
                  <a:solidFill>
                    <a:srgbClr val="007F7F"/>
                  </a:solidFill>
                  <a:latin typeface="Courier New" pitchFamily="49" charset="0"/>
                  <a:cs typeface="Courier New" pitchFamily="49" charset="0"/>
                </a:rPr>
                <a:t> </a:t>
              </a:r>
              <a:r>
                <a:rPr lang="en-US" sz="1400" dirty="0" err="1">
                  <a:solidFill>
                    <a:srgbClr val="007F7F"/>
                  </a:solidFill>
                  <a:latin typeface="Courier New" pitchFamily="49" charset="0"/>
                  <a:cs typeface="Courier New" pitchFamily="49" charset="0"/>
                </a:rPr>
                <a:t>AlSaad</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FF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sp>
          <p:nvSpPr>
            <p:cNvPr id="4106" name="Freeform 10"/>
            <p:cNvSpPr>
              <a:spLocks/>
            </p:cNvSpPr>
            <p:nvPr/>
          </p:nvSpPr>
          <p:spPr bwMode="auto">
            <a:xfrm rot="-50793">
              <a:off x="432" y="1872"/>
              <a:ext cx="336" cy="217"/>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4107" name="Freeform 11"/>
            <p:cNvSpPr>
              <a:spLocks/>
            </p:cNvSpPr>
            <p:nvPr/>
          </p:nvSpPr>
          <p:spPr bwMode="auto">
            <a:xfrm rot="-50793">
              <a:off x="432" y="2544"/>
              <a:ext cx="336" cy="217"/>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4108" name="Freeform 12"/>
            <p:cNvSpPr>
              <a:spLocks/>
            </p:cNvSpPr>
            <p:nvPr/>
          </p:nvSpPr>
          <p:spPr bwMode="auto">
            <a:xfrm rot="-50793">
              <a:off x="432" y="3120"/>
              <a:ext cx="336" cy="217"/>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gr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A7E01DA9-45B8-491B-81ED-8E2B00C7243F}" type="slidenum">
              <a:rPr lang="en-US"/>
              <a:pPr/>
              <a:t>76</a:t>
            </a:fld>
            <a:endParaRPr lang="en-US"/>
          </a:p>
        </p:txBody>
      </p:sp>
      <p:grpSp>
        <p:nvGrpSpPr>
          <p:cNvPr id="2" name="Group 2"/>
          <p:cNvGrpSpPr>
            <a:grpSpLocks/>
          </p:cNvGrpSpPr>
          <p:nvPr/>
        </p:nvGrpSpPr>
        <p:grpSpPr bwMode="auto">
          <a:xfrm>
            <a:off x="685800" y="990600"/>
            <a:ext cx="7772400" cy="5489575"/>
            <a:chOff x="432" y="624"/>
            <a:chExt cx="4896" cy="3458"/>
          </a:xfrm>
        </p:grpSpPr>
        <p:sp>
          <p:nvSpPr>
            <p:cNvPr id="12291" name="Rectangle 3"/>
            <p:cNvSpPr>
              <a:spLocks noChangeArrowheads="1"/>
            </p:cNvSpPr>
            <p:nvPr/>
          </p:nvSpPr>
          <p:spPr bwMode="auto">
            <a:xfrm>
              <a:off x="432" y="624"/>
              <a:ext cx="4896" cy="3264"/>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2292" name="Rectangle 4"/>
            <p:cNvSpPr>
              <a:spLocks noChangeArrowheads="1"/>
            </p:cNvSpPr>
            <p:nvPr/>
          </p:nvSpPr>
          <p:spPr bwMode="auto">
            <a:xfrm>
              <a:off x="576" y="712"/>
              <a:ext cx="4608" cy="3370"/>
            </a:xfrm>
            <a:prstGeom prst="rect">
              <a:avLst/>
            </a:prstGeom>
            <a:noFill/>
            <a:ln w="9525">
              <a:noFill/>
              <a:miter lim="800000"/>
              <a:headEnd/>
              <a:tailEnd/>
            </a:ln>
            <a:effectLst/>
          </p:spPr>
          <p:txBody>
            <a:bodyPr>
              <a:spAutoFit/>
            </a:bodyPr>
            <a:lstStyle/>
            <a:p>
              <a:pPr>
                <a:lnSpc>
                  <a:spcPct val="80000"/>
                </a:lnSpc>
                <a:tabLst>
                  <a:tab pos="457200" algn="l"/>
                </a:tabLst>
              </a:pPr>
              <a:r>
                <a:rPr lang="en-US">
                  <a:solidFill>
                    <a:srgbClr val="0000FF"/>
                  </a:solidFill>
                  <a:latin typeface="Courier New" pitchFamily="49" charset="0"/>
                  <a:ea typeface="ＭＳ Ｐゴシック" pitchFamily="34" charset="-128"/>
                </a:rPr>
                <a:t>public class</a:t>
              </a:r>
              <a:r>
                <a:rPr lang="en-US">
                  <a:solidFill>
                    <a:srgbClr val="000000"/>
                  </a:solidFill>
                  <a:latin typeface="Courier New" pitchFamily="49" charset="0"/>
                  <a:ea typeface="ＭＳ Ｐゴシック" pitchFamily="34" charset="-128"/>
                </a:rPr>
                <a:t> Course </a:t>
              </a:r>
              <a:r>
                <a:rPr lang="en-US">
                  <a:solidFill>
                    <a:srgbClr val="FF0000"/>
                  </a:solidFill>
                  <a:latin typeface="Courier New" pitchFamily="49" charset="0"/>
                  <a:ea typeface="ＭＳ Ｐゴシック" pitchFamily="34" charset="-128"/>
                </a:rPr>
                <a:t>{</a:t>
              </a:r>
            </a:p>
            <a:p>
              <a:pPr>
                <a:lnSpc>
                  <a:spcPct val="80000"/>
                </a:lnSpc>
                <a:tabLst>
                  <a:tab pos="457200" algn="l"/>
                </a:tabLst>
              </a:pPr>
              <a:endParaRPr lang="en-US">
                <a:solidFill>
                  <a:srgbClr val="000000"/>
                </a:solidFill>
                <a:latin typeface="Courier New" pitchFamily="49" charset="0"/>
                <a:ea typeface="ＭＳ Ｐゴシック" pitchFamily="34" charset="-128"/>
              </a:endParaRPr>
            </a:p>
            <a:p>
              <a:pPr>
                <a:lnSpc>
                  <a:spcPct val="80000"/>
                </a:lnSpc>
                <a:tabLst>
                  <a:tab pos="457200" algn="l"/>
                </a:tabLst>
              </a:pPr>
              <a:r>
                <a:rPr lang="en-US">
                  <a:solidFill>
                    <a:srgbClr val="00FF00"/>
                  </a:solidFill>
                  <a:latin typeface="Courier New" pitchFamily="49" charset="0"/>
                  <a:ea typeface="ＭＳ Ｐゴシック" pitchFamily="34" charset="-128"/>
                </a:rPr>
                <a:t>    // Attributes</a:t>
              </a: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private</a:t>
              </a:r>
              <a:r>
                <a:rPr lang="en-US">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private</a:t>
              </a:r>
              <a:r>
                <a:rPr lang="en-US">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a:solidFill>
                  <a:srgbClr val="000000"/>
                </a:solidFill>
                <a:latin typeface="Courier New" pitchFamily="49" charset="0"/>
                <a:ea typeface="ＭＳ Ｐゴシック" pitchFamily="34" charset="-128"/>
              </a:endParaRP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String getStudentName()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return</a:t>
              </a:r>
              <a:r>
                <a:rPr lang="en-US">
                  <a:solidFill>
                    <a:srgbClr val="000000"/>
                  </a:solidFill>
                  <a:latin typeface="Courier New" pitchFamily="49" charset="0"/>
                  <a:ea typeface="ＭＳ Ｐゴシック" pitchFamily="34" charset="-128"/>
                </a:rPr>
                <a:t> studentName;</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String getCourseCode()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return</a:t>
              </a:r>
              <a:r>
                <a:rPr lang="en-US">
                  <a:solidFill>
                    <a:srgbClr val="000000"/>
                  </a:solidFill>
                  <a:latin typeface="Courier New" pitchFamily="49" charset="0"/>
                  <a:ea typeface="ＭＳ Ｐゴシック" pitchFamily="34" charset="-128"/>
                </a:rPr>
                <a:t> courseCode;</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void setStudentName(String val) {</a:t>
              </a:r>
            </a:p>
            <a:p>
              <a:pPr>
                <a:lnSpc>
                  <a:spcPct val="80000"/>
                </a:lnSpc>
                <a:tabLst>
                  <a:tab pos="457200" algn="l"/>
                </a:tabLst>
              </a:pPr>
              <a:r>
                <a:rPr lang="en-US">
                  <a:solidFill>
                    <a:srgbClr val="000000"/>
                  </a:solidFill>
                  <a:latin typeface="Courier New" pitchFamily="49" charset="0"/>
                  <a:ea typeface="ＭＳ Ｐゴシック" pitchFamily="34" charset="-128"/>
                </a:rPr>
                <a:t>		studentName = val;</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void setCourseCode(String val) {</a:t>
              </a:r>
            </a:p>
            <a:p>
              <a:pPr>
                <a:lnSpc>
                  <a:spcPct val="80000"/>
                </a:lnSpc>
                <a:tabLst>
                  <a:tab pos="457200" algn="l"/>
                </a:tabLst>
              </a:pPr>
              <a:r>
                <a:rPr lang="en-US">
                  <a:solidFill>
                    <a:srgbClr val="000000"/>
                  </a:solidFill>
                  <a:latin typeface="Courier New" pitchFamily="49" charset="0"/>
                  <a:ea typeface="ＭＳ Ｐゴシック" pitchFamily="34" charset="-128"/>
                </a:rPr>
                <a:t>		courseCode = val;</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endParaRPr lang="en-US">
                <a:solidFill>
                  <a:srgbClr val="000000"/>
                </a:solidFill>
                <a:latin typeface="Courier New" pitchFamily="49" charset="0"/>
                <a:ea typeface="ＭＳ Ｐゴシック" pitchFamily="34" charset="-128"/>
              </a:endParaRPr>
            </a:p>
            <a:p>
              <a:pPr>
                <a:lnSpc>
                  <a:spcPct val="80000"/>
                </a:lnSpc>
                <a:tabLst>
                  <a:tab pos="457200" algn="l"/>
                </a:tabLst>
              </a:pPr>
              <a:r>
                <a:rPr lang="en-US">
                  <a:solidFill>
                    <a:srgbClr val="FF0000"/>
                  </a:solidFill>
                  <a:latin typeface="Courier New" pitchFamily="49" charset="0"/>
                  <a:ea typeface="ＭＳ Ｐゴシック" pitchFamily="34" charset="-128"/>
                </a:rPr>
                <a:t>}</a:t>
              </a:r>
            </a:p>
            <a:p>
              <a:pPr>
                <a:lnSpc>
                  <a:spcPct val="80000"/>
                </a:lnSpc>
                <a:tabLst>
                  <a:tab pos="457200" algn="l"/>
                </a:tabLst>
              </a:pPr>
              <a:endParaRPr lang="en-US">
                <a:solidFill>
                  <a:srgbClr val="FF0000"/>
                </a:solidFill>
                <a:latin typeface="Courier New" pitchFamily="49" charset="0"/>
                <a:ea typeface="ＭＳ Ｐゴシック" pitchFamily="34" charset="-128"/>
              </a:endParaRPr>
            </a:p>
            <a:p>
              <a:pPr>
                <a:lnSpc>
                  <a:spcPct val="80000"/>
                </a:lnSpc>
                <a:tabLst>
                  <a:tab pos="457200" algn="l"/>
                </a:tabLst>
              </a:pPr>
              <a:endParaRPr lang="en-US">
                <a:latin typeface="Courier New" pitchFamily="49" charset="0"/>
                <a:ea typeface="ＭＳ Ｐゴシック" pitchFamily="34" charset="-128"/>
              </a:endParaRPr>
            </a:p>
          </p:txBody>
        </p:sp>
      </p:gr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fld id="{AABB64FC-BC82-4E2E-8400-7884CD393B80}" type="slidenum">
              <a:rPr lang="en-US"/>
              <a:pPr/>
              <a:t>77</a:t>
            </a:fld>
            <a:endParaRPr lang="en-US"/>
          </a:p>
        </p:txBody>
      </p:sp>
      <p:sp>
        <p:nvSpPr>
          <p:cNvPr id="13314" name="Rectangle 2"/>
          <p:cNvSpPr>
            <a:spLocks noChangeArrowheads="1"/>
          </p:cNvSpPr>
          <p:nvPr/>
        </p:nvSpPr>
        <p:spPr bwMode="auto">
          <a:xfrm>
            <a:off x="228600" y="152400"/>
            <a:ext cx="8610600" cy="60960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5" name="Rectangle 3"/>
          <p:cNvSpPr>
            <a:spLocks noChangeArrowheads="1"/>
          </p:cNvSpPr>
          <p:nvPr/>
        </p:nvSpPr>
        <p:spPr bwMode="auto">
          <a:xfrm>
            <a:off x="685800" y="3962400"/>
            <a:ext cx="8001000" cy="12192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6" name="Rectangle 4"/>
          <p:cNvSpPr>
            <a:spLocks noChangeArrowheads="1"/>
          </p:cNvSpPr>
          <p:nvPr/>
        </p:nvSpPr>
        <p:spPr bwMode="auto">
          <a:xfrm>
            <a:off x="685800" y="3124200"/>
            <a:ext cx="6553200" cy="7620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7" name="Rectangle 5"/>
          <p:cNvSpPr>
            <a:spLocks noChangeArrowheads="1"/>
          </p:cNvSpPr>
          <p:nvPr/>
        </p:nvSpPr>
        <p:spPr bwMode="auto">
          <a:xfrm>
            <a:off x="685800" y="1752600"/>
            <a:ext cx="6553200" cy="7620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8" name="Rectangle 6"/>
          <p:cNvSpPr>
            <a:spLocks noChangeArrowheads="1"/>
          </p:cNvSpPr>
          <p:nvPr/>
        </p:nvSpPr>
        <p:spPr bwMode="auto">
          <a:xfrm>
            <a:off x="304800" y="304800"/>
            <a:ext cx="8839200" cy="5949950"/>
          </a:xfrm>
          <a:prstGeom prst="rect">
            <a:avLst/>
          </a:prstGeom>
          <a:noFill/>
          <a:ln w="9525">
            <a:noFill/>
            <a:miter lim="800000"/>
            <a:headEnd/>
            <a:tailEnd/>
          </a:ln>
          <a:effectLst/>
        </p:spPr>
        <p:txBody>
          <a:bodyPr>
            <a:spAutoFit/>
          </a:bodyPr>
          <a:lstStyle/>
          <a:p>
            <a:r>
              <a:rPr lang="en-US" dirty="0">
                <a:solidFill>
                  <a:srgbClr val="0000FF"/>
                </a:solidFill>
                <a:latin typeface="Courier New" pitchFamily="49" charset="0"/>
                <a:cs typeface="Courier New" pitchFamily="49" charset="0"/>
              </a:rPr>
              <a:t>public class</a:t>
            </a:r>
            <a:r>
              <a:rPr lang="en-US" dirty="0">
                <a:solidFill>
                  <a:srgbClr val="000000"/>
                </a:solidFill>
                <a:latin typeface="Courier New" pitchFamily="49" charset="0"/>
                <a:cs typeface="Courier New" pitchFamily="49" charset="0"/>
              </a:rPr>
              <a:t> </a:t>
            </a:r>
            <a:r>
              <a:rPr lang="en-US" dirty="0" err="1">
                <a:solidFill>
                  <a:srgbClr val="000000"/>
                </a:solidFill>
                <a:latin typeface="Courier New" pitchFamily="49" charset="0"/>
                <a:cs typeface="Courier New" pitchFamily="49" charset="0"/>
              </a:rPr>
              <a:t>CourseRegistration</a:t>
            </a:r>
            <a:r>
              <a:rPr lang="en-US" dirty="0">
                <a:solidFill>
                  <a:srgbClr val="000000"/>
                </a:solidFill>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a:t>
            </a:r>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a:t>
            </a:r>
            <a:r>
              <a:rPr lang="en-US" dirty="0">
                <a:solidFill>
                  <a:srgbClr val="0000FF"/>
                </a:solidFill>
                <a:latin typeface="Courier New" pitchFamily="49" charset="0"/>
                <a:cs typeface="Courier New" pitchFamily="49" charset="0"/>
              </a:rPr>
              <a:t>public static void</a:t>
            </a:r>
            <a:r>
              <a:rPr lang="en-US" dirty="0">
                <a:solidFill>
                  <a:srgbClr val="000000"/>
                </a:solidFill>
                <a:latin typeface="Courier New" pitchFamily="49" charset="0"/>
                <a:cs typeface="Courier New" pitchFamily="49" charset="0"/>
              </a:rPr>
              <a:t> main</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String</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 </a:t>
            </a:r>
            <a:r>
              <a:rPr lang="en-US" dirty="0" err="1">
                <a:solidFill>
                  <a:srgbClr val="000000"/>
                </a:solidFill>
                <a:latin typeface="Courier New" pitchFamily="49" charset="0"/>
                <a:cs typeface="Courier New" pitchFamily="49" charset="0"/>
              </a:rPr>
              <a:t>args</a:t>
            </a:r>
            <a:r>
              <a:rPr lang="en-US" dirty="0">
                <a:solidFill>
                  <a:srgbClr val="FF0000"/>
                </a:solidFill>
                <a:latin typeface="Courier New" pitchFamily="49" charset="0"/>
                <a:cs typeface="Courier New" pitchFamily="49" charset="0"/>
              </a:rPr>
              <a:t>) { </a:t>
            </a:r>
            <a:r>
              <a:rPr lang="en-US" dirty="0">
                <a:solidFill>
                  <a:srgbClr val="0000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Course course1, course2;</a:t>
            </a:r>
          </a:p>
          <a:p>
            <a:r>
              <a:rPr lang="en-US" dirty="0">
                <a:solidFill>
                  <a:srgbClr val="00FF00"/>
                </a:solidFill>
                <a:latin typeface="Courier New" pitchFamily="49" charset="0"/>
                <a:cs typeface="Courier New" pitchFamily="49" charset="0"/>
              </a:rPr>
              <a:t>//Create and assign values to course1</a:t>
            </a:r>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course1</a:t>
            </a:r>
            <a:r>
              <a:rPr lang="en-US" dirty="0">
                <a:latin typeface="Courier New" pitchFamily="49" charset="0"/>
                <a:cs typeface="Courier New" pitchFamily="49" charset="0"/>
              </a:rPr>
              <a:t> </a:t>
            </a:r>
            <a:r>
              <a:rPr lang="en-US" dirty="0">
                <a:solidFill>
                  <a:srgbClr val="000000"/>
                </a:solidFill>
                <a:latin typeface="Courier New" pitchFamily="49" charset="0"/>
                <a:cs typeface="Courier New" pitchFamily="49" charset="0"/>
              </a:rPr>
              <a:t>= </a:t>
            </a:r>
            <a:r>
              <a:rPr lang="en-US" dirty="0">
                <a:solidFill>
                  <a:srgbClr val="0000FF"/>
                </a:solidFill>
                <a:latin typeface="Courier New" pitchFamily="49" charset="0"/>
                <a:cs typeface="Courier New" pitchFamily="49" charset="0"/>
              </a:rPr>
              <a:t>new</a:t>
            </a:r>
            <a:r>
              <a:rPr lang="en-US" dirty="0">
                <a:solidFill>
                  <a:srgbClr val="000000"/>
                </a:solidFill>
                <a:latin typeface="Courier New" pitchFamily="49" charset="0"/>
                <a:cs typeface="Courier New" pitchFamily="49" charset="0"/>
              </a:rPr>
              <a:t> Course</a:t>
            </a:r>
            <a:r>
              <a:rPr lang="en-US" dirty="0">
                <a:solidFill>
                  <a:srgbClr val="FF0000"/>
                </a:solidFill>
                <a:latin typeface="Courier New" pitchFamily="49" charset="0"/>
                <a:cs typeface="Courier New" pitchFamily="49" charset="0"/>
              </a:rPr>
              <a:t>( )</a:t>
            </a:r>
            <a:r>
              <a:rPr lang="en-US" dirty="0">
                <a:solidFill>
                  <a:srgbClr val="000000"/>
                </a:solidFill>
                <a:latin typeface="Courier New" pitchFamily="49" charset="0"/>
                <a:cs typeface="Courier New" pitchFamily="49" charset="0"/>
              </a:rPr>
              <a:t>;   </a:t>
            </a:r>
            <a:endParaRPr lang="en-US" dirty="0">
              <a:solidFill>
                <a:srgbClr val="00FF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course1.setCourseCode(“CT1513“);</a:t>
            </a:r>
          </a:p>
          <a:p>
            <a:r>
              <a:rPr lang="en-US" dirty="0">
                <a:solidFill>
                  <a:srgbClr val="000000"/>
                </a:solidFill>
                <a:latin typeface="Courier New" pitchFamily="49" charset="0"/>
                <a:cs typeface="Courier New" pitchFamily="49" charset="0"/>
              </a:rPr>
              <a:t>	course1.setStudentName</a:t>
            </a:r>
            <a:r>
              <a:rPr lang="en-US" dirty="0">
                <a:solidFill>
                  <a:srgbClr val="0000FF"/>
                </a:solidFill>
                <a:latin typeface="Courier New" pitchFamily="49" charset="0"/>
                <a:cs typeface="Courier New" pitchFamily="49" charset="0"/>
              </a:rPr>
              <a:t>(</a:t>
            </a:r>
            <a:r>
              <a:rPr lang="en-US" dirty="0">
                <a:solidFill>
                  <a:srgbClr val="007F7F"/>
                </a:solidFill>
                <a:latin typeface="Courier New" pitchFamily="49" charset="0"/>
                <a:cs typeface="Courier New" pitchFamily="49" charset="0"/>
              </a:rPr>
              <a:t>“Sara </a:t>
            </a:r>
            <a:r>
              <a:rPr lang="en-US" dirty="0" err="1">
                <a:solidFill>
                  <a:srgbClr val="007F7F"/>
                </a:solidFill>
                <a:latin typeface="Courier New" pitchFamily="49" charset="0"/>
                <a:cs typeface="Courier New" pitchFamily="49" charset="0"/>
              </a:rPr>
              <a:t>AlKebir</a:t>
            </a:r>
            <a:r>
              <a:rPr lang="en-US" dirty="0">
                <a:solidFill>
                  <a:srgbClr val="007F7F"/>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a:t>
            </a:r>
          </a:p>
          <a:p>
            <a:endParaRPr lang="en-US" dirty="0">
              <a:solidFill>
                <a:srgbClr val="000000"/>
              </a:solidFill>
              <a:latin typeface="Courier New" pitchFamily="49" charset="0"/>
              <a:cs typeface="Courier New" pitchFamily="49" charset="0"/>
            </a:endParaRPr>
          </a:p>
          <a:p>
            <a:r>
              <a:rPr lang="en-US" dirty="0">
                <a:solidFill>
                  <a:srgbClr val="00FF00"/>
                </a:solidFill>
                <a:latin typeface="Courier New" pitchFamily="49" charset="0"/>
                <a:cs typeface="Courier New" pitchFamily="49" charset="0"/>
              </a:rPr>
              <a:t>//Create and assign values to course2</a:t>
            </a:r>
            <a:r>
              <a:rPr lang="en-US" dirty="0">
                <a:solidFill>
                  <a:srgbClr val="0000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course2 = </a:t>
            </a:r>
            <a:r>
              <a:rPr lang="en-US" dirty="0">
                <a:solidFill>
                  <a:srgbClr val="0000FF"/>
                </a:solidFill>
                <a:latin typeface="Courier New" pitchFamily="49" charset="0"/>
                <a:cs typeface="Courier New" pitchFamily="49" charset="0"/>
              </a:rPr>
              <a:t>new</a:t>
            </a:r>
            <a:r>
              <a:rPr lang="en-US" dirty="0">
                <a:solidFill>
                  <a:srgbClr val="000000"/>
                </a:solidFill>
                <a:latin typeface="Courier New" pitchFamily="49" charset="0"/>
                <a:cs typeface="Courier New" pitchFamily="49" charset="0"/>
              </a:rPr>
              <a:t> Course</a:t>
            </a:r>
            <a:r>
              <a:rPr lang="en-US" dirty="0">
                <a:solidFill>
                  <a:srgbClr val="FF0000"/>
                </a:solidFill>
                <a:latin typeface="Courier New" pitchFamily="49" charset="0"/>
                <a:cs typeface="Courier New" pitchFamily="49" charset="0"/>
              </a:rPr>
              <a:t>( )</a:t>
            </a:r>
            <a:r>
              <a:rPr lang="en-US" dirty="0">
                <a:solidFill>
                  <a:srgbClr val="000000"/>
                </a:solidFill>
                <a:latin typeface="Courier New" pitchFamily="49" charset="0"/>
                <a:cs typeface="Courier New" pitchFamily="49" charset="0"/>
              </a:rPr>
              <a:t>;   </a:t>
            </a:r>
            <a:endParaRPr lang="en-US" dirty="0">
              <a:solidFill>
                <a:srgbClr val="00FF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course2.setCourseCode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“CT1413“</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a:t>
            </a:r>
          </a:p>
          <a:p>
            <a:r>
              <a:rPr lang="en-US" dirty="0">
                <a:solidFill>
                  <a:srgbClr val="000000"/>
                </a:solidFill>
                <a:latin typeface="Courier New" pitchFamily="49" charset="0"/>
                <a:cs typeface="Courier New" pitchFamily="49" charset="0"/>
              </a:rPr>
              <a:t>	course2.setStudentName</a:t>
            </a:r>
            <a:r>
              <a:rPr lang="en-US" dirty="0">
                <a:solidFill>
                  <a:srgbClr val="FF0000"/>
                </a:solidFill>
                <a:latin typeface="Courier New" pitchFamily="49" charset="0"/>
                <a:cs typeface="Courier New" pitchFamily="49" charset="0"/>
              </a:rPr>
              <a:t>(</a:t>
            </a:r>
            <a:r>
              <a:rPr lang="en-US" dirty="0">
                <a:solidFill>
                  <a:srgbClr val="007F7F"/>
                </a:solidFill>
                <a:latin typeface="Courier New" pitchFamily="49" charset="0"/>
                <a:cs typeface="Courier New" pitchFamily="49" charset="0"/>
              </a:rPr>
              <a:t>“</a:t>
            </a:r>
            <a:r>
              <a:rPr lang="en-US" dirty="0" err="1">
                <a:solidFill>
                  <a:srgbClr val="007F7F"/>
                </a:solidFill>
                <a:latin typeface="Courier New" pitchFamily="49" charset="0"/>
                <a:cs typeface="Courier New" pitchFamily="49" charset="0"/>
              </a:rPr>
              <a:t>Maha</a:t>
            </a:r>
            <a:r>
              <a:rPr lang="en-US" dirty="0">
                <a:solidFill>
                  <a:srgbClr val="007F7F"/>
                </a:solidFill>
                <a:latin typeface="Courier New" pitchFamily="49" charset="0"/>
                <a:cs typeface="Courier New" pitchFamily="49" charset="0"/>
              </a:rPr>
              <a:t> </a:t>
            </a:r>
            <a:r>
              <a:rPr lang="en-US" dirty="0" err="1">
                <a:solidFill>
                  <a:srgbClr val="007F7F"/>
                </a:solidFill>
                <a:latin typeface="Courier New" pitchFamily="49" charset="0"/>
                <a:cs typeface="Courier New" pitchFamily="49" charset="0"/>
              </a:rPr>
              <a:t>AlSaad</a:t>
            </a:r>
            <a:r>
              <a:rPr lang="en-US" dirty="0">
                <a:solidFill>
                  <a:srgbClr val="007F7F"/>
                </a:solidFill>
                <a:latin typeface="Courier New" pitchFamily="49" charset="0"/>
                <a:cs typeface="Courier New" pitchFamily="49" charset="0"/>
              </a:rPr>
              <a:t>“</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a:t>
            </a:r>
          </a:p>
          <a:p>
            <a:r>
              <a:rPr lang="en-US" dirty="0">
                <a:solidFill>
                  <a:srgbClr val="00FF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a:t>
            </a:r>
            <a:r>
              <a:rPr lang="en-US" dirty="0" err="1">
                <a:solidFill>
                  <a:srgbClr val="0000FF"/>
                </a:solidFill>
                <a:latin typeface="Courier New" pitchFamily="49" charset="0"/>
                <a:cs typeface="Courier New" pitchFamily="49" charset="0"/>
              </a:rPr>
              <a:t>System.out.println</a:t>
            </a:r>
            <a:r>
              <a:rPr lang="en-US" dirty="0">
                <a:solidFill>
                  <a:srgbClr val="000000"/>
                </a:solidFill>
                <a:latin typeface="Courier New" pitchFamily="49" charset="0"/>
                <a:cs typeface="Courier New" pitchFamily="49" charset="0"/>
              </a:rPr>
              <a:t>(course1.getStudentName</a:t>
            </a:r>
            <a:r>
              <a:rPr lang="en-US" dirty="0">
                <a:solidFill>
                  <a:srgbClr val="FF0000"/>
                </a:solidFill>
                <a:latin typeface="Courier New" pitchFamily="49" charset="0"/>
                <a:cs typeface="Courier New" pitchFamily="49" charset="0"/>
              </a:rPr>
              <a:t>()</a:t>
            </a:r>
            <a:r>
              <a:rPr lang="en-US" sz="2400" dirty="0">
                <a:latin typeface="Comic Sans MS" pitchFamily="66" charset="0"/>
              </a:rPr>
              <a:t> </a:t>
            </a:r>
            <a:r>
              <a:rPr lang="en-US" dirty="0">
                <a:solidFill>
                  <a:srgbClr val="0000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a:t>
            </a:r>
            <a:r>
              <a:rPr lang="en-US" dirty="0">
                <a:solidFill>
                  <a:srgbClr val="007F7F"/>
                </a:solidFill>
                <a:latin typeface="Courier New" pitchFamily="49" charset="0"/>
                <a:cs typeface="Courier New" pitchFamily="49" charset="0"/>
              </a:rPr>
              <a:t>" has the course “ +  </a:t>
            </a:r>
            <a:r>
              <a:rPr lang="en-US" dirty="0">
                <a:solidFill>
                  <a:srgbClr val="000000"/>
                </a:solidFill>
                <a:latin typeface="Courier New" pitchFamily="49" charset="0"/>
                <a:cs typeface="Courier New" pitchFamily="49" charset="0"/>
              </a:rPr>
              <a:t>course1.getCourseCode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a:t>
            </a:r>
          </a:p>
          <a:p>
            <a:r>
              <a:rPr lang="en-US" dirty="0">
                <a:solidFill>
                  <a:srgbClr val="000000"/>
                </a:solidFill>
                <a:latin typeface="Courier New" pitchFamily="49" charset="0"/>
                <a:cs typeface="Courier New" pitchFamily="49" charset="0"/>
              </a:rPr>
              <a:t>	</a:t>
            </a:r>
            <a:r>
              <a:rPr lang="en-US" dirty="0" err="1">
                <a:solidFill>
                  <a:srgbClr val="0000FF"/>
                </a:solidFill>
                <a:latin typeface="Courier New" pitchFamily="49" charset="0"/>
                <a:cs typeface="Courier New" pitchFamily="49" charset="0"/>
              </a:rPr>
              <a:t>System.out.println</a:t>
            </a:r>
            <a:r>
              <a:rPr lang="en-US" dirty="0">
                <a:solidFill>
                  <a:srgbClr val="000000"/>
                </a:solidFill>
                <a:latin typeface="Courier New" pitchFamily="49" charset="0"/>
                <a:cs typeface="Courier New" pitchFamily="49" charset="0"/>
              </a:rPr>
              <a:t>(course2.getStudentName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 + </a:t>
            </a:r>
          </a:p>
          <a:p>
            <a:r>
              <a:rPr lang="en-US" dirty="0">
                <a:solidFill>
                  <a:srgbClr val="000000"/>
                </a:solidFill>
                <a:latin typeface="Courier New" pitchFamily="49" charset="0"/>
                <a:cs typeface="Courier New" pitchFamily="49" charset="0"/>
              </a:rPr>
              <a:t>		</a:t>
            </a:r>
            <a:r>
              <a:rPr lang="en-US" dirty="0">
                <a:solidFill>
                  <a:srgbClr val="007F7F"/>
                </a:solidFill>
                <a:latin typeface="Courier New" pitchFamily="49" charset="0"/>
                <a:cs typeface="Courier New" pitchFamily="49" charset="0"/>
              </a:rPr>
              <a:t>" has the course “ + </a:t>
            </a:r>
            <a:r>
              <a:rPr lang="en-US" dirty="0">
                <a:solidFill>
                  <a:srgbClr val="000000"/>
                </a:solidFill>
                <a:latin typeface="Courier New" pitchFamily="49" charset="0"/>
                <a:cs typeface="Courier New" pitchFamily="49" charset="0"/>
              </a:rPr>
              <a:t>course2.getCourseCode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 </a:t>
            </a:r>
          </a:p>
          <a:p>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a:t>
            </a:r>
          </a:p>
          <a:p>
            <a:r>
              <a:rPr lang="en-US" dirty="0">
                <a:solidFill>
                  <a:srgbClr val="FF0000"/>
                </a:solidFill>
                <a:latin typeface="Courier New" pitchFamily="49" charset="0"/>
                <a:cs typeface="Courier New" pitchFamily="49" charset="0"/>
              </a:rPr>
              <a:t>}</a:t>
            </a:r>
          </a:p>
          <a:p>
            <a:endParaRPr lang="en-US" dirty="0">
              <a:solidFill>
                <a:srgbClr val="000000"/>
              </a:solidFill>
              <a:latin typeface="Courier New" pitchFamily="49" charset="0"/>
              <a:cs typeface="Courier New" pitchFamily="49"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152400"/>
            <a:ext cx="7772400" cy="838200"/>
          </a:xfrm>
        </p:spPr>
        <p:txBody>
          <a:bodyPr/>
          <a:lstStyle/>
          <a:p>
            <a:r>
              <a:rPr lang="en-US"/>
              <a:t>Class Constructors</a:t>
            </a:r>
            <a:endParaRPr lang="en-GB"/>
          </a:p>
        </p:txBody>
      </p:sp>
      <p:sp>
        <p:nvSpPr>
          <p:cNvPr id="18435" name="Rectangle 3"/>
          <p:cNvSpPr>
            <a:spLocks noGrp="1" noChangeArrowheads="1"/>
          </p:cNvSpPr>
          <p:nvPr>
            <p:ph idx="1"/>
          </p:nvPr>
        </p:nvSpPr>
        <p:spPr>
          <a:xfrm>
            <a:off x="468313" y="1412875"/>
            <a:ext cx="8153400" cy="4876800"/>
          </a:xfrm>
        </p:spPr>
        <p:txBody>
          <a:bodyPr/>
          <a:lstStyle/>
          <a:p>
            <a:r>
              <a:rPr lang="en-US"/>
              <a:t>A </a:t>
            </a:r>
            <a:r>
              <a:rPr lang="en-US">
                <a:solidFill>
                  <a:schemeClr val="tx2"/>
                </a:solidFill>
              </a:rPr>
              <a:t>class</a:t>
            </a:r>
            <a:r>
              <a:rPr lang="en-US"/>
              <a:t> is a </a:t>
            </a:r>
            <a:r>
              <a:rPr lang="en-US">
                <a:solidFill>
                  <a:schemeClr val="tx2"/>
                </a:solidFill>
              </a:rPr>
              <a:t>blueprint</a:t>
            </a:r>
            <a:r>
              <a:rPr lang="en-US"/>
              <a:t> or </a:t>
            </a:r>
            <a:r>
              <a:rPr lang="en-US">
                <a:solidFill>
                  <a:schemeClr val="tx2"/>
                </a:solidFill>
              </a:rPr>
              <a:t>prototype</a:t>
            </a:r>
            <a:r>
              <a:rPr lang="en-US"/>
              <a:t> from which objects of the same type are created.</a:t>
            </a:r>
          </a:p>
          <a:p>
            <a:r>
              <a:rPr lang="en-US"/>
              <a:t>Constructors define the initial states of objects when they are created.</a:t>
            </a:r>
          </a:p>
          <a:p>
            <a:pPr lvl="2"/>
            <a:r>
              <a:rPr lang="en-US" b="1" i="1">
                <a:solidFill>
                  <a:srgbClr val="00CC99"/>
                </a:solidFill>
              </a:rPr>
              <a:t>ClassName x = </a:t>
            </a:r>
            <a:r>
              <a:rPr lang="en-US" b="1" i="1">
                <a:solidFill>
                  <a:schemeClr val="tx2"/>
                </a:solidFill>
              </a:rPr>
              <a:t>new </a:t>
            </a:r>
            <a:r>
              <a:rPr lang="en-US" b="1" i="1">
                <a:solidFill>
                  <a:srgbClr val="00CC99"/>
                </a:solidFill>
              </a:rPr>
              <a:t>ClassName();</a:t>
            </a:r>
          </a:p>
          <a:p>
            <a:r>
              <a:rPr lang="en-US"/>
              <a:t>A class contains at least one constructor.</a:t>
            </a:r>
          </a:p>
          <a:p>
            <a:r>
              <a:rPr lang="en-US"/>
              <a:t>A class may contain more than one constructor.</a:t>
            </a:r>
          </a:p>
          <a:p>
            <a:pPr>
              <a:buFontTx/>
              <a:buNone/>
            </a:pPr>
            <a:endParaRPr lang="en-GB"/>
          </a:p>
        </p:txBody>
      </p:sp>
      <p:sp>
        <p:nvSpPr>
          <p:cNvPr id="5" name="Slide Number Placeholder 5"/>
          <p:cNvSpPr>
            <a:spLocks noGrp="1"/>
          </p:cNvSpPr>
          <p:nvPr>
            <p:ph type="sldNum" sz="quarter" idx="12"/>
          </p:nvPr>
        </p:nvSpPr>
        <p:spPr/>
        <p:txBody>
          <a:bodyPr/>
          <a:lstStyle/>
          <a:p>
            <a:fld id="{F5F716C2-36BE-4217-9DF9-CB42D98389CA}" type="slidenum">
              <a:rPr lang="en-US"/>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152400"/>
            <a:ext cx="7772400" cy="838200"/>
          </a:xfrm>
        </p:spPr>
        <p:txBody>
          <a:bodyPr/>
          <a:lstStyle/>
          <a:p>
            <a:r>
              <a:rPr lang="en-US"/>
              <a:t>The Default Class Constructor</a:t>
            </a:r>
            <a:endParaRPr lang="en-GB"/>
          </a:p>
        </p:txBody>
      </p:sp>
      <p:sp>
        <p:nvSpPr>
          <p:cNvPr id="19459" name="Rectangle 3"/>
          <p:cNvSpPr>
            <a:spLocks noGrp="1" noChangeArrowheads="1"/>
          </p:cNvSpPr>
          <p:nvPr>
            <p:ph idx="1"/>
          </p:nvPr>
        </p:nvSpPr>
        <p:spPr>
          <a:xfrm>
            <a:off x="914400" y="1752600"/>
            <a:ext cx="7924800" cy="4876800"/>
          </a:xfrm>
        </p:spPr>
        <p:txBody>
          <a:bodyPr/>
          <a:lstStyle/>
          <a:p>
            <a:r>
              <a:rPr lang="en-US">
                <a:solidFill>
                  <a:schemeClr val="tx2"/>
                </a:solidFill>
              </a:rPr>
              <a:t>If no constructors</a:t>
            </a:r>
            <a:r>
              <a:rPr lang="en-US"/>
              <a:t> are defined in the class, </a:t>
            </a:r>
            <a:r>
              <a:rPr lang="en-US">
                <a:solidFill>
                  <a:schemeClr val="tx2"/>
                </a:solidFill>
              </a:rPr>
              <a:t>the default constructor is added</a:t>
            </a:r>
            <a:r>
              <a:rPr lang="en-US"/>
              <a:t> by the compiler at compile time.</a:t>
            </a:r>
          </a:p>
          <a:p>
            <a:endParaRPr lang="en-US"/>
          </a:p>
          <a:p>
            <a:r>
              <a:rPr lang="en-US"/>
              <a:t>The default constructor does </a:t>
            </a:r>
            <a:r>
              <a:rPr lang="en-US">
                <a:solidFill>
                  <a:schemeClr val="tx2"/>
                </a:solidFill>
              </a:rPr>
              <a:t>not accept parameters</a:t>
            </a:r>
            <a:r>
              <a:rPr lang="en-US"/>
              <a:t> and creates objects with empty states. </a:t>
            </a:r>
          </a:p>
          <a:p>
            <a:pPr lvl="2"/>
            <a:r>
              <a:rPr lang="en-US" b="1" i="1">
                <a:solidFill>
                  <a:srgbClr val="00CC99"/>
                </a:solidFill>
              </a:rPr>
              <a:t>ClassName x = </a:t>
            </a:r>
            <a:r>
              <a:rPr lang="en-US" b="1" i="1">
                <a:solidFill>
                  <a:schemeClr val="tx2"/>
                </a:solidFill>
              </a:rPr>
              <a:t>new </a:t>
            </a:r>
            <a:r>
              <a:rPr lang="en-US" b="1" i="1">
                <a:solidFill>
                  <a:srgbClr val="00CC99"/>
                </a:solidFill>
              </a:rPr>
              <a:t>ClassName();</a:t>
            </a:r>
            <a:endParaRPr lang="en-US"/>
          </a:p>
          <a:p>
            <a:endParaRPr lang="en-GB"/>
          </a:p>
        </p:txBody>
      </p:sp>
      <p:sp>
        <p:nvSpPr>
          <p:cNvPr id="5" name="Slide Number Placeholder 5"/>
          <p:cNvSpPr>
            <a:spLocks noGrp="1"/>
          </p:cNvSpPr>
          <p:nvPr>
            <p:ph type="sldNum" sz="quarter" idx="12"/>
          </p:nvPr>
        </p:nvSpPr>
        <p:spPr/>
        <p:txBody>
          <a:bodyPr/>
          <a:lstStyle/>
          <a:p>
            <a:fld id="{04F3541C-FF0C-4573-838E-D4532FED368C}" type="slidenum">
              <a:rPr lang="en-US"/>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000000">
                      <a:alpha val="43137"/>
                    </a:srgbClr>
                  </a:outerShdw>
                </a:effectLst>
                <a:ea typeface="MS PGothic" pitchFamily="34" charset="-128"/>
              </a:rPr>
              <a:t>Variable Declaration</a:t>
            </a:r>
            <a:endParaRPr lang="ar-SA" dirty="0">
              <a:effectLst>
                <a:outerShdw blurRad="38100" dist="38100" dir="2700000" algn="tl">
                  <a:srgbClr val="000000">
                    <a:alpha val="43137"/>
                  </a:srgbClr>
                </a:outerShdw>
              </a:effectLst>
            </a:endParaRPr>
          </a:p>
        </p:txBody>
      </p:sp>
      <p:sp>
        <p:nvSpPr>
          <p:cNvPr id="30723" name="Content Placeholder 2"/>
          <p:cNvSpPr>
            <a:spLocks noGrp="1"/>
          </p:cNvSpPr>
          <p:nvPr>
            <p:ph idx="1"/>
          </p:nvPr>
        </p:nvSpPr>
        <p:spPr>
          <a:xfrm>
            <a:off x="642025" y="1809750"/>
            <a:ext cx="6839430" cy="3028950"/>
          </a:xfrm>
        </p:spPr>
        <p:txBody>
          <a:bodyPr>
            <a:noAutofit/>
          </a:bodyPr>
          <a:lstStyle/>
          <a:p>
            <a:pPr algn="l" rtl="0">
              <a:lnSpc>
                <a:spcPct val="90000"/>
              </a:lnSpc>
            </a:pPr>
            <a:r>
              <a:rPr lang="en-US" altLang="en-US" sz="1800" dirty="0"/>
              <a:t>A variable may be declared:</a:t>
            </a:r>
          </a:p>
          <a:p>
            <a:pPr lvl="1" algn="l" rtl="0">
              <a:lnSpc>
                <a:spcPct val="90000"/>
              </a:lnSpc>
            </a:pPr>
            <a:r>
              <a:rPr lang="en-US" altLang="en-US" sz="1800" dirty="0"/>
              <a:t>With initial value.</a:t>
            </a:r>
          </a:p>
          <a:p>
            <a:pPr lvl="1" algn="l" rtl="0">
              <a:lnSpc>
                <a:spcPct val="90000"/>
              </a:lnSpc>
            </a:pPr>
            <a:r>
              <a:rPr lang="en-US" altLang="en-US" sz="1800" dirty="0"/>
              <a:t>Without initial value</a:t>
            </a:r>
          </a:p>
          <a:p>
            <a:pPr algn="l" rtl="0">
              <a:lnSpc>
                <a:spcPct val="90000"/>
              </a:lnSpc>
            </a:pPr>
            <a:r>
              <a:rPr lang="en-US" altLang="en-US" sz="1800" dirty="0"/>
              <a:t>Variable declaration with initial value;</a:t>
            </a:r>
          </a:p>
          <a:p>
            <a:pPr lvl="1" algn="l" rtl="0">
              <a:lnSpc>
                <a:spcPct val="90000"/>
              </a:lnSpc>
              <a:buFont typeface="Wingdings 2" panose="05020102010507070707" pitchFamily="18" charset="2"/>
              <a:buNone/>
            </a:pPr>
            <a:r>
              <a:rPr lang="en-US" altLang="en-US" sz="1800" b="1" dirty="0" err="1">
                <a:latin typeface="Courier New" panose="02070309020205020404" pitchFamily="49" charset="0"/>
              </a:rPr>
              <a:t>dataType</a:t>
            </a:r>
            <a:r>
              <a:rPr lang="en-US" altLang="en-US" sz="1800" b="1" dirty="0">
                <a:latin typeface="Courier New" panose="02070309020205020404" pitchFamily="49" charset="0"/>
              </a:rPr>
              <a:t> </a:t>
            </a:r>
            <a:r>
              <a:rPr lang="en-US" altLang="en-US" sz="1800" b="1" dirty="0" err="1">
                <a:latin typeface="Courier New" panose="02070309020205020404" pitchFamily="49" charset="0"/>
              </a:rPr>
              <a:t>variableIdentifier</a:t>
            </a:r>
            <a:r>
              <a:rPr lang="en-US" altLang="en-US" sz="1800" b="1" dirty="0">
                <a:latin typeface="Courier New" panose="02070309020205020404" pitchFamily="49" charset="0"/>
              </a:rPr>
              <a:t> </a:t>
            </a:r>
            <a:r>
              <a:rPr lang="en-US" altLang="en-US" sz="1800" b="1" i="1" dirty="0">
                <a:latin typeface="Courier New" panose="02070309020205020404" pitchFamily="49" charset="0"/>
              </a:rPr>
              <a:t>=</a:t>
            </a:r>
            <a:r>
              <a:rPr lang="en-US" altLang="en-US" sz="1800" b="1" dirty="0">
                <a:latin typeface="Courier New" panose="02070309020205020404" pitchFamily="49" charset="0"/>
              </a:rPr>
              <a:t> literal | expression;</a:t>
            </a:r>
          </a:p>
          <a:p>
            <a:pPr lvl="1" algn="l" rtl="0">
              <a:lnSpc>
                <a:spcPct val="90000"/>
              </a:lnSpc>
              <a:buFont typeface="Wingdings 2" panose="05020102010507070707" pitchFamily="18" charset="2"/>
              <a:buNone/>
            </a:pPr>
            <a:r>
              <a:rPr lang="en-US" altLang="en-US" sz="1800" b="1" dirty="0">
                <a:solidFill>
                  <a:srgbClr val="333399"/>
                </a:solidFill>
                <a:latin typeface="Courier New" panose="02070309020205020404" pitchFamily="49" charset="0"/>
              </a:rPr>
              <a:t>	</a:t>
            </a:r>
            <a:r>
              <a:rPr lang="en-US" altLang="en-US" sz="1800" dirty="0">
                <a:latin typeface="Courier New" panose="02070309020205020404" pitchFamily="49" charset="0"/>
              </a:rPr>
              <a:t>double </a:t>
            </a:r>
            <a:r>
              <a:rPr lang="en-US" altLang="en-US" sz="1800" dirty="0" err="1">
                <a:latin typeface="Courier New" panose="02070309020205020404" pitchFamily="49" charset="0"/>
              </a:rPr>
              <a:t>avg</a:t>
            </a:r>
            <a:r>
              <a:rPr lang="en-US" altLang="en-US" sz="1800" dirty="0">
                <a:latin typeface="Courier New" panose="02070309020205020404" pitchFamily="49" charset="0"/>
              </a:rPr>
              <a:t>    = 0.0;</a:t>
            </a:r>
            <a:br>
              <a:rPr lang="en-US" altLang="en-US" sz="1800" dirty="0">
                <a:latin typeface="Courier New" panose="02070309020205020404" pitchFamily="49" charset="0"/>
              </a:rPr>
            </a:br>
            <a:r>
              <a:rPr lang="en-US" altLang="en-US" sz="1800" dirty="0" err="1">
                <a:latin typeface="Courier New" panose="02070309020205020404" pitchFamily="49" charset="0"/>
              </a:rPr>
              <a:t>int</a:t>
            </a:r>
            <a:r>
              <a:rPr lang="en-US" altLang="en-US" sz="1800" dirty="0">
                <a:latin typeface="Courier New" panose="02070309020205020404" pitchFamily="49" charset="0"/>
              </a:rPr>
              <a:t>    </a:t>
            </a:r>
            <a:r>
              <a:rPr lang="en-US" altLang="en-US" sz="1800" dirty="0" err="1">
                <a:latin typeface="Courier New" panose="02070309020205020404" pitchFamily="49" charset="0"/>
              </a:rPr>
              <a:t>i</a:t>
            </a:r>
            <a:r>
              <a:rPr lang="en-US" altLang="en-US" sz="1800" dirty="0">
                <a:latin typeface="Courier New" panose="02070309020205020404" pitchFamily="49" charset="0"/>
              </a:rPr>
              <a:t>	    = 1;</a:t>
            </a:r>
          </a:p>
          <a:p>
            <a:pPr lvl="1" algn="l" rtl="0">
              <a:lnSpc>
                <a:spcPct val="90000"/>
              </a:lnSpc>
              <a:buFont typeface="Wingdings 2" panose="05020102010507070707" pitchFamily="18"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int</a:t>
            </a:r>
            <a:r>
              <a:rPr lang="en-US" altLang="en-US" sz="1800" dirty="0">
                <a:latin typeface="Courier New" panose="02070309020205020404" pitchFamily="49" charset="0"/>
              </a:rPr>
              <a:t> 	x =5, y = 7, z = (</a:t>
            </a:r>
            <a:r>
              <a:rPr lang="en-US" altLang="en-US" sz="1800" dirty="0" err="1">
                <a:latin typeface="Courier New" panose="02070309020205020404" pitchFamily="49" charset="0"/>
              </a:rPr>
              <a:t>x+y</a:t>
            </a:r>
            <a:r>
              <a:rPr lang="en-US" altLang="en-US" sz="1800" dirty="0">
                <a:latin typeface="Courier New" panose="02070309020205020404" pitchFamily="49" charset="0"/>
              </a:rPr>
              <a:t>)*3;</a:t>
            </a:r>
            <a:endParaRPr lang="en-US" altLang="en-US" sz="1800" dirty="0"/>
          </a:p>
          <a:p>
            <a:pPr algn="l" rtl="0">
              <a:lnSpc>
                <a:spcPct val="90000"/>
              </a:lnSpc>
            </a:pPr>
            <a:r>
              <a:rPr lang="en-US" altLang="en-US" sz="1800" dirty="0"/>
              <a:t>Variable declaration without initial value;</a:t>
            </a:r>
          </a:p>
          <a:p>
            <a:pPr algn="l" rtl="0">
              <a:lnSpc>
                <a:spcPct val="90000"/>
              </a:lnSpc>
              <a:buFont typeface="Wingdings 2" panose="05020102010507070707" pitchFamily="18" charset="2"/>
              <a:buNone/>
            </a:pPr>
            <a:r>
              <a:rPr lang="en-US" altLang="en-US" sz="1800" b="1" dirty="0">
                <a:latin typeface="Courier New" panose="02070309020205020404" pitchFamily="49" charset="0"/>
              </a:rPr>
              <a:t>	</a:t>
            </a:r>
            <a:r>
              <a:rPr lang="en-US" altLang="en-US" sz="1800" b="1" dirty="0" err="1">
                <a:latin typeface="Courier New" panose="02070309020205020404" pitchFamily="49" charset="0"/>
              </a:rPr>
              <a:t>dataType</a:t>
            </a:r>
            <a:r>
              <a:rPr lang="en-US" altLang="en-US" sz="1800" b="1" dirty="0">
                <a:latin typeface="Courier New" panose="02070309020205020404" pitchFamily="49" charset="0"/>
              </a:rPr>
              <a:t> </a:t>
            </a:r>
            <a:r>
              <a:rPr lang="en-US" altLang="en-US" sz="1800" b="1" dirty="0" err="1">
                <a:latin typeface="Courier New" panose="02070309020205020404" pitchFamily="49" charset="0"/>
              </a:rPr>
              <a:t>variableIdentifier</a:t>
            </a:r>
            <a:r>
              <a:rPr lang="en-US" altLang="en-US" sz="1800" b="1" dirty="0">
                <a:latin typeface="Courier New" panose="02070309020205020404" pitchFamily="49" charset="0"/>
              </a:rPr>
              <a:t>;</a:t>
            </a:r>
          </a:p>
          <a:p>
            <a:pPr lvl="1" algn="l" rtl="0">
              <a:lnSpc>
                <a:spcPct val="90000"/>
              </a:lnSpc>
              <a:buFont typeface="Wingdings 2" panose="05020102010507070707" pitchFamily="18" charset="2"/>
              <a:buNone/>
            </a:pPr>
            <a:r>
              <a:rPr lang="en-US" altLang="en-US" sz="1800" dirty="0">
                <a:latin typeface="Courier New" panose="02070309020205020404" pitchFamily="49" charset="0"/>
              </a:rPr>
              <a:t>	double </a:t>
            </a:r>
            <a:r>
              <a:rPr lang="en-US" altLang="en-US" sz="1800" dirty="0" err="1">
                <a:latin typeface="Courier New" panose="02070309020205020404" pitchFamily="49" charset="0"/>
              </a:rPr>
              <a:t>avg</a:t>
            </a:r>
            <a:r>
              <a:rPr lang="en-US" altLang="en-US" sz="1800" dirty="0">
                <a:latin typeface="Courier New" panose="02070309020205020404" pitchFamily="49" charset="0"/>
              </a:rPr>
              <a:t>;</a:t>
            </a:r>
            <a:br>
              <a:rPr lang="en-US" altLang="en-US" sz="1800" dirty="0">
                <a:latin typeface="Courier New" panose="02070309020205020404" pitchFamily="49" charset="0"/>
              </a:rPr>
            </a:br>
            <a:r>
              <a:rPr lang="en-US" altLang="en-US" sz="1800" dirty="0" err="1">
                <a:latin typeface="Courier New" panose="02070309020205020404" pitchFamily="49" charset="0"/>
              </a:rPr>
              <a:t>int</a:t>
            </a:r>
            <a:r>
              <a:rPr lang="en-US" altLang="en-US" sz="1800" dirty="0">
                <a:latin typeface="Courier New" panose="02070309020205020404" pitchFamily="49" charset="0"/>
              </a:rPr>
              <a:t>    </a:t>
            </a:r>
            <a:r>
              <a:rPr lang="en-US" altLang="en-US" sz="1800" dirty="0" err="1">
                <a:latin typeface="Courier New" panose="02070309020205020404" pitchFamily="49" charset="0"/>
              </a:rPr>
              <a:t>i</a:t>
            </a:r>
            <a:r>
              <a:rPr lang="en-US" altLang="en-US" sz="1800" dirty="0">
                <a:latin typeface="Courier New" panose="02070309020205020404" pitchFamily="49" charset="0"/>
              </a:rPr>
              <a:t>;</a:t>
            </a:r>
            <a:endParaRPr lang="en-US" altLang="en-US" sz="1800" dirty="0"/>
          </a:p>
          <a:p>
            <a:pPr algn="l" rtl="0">
              <a:lnSpc>
                <a:spcPct val="90000"/>
              </a:lnSpc>
              <a:buFont typeface="Wingdings 2" panose="05020102010507070707" pitchFamily="18" charset="2"/>
              <a:buNone/>
            </a:pPr>
            <a:endParaRPr lang="en-US" altLang="en-US" sz="1800" b="1" dirty="0">
              <a:latin typeface="Courier New" panose="02070309020205020404" pitchFamily="49" charset="0"/>
            </a:endParaRPr>
          </a:p>
          <a:p>
            <a:pPr algn="l" rtl="0"/>
            <a:endParaRPr lang="ar-SA" altLang="en-US" sz="1800" dirty="0">
              <a:ea typeface="Majalla UI"/>
            </a:endParaRPr>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8E437AC-9470-4687-A15E-6361D3988FB2}" type="slidenum">
              <a:rPr lang="en-US" altLang="en-US">
                <a:solidFill>
                  <a:schemeClr val="accent2"/>
                </a:solidFill>
              </a:rPr>
              <a:pPr/>
              <a:t>8</a:t>
            </a:fld>
            <a:endParaRPr lang="en-US" altLang="en-US">
              <a:solidFill>
                <a:schemeClr val="accent2"/>
              </a:solidFill>
            </a:endParaRPr>
          </a:p>
        </p:txBody>
      </p:sp>
    </p:spTree>
    <p:extLst>
      <p:ext uri="{BB962C8B-B14F-4D97-AF65-F5344CB8AC3E}">
        <p14:creationId xmlns:p14="http://schemas.microsoft.com/office/powerpoint/2010/main" val="27060164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0"/>
            <a:ext cx="7772400" cy="914400"/>
          </a:xfrm>
        </p:spPr>
        <p:txBody>
          <a:bodyPr/>
          <a:lstStyle/>
          <a:p>
            <a:r>
              <a:rPr lang="en-US" sz="3600"/>
              <a:t>Class Constructors Declaration</a:t>
            </a:r>
            <a:endParaRPr lang="en-GB" sz="3600"/>
          </a:p>
        </p:txBody>
      </p:sp>
      <p:sp>
        <p:nvSpPr>
          <p:cNvPr id="20483" name="Rectangle 3"/>
          <p:cNvSpPr>
            <a:spLocks noGrp="1" noChangeArrowheads="1"/>
          </p:cNvSpPr>
          <p:nvPr>
            <p:ph idx="1"/>
          </p:nvPr>
        </p:nvSpPr>
        <p:spPr>
          <a:xfrm>
            <a:off x="609600" y="2514600"/>
            <a:ext cx="8534400" cy="4343400"/>
          </a:xfrm>
        </p:spPr>
        <p:txBody>
          <a:bodyPr/>
          <a:lstStyle/>
          <a:p>
            <a:pPr>
              <a:lnSpc>
                <a:spcPct val="80000"/>
              </a:lnSpc>
              <a:buFontTx/>
              <a:buNone/>
            </a:pPr>
            <a:endParaRPr lang="en-US" sz="2400"/>
          </a:p>
          <a:p>
            <a:pPr>
              <a:lnSpc>
                <a:spcPct val="80000"/>
              </a:lnSpc>
            </a:pPr>
            <a:r>
              <a:rPr lang="en-US" sz="2400"/>
              <a:t>The </a:t>
            </a:r>
            <a:r>
              <a:rPr lang="en-US" sz="2400" b="1" i="1">
                <a:solidFill>
                  <a:srgbClr val="339966"/>
                </a:solidFill>
              </a:rPr>
              <a:t>constructor name</a:t>
            </a:r>
            <a:r>
              <a:rPr lang="en-US" sz="2400"/>
              <a:t>: a constructor has the name of the class . </a:t>
            </a:r>
          </a:p>
          <a:p>
            <a:pPr lvl="2">
              <a:lnSpc>
                <a:spcPct val="80000"/>
              </a:lnSpc>
              <a:buFontTx/>
              <a:buNone/>
            </a:pPr>
            <a:endParaRPr lang="en-GB" sz="1800"/>
          </a:p>
          <a:p>
            <a:pPr>
              <a:lnSpc>
                <a:spcPct val="80000"/>
              </a:lnSpc>
            </a:pPr>
            <a:r>
              <a:rPr lang="en-US" sz="2400"/>
              <a:t>The </a:t>
            </a:r>
            <a:r>
              <a:rPr lang="en-US" sz="2400" b="1" i="1">
                <a:solidFill>
                  <a:srgbClr val="339966"/>
                </a:solidFill>
              </a:rPr>
              <a:t>parameters</a:t>
            </a:r>
            <a:r>
              <a:rPr lang="en-US" sz="2400"/>
              <a:t> represent values that will be passed to the constructor for initialize the object state. </a:t>
            </a:r>
          </a:p>
          <a:p>
            <a:pPr>
              <a:lnSpc>
                <a:spcPct val="80000"/>
              </a:lnSpc>
            </a:pPr>
            <a:endParaRPr lang="en-US" sz="2400"/>
          </a:p>
          <a:p>
            <a:pPr>
              <a:lnSpc>
                <a:spcPct val="80000"/>
              </a:lnSpc>
            </a:pPr>
            <a:r>
              <a:rPr lang="en-GB" sz="2400"/>
              <a:t>Constructor declarations look like method declarations—except that they use the name of the class and have no return type. </a:t>
            </a:r>
            <a:endParaRPr lang="en-US" sz="2400"/>
          </a:p>
        </p:txBody>
      </p:sp>
      <p:sp>
        <p:nvSpPr>
          <p:cNvPr id="8" name="Slide Number Placeholder 5"/>
          <p:cNvSpPr>
            <a:spLocks noGrp="1"/>
          </p:cNvSpPr>
          <p:nvPr>
            <p:ph type="sldNum" sz="quarter" idx="12"/>
          </p:nvPr>
        </p:nvSpPr>
        <p:spPr/>
        <p:txBody>
          <a:bodyPr/>
          <a:lstStyle/>
          <a:p>
            <a:fld id="{8705716F-8C87-4FAC-88F4-CB3F878DA61D}" type="slidenum">
              <a:rPr lang="en-US"/>
              <a:pPr/>
              <a:t>80</a:t>
            </a:fld>
            <a:endParaRPr lang="en-US"/>
          </a:p>
        </p:txBody>
      </p:sp>
      <p:grpSp>
        <p:nvGrpSpPr>
          <p:cNvPr id="2" name="Group 4"/>
          <p:cNvGrpSpPr>
            <a:grpSpLocks/>
          </p:cNvGrpSpPr>
          <p:nvPr/>
        </p:nvGrpSpPr>
        <p:grpSpPr bwMode="auto">
          <a:xfrm>
            <a:off x="323850" y="1125538"/>
            <a:ext cx="8662988" cy="1447800"/>
            <a:chOff x="192" y="576"/>
            <a:chExt cx="5457" cy="912"/>
          </a:xfrm>
        </p:grpSpPr>
        <p:sp>
          <p:nvSpPr>
            <p:cNvPr id="20485" name="Rectangle 5"/>
            <p:cNvSpPr>
              <a:spLocks noChangeArrowheads="1"/>
            </p:cNvSpPr>
            <p:nvPr/>
          </p:nvSpPr>
          <p:spPr bwMode="auto">
            <a:xfrm>
              <a:off x="246" y="576"/>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6" name="Rectangle 6"/>
            <p:cNvSpPr>
              <a:spLocks noChangeArrowheads="1"/>
            </p:cNvSpPr>
            <p:nvPr/>
          </p:nvSpPr>
          <p:spPr bwMode="auto">
            <a:xfrm>
              <a:off x="192" y="672"/>
              <a:ext cx="5457" cy="751"/>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b="1">
                  <a:solidFill>
                    <a:srgbClr val="339966"/>
                  </a:solidFill>
                  <a:latin typeface="Courier New" pitchFamily="49" charset="0"/>
                  <a:ea typeface="ＭＳ Ｐゴシック" pitchFamily="34" charset="-128"/>
                </a:rPr>
                <a:t>public  &lt;constructor name&gt;</a:t>
              </a:r>
              <a:r>
                <a:rPr lang="en-US">
                  <a:latin typeface="Courier New" pitchFamily="49" charset="0"/>
                  <a:ea typeface="ＭＳ Ｐゴシック" pitchFamily="34" charset="-128"/>
                </a:rPr>
                <a:t>  </a:t>
              </a:r>
              <a:r>
                <a:rPr lang="en-US" b="1">
                  <a:solidFill>
                    <a:srgbClr val="990033"/>
                  </a:solidFill>
                  <a:latin typeface="Courier New" pitchFamily="49" charset="0"/>
                  <a:ea typeface="ＭＳ Ｐゴシック" pitchFamily="34" charset="-128"/>
                </a:rPr>
                <a:t>(</a:t>
              </a:r>
              <a:r>
                <a:rPr lang="en-US">
                  <a:latin typeface="Courier New" pitchFamily="49" charset="0"/>
                  <a:ea typeface="ＭＳ Ｐゴシック" pitchFamily="34" charset="-128"/>
                </a:rPr>
                <a:t> </a:t>
              </a:r>
              <a:r>
                <a:rPr lang="en-US" b="1">
                  <a:solidFill>
                    <a:srgbClr val="339966"/>
                  </a:solidFill>
                  <a:latin typeface="Courier New" pitchFamily="49" charset="0"/>
                  <a:ea typeface="ＭＳ Ｐゴシック" pitchFamily="34" charset="-128"/>
                </a:rPr>
                <a:t>&lt;parameters&gt;</a:t>
              </a:r>
              <a:r>
                <a:rPr lang="en-US">
                  <a:latin typeface="Courier New" pitchFamily="49" charset="0"/>
                  <a:ea typeface="ＭＳ Ｐゴシック" pitchFamily="34" charset="-128"/>
                </a:rPr>
                <a:t>  </a:t>
              </a:r>
              <a:r>
                <a:rPr lang="en-US" b="1">
                  <a:solidFill>
                    <a:srgbClr val="990033"/>
                  </a:solidFill>
                  <a:latin typeface="Courier New" pitchFamily="49" charset="0"/>
                  <a:ea typeface="ＭＳ Ｐゴシック" pitchFamily="34" charset="-128"/>
                </a:rPr>
                <a:t>){</a:t>
              </a:r>
            </a:p>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       &lt;constructor body&gt;</a:t>
              </a:r>
            </a:p>
            <a:p>
              <a:pPr marL="114300" lvl="1">
                <a:spcBef>
                  <a:spcPct val="50000"/>
                </a:spcBef>
                <a:buClr>
                  <a:schemeClr val="tx2"/>
                </a:buClr>
                <a:buSzPct val="80000"/>
                <a:tabLst>
                  <a:tab pos="2289175" algn="l"/>
                </a:tabLst>
              </a:pPr>
              <a:r>
                <a:rPr lang="en-US" b="1">
                  <a:solidFill>
                    <a:srgbClr val="990033"/>
                  </a:solidFill>
                  <a:latin typeface="Courier New" pitchFamily="49" charset="0"/>
                  <a:ea typeface="ＭＳ Ｐゴシック" pitchFamily="34" charset="-128"/>
                </a:rPr>
                <a:t>}</a:t>
              </a:r>
            </a:p>
          </p:txBody>
        </p:sp>
      </p:gr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0825" y="260350"/>
            <a:ext cx="8610600" cy="838200"/>
          </a:xfrm>
        </p:spPr>
        <p:txBody>
          <a:bodyPr/>
          <a:lstStyle/>
          <a:p>
            <a:r>
              <a:rPr lang="en-US" sz="3200"/>
              <a:t>Example of </a:t>
            </a:r>
            <a:br>
              <a:rPr lang="en-US" sz="3200"/>
            </a:br>
            <a:r>
              <a:rPr lang="en-US" sz="3200"/>
              <a:t>a Constructor with No-Parameter</a:t>
            </a:r>
          </a:p>
        </p:txBody>
      </p:sp>
      <p:sp>
        <p:nvSpPr>
          <p:cNvPr id="78" name="Slide Number Placeholder 5"/>
          <p:cNvSpPr>
            <a:spLocks noGrp="1"/>
          </p:cNvSpPr>
          <p:nvPr>
            <p:ph type="sldNum" sz="quarter" idx="12"/>
          </p:nvPr>
        </p:nvSpPr>
        <p:spPr/>
        <p:txBody>
          <a:bodyPr/>
          <a:lstStyle/>
          <a:p>
            <a:fld id="{42F33465-012B-45DD-9BFF-EFE4DFB85992}" type="slidenum">
              <a:rPr lang="en-US"/>
              <a:pPr/>
              <a:t>81</a:t>
            </a:fld>
            <a:endParaRPr lang="en-US"/>
          </a:p>
        </p:txBody>
      </p:sp>
      <p:grpSp>
        <p:nvGrpSpPr>
          <p:cNvPr id="2" name="Group 3"/>
          <p:cNvGrpSpPr>
            <a:grpSpLocks/>
          </p:cNvGrpSpPr>
          <p:nvPr/>
        </p:nvGrpSpPr>
        <p:grpSpPr bwMode="auto">
          <a:xfrm>
            <a:off x="152400" y="1143000"/>
            <a:ext cx="3733800" cy="2743200"/>
            <a:chOff x="864" y="864"/>
            <a:chExt cx="3744" cy="3072"/>
          </a:xfrm>
        </p:grpSpPr>
        <p:sp>
          <p:nvSpPr>
            <p:cNvPr id="21508" name="Rectangle 4"/>
            <p:cNvSpPr>
              <a:spLocks noChangeArrowheads="1"/>
            </p:cNvSpPr>
            <p:nvPr/>
          </p:nvSpPr>
          <p:spPr bwMode="auto">
            <a:xfrm>
              <a:off x="864" y="864"/>
              <a:ext cx="3744" cy="307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21509" name="Text Box 5"/>
            <p:cNvSpPr txBox="1">
              <a:spLocks noChangeArrowheads="1"/>
            </p:cNvSpPr>
            <p:nvPr/>
          </p:nvSpPr>
          <p:spPr bwMode="auto">
            <a:xfrm>
              <a:off x="960" y="894"/>
              <a:ext cx="3552" cy="3001"/>
            </a:xfrm>
            <a:prstGeom prst="rect">
              <a:avLst/>
            </a:prstGeom>
            <a:noFill/>
            <a:ln w="9525">
              <a:noFill/>
              <a:miter lim="800000"/>
              <a:headEnd/>
              <a:tailEnd/>
            </a:ln>
            <a:effectLst/>
          </p:spPr>
          <p:txBody>
            <a:bodyPr>
              <a:spAutoFit/>
            </a:bodyPr>
            <a:lstStyle/>
            <a:p>
              <a:pPr>
                <a:lnSpc>
                  <a:spcPct val="80000"/>
                </a:lnSpc>
              </a:pPr>
              <a:endParaRPr lang="en-US" sz="1600" dirty="0">
                <a:solidFill>
                  <a:srgbClr val="0000FF"/>
                </a:solidFill>
                <a:latin typeface="Courier New" pitchFamily="49" charset="0"/>
                <a:ea typeface="ＭＳ Ｐゴシック" pitchFamily="34" charset="-128"/>
              </a:endParaRPr>
            </a:p>
            <a:p>
              <a:pPr>
                <a:lnSpc>
                  <a:spcPct val="80000"/>
                </a:lnSpc>
              </a:pPr>
              <a:r>
                <a:rPr lang="en-US" sz="1600" dirty="0">
                  <a:solidFill>
                    <a:srgbClr val="0000FF"/>
                  </a:solidFill>
                  <a:latin typeface="Courier New" pitchFamily="49" charset="0"/>
                  <a:ea typeface="ＭＳ Ｐゴシック" pitchFamily="34" charset="-128"/>
                </a:rPr>
                <a:t>public class</a:t>
              </a:r>
              <a:r>
                <a:rPr lang="en-US" sz="1600" dirty="0">
                  <a:solidFill>
                    <a:srgbClr val="000000"/>
                  </a:solidFill>
                  <a:latin typeface="Courier New" pitchFamily="49" charset="0"/>
                  <a:ea typeface="ＭＳ Ｐゴシック" pitchFamily="34" charset="-128"/>
                </a:rPr>
                <a:t> </a:t>
              </a:r>
              <a:r>
                <a:rPr lang="en-US" sz="1600" b="1" dirty="0">
                  <a:solidFill>
                    <a:schemeClr val="tx2"/>
                  </a:solidFill>
                  <a:latin typeface="Courier New" pitchFamily="49" charset="0"/>
                  <a:ea typeface="ＭＳ Ｐゴシック" pitchFamily="34" charset="-128"/>
                </a:rPr>
                <a:t>rectangular</a:t>
              </a:r>
              <a:r>
                <a:rPr lang="en-US" sz="1600" dirty="0">
                  <a:solidFill>
                    <a:srgbClr val="FF0000"/>
                  </a:solidFill>
                  <a:latin typeface="Courier New" pitchFamily="49" charset="0"/>
                  <a:ea typeface="ＭＳ Ｐゴシック" pitchFamily="34" charset="-128"/>
                </a:rPr>
                <a:t>{</a:t>
              </a:r>
            </a:p>
            <a:p>
              <a:pPr>
                <a:lnSpc>
                  <a:spcPct val="80000"/>
                </a:lnSpc>
              </a:pPr>
              <a:endParaRPr lang="en-US" sz="1600" dirty="0">
                <a:solidFill>
                  <a:srgbClr val="00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width;</a:t>
              </a:r>
            </a:p>
            <a:p>
              <a:pPr>
                <a:lnSpc>
                  <a:spcPct val="80000"/>
                </a:lnSpc>
              </a:pPr>
              <a:endParaRPr lang="en-US" sz="1600" dirty="0">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length;</a:t>
              </a:r>
            </a:p>
            <a:p>
              <a:pPr>
                <a:lnSpc>
                  <a:spcPct val="80000"/>
                </a:lnSpc>
              </a:pPr>
              <a:endParaRPr lang="en-US" sz="1600" dirty="0">
                <a:solidFill>
                  <a:srgbClr val="00FF00"/>
                </a:solidFill>
                <a:latin typeface="Courier New" pitchFamily="49" charset="0"/>
                <a:ea typeface="ＭＳ Ｐゴシック" pitchFamily="34" charset="-128"/>
              </a:endParaRP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public </a:t>
              </a:r>
              <a:r>
                <a:rPr lang="en-US" sz="1600" b="1" dirty="0">
                  <a:solidFill>
                    <a:schemeClr val="tx2"/>
                  </a:solidFill>
                  <a:latin typeface="Courier New" pitchFamily="49" charset="0"/>
                  <a:ea typeface="ＭＳ Ｐゴシック" pitchFamily="34" charset="-128"/>
                </a:rPr>
                <a:t>rectangular</a:t>
              </a:r>
              <a:r>
                <a:rPr lang="en-US" sz="1600" dirty="0">
                  <a:solidFill>
                    <a:srgbClr val="FF0000"/>
                  </a:solidFill>
                  <a:latin typeface="Courier New" pitchFamily="49" charset="0"/>
                  <a:ea typeface="ＭＳ Ｐゴシック" pitchFamily="34" charset="-128"/>
                </a:rPr>
                <a:t>() {</a:t>
              </a:r>
            </a:p>
            <a:p>
              <a:pPr>
                <a:lnSpc>
                  <a:spcPct val="80000"/>
                </a:lnSpc>
              </a:pPr>
              <a:endParaRPr lang="en-US" sz="1600" dirty="0">
                <a:solidFill>
                  <a:srgbClr val="FF0000"/>
                </a:solidFill>
                <a:latin typeface="Courier New" pitchFamily="49" charset="0"/>
                <a:ea typeface="ＭＳ Ｐゴシック" pitchFamily="34" charset="-128"/>
              </a:endParaRPr>
            </a:p>
            <a:p>
              <a:pPr>
                <a:lnSpc>
                  <a:spcPct val="80000"/>
                </a:lnSpc>
              </a:pPr>
              <a:r>
                <a:rPr lang="en-US" sz="1600" b="1" dirty="0">
                  <a:solidFill>
                    <a:schemeClr val="tx2"/>
                  </a:solidFill>
                  <a:latin typeface="Courier New" pitchFamily="49" charset="0"/>
                  <a:ea typeface="ＭＳ Ｐゴシック" pitchFamily="34" charset="-128"/>
                </a:rPr>
                <a:t>	</a:t>
              </a:r>
              <a:r>
                <a:rPr lang="en-US" sz="1600" dirty="0">
                  <a:solidFill>
                    <a:srgbClr val="000000"/>
                  </a:solidFill>
                  <a:latin typeface="Courier New" pitchFamily="49" charset="0"/>
                  <a:ea typeface="ＭＳ Ｐゴシック" pitchFamily="34" charset="-128"/>
                </a:rPr>
                <a:t>width= 0; length=0;</a:t>
              </a: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p>
            <a:p>
              <a:pPr>
                <a:lnSpc>
                  <a:spcPct val="80000"/>
                </a:lnSpc>
              </a:pPr>
              <a:r>
                <a:rPr lang="en-US" sz="1600" dirty="0">
                  <a:latin typeface="Courier New" pitchFamily="49" charset="0"/>
                  <a:ea typeface="ＭＳ Ｐゴシック" pitchFamily="34" charset="-128"/>
                </a:rPr>
                <a:t>    . . .</a:t>
              </a:r>
              <a:endParaRPr lang="en-US" sz="1600" dirty="0">
                <a:solidFill>
                  <a:srgbClr val="000000"/>
                </a:solidFill>
                <a:latin typeface="Courier New" pitchFamily="49" charset="0"/>
                <a:ea typeface="ＭＳ Ｐゴシック" pitchFamily="34" charset="-128"/>
              </a:endParaRPr>
            </a:p>
            <a:p>
              <a:r>
                <a:rPr lang="en-US" sz="1600" dirty="0">
                  <a:solidFill>
                    <a:srgbClr val="FF0000"/>
                  </a:solidFill>
                  <a:latin typeface="Courier New" pitchFamily="49" charset="0"/>
                  <a:ea typeface="ＭＳ Ｐゴシック" pitchFamily="34" charset="-128"/>
                </a:rPr>
                <a:t>}</a:t>
              </a:r>
            </a:p>
          </p:txBody>
        </p:sp>
      </p:grpSp>
      <p:sp>
        <p:nvSpPr>
          <p:cNvPr id="21510" name="Rectangle 6"/>
          <p:cNvSpPr>
            <a:spLocks noChangeArrowheads="1"/>
          </p:cNvSpPr>
          <p:nvPr/>
        </p:nvSpPr>
        <p:spPr bwMode="auto">
          <a:xfrm>
            <a:off x="419100" y="4114800"/>
            <a:ext cx="3314700" cy="1905000"/>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1511" name="Text Box 7"/>
          <p:cNvSpPr txBox="1">
            <a:spLocks noChangeArrowheads="1"/>
          </p:cNvSpPr>
          <p:nvPr/>
        </p:nvSpPr>
        <p:spPr bwMode="auto">
          <a:xfrm>
            <a:off x="533400" y="4584700"/>
            <a:ext cx="2995613" cy="825500"/>
          </a:xfrm>
          <a:prstGeom prst="rect">
            <a:avLst/>
          </a:prstGeom>
          <a:noFill/>
          <a:ln w="9525">
            <a:noFill/>
            <a:miter lim="800000"/>
            <a:headEnd/>
            <a:tailEnd/>
          </a:ln>
          <a:effectLst/>
        </p:spPr>
        <p:txBody>
          <a:bodyPr wrap="none">
            <a:spAutoFit/>
          </a:bodyPr>
          <a:lstStyle/>
          <a:p>
            <a:pPr>
              <a:lnSpc>
                <a:spcPct val="150000"/>
              </a:lnSpc>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pPr>
            <a:r>
              <a:rPr lang="en-US" altLang="ja-JP" sz="1600">
                <a:effectLst>
                  <a:outerShdw blurRad="38100" dist="38100" dir="2700000" algn="tl">
                    <a:srgbClr val="C0C0C0"/>
                  </a:outerShdw>
                </a:effectLst>
                <a:latin typeface="Courier New" pitchFamily="49" charset="0"/>
                <a:ea typeface="ＭＳ Ｐゴシック" pitchFamily="34" charset="-128"/>
              </a:rPr>
              <a:t>x   =                 ;</a:t>
            </a:r>
          </a:p>
        </p:txBody>
      </p:sp>
      <p:sp>
        <p:nvSpPr>
          <p:cNvPr id="21512" name="Text Box 8"/>
          <p:cNvSpPr txBox="1">
            <a:spLocks noChangeArrowheads="1"/>
          </p:cNvSpPr>
          <p:nvPr/>
        </p:nvSpPr>
        <p:spPr bwMode="auto">
          <a:xfrm>
            <a:off x="1889125" y="6019800"/>
            <a:ext cx="949325"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21513" name="Text Box 9"/>
          <p:cNvSpPr txBox="1">
            <a:spLocks noChangeArrowheads="1"/>
          </p:cNvSpPr>
          <p:nvPr/>
        </p:nvSpPr>
        <p:spPr bwMode="auto">
          <a:xfrm>
            <a:off x="552450" y="4432300"/>
            <a:ext cx="1912703" cy="430887"/>
          </a:xfrm>
          <a:prstGeom prst="rect">
            <a:avLst/>
          </a:prstGeom>
          <a:solidFill>
            <a:srgbClr val="CC99FF"/>
          </a:solidFill>
          <a:ln w="9525">
            <a:noFill/>
            <a:miter lim="800000"/>
            <a:headEnd/>
            <a:tailEnd/>
          </a:ln>
          <a:effectLst/>
        </p:spPr>
        <p:txBody>
          <a:bodyPr wrap="none">
            <a:spAutoFit/>
          </a:bodyPr>
          <a:lstStyle/>
          <a:p>
            <a:pPr>
              <a:lnSpc>
                <a:spcPct val="150000"/>
              </a:lnSpc>
            </a:pPr>
            <a:r>
              <a:rPr lang="en-US" sz="1600" b="1" dirty="0">
                <a:solidFill>
                  <a:schemeClr val="tx2"/>
                </a:solidFill>
                <a:latin typeface="Courier New" pitchFamily="49" charset="0"/>
                <a:ea typeface="ＭＳ Ｐゴシック" pitchFamily="34" charset="-128"/>
              </a:rPr>
              <a:t>rectangular </a:t>
            </a:r>
            <a:r>
              <a:rPr lang="en-US" altLang="ja-JP" sz="1600" dirty="0">
                <a:effectLst>
                  <a:outerShdw blurRad="38100" dist="38100" dir="2700000" algn="tl">
                    <a:srgbClr val="FFFFFF"/>
                  </a:outerShdw>
                </a:effectLst>
                <a:latin typeface="Courier New" pitchFamily="49" charset="0"/>
                <a:ea typeface="ＭＳ Ｐゴシック" pitchFamily="34" charset="-128"/>
              </a:rPr>
              <a:t>x;</a:t>
            </a:r>
          </a:p>
        </p:txBody>
      </p:sp>
      <p:sp>
        <p:nvSpPr>
          <p:cNvPr id="21514" name="Text Box 10"/>
          <p:cNvSpPr txBox="1">
            <a:spLocks noChangeArrowheads="1"/>
          </p:cNvSpPr>
          <p:nvPr/>
        </p:nvSpPr>
        <p:spPr bwMode="auto">
          <a:xfrm>
            <a:off x="1357313" y="4889500"/>
            <a:ext cx="1843087" cy="1169551"/>
          </a:xfrm>
          <a:prstGeom prst="rect">
            <a:avLst/>
          </a:prstGeom>
          <a:solidFill>
            <a:schemeClr val="accent1"/>
          </a:solidFill>
          <a:ln w="9525">
            <a:noFill/>
            <a:miter lim="800000"/>
            <a:headEnd/>
            <a:tailEnd/>
          </a:ln>
          <a:effectLst/>
        </p:spPr>
        <p:txBody>
          <a:bodyPr>
            <a:spAutoFit/>
          </a:bodyPr>
          <a:lstStyle/>
          <a:p>
            <a:pPr>
              <a:lnSpc>
                <a:spcPct val="150000"/>
              </a:lnSpc>
            </a:pPr>
            <a:r>
              <a:rPr lang="en-US" altLang="ja-JP" sz="1600" dirty="0">
                <a:effectLst>
                  <a:outerShdw blurRad="38100" dist="38100" dir="2700000" algn="tl">
                    <a:srgbClr val="FFFFFF"/>
                  </a:outerShdw>
                </a:effectLst>
                <a:latin typeface="Courier New" pitchFamily="49" charset="0"/>
                <a:ea typeface="ＭＳ Ｐゴシック" pitchFamily="34" charset="-128"/>
              </a:rPr>
              <a:t>new </a:t>
            </a:r>
            <a:r>
              <a:rPr lang="en-US" sz="1600" b="1" dirty="0">
                <a:solidFill>
                  <a:schemeClr val="tx2"/>
                </a:solidFill>
                <a:latin typeface="Courier New" pitchFamily="49" charset="0"/>
                <a:ea typeface="ＭＳ Ｐゴシック" pitchFamily="34" charset="-128"/>
              </a:rPr>
              <a:t>rectangular</a:t>
            </a:r>
            <a:r>
              <a:rPr lang="en-US" altLang="ja-JP" sz="1600" dirty="0">
                <a:effectLst>
                  <a:outerShdw blurRad="38100" dist="38100" dir="2700000" algn="tl">
                    <a:srgbClr val="FFFFFF"/>
                  </a:outerShdw>
                </a:effectLst>
                <a:latin typeface="Courier New" pitchFamily="49" charset="0"/>
                <a:ea typeface="ＭＳ Ｐゴシック" pitchFamily="34" charset="-128"/>
              </a:rPr>
              <a:t>( )</a:t>
            </a:r>
          </a:p>
        </p:txBody>
      </p:sp>
      <p:grpSp>
        <p:nvGrpSpPr>
          <p:cNvPr id="3" name="Group 11"/>
          <p:cNvGrpSpPr>
            <a:grpSpLocks/>
          </p:cNvGrpSpPr>
          <p:nvPr/>
        </p:nvGrpSpPr>
        <p:grpSpPr bwMode="auto">
          <a:xfrm>
            <a:off x="-157163" y="3810000"/>
            <a:ext cx="3000376" cy="1047750"/>
            <a:chOff x="348" y="1677"/>
            <a:chExt cx="1890" cy="660"/>
          </a:xfrm>
        </p:grpSpPr>
        <p:sp>
          <p:nvSpPr>
            <p:cNvPr id="21516" name="Oval 12"/>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21517" name="Line 13"/>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1518" name="Text Box 14"/>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4" name="Group 15"/>
          <p:cNvGrpSpPr>
            <a:grpSpLocks/>
          </p:cNvGrpSpPr>
          <p:nvPr/>
        </p:nvGrpSpPr>
        <p:grpSpPr bwMode="auto">
          <a:xfrm rot="5050184">
            <a:off x="204788" y="4929188"/>
            <a:ext cx="1519237" cy="357187"/>
            <a:chOff x="219" y="2781"/>
            <a:chExt cx="2526" cy="502"/>
          </a:xfrm>
        </p:grpSpPr>
        <p:sp>
          <p:nvSpPr>
            <p:cNvPr id="21520"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1521" name="Oval 17"/>
            <p:cNvSpPr>
              <a:spLocks noChangeArrowheads="1"/>
            </p:cNvSpPr>
            <p:nvPr/>
          </p:nvSpPr>
          <p:spPr bwMode="auto">
            <a:xfrm>
              <a:off x="2470"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21522" name="Text Box 18"/>
            <p:cNvSpPr txBox="1">
              <a:spLocks noChangeArrowheads="1"/>
            </p:cNvSpPr>
            <p:nvPr/>
          </p:nvSpPr>
          <p:spPr bwMode="auto">
            <a:xfrm>
              <a:off x="219" y="3153"/>
              <a:ext cx="713" cy="130"/>
            </a:xfrm>
            <a:prstGeom prst="rect">
              <a:avLst/>
            </a:prstGeom>
            <a:noFill/>
            <a:ln w="9525">
              <a:noFill/>
              <a:miter lim="800000"/>
              <a:headEnd/>
              <a:tailEnd/>
            </a:ln>
            <a:effectLst/>
          </p:spPr>
          <p:txBody>
            <a:bodyPr rot="10800000" vert="eaVert"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5" name="Group 19"/>
          <p:cNvGrpSpPr>
            <a:grpSpLocks/>
          </p:cNvGrpSpPr>
          <p:nvPr/>
        </p:nvGrpSpPr>
        <p:grpSpPr bwMode="auto">
          <a:xfrm>
            <a:off x="-309563" y="4429125"/>
            <a:ext cx="3752851" cy="885825"/>
            <a:chOff x="347" y="2008"/>
            <a:chExt cx="2364" cy="558"/>
          </a:xfrm>
        </p:grpSpPr>
        <p:sp>
          <p:nvSpPr>
            <p:cNvPr id="21524" name="Line 20"/>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1525" name="Oval 21"/>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21526" name="Text Box 22"/>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21527" name="Text Box 23"/>
          <p:cNvSpPr txBox="1">
            <a:spLocks noChangeArrowheads="1"/>
          </p:cNvSpPr>
          <p:nvPr/>
        </p:nvSpPr>
        <p:spPr bwMode="auto">
          <a:xfrm>
            <a:off x="5676900" y="5791200"/>
            <a:ext cx="2717800"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21528" name="Rectangle 24"/>
          <p:cNvSpPr>
            <a:spLocks noChangeArrowheads="1"/>
          </p:cNvSpPr>
          <p:nvPr/>
        </p:nvSpPr>
        <p:spPr bwMode="auto">
          <a:xfrm>
            <a:off x="4038600" y="1216025"/>
            <a:ext cx="49180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1529" name="Rectangle 25"/>
          <p:cNvSpPr>
            <a:spLocks noChangeArrowheads="1"/>
          </p:cNvSpPr>
          <p:nvPr/>
        </p:nvSpPr>
        <p:spPr bwMode="auto">
          <a:xfrm>
            <a:off x="7437438" y="154781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x</a:t>
            </a:r>
          </a:p>
        </p:txBody>
      </p:sp>
      <p:sp>
        <p:nvSpPr>
          <p:cNvPr id="21530" name="Rectangle 26"/>
          <p:cNvSpPr>
            <a:spLocks noChangeArrowheads="1"/>
          </p:cNvSpPr>
          <p:nvPr/>
        </p:nvSpPr>
        <p:spPr bwMode="auto">
          <a:xfrm>
            <a:off x="7748588" y="1631950"/>
            <a:ext cx="938212"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sp>
        <p:nvSpPr>
          <p:cNvPr id="21531" name="AutoShape 27"/>
          <p:cNvSpPr>
            <a:spLocks noChangeArrowheads="1"/>
          </p:cNvSpPr>
          <p:nvPr/>
        </p:nvSpPr>
        <p:spPr bwMode="auto">
          <a:xfrm>
            <a:off x="4267200" y="1512888"/>
            <a:ext cx="2057400" cy="6969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A. </a:t>
            </a:r>
            <a:r>
              <a:rPr lang="en-US" altLang="ja-JP" sz="1400">
                <a:solidFill>
                  <a:srgbClr val="000000"/>
                </a:solidFill>
                <a:ea typeface="ＭＳ Ｐゴシック" pitchFamily="34" charset="-128"/>
              </a:rPr>
              <a:t>The instance variable  is 	allocated in memory.</a:t>
            </a:r>
          </a:p>
        </p:txBody>
      </p:sp>
      <p:sp>
        <p:nvSpPr>
          <p:cNvPr id="21532" name="AutoShape 28"/>
          <p:cNvSpPr>
            <a:spLocks noChangeArrowheads="1"/>
          </p:cNvSpPr>
          <p:nvPr/>
        </p:nvSpPr>
        <p:spPr bwMode="auto">
          <a:xfrm>
            <a:off x="4267200" y="2438400"/>
            <a:ext cx="23622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B. </a:t>
            </a:r>
            <a:r>
              <a:rPr lang="en-US" altLang="ja-JP" sz="1400">
                <a:solidFill>
                  <a:srgbClr val="000000"/>
                </a:solidFill>
                <a:ea typeface="ＭＳ Ｐゴシック" pitchFamily="34" charset="-128"/>
              </a:rPr>
              <a:t>The object  is 	created with initial state</a:t>
            </a:r>
          </a:p>
        </p:txBody>
      </p:sp>
      <p:sp>
        <p:nvSpPr>
          <p:cNvPr id="21535" name="Rectangle 31"/>
          <p:cNvSpPr>
            <a:spLocks noChangeArrowheads="1"/>
          </p:cNvSpPr>
          <p:nvPr/>
        </p:nvSpPr>
        <p:spPr bwMode="auto">
          <a:xfrm>
            <a:off x="7043738" y="3660775"/>
            <a:ext cx="1587" cy="274638"/>
          </a:xfrm>
          <a:prstGeom prst="rect">
            <a:avLst/>
          </a:prstGeom>
          <a:noFill/>
          <a:ln w="9525">
            <a:noFill/>
            <a:miter lim="800000"/>
            <a:headEnd/>
            <a:tailEnd/>
          </a:ln>
        </p:spPr>
        <p:txBody>
          <a:bodyPr wrap="none" lIns="0" tIns="0" rIns="0" bIns="0">
            <a:spAutoFit/>
          </a:bodyPr>
          <a:lstStyle/>
          <a:p>
            <a:endParaRPr lang="en-US">
              <a:latin typeface="Tahoma" pitchFamily="34" charset="0"/>
            </a:endParaRPr>
          </a:p>
        </p:txBody>
      </p:sp>
      <p:sp>
        <p:nvSpPr>
          <p:cNvPr id="21545" name="Freeform 41"/>
          <p:cNvSpPr>
            <a:spLocks/>
          </p:cNvSpPr>
          <p:nvPr/>
        </p:nvSpPr>
        <p:spPr bwMode="auto">
          <a:xfrm>
            <a:off x="7812361" y="1772816"/>
            <a:ext cx="144016" cy="504056"/>
          </a:xfrm>
          <a:custGeom>
            <a:avLst/>
            <a:gdLst/>
            <a:ahLst/>
            <a:cxnLst>
              <a:cxn ang="0">
                <a:pos x="121" y="0"/>
              </a:cxn>
              <a:cxn ang="0">
                <a:pos x="70" y="63"/>
              </a:cxn>
              <a:cxn ang="0">
                <a:pos x="33" y="126"/>
              </a:cxn>
              <a:cxn ang="0">
                <a:pos x="9" y="191"/>
              </a:cxn>
              <a:cxn ang="0">
                <a:pos x="0" y="255"/>
              </a:cxn>
              <a:cxn ang="0">
                <a:pos x="4" y="319"/>
              </a:cxn>
              <a:cxn ang="0">
                <a:pos x="21" y="384"/>
              </a:cxn>
              <a:cxn ang="0">
                <a:pos x="53" y="449"/>
              </a:cxn>
              <a:cxn ang="0">
                <a:pos x="98" y="515"/>
              </a:cxn>
            </a:cxnLst>
            <a:rect l="0" t="0" r="r" b="b"/>
            <a:pathLst>
              <a:path w="121" h="515">
                <a:moveTo>
                  <a:pt x="121" y="0"/>
                </a:moveTo>
                <a:lnTo>
                  <a:pt x="70" y="63"/>
                </a:lnTo>
                <a:lnTo>
                  <a:pt x="33" y="126"/>
                </a:lnTo>
                <a:lnTo>
                  <a:pt x="9" y="191"/>
                </a:lnTo>
                <a:lnTo>
                  <a:pt x="0" y="255"/>
                </a:lnTo>
                <a:lnTo>
                  <a:pt x="4" y="319"/>
                </a:lnTo>
                <a:lnTo>
                  <a:pt x="21" y="384"/>
                </a:lnTo>
                <a:lnTo>
                  <a:pt x="53" y="449"/>
                </a:lnTo>
                <a:lnTo>
                  <a:pt x="98" y="515"/>
                </a:lnTo>
              </a:path>
            </a:pathLst>
          </a:custGeom>
          <a:noFill/>
          <a:ln w="3175" cap="rnd">
            <a:solidFill>
              <a:srgbClr val="4677BF"/>
            </a:solidFill>
            <a:prstDash val="solid"/>
            <a:round/>
            <a:headEnd/>
            <a:tailEnd/>
          </a:ln>
        </p:spPr>
        <p:txBody>
          <a:bodyPr/>
          <a:lstStyle/>
          <a:p>
            <a:endParaRPr lang="en-US"/>
          </a:p>
        </p:txBody>
      </p:sp>
      <p:sp>
        <p:nvSpPr>
          <p:cNvPr id="21546" name="Freeform 42"/>
          <p:cNvSpPr>
            <a:spLocks/>
          </p:cNvSpPr>
          <p:nvPr/>
        </p:nvSpPr>
        <p:spPr bwMode="auto">
          <a:xfrm>
            <a:off x="7781925" y="4633913"/>
            <a:ext cx="66675" cy="69850"/>
          </a:xfrm>
          <a:custGeom>
            <a:avLst/>
            <a:gdLst/>
            <a:ahLst/>
            <a:cxnLst>
              <a:cxn ang="0">
                <a:pos x="0" y="26"/>
              </a:cxn>
              <a:cxn ang="0">
                <a:pos x="42" y="44"/>
              </a:cxn>
              <a:cxn ang="0">
                <a:pos x="31" y="0"/>
              </a:cxn>
              <a:cxn ang="0">
                <a:pos x="0" y="26"/>
              </a:cxn>
            </a:cxnLst>
            <a:rect l="0" t="0" r="r" b="b"/>
            <a:pathLst>
              <a:path w="42" h="44">
                <a:moveTo>
                  <a:pt x="0" y="26"/>
                </a:moveTo>
                <a:lnTo>
                  <a:pt x="42" y="44"/>
                </a:lnTo>
                <a:lnTo>
                  <a:pt x="31" y="0"/>
                </a:lnTo>
                <a:lnTo>
                  <a:pt x="0" y="26"/>
                </a:lnTo>
                <a:close/>
              </a:path>
            </a:pathLst>
          </a:custGeom>
          <a:solidFill>
            <a:srgbClr val="4677BF"/>
          </a:solidFill>
          <a:ln w="9525">
            <a:noFill/>
            <a:round/>
            <a:headEnd/>
            <a:tailEnd/>
          </a:ln>
        </p:spPr>
        <p:txBody>
          <a:bodyPr/>
          <a:lstStyle/>
          <a:p>
            <a:endParaRPr lang="en-US"/>
          </a:p>
        </p:txBody>
      </p:sp>
      <p:grpSp>
        <p:nvGrpSpPr>
          <p:cNvPr id="8" name="Group 43"/>
          <p:cNvGrpSpPr>
            <a:grpSpLocks/>
          </p:cNvGrpSpPr>
          <p:nvPr/>
        </p:nvGrpSpPr>
        <p:grpSpPr bwMode="auto">
          <a:xfrm>
            <a:off x="6781800" y="2286000"/>
            <a:ext cx="2011363" cy="949325"/>
            <a:chOff x="4272" y="1440"/>
            <a:chExt cx="1267" cy="598"/>
          </a:xfrm>
        </p:grpSpPr>
        <p:sp>
          <p:nvSpPr>
            <p:cNvPr id="21548" name="AutoShape 44"/>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1549" name="Rectangle 45"/>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1550" name="Rectangle 46"/>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1551" name="Rectangle 47"/>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1552" name="Rectangle 48"/>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1553" name="Rectangle 49"/>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1554" name="Rectangle 50"/>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1555" name="Rectangle 51"/>
            <p:cNvSpPr>
              <a:spLocks noChangeArrowheads="1"/>
            </p:cNvSpPr>
            <p:nvPr/>
          </p:nvSpPr>
          <p:spPr bwMode="auto">
            <a:xfrm>
              <a:off x="4362" y="1626"/>
              <a:ext cx="151" cy="78"/>
            </a:xfrm>
            <a:prstGeom prst="rect">
              <a:avLst/>
            </a:prstGeom>
            <a:noFill/>
            <a:ln w="9525">
              <a:noFill/>
              <a:miter lim="800000"/>
              <a:headEnd/>
              <a:tailEnd/>
            </a:ln>
          </p:spPr>
          <p:txBody>
            <a:bodyPr wrap="none" lIns="0" tIns="0" rIns="0" bIns="0">
              <a:spAutoFit/>
            </a:bodyPr>
            <a:lstStyle/>
            <a:p>
              <a:r>
                <a:rPr lang="en-US" sz="800" dirty="0">
                  <a:solidFill>
                    <a:srgbClr val="000000"/>
                  </a:solidFill>
                </a:rPr>
                <a:t>width</a:t>
              </a:r>
              <a:endParaRPr lang="en-US" dirty="0">
                <a:latin typeface="Tahoma" pitchFamily="34" charset="0"/>
              </a:endParaRPr>
            </a:p>
          </p:txBody>
        </p:sp>
        <p:sp>
          <p:nvSpPr>
            <p:cNvPr id="21556" name="Rectangle 52"/>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1557" name="Rectangle 53"/>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1558" name="Rectangle 54"/>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1559" name="Rectangle 55"/>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1560" name="Rectangle 56"/>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1561" name="Rectangle 57"/>
            <p:cNvSpPr>
              <a:spLocks noChangeArrowheads="1"/>
            </p:cNvSpPr>
            <p:nvPr/>
          </p:nvSpPr>
          <p:spPr bwMode="auto">
            <a:xfrm>
              <a:off x="4356" y="1818"/>
              <a:ext cx="178" cy="78"/>
            </a:xfrm>
            <a:prstGeom prst="rect">
              <a:avLst/>
            </a:prstGeom>
            <a:noFill/>
            <a:ln w="9525">
              <a:noFill/>
              <a:miter lim="800000"/>
              <a:headEnd/>
              <a:tailEnd/>
            </a:ln>
          </p:spPr>
          <p:txBody>
            <a:bodyPr wrap="none" lIns="0" tIns="0" rIns="0" bIns="0">
              <a:spAutoFit/>
            </a:bodyPr>
            <a:lstStyle/>
            <a:p>
              <a:r>
                <a:rPr lang="en-US" sz="800" dirty="0">
                  <a:solidFill>
                    <a:srgbClr val="000000"/>
                  </a:solidFill>
                </a:rPr>
                <a:t>length</a:t>
              </a:r>
              <a:endParaRPr lang="en-US" dirty="0">
                <a:latin typeface="Tahoma" pitchFamily="34" charset="0"/>
              </a:endParaRPr>
            </a:p>
          </p:txBody>
        </p:sp>
        <p:sp>
          <p:nvSpPr>
            <p:cNvPr id="21562" name="Text Box 58"/>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dirty="0">
                  <a:latin typeface="Tahoma" pitchFamily="34" charset="0"/>
                </a:rPr>
                <a:t>0</a:t>
              </a:r>
              <a:endParaRPr lang="en-GB" dirty="0">
                <a:latin typeface="Tahoma" pitchFamily="34" charset="0"/>
              </a:endParaRPr>
            </a:p>
          </p:txBody>
        </p:sp>
        <p:sp>
          <p:nvSpPr>
            <p:cNvPr id="21563" name="Text Box 59"/>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0</a:t>
              </a:r>
              <a:endParaRPr lang="en-GB">
                <a:latin typeface="Tahoma" pitchFamily="34" charset="0"/>
              </a:endParaRPr>
            </a:p>
          </p:txBody>
        </p:sp>
      </p:gr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228600"/>
            <a:ext cx="7772400" cy="838200"/>
          </a:xfrm>
        </p:spPr>
        <p:txBody>
          <a:bodyPr/>
          <a:lstStyle/>
          <a:p>
            <a:r>
              <a:rPr lang="en-US" sz="4000"/>
              <a:t>Class with Multiple Constructors</a:t>
            </a:r>
          </a:p>
        </p:txBody>
      </p:sp>
      <p:sp>
        <p:nvSpPr>
          <p:cNvPr id="63" name="Slide Number Placeholder 5"/>
          <p:cNvSpPr>
            <a:spLocks noGrp="1"/>
          </p:cNvSpPr>
          <p:nvPr>
            <p:ph type="sldNum" sz="quarter" idx="12"/>
          </p:nvPr>
        </p:nvSpPr>
        <p:spPr/>
        <p:txBody>
          <a:bodyPr/>
          <a:lstStyle/>
          <a:p>
            <a:fld id="{270F155A-2842-4578-A68E-2207ECD82305}" type="slidenum">
              <a:rPr lang="en-US"/>
              <a:pPr/>
              <a:t>82</a:t>
            </a:fld>
            <a:endParaRPr lang="en-US"/>
          </a:p>
        </p:txBody>
      </p:sp>
      <p:sp>
        <p:nvSpPr>
          <p:cNvPr id="23555" name="Rectangle 3"/>
          <p:cNvSpPr>
            <a:spLocks noChangeArrowheads="1"/>
          </p:cNvSpPr>
          <p:nvPr/>
        </p:nvSpPr>
        <p:spPr bwMode="auto">
          <a:xfrm>
            <a:off x="152400" y="1143000"/>
            <a:ext cx="4267200" cy="3352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23556" name="Text Box 4"/>
          <p:cNvSpPr txBox="1">
            <a:spLocks noChangeArrowheads="1"/>
          </p:cNvSpPr>
          <p:nvPr/>
        </p:nvSpPr>
        <p:spPr bwMode="auto">
          <a:xfrm>
            <a:off x="247650" y="1169988"/>
            <a:ext cx="4248150" cy="3637919"/>
          </a:xfrm>
          <a:prstGeom prst="rect">
            <a:avLst/>
          </a:prstGeom>
          <a:noFill/>
          <a:ln w="9525">
            <a:noFill/>
            <a:miter lim="800000"/>
            <a:headEnd/>
            <a:tailEnd/>
          </a:ln>
          <a:effectLst/>
        </p:spPr>
        <p:txBody>
          <a:bodyPr>
            <a:spAutoFit/>
          </a:bodyPr>
          <a:lstStyle/>
          <a:p>
            <a:pPr>
              <a:lnSpc>
                <a:spcPct val="80000"/>
              </a:lnSpc>
            </a:pPr>
            <a:r>
              <a:rPr lang="en-US" sz="1600" dirty="0">
                <a:solidFill>
                  <a:srgbClr val="0000FF"/>
                </a:solidFill>
                <a:latin typeface="Courier New" pitchFamily="49" charset="0"/>
                <a:ea typeface="ＭＳ Ｐゴシック" pitchFamily="34" charset="-128"/>
              </a:rPr>
              <a:t>public class</a:t>
            </a:r>
            <a:r>
              <a:rPr lang="en-US" sz="1600" dirty="0">
                <a:solidFill>
                  <a:srgbClr val="000000"/>
                </a:solidFill>
                <a:latin typeface="Courier New" pitchFamily="49" charset="0"/>
                <a:ea typeface="ＭＳ Ｐゴシック" pitchFamily="34" charset="-128"/>
              </a:rPr>
              <a:t> </a:t>
            </a:r>
            <a:r>
              <a:rPr lang="en-US" sz="1600" b="1" dirty="0">
                <a:solidFill>
                  <a:schemeClr val="tx2"/>
                </a:solidFill>
                <a:latin typeface="Courier New" pitchFamily="49" charset="0"/>
                <a:ea typeface="ＭＳ Ｐゴシック" pitchFamily="34" charset="-128"/>
              </a:rPr>
              <a:t>rectangular</a:t>
            </a:r>
            <a:r>
              <a:rPr lang="en-US" sz="1600" dirty="0">
                <a:solidFill>
                  <a:srgbClr val="FF0000"/>
                </a:solidFill>
                <a:latin typeface="Courier New" pitchFamily="49" charset="0"/>
                <a:ea typeface="ＭＳ Ｐゴシック" pitchFamily="34" charset="-128"/>
              </a:rPr>
              <a:t>{</a:t>
            </a:r>
          </a:p>
          <a:p>
            <a:pPr>
              <a:lnSpc>
                <a:spcPct val="80000"/>
              </a:lnSpc>
            </a:pPr>
            <a:endParaRPr lang="en-US" sz="1600" dirty="0">
              <a:solidFill>
                <a:srgbClr val="00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width;</a:t>
            </a:r>
          </a:p>
          <a:p>
            <a:pPr>
              <a:lnSpc>
                <a:spcPct val="80000"/>
              </a:lnSpc>
            </a:pPr>
            <a:endParaRPr lang="en-US" sz="1600" dirty="0">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length;</a:t>
            </a:r>
          </a:p>
          <a:p>
            <a:pPr>
              <a:lnSpc>
                <a:spcPct val="80000"/>
              </a:lnSpc>
            </a:pPr>
            <a:endParaRPr lang="en-US" sz="1600" dirty="0">
              <a:solidFill>
                <a:srgbClr val="00FF00"/>
              </a:solidFill>
              <a:latin typeface="Courier New" pitchFamily="49" charset="0"/>
              <a:ea typeface="ＭＳ Ｐゴシック" pitchFamily="34" charset="-128"/>
            </a:endParaRP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public </a:t>
            </a:r>
            <a:r>
              <a:rPr lang="en-US" sz="1600" b="1" dirty="0">
                <a:solidFill>
                  <a:schemeClr val="tx2"/>
                </a:solidFill>
                <a:latin typeface="Courier New" pitchFamily="49" charset="0"/>
                <a:ea typeface="ＭＳ Ｐゴシック" pitchFamily="34" charset="-128"/>
              </a:rPr>
              <a:t>rectangular</a:t>
            </a:r>
            <a:r>
              <a:rPr lang="en-US" sz="1600" dirty="0">
                <a:solidFill>
                  <a:srgbClr val="FF0000"/>
                </a:solidFill>
                <a:latin typeface="Courier New" pitchFamily="49" charset="0"/>
                <a:ea typeface="ＭＳ Ｐゴシック" pitchFamily="34" charset="-128"/>
              </a:rPr>
              <a:t>() {</a:t>
            </a:r>
          </a:p>
          <a:p>
            <a:pPr>
              <a:lnSpc>
                <a:spcPct val="80000"/>
              </a:lnSpc>
            </a:pPr>
            <a:endParaRPr lang="en-US" sz="1600" dirty="0">
              <a:solidFill>
                <a:srgbClr val="FF0000"/>
              </a:solidFill>
              <a:latin typeface="Courier New" pitchFamily="49" charset="0"/>
              <a:ea typeface="ＭＳ Ｐゴシック" pitchFamily="34" charset="-128"/>
            </a:endParaRPr>
          </a:p>
          <a:p>
            <a:pPr>
              <a:lnSpc>
                <a:spcPct val="80000"/>
              </a:lnSpc>
            </a:pPr>
            <a:r>
              <a:rPr lang="en-US" sz="1600" b="1" dirty="0">
                <a:solidFill>
                  <a:schemeClr val="tx2"/>
                </a:solidFill>
                <a:latin typeface="Courier New" pitchFamily="49" charset="0"/>
                <a:ea typeface="ＭＳ Ｐゴシック" pitchFamily="34" charset="-128"/>
              </a:rPr>
              <a:t>	</a:t>
            </a:r>
            <a:r>
              <a:rPr lang="en-US" sz="1600" dirty="0">
                <a:solidFill>
                  <a:srgbClr val="000000"/>
                </a:solidFill>
                <a:latin typeface="Courier New" pitchFamily="49" charset="0"/>
                <a:ea typeface="ＭＳ Ｐゴシック" pitchFamily="34" charset="-128"/>
              </a:rPr>
              <a:t>width= 0; length=0;</a:t>
            </a: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rPr>
              <a:t>public </a:t>
            </a:r>
            <a:r>
              <a:rPr lang="en-US" sz="1600" b="1" dirty="0">
                <a:solidFill>
                  <a:schemeClr val="tx2"/>
                </a:solidFill>
                <a:latin typeface="Courier New" pitchFamily="49" charset="0"/>
                <a:ea typeface="ＭＳ Ｐゴシック" pitchFamily="34" charset="-128"/>
              </a:rPr>
              <a:t>rectangular</a:t>
            </a:r>
            <a:r>
              <a:rPr lang="en-US" sz="1600" dirty="0">
                <a:solidFill>
                  <a:srgbClr val="FF0000"/>
                </a:solidFill>
                <a:latin typeface="Courier New" pitchFamily="49" charset="0"/>
              </a:rPr>
              <a:t>(</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b</a:t>
            </a:r>
            <a:r>
              <a:rPr lang="en-US" sz="1600" dirty="0">
                <a:solidFill>
                  <a:srgbClr val="FF0000"/>
                </a:solidFill>
                <a:latin typeface="Courier New" pitchFamily="49" charset="0"/>
              </a:rPr>
              <a:t>) {</a:t>
            </a:r>
          </a:p>
          <a:p>
            <a:r>
              <a:rPr lang="en-US" sz="1600" b="1" dirty="0">
                <a:solidFill>
                  <a:schemeClr val="tx2"/>
                </a:solidFill>
                <a:latin typeface="Courier New" pitchFamily="49" charset="0"/>
              </a:rPr>
              <a:t>	</a:t>
            </a:r>
            <a:r>
              <a:rPr lang="en-US" sz="1600" dirty="0">
                <a:solidFill>
                  <a:srgbClr val="000000"/>
                </a:solidFill>
                <a:latin typeface="Courier New" pitchFamily="49" charset="0"/>
                <a:ea typeface="ＭＳ Ｐゴシック" pitchFamily="34" charset="-128"/>
              </a:rPr>
              <a:t> width = a; </a:t>
            </a:r>
          </a:p>
          <a:p>
            <a:r>
              <a:rPr lang="en-US" sz="1600" dirty="0">
                <a:solidFill>
                  <a:srgbClr val="000000"/>
                </a:solidFill>
                <a:latin typeface="Courier New" pitchFamily="49" charset="0"/>
                <a:ea typeface="ＭＳ Ｐゴシック" pitchFamily="34" charset="-128"/>
              </a:rPr>
              <a:t>	 length=b;</a:t>
            </a:r>
          </a:p>
          <a:p>
            <a:r>
              <a:rPr lang="en-US" sz="1600" dirty="0">
                <a:solidFill>
                  <a:srgbClr val="000000"/>
                </a:solidFill>
                <a:latin typeface="Courier New" pitchFamily="49" charset="0"/>
                <a:ea typeface="ＭＳ Ｐゴシック" pitchFamily="34" charset="-128"/>
              </a:rPr>
              <a:t>	</a:t>
            </a:r>
            <a:r>
              <a:rPr lang="en-US" sz="1600" dirty="0">
                <a:solidFill>
                  <a:srgbClr val="000000"/>
                </a:solidFill>
                <a:latin typeface="Courier New" pitchFamily="49" charset="0"/>
              </a:rPr>
              <a:t>    </a:t>
            </a:r>
            <a:r>
              <a:rPr lang="en-US" sz="1600" dirty="0">
                <a:solidFill>
                  <a:srgbClr val="FF0000"/>
                </a:solidFill>
                <a:latin typeface="Courier New" pitchFamily="49" charset="0"/>
              </a:rPr>
              <a:t>}</a:t>
            </a:r>
            <a:endParaRPr lang="en-US" sz="1600" dirty="0">
              <a:solidFill>
                <a:srgbClr val="FF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 . .</a:t>
            </a:r>
            <a:endParaRPr lang="en-US" sz="1600" dirty="0">
              <a:solidFill>
                <a:srgbClr val="000000"/>
              </a:solidFill>
              <a:latin typeface="Courier New" pitchFamily="49" charset="0"/>
              <a:ea typeface="ＭＳ Ｐゴシック" pitchFamily="34" charset="-128"/>
            </a:endParaRPr>
          </a:p>
          <a:p>
            <a:r>
              <a:rPr lang="en-US" sz="1600" dirty="0">
                <a:solidFill>
                  <a:srgbClr val="FF0000"/>
                </a:solidFill>
                <a:latin typeface="Courier New" pitchFamily="49" charset="0"/>
                <a:ea typeface="ＭＳ Ｐゴシック" pitchFamily="34" charset="-128"/>
              </a:rPr>
              <a:t>}</a:t>
            </a:r>
          </a:p>
        </p:txBody>
      </p:sp>
      <p:sp>
        <p:nvSpPr>
          <p:cNvPr id="23557" name="Rectangle 5"/>
          <p:cNvSpPr>
            <a:spLocks noChangeArrowheads="1"/>
          </p:cNvSpPr>
          <p:nvPr/>
        </p:nvSpPr>
        <p:spPr bwMode="auto">
          <a:xfrm>
            <a:off x="419100" y="4648200"/>
            <a:ext cx="3314700" cy="1371600"/>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3558" name="Text Box 6"/>
          <p:cNvSpPr txBox="1">
            <a:spLocks noChangeArrowheads="1"/>
          </p:cNvSpPr>
          <p:nvPr/>
        </p:nvSpPr>
        <p:spPr bwMode="auto">
          <a:xfrm>
            <a:off x="533400" y="4903788"/>
            <a:ext cx="2995613" cy="1192212"/>
          </a:xfrm>
          <a:prstGeom prst="rect">
            <a:avLst/>
          </a:prstGeom>
          <a:noFill/>
          <a:ln w="9525">
            <a:noFill/>
            <a:miter lim="800000"/>
            <a:headEnd/>
            <a:tailEnd/>
          </a:ln>
          <a:effectLst/>
        </p:spPr>
        <p:txBody>
          <a:bodyPr wrap="none">
            <a:spAutoFit/>
          </a:bodyPr>
          <a:lstStyle/>
          <a:p>
            <a:pPr>
              <a:lnSpc>
                <a:spcPct val="150000"/>
              </a:lnSpc>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pPr>
            <a:r>
              <a:rPr lang="en-US" altLang="ja-JP" sz="1600">
                <a:effectLst>
                  <a:outerShdw blurRad="38100" dist="38100" dir="2700000" algn="tl">
                    <a:srgbClr val="C0C0C0"/>
                  </a:outerShdw>
                </a:effectLst>
                <a:latin typeface="Courier New" pitchFamily="49" charset="0"/>
                <a:ea typeface="ＭＳ Ｐゴシック" pitchFamily="34" charset="-128"/>
              </a:rPr>
              <a:t>x   =  new Kasree()</a:t>
            </a:r>
          </a:p>
          <a:p>
            <a:pPr>
              <a:lnSpc>
                <a:spcPct val="150000"/>
              </a:lnSpc>
            </a:pPr>
            <a:r>
              <a:rPr lang="en-US" altLang="ja-JP" sz="1600">
                <a:effectLst>
                  <a:outerShdw blurRad="38100" dist="38100" dir="2700000" algn="tl">
                    <a:srgbClr val="C0C0C0"/>
                  </a:outerShdw>
                </a:effectLst>
                <a:latin typeface="Courier New" pitchFamily="49" charset="0"/>
                <a:ea typeface="ＭＳ Ｐゴシック" pitchFamily="34" charset="-128"/>
              </a:rPr>
              <a:t>y   = new Kasree(4, 3);</a:t>
            </a:r>
          </a:p>
        </p:txBody>
      </p:sp>
      <p:sp>
        <p:nvSpPr>
          <p:cNvPr id="23559" name="Text Box 7"/>
          <p:cNvSpPr txBox="1">
            <a:spLocks noChangeArrowheads="1"/>
          </p:cNvSpPr>
          <p:nvPr/>
        </p:nvSpPr>
        <p:spPr bwMode="auto">
          <a:xfrm>
            <a:off x="1889125" y="6019800"/>
            <a:ext cx="949325"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23560" name="Text Box 8"/>
          <p:cNvSpPr txBox="1">
            <a:spLocks noChangeArrowheads="1"/>
          </p:cNvSpPr>
          <p:nvPr/>
        </p:nvSpPr>
        <p:spPr bwMode="auto">
          <a:xfrm>
            <a:off x="552450" y="4751388"/>
            <a:ext cx="1773238" cy="458787"/>
          </a:xfrm>
          <a:prstGeom prst="rect">
            <a:avLst/>
          </a:prstGeom>
          <a:solidFill>
            <a:srgbClr val="CC99FF"/>
          </a:solidFill>
          <a:ln w="9525">
            <a:noFill/>
            <a:miter lim="800000"/>
            <a:headEnd/>
            <a:tailEnd/>
          </a:ln>
          <a:effectLst/>
        </p:spPr>
        <p:txBody>
          <a:bodyPr wrap="none">
            <a:spAutoFit/>
          </a:bodyPr>
          <a:lstStyle/>
          <a:p>
            <a:pPr>
              <a:lnSpc>
                <a:spcPct val="150000"/>
              </a:lnSpc>
            </a:pPr>
            <a:r>
              <a:rPr lang="en-US" altLang="ja-JP" sz="1600">
                <a:effectLst>
                  <a:outerShdw blurRad="38100" dist="38100" dir="2700000" algn="tl">
                    <a:srgbClr val="FFFFFF"/>
                  </a:outerShdw>
                </a:effectLst>
                <a:latin typeface="Courier New" pitchFamily="49" charset="0"/>
                <a:ea typeface="ＭＳ Ｐゴシック" pitchFamily="34" charset="-128"/>
              </a:rPr>
              <a:t>Kasree x , y;</a:t>
            </a:r>
          </a:p>
        </p:txBody>
      </p:sp>
      <p:grpSp>
        <p:nvGrpSpPr>
          <p:cNvPr id="2" name="Group 9"/>
          <p:cNvGrpSpPr>
            <a:grpSpLocks/>
          </p:cNvGrpSpPr>
          <p:nvPr/>
        </p:nvGrpSpPr>
        <p:grpSpPr bwMode="auto">
          <a:xfrm>
            <a:off x="-309563" y="4748213"/>
            <a:ext cx="3752851" cy="885825"/>
            <a:chOff x="347" y="2008"/>
            <a:chExt cx="2364" cy="558"/>
          </a:xfrm>
        </p:grpSpPr>
        <p:sp>
          <p:nvSpPr>
            <p:cNvPr id="23562" name="Line 10"/>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3563" name="Oval 11"/>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23564" name="Text Box 12"/>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23565" name="Text Box 13"/>
          <p:cNvSpPr txBox="1">
            <a:spLocks noChangeArrowheads="1"/>
          </p:cNvSpPr>
          <p:nvPr/>
        </p:nvSpPr>
        <p:spPr bwMode="auto">
          <a:xfrm>
            <a:off x="5676900" y="5791200"/>
            <a:ext cx="2717800"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23566" name="Rectangle 14"/>
          <p:cNvSpPr>
            <a:spLocks noChangeArrowheads="1"/>
          </p:cNvSpPr>
          <p:nvPr/>
        </p:nvSpPr>
        <p:spPr bwMode="auto">
          <a:xfrm>
            <a:off x="4724400" y="1216025"/>
            <a:ext cx="42322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3567" name="Rectangle 15"/>
          <p:cNvSpPr>
            <a:spLocks noChangeArrowheads="1"/>
          </p:cNvSpPr>
          <p:nvPr/>
        </p:nvSpPr>
        <p:spPr bwMode="auto">
          <a:xfrm>
            <a:off x="7437438" y="154781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x</a:t>
            </a:r>
          </a:p>
        </p:txBody>
      </p:sp>
      <p:sp>
        <p:nvSpPr>
          <p:cNvPr id="23568" name="Rectangle 16"/>
          <p:cNvSpPr>
            <a:spLocks noChangeArrowheads="1"/>
          </p:cNvSpPr>
          <p:nvPr/>
        </p:nvSpPr>
        <p:spPr bwMode="auto">
          <a:xfrm>
            <a:off x="7748588" y="1631950"/>
            <a:ext cx="938212"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sp>
        <p:nvSpPr>
          <p:cNvPr id="23569" name="AutoShape 17"/>
          <p:cNvSpPr>
            <a:spLocks noChangeArrowheads="1"/>
          </p:cNvSpPr>
          <p:nvPr/>
        </p:nvSpPr>
        <p:spPr bwMode="auto">
          <a:xfrm>
            <a:off x="4953000" y="1447800"/>
            <a:ext cx="24384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A. </a:t>
            </a:r>
            <a:r>
              <a:rPr lang="en-US" altLang="ja-JP" sz="1400">
                <a:solidFill>
                  <a:srgbClr val="000000"/>
                </a:solidFill>
                <a:ea typeface="ＭＳ Ｐゴシック" pitchFamily="34" charset="-128"/>
              </a:rPr>
              <a:t>The constructor declared with no-parameter is used to create the object</a:t>
            </a:r>
          </a:p>
        </p:txBody>
      </p:sp>
      <p:sp>
        <p:nvSpPr>
          <p:cNvPr id="23570" name="AutoShape 18"/>
          <p:cNvSpPr>
            <a:spLocks noChangeAspect="1" noChangeArrowheads="1" noTextEdit="1"/>
          </p:cNvSpPr>
          <p:nvPr/>
        </p:nvSpPr>
        <p:spPr bwMode="auto">
          <a:xfrm>
            <a:off x="6934200" y="3581400"/>
            <a:ext cx="1849438" cy="1981200"/>
          </a:xfrm>
          <a:prstGeom prst="rect">
            <a:avLst/>
          </a:prstGeom>
          <a:noFill/>
          <a:ln w="9525">
            <a:noFill/>
            <a:miter lim="800000"/>
            <a:headEnd/>
            <a:tailEnd/>
          </a:ln>
        </p:spPr>
        <p:txBody>
          <a:bodyPr/>
          <a:lstStyle/>
          <a:p>
            <a:endParaRPr lang="en-US"/>
          </a:p>
        </p:txBody>
      </p:sp>
      <p:grpSp>
        <p:nvGrpSpPr>
          <p:cNvPr id="3" name="Group 19"/>
          <p:cNvGrpSpPr>
            <a:grpSpLocks/>
          </p:cNvGrpSpPr>
          <p:nvPr/>
        </p:nvGrpSpPr>
        <p:grpSpPr bwMode="auto">
          <a:xfrm>
            <a:off x="6781800" y="2286000"/>
            <a:ext cx="2011363" cy="949325"/>
            <a:chOff x="4272" y="1440"/>
            <a:chExt cx="1267" cy="598"/>
          </a:xfrm>
        </p:grpSpPr>
        <p:sp>
          <p:nvSpPr>
            <p:cNvPr id="23572" name="AutoShape 20"/>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3573" name="Rectangle 21"/>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3574" name="Rectangle 22"/>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3575" name="Rectangle 23"/>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3576" name="Rectangle 24"/>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3577" name="Rectangle 25"/>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3578" name="Rectangle 26"/>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3579" name="Rectangle 27"/>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3580" name="Rectangle 28"/>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3581" name="Rectangle 29"/>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3582" name="Rectangle 30"/>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3583" name="Rectangle 31"/>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3584" name="Rectangle 32"/>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3585" name="Rectangle 33"/>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3586" name="Text Box 34"/>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1</a:t>
              </a:r>
              <a:endParaRPr lang="en-GB">
                <a:latin typeface="Tahoma" pitchFamily="34" charset="0"/>
              </a:endParaRPr>
            </a:p>
          </p:txBody>
        </p:sp>
        <p:sp>
          <p:nvSpPr>
            <p:cNvPr id="23587" name="Text Box 35"/>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0</a:t>
              </a:r>
              <a:endParaRPr lang="en-GB">
                <a:latin typeface="Tahoma" pitchFamily="34" charset="0"/>
              </a:endParaRPr>
            </a:p>
          </p:txBody>
        </p:sp>
      </p:grpSp>
      <p:grpSp>
        <p:nvGrpSpPr>
          <p:cNvPr id="4" name="Group 36"/>
          <p:cNvGrpSpPr>
            <a:grpSpLocks/>
          </p:cNvGrpSpPr>
          <p:nvPr/>
        </p:nvGrpSpPr>
        <p:grpSpPr bwMode="auto">
          <a:xfrm>
            <a:off x="6781800" y="4689475"/>
            <a:ext cx="2011363" cy="949325"/>
            <a:chOff x="4272" y="1440"/>
            <a:chExt cx="1267" cy="598"/>
          </a:xfrm>
        </p:grpSpPr>
        <p:sp>
          <p:nvSpPr>
            <p:cNvPr id="23589" name="AutoShape 37"/>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3590" name="Rectangle 38"/>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3591" name="Rectangle 39"/>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3592" name="Rectangle 40"/>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3593" name="Rectangle 41"/>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3594" name="Rectangle 42"/>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3595" name="Rectangle 43"/>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3596" name="Rectangle 44"/>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3597" name="Rectangle 45"/>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3598" name="Rectangle 46"/>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3599" name="Rectangle 47"/>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3600" name="Rectangle 48"/>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3601" name="Rectangle 49"/>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3602" name="Rectangle 50"/>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3603" name="Text Box 51"/>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3</a:t>
              </a:r>
              <a:endParaRPr lang="en-GB">
                <a:latin typeface="Tahoma" pitchFamily="34" charset="0"/>
              </a:endParaRPr>
            </a:p>
          </p:txBody>
        </p:sp>
        <p:sp>
          <p:nvSpPr>
            <p:cNvPr id="23604" name="Text Box 52"/>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4</a:t>
              </a:r>
              <a:endParaRPr lang="en-GB">
                <a:latin typeface="Tahoma" pitchFamily="34" charset="0"/>
              </a:endParaRPr>
            </a:p>
          </p:txBody>
        </p:sp>
      </p:grpSp>
      <p:grpSp>
        <p:nvGrpSpPr>
          <p:cNvPr id="5" name="Group 53"/>
          <p:cNvGrpSpPr>
            <a:grpSpLocks/>
          </p:cNvGrpSpPr>
          <p:nvPr/>
        </p:nvGrpSpPr>
        <p:grpSpPr bwMode="auto">
          <a:xfrm>
            <a:off x="57150" y="5181600"/>
            <a:ext cx="3752850" cy="885825"/>
            <a:chOff x="347" y="2008"/>
            <a:chExt cx="2364" cy="558"/>
          </a:xfrm>
        </p:grpSpPr>
        <p:sp>
          <p:nvSpPr>
            <p:cNvPr id="23606" name="Line 54"/>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3607" name="Oval 55"/>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23608" name="Text Box 56"/>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cxnSp>
        <p:nvCxnSpPr>
          <p:cNvPr id="23609" name="AutoShape 57"/>
          <p:cNvCxnSpPr>
            <a:cxnSpLocks noChangeShapeType="1"/>
            <a:endCxn id="23574" idx="0"/>
          </p:cNvCxnSpPr>
          <p:nvPr/>
        </p:nvCxnSpPr>
        <p:spPr bwMode="auto">
          <a:xfrm rot="5400000">
            <a:off x="7772400" y="1768475"/>
            <a:ext cx="549275" cy="517525"/>
          </a:xfrm>
          <a:prstGeom prst="curvedConnector3">
            <a:avLst>
              <a:gd name="adj1" fmla="val 50000"/>
            </a:avLst>
          </a:prstGeom>
          <a:noFill/>
          <a:ln w="9525">
            <a:solidFill>
              <a:schemeClr val="tx1"/>
            </a:solidFill>
            <a:round/>
            <a:headEnd/>
            <a:tailEnd type="triangle" w="med" len="med"/>
          </a:ln>
          <a:effectLst/>
        </p:spPr>
      </p:cxnSp>
      <p:sp>
        <p:nvSpPr>
          <p:cNvPr id="23610" name="Rectangle 58"/>
          <p:cNvSpPr>
            <a:spLocks noChangeArrowheads="1"/>
          </p:cNvSpPr>
          <p:nvPr/>
        </p:nvSpPr>
        <p:spPr bwMode="auto">
          <a:xfrm>
            <a:off x="7467600" y="353536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y</a:t>
            </a:r>
          </a:p>
        </p:txBody>
      </p:sp>
      <p:sp>
        <p:nvSpPr>
          <p:cNvPr id="23611" name="Rectangle 59"/>
          <p:cNvSpPr>
            <a:spLocks noChangeArrowheads="1"/>
          </p:cNvSpPr>
          <p:nvPr/>
        </p:nvSpPr>
        <p:spPr bwMode="auto">
          <a:xfrm>
            <a:off x="7778750" y="3619500"/>
            <a:ext cx="938213"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cxnSp>
        <p:nvCxnSpPr>
          <p:cNvPr id="23612" name="AutoShape 60"/>
          <p:cNvCxnSpPr>
            <a:cxnSpLocks noChangeShapeType="1"/>
            <a:endCxn id="23591" idx="0"/>
          </p:cNvCxnSpPr>
          <p:nvPr/>
        </p:nvCxnSpPr>
        <p:spPr bwMode="auto">
          <a:xfrm rot="5400000">
            <a:off x="7561263" y="4037012"/>
            <a:ext cx="895350" cy="441325"/>
          </a:xfrm>
          <a:prstGeom prst="curvedConnector3">
            <a:avLst>
              <a:gd name="adj1" fmla="val 50000"/>
            </a:avLst>
          </a:prstGeom>
          <a:noFill/>
          <a:ln w="9525">
            <a:solidFill>
              <a:schemeClr val="tx1"/>
            </a:solidFill>
            <a:round/>
            <a:headEnd/>
            <a:tailEnd type="triangle" w="med" len="med"/>
          </a:ln>
          <a:effectLst/>
        </p:spPr>
      </p:cxnSp>
      <p:sp>
        <p:nvSpPr>
          <p:cNvPr id="23613" name="AutoShape 61"/>
          <p:cNvSpPr>
            <a:spLocks noChangeArrowheads="1"/>
          </p:cNvSpPr>
          <p:nvPr/>
        </p:nvSpPr>
        <p:spPr bwMode="auto">
          <a:xfrm>
            <a:off x="4953000" y="3505200"/>
            <a:ext cx="24384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B. </a:t>
            </a:r>
            <a:r>
              <a:rPr lang="en-US" altLang="ja-JP" sz="1400">
                <a:solidFill>
                  <a:srgbClr val="000000"/>
                </a:solidFill>
                <a:ea typeface="ＭＳ Ｐゴシック" pitchFamily="34" charset="-128"/>
              </a:rPr>
              <a:t>The constructor declared with parameters is used to create the object</a:t>
            </a: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1600200" y="1028700"/>
            <a:ext cx="58864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nchor="b"/>
          <a:lstStyle>
            <a:lvl1pPr>
              <a:spcBef>
                <a:spcPct val="0"/>
              </a:spcBef>
              <a:defRPr sz="2400">
                <a:solidFill>
                  <a:schemeClr val="tx1"/>
                </a:solidFill>
                <a:latin typeface="Times New Roman" panose="02020603050405020304" pitchFamily="18" charset="0"/>
                <a:ea typeface="宋体" panose="02010600030101010101" pitchFamily="2" charset="-122"/>
              </a:defRPr>
            </a:lvl1pPr>
            <a:lvl2pPr>
              <a:spcBef>
                <a:spcPct val="0"/>
              </a:spcBef>
              <a:defRPr sz="2400">
                <a:solidFill>
                  <a:schemeClr val="tx1"/>
                </a:solidFill>
                <a:latin typeface="Times New Roman" panose="02020603050405020304" pitchFamily="18" charset="0"/>
                <a:ea typeface="宋体" panose="02010600030101010101" pitchFamily="2" charset="-122"/>
              </a:defRPr>
            </a:lvl2pPr>
            <a:lvl3pPr>
              <a:spcBef>
                <a:spcPct val="0"/>
              </a:spcBef>
              <a:defRPr sz="2400">
                <a:solidFill>
                  <a:schemeClr val="tx1"/>
                </a:solidFill>
                <a:latin typeface="Times New Roman" panose="02020603050405020304" pitchFamily="18" charset="0"/>
                <a:ea typeface="宋体" panose="02010600030101010101" pitchFamily="2" charset="-122"/>
              </a:defRPr>
            </a:lvl3pPr>
            <a:lvl4pPr>
              <a:spcBef>
                <a:spcPct val="0"/>
              </a:spcBef>
              <a:defRPr sz="2400">
                <a:solidFill>
                  <a:schemeClr val="tx1"/>
                </a:solidFill>
                <a:latin typeface="Times New Roman" panose="02020603050405020304" pitchFamily="18" charset="0"/>
                <a:ea typeface="宋体" panose="02010600030101010101" pitchFamily="2" charset="-122"/>
              </a:defRPr>
            </a:lvl4pPr>
            <a:lvl5pPr>
              <a:spcBef>
                <a:spcPct val="0"/>
              </a:spcBef>
              <a:defRPr sz="2400">
                <a:solidFill>
                  <a:schemeClr val="tx1"/>
                </a:solidFill>
                <a:latin typeface="Times New Roman" panose="02020603050405020304" pitchFamily="18" charset="0"/>
                <a:ea typeface="宋体" panose="02010600030101010101" pitchFamily="2" charset="-122"/>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gn="ctr">
              <a:buClrTx/>
              <a:buSzTx/>
              <a:buFontTx/>
              <a:buNone/>
            </a:pPr>
            <a:r>
              <a:rPr lang="en-US" altLang="zh-CN" sz="3300">
                <a:solidFill>
                  <a:schemeClr val="tx2"/>
                </a:solidFill>
              </a:rPr>
              <a:t>Introduction to Inheritance</a:t>
            </a:r>
          </a:p>
        </p:txBody>
      </p:sp>
      <p:sp>
        <p:nvSpPr>
          <p:cNvPr id="172035" name="Rectangle 3"/>
          <p:cNvSpPr>
            <a:spLocks noChangeArrowheads="1"/>
          </p:cNvSpPr>
          <p:nvPr/>
        </p:nvSpPr>
        <p:spPr bwMode="auto">
          <a:xfrm>
            <a:off x="1314450" y="2114550"/>
            <a:ext cx="617220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lstStyle>
            <a:lvl1pPr marL="342900" indent="-342900">
              <a:spcBef>
                <a:spcPct val="0"/>
              </a:spcBef>
              <a:defRPr sz="2400">
                <a:solidFill>
                  <a:schemeClr val="tx1"/>
                </a:solidFill>
                <a:latin typeface="Times New Roman" panose="02020603050405020304" pitchFamily="18" charset="0"/>
                <a:ea typeface="宋体" panose="02010600030101010101" pitchFamily="2" charset="-122"/>
              </a:defRPr>
            </a:lvl1pPr>
            <a:lvl2pPr marL="742950" indent="-285750">
              <a:spcBef>
                <a:spcPct val="0"/>
              </a:spcBef>
              <a:defRPr sz="2400">
                <a:solidFill>
                  <a:schemeClr val="tx1"/>
                </a:solidFill>
                <a:latin typeface="Times New Roman" panose="02020603050405020304" pitchFamily="18" charset="0"/>
                <a:ea typeface="宋体" panose="02010600030101010101" pitchFamily="2" charset="-122"/>
              </a:defRPr>
            </a:lvl2pPr>
            <a:lvl3pPr marL="1143000" indent="-228600">
              <a:spcBef>
                <a:spcPct val="0"/>
              </a:spcBef>
              <a:defRPr sz="2400">
                <a:solidFill>
                  <a:schemeClr val="tx1"/>
                </a:solidFill>
                <a:latin typeface="Times New Roman" panose="02020603050405020304" pitchFamily="18" charset="0"/>
                <a:ea typeface="宋体" panose="02010600030101010101" pitchFamily="2" charset="-122"/>
              </a:defRPr>
            </a:lvl3pPr>
            <a:lvl4pPr marL="1600200" indent="-228600">
              <a:spcBef>
                <a:spcPct val="0"/>
              </a:spcBef>
              <a:defRPr sz="2400">
                <a:solidFill>
                  <a:schemeClr val="tx1"/>
                </a:solidFill>
                <a:latin typeface="Times New Roman" panose="02020603050405020304" pitchFamily="18" charset="0"/>
                <a:ea typeface="宋体" panose="02010600030101010101" pitchFamily="2" charset="-122"/>
              </a:defRPr>
            </a:lvl4pPr>
            <a:lvl5pPr marL="2057400" indent="-228600">
              <a:spcBef>
                <a:spcPct val="0"/>
              </a:spcBef>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nSpc>
                <a:spcPct val="90000"/>
              </a:lnSpc>
              <a:spcBef>
                <a:spcPct val="20000"/>
              </a:spcBef>
            </a:pPr>
            <a:r>
              <a:rPr lang="en-US" altLang="zh-CN" sz="2100">
                <a:latin typeface="Arial" panose="020B0604020202020204" pitchFamily="34" charset="0"/>
              </a:rPr>
              <a:t>Technique for deriving a new class from an existing class.</a:t>
            </a:r>
          </a:p>
          <a:p>
            <a:pPr>
              <a:lnSpc>
                <a:spcPct val="90000"/>
              </a:lnSpc>
              <a:spcBef>
                <a:spcPct val="20000"/>
              </a:spcBef>
            </a:pPr>
            <a:endParaRPr lang="en-US" altLang="zh-CN" sz="2100">
              <a:latin typeface="Arial" panose="020B0604020202020204" pitchFamily="34" charset="0"/>
            </a:endParaRPr>
          </a:p>
          <a:p>
            <a:pPr>
              <a:lnSpc>
                <a:spcPct val="90000"/>
              </a:lnSpc>
              <a:spcBef>
                <a:spcPct val="20000"/>
              </a:spcBef>
            </a:pPr>
            <a:r>
              <a:rPr lang="en-US" altLang="zh-CN" sz="2100">
                <a:latin typeface="Arial" panose="020B0604020202020204" pitchFamily="34" charset="0"/>
              </a:rPr>
              <a:t>Existing class called </a:t>
            </a:r>
            <a:r>
              <a:rPr lang="en-US" altLang="zh-CN" sz="2100" b="1">
                <a:solidFill>
                  <a:schemeClr val="tx2"/>
                </a:solidFill>
                <a:latin typeface="Arial" panose="020B0604020202020204" pitchFamily="34" charset="0"/>
              </a:rPr>
              <a:t>superclass, base class, or parent class</a:t>
            </a:r>
            <a:r>
              <a:rPr lang="en-US" altLang="zh-CN" sz="2100" b="1">
                <a:latin typeface="Arial" panose="020B0604020202020204" pitchFamily="34" charset="0"/>
              </a:rPr>
              <a:t>.</a:t>
            </a:r>
          </a:p>
          <a:p>
            <a:pPr>
              <a:lnSpc>
                <a:spcPct val="90000"/>
              </a:lnSpc>
              <a:spcBef>
                <a:spcPct val="20000"/>
              </a:spcBef>
            </a:pPr>
            <a:endParaRPr lang="en-US" altLang="zh-CN" sz="2100" b="1">
              <a:latin typeface="Arial" panose="020B0604020202020204" pitchFamily="34" charset="0"/>
            </a:endParaRPr>
          </a:p>
          <a:p>
            <a:pPr>
              <a:lnSpc>
                <a:spcPct val="90000"/>
              </a:lnSpc>
              <a:spcBef>
                <a:spcPct val="20000"/>
              </a:spcBef>
            </a:pPr>
            <a:r>
              <a:rPr lang="en-US" altLang="zh-CN" sz="2100">
                <a:latin typeface="Arial" panose="020B0604020202020204" pitchFamily="34" charset="0"/>
              </a:rPr>
              <a:t>New class is called </a:t>
            </a:r>
            <a:r>
              <a:rPr lang="en-US" altLang="zh-CN" sz="2100" b="1">
                <a:solidFill>
                  <a:schemeClr val="tx2"/>
                </a:solidFill>
                <a:latin typeface="Arial" panose="020B0604020202020204" pitchFamily="34" charset="0"/>
              </a:rPr>
              <a:t>subclass, derived class, or child class.</a:t>
            </a:r>
          </a:p>
          <a:p>
            <a:pPr>
              <a:lnSpc>
                <a:spcPct val="90000"/>
              </a:lnSpc>
              <a:spcBef>
                <a:spcPct val="20000"/>
              </a:spcBef>
            </a:pPr>
            <a:endParaRPr lang="en-US" altLang="zh-CN" sz="2100" b="1">
              <a:latin typeface="Arial" panose="020B0604020202020204" pitchFamily="34" charset="0"/>
            </a:endParaRPr>
          </a:p>
        </p:txBody>
      </p:sp>
    </p:spTree>
    <p:extLst>
      <p:ext uri="{BB962C8B-B14F-4D97-AF65-F5344CB8AC3E}">
        <p14:creationId xmlns:p14="http://schemas.microsoft.com/office/powerpoint/2010/main" val="26031768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1600200" y="1028700"/>
            <a:ext cx="58864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nchor="b"/>
          <a:lstStyle>
            <a:lvl1pPr>
              <a:spcBef>
                <a:spcPct val="0"/>
              </a:spcBef>
              <a:defRPr sz="2400">
                <a:solidFill>
                  <a:schemeClr val="tx1"/>
                </a:solidFill>
                <a:latin typeface="Times New Roman" panose="02020603050405020304" pitchFamily="18" charset="0"/>
                <a:ea typeface="宋体" panose="02010600030101010101" pitchFamily="2" charset="-122"/>
              </a:defRPr>
            </a:lvl1pPr>
            <a:lvl2pPr>
              <a:spcBef>
                <a:spcPct val="0"/>
              </a:spcBef>
              <a:defRPr sz="2400">
                <a:solidFill>
                  <a:schemeClr val="tx1"/>
                </a:solidFill>
                <a:latin typeface="Times New Roman" panose="02020603050405020304" pitchFamily="18" charset="0"/>
                <a:ea typeface="宋体" panose="02010600030101010101" pitchFamily="2" charset="-122"/>
              </a:defRPr>
            </a:lvl2pPr>
            <a:lvl3pPr>
              <a:spcBef>
                <a:spcPct val="0"/>
              </a:spcBef>
              <a:defRPr sz="2400">
                <a:solidFill>
                  <a:schemeClr val="tx1"/>
                </a:solidFill>
                <a:latin typeface="Times New Roman" panose="02020603050405020304" pitchFamily="18" charset="0"/>
                <a:ea typeface="宋体" panose="02010600030101010101" pitchFamily="2" charset="-122"/>
              </a:defRPr>
            </a:lvl3pPr>
            <a:lvl4pPr>
              <a:spcBef>
                <a:spcPct val="0"/>
              </a:spcBef>
              <a:defRPr sz="2400">
                <a:solidFill>
                  <a:schemeClr val="tx1"/>
                </a:solidFill>
                <a:latin typeface="Times New Roman" panose="02020603050405020304" pitchFamily="18" charset="0"/>
                <a:ea typeface="宋体" panose="02010600030101010101" pitchFamily="2" charset="-122"/>
              </a:defRPr>
            </a:lvl4pPr>
            <a:lvl5pPr>
              <a:spcBef>
                <a:spcPct val="0"/>
              </a:spcBef>
              <a:defRPr sz="2400">
                <a:solidFill>
                  <a:schemeClr val="tx1"/>
                </a:solidFill>
                <a:latin typeface="Times New Roman" panose="02020603050405020304" pitchFamily="18" charset="0"/>
                <a:ea typeface="宋体" panose="02010600030101010101" pitchFamily="2" charset="-122"/>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gn="ctr">
              <a:buClrTx/>
              <a:buSzTx/>
              <a:buFontTx/>
              <a:buNone/>
            </a:pPr>
            <a:r>
              <a:rPr lang="en-US" altLang="zh-CN" sz="3300">
                <a:solidFill>
                  <a:schemeClr val="tx2"/>
                </a:solidFill>
              </a:rPr>
              <a:t>Introduction to Inheritance</a:t>
            </a:r>
          </a:p>
        </p:txBody>
      </p:sp>
      <p:sp>
        <p:nvSpPr>
          <p:cNvPr id="141315" name="Rectangle 3"/>
          <p:cNvSpPr>
            <a:spLocks noChangeArrowheads="1"/>
          </p:cNvSpPr>
          <p:nvPr/>
        </p:nvSpPr>
        <p:spPr bwMode="auto">
          <a:xfrm>
            <a:off x="1314450" y="2114550"/>
            <a:ext cx="617220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lstStyle>
            <a:lvl1pPr marL="342900" indent="-342900">
              <a:spcBef>
                <a:spcPct val="0"/>
              </a:spcBef>
              <a:defRPr sz="2400">
                <a:solidFill>
                  <a:schemeClr val="tx1"/>
                </a:solidFill>
                <a:latin typeface="Times New Roman" panose="02020603050405020304" pitchFamily="18" charset="0"/>
                <a:ea typeface="宋体" panose="02010600030101010101" pitchFamily="2" charset="-122"/>
              </a:defRPr>
            </a:lvl1pPr>
            <a:lvl2pPr marL="742950" indent="-285750">
              <a:spcBef>
                <a:spcPct val="0"/>
              </a:spcBef>
              <a:defRPr sz="2400">
                <a:solidFill>
                  <a:schemeClr val="tx1"/>
                </a:solidFill>
                <a:latin typeface="Times New Roman" panose="02020603050405020304" pitchFamily="18" charset="0"/>
                <a:ea typeface="宋体" panose="02010600030101010101" pitchFamily="2" charset="-122"/>
              </a:defRPr>
            </a:lvl2pPr>
            <a:lvl3pPr marL="1143000" indent="-228600">
              <a:spcBef>
                <a:spcPct val="0"/>
              </a:spcBef>
              <a:defRPr sz="2400">
                <a:solidFill>
                  <a:schemeClr val="tx1"/>
                </a:solidFill>
                <a:latin typeface="Times New Roman" panose="02020603050405020304" pitchFamily="18" charset="0"/>
                <a:ea typeface="宋体" panose="02010600030101010101" pitchFamily="2" charset="-122"/>
              </a:defRPr>
            </a:lvl3pPr>
            <a:lvl4pPr marL="1600200" indent="-228600">
              <a:spcBef>
                <a:spcPct val="0"/>
              </a:spcBef>
              <a:defRPr sz="2400">
                <a:solidFill>
                  <a:schemeClr val="tx1"/>
                </a:solidFill>
                <a:latin typeface="Times New Roman" panose="02020603050405020304" pitchFamily="18" charset="0"/>
                <a:ea typeface="宋体" panose="02010600030101010101" pitchFamily="2" charset="-122"/>
              </a:defRPr>
            </a:lvl4pPr>
            <a:lvl5pPr marL="2057400" indent="-228600">
              <a:spcBef>
                <a:spcPct val="0"/>
              </a:spcBef>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nSpc>
                <a:spcPct val="90000"/>
              </a:lnSpc>
              <a:spcBef>
                <a:spcPct val="20000"/>
              </a:spcBef>
              <a:buFont typeface="Monotype Sorts" pitchFamily="2" charset="2"/>
              <a:buNone/>
            </a:pPr>
            <a:r>
              <a:rPr lang="en-US" altLang="zh-CN" sz="1800" dirty="0">
                <a:latin typeface="Arial" panose="020B0604020202020204" pitchFamily="34" charset="0"/>
              </a:rPr>
              <a:t>Why inheritance?</a:t>
            </a:r>
          </a:p>
          <a:p>
            <a:pPr>
              <a:lnSpc>
                <a:spcPct val="90000"/>
              </a:lnSpc>
              <a:spcBef>
                <a:spcPct val="20000"/>
              </a:spcBef>
              <a:buFont typeface="Monotype Sorts" pitchFamily="2" charset="2"/>
              <a:buNone/>
            </a:pPr>
            <a:endParaRPr lang="en-US" altLang="zh-CN" sz="1800" dirty="0">
              <a:latin typeface="Arial" panose="020B0604020202020204" pitchFamily="34" charset="0"/>
            </a:endParaRPr>
          </a:p>
          <a:p>
            <a:pPr>
              <a:lnSpc>
                <a:spcPct val="90000"/>
              </a:lnSpc>
              <a:spcBef>
                <a:spcPct val="20000"/>
              </a:spcBef>
            </a:pPr>
            <a:r>
              <a:rPr lang="en-US" altLang="zh-CN" sz="1800" dirty="0">
                <a:latin typeface="Courier New" panose="02070309020205020404" pitchFamily="49" charset="0"/>
              </a:rPr>
              <a:t>Employee</a:t>
            </a:r>
            <a:r>
              <a:rPr lang="en-US" altLang="zh-CN" sz="1800" dirty="0">
                <a:latin typeface="Arial" panose="020B0604020202020204" pitchFamily="34" charset="0"/>
              </a:rPr>
              <a:t> class:</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name, salary, </a:t>
            </a:r>
            <a:r>
              <a:rPr lang="en-US" altLang="zh-CN" sz="1800" b="1" dirty="0" err="1">
                <a:latin typeface="Courier New" panose="02070309020205020404" pitchFamily="49" charset="0"/>
              </a:rPr>
              <a:t>hireDay</a:t>
            </a:r>
            <a:r>
              <a:rPr lang="en-US" altLang="zh-CN" sz="1800" b="1" dirty="0">
                <a:latin typeface="Courier New" panose="02070309020205020404" pitchFamily="49" charset="0"/>
              </a:rPr>
              <a:t>; </a:t>
            </a:r>
          </a:p>
          <a:p>
            <a:pPr lvl="1">
              <a:lnSpc>
                <a:spcPct val="90000"/>
              </a:lnSpc>
              <a:spcBef>
                <a:spcPct val="20000"/>
              </a:spcBef>
              <a:buFont typeface="Monotype Sorts" pitchFamily="2" charset="2"/>
              <a:buNone/>
            </a:pPr>
            <a:r>
              <a:rPr lang="en-US" altLang="zh-CN" sz="1800" b="1" dirty="0" err="1">
                <a:latin typeface="Courier New" panose="02070309020205020404" pitchFamily="49" charset="0"/>
              </a:rPr>
              <a:t>getName</a:t>
            </a:r>
            <a:r>
              <a:rPr lang="en-US" altLang="zh-CN" sz="1800" b="1" dirty="0">
                <a:latin typeface="Courier New" panose="02070309020205020404" pitchFamily="49" charset="0"/>
              </a:rPr>
              <a:t>, </a:t>
            </a:r>
            <a:r>
              <a:rPr lang="en-US" altLang="zh-CN" sz="1800" b="1" dirty="0" err="1">
                <a:latin typeface="Courier New" panose="02070309020205020404" pitchFamily="49" charset="0"/>
              </a:rPr>
              <a:t>raiseSalary</a:t>
            </a:r>
            <a:r>
              <a:rPr lang="en-US" altLang="zh-CN" sz="1800" b="1" dirty="0">
                <a:latin typeface="Courier New" panose="02070309020205020404" pitchFamily="49" charset="0"/>
              </a:rPr>
              <a:t>(), </a:t>
            </a:r>
            <a:r>
              <a:rPr lang="en-US" altLang="zh-CN" sz="1800" b="1" dirty="0" err="1">
                <a:latin typeface="Courier New" panose="02070309020205020404" pitchFamily="49" charset="0"/>
              </a:rPr>
              <a:t>getHireDay</a:t>
            </a:r>
            <a:r>
              <a:rPr lang="en-US" altLang="zh-CN" sz="1800" b="1" dirty="0">
                <a:latin typeface="Courier New" panose="02070309020205020404" pitchFamily="49" charset="0"/>
              </a:rPr>
              <a:t>().</a:t>
            </a:r>
          </a:p>
          <a:p>
            <a:pPr lvl="1">
              <a:lnSpc>
                <a:spcPct val="90000"/>
              </a:lnSpc>
              <a:spcBef>
                <a:spcPct val="20000"/>
              </a:spcBef>
              <a:buFont typeface="Monotype Sorts" pitchFamily="2" charset="2"/>
              <a:buNone/>
            </a:pPr>
            <a:endParaRPr lang="en-US" altLang="zh-CN" sz="1800" b="1" dirty="0">
              <a:latin typeface="Courier New" panose="02070309020205020404" pitchFamily="49" charset="0"/>
            </a:endParaRPr>
          </a:p>
          <a:p>
            <a:pPr>
              <a:lnSpc>
                <a:spcPct val="90000"/>
              </a:lnSpc>
              <a:spcBef>
                <a:spcPct val="20000"/>
              </a:spcBef>
            </a:pPr>
            <a:r>
              <a:rPr lang="en-US" altLang="zh-CN" sz="1800" dirty="0">
                <a:latin typeface="Courier New" panose="02070309020205020404" pitchFamily="49" charset="0"/>
              </a:rPr>
              <a:t>Manager</a:t>
            </a:r>
            <a:r>
              <a:rPr lang="en-US" altLang="zh-CN" sz="1800" dirty="0">
                <a:latin typeface="Arial" panose="020B0604020202020204" pitchFamily="34" charset="0"/>
              </a:rPr>
              <a:t> </a:t>
            </a:r>
            <a:r>
              <a:rPr lang="en-US" altLang="zh-CN" sz="1800" b="1" dirty="0">
                <a:solidFill>
                  <a:schemeClr val="tx2"/>
                </a:solidFill>
                <a:latin typeface="Arial" panose="020B0604020202020204" pitchFamily="34" charset="0"/>
              </a:rPr>
              <a:t>is-a</a:t>
            </a:r>
            <a:r>
              <a:rPr lang="en-US" altLang="zh-CN" sz="1800" dirty="0">
                <a:latin typeface="Arial" panose="020B0604020202020204" pitchFamily="34" charset="0"/>
              </a:rPr>
              <a:t> </a:t>
            </a:r>
            <a:r>
              <a:rPr lang="en-US" altLang="zh-CN" sz="1800" dirty="0">
                <a:latin typeface="Courier New" panose="02070309020205020404" pitchFamily="49" charset="0"/>
              </a:rPr>
              <a:t>Employee</a:t>
            </a:r>
            <a:r>
              <a:rPr lang="en-US" altLang="zh-CN" sz="1800" dirty="0">
                <a:latin typeface="Arial" panose="020B0604020202020204" pitchFamily="34" charset="0"/>
              </a:rPr>
              <a:t>, has all above, and</a:t>
            </a:r>
          </a:p>
          <a:p>
            <a:pPr lvl="1">
              <a:lnSpc>
                <a:spcPct val="90000"/>
              </a:lnSpc>
              <a:spcBef>
                <a:spcPct val="20000"/>
              </a:spcBef>
            </a:pPr>
            <a:r>
              <a:rPr lang="en-US" altLang="zh-CN" sz="1800" dirty="0">
                <a:latin typeface="Arial" panose="020B0604020202020204" pitchFamily="34" charset="0"/>
              </a:rPr>
              <a:t>Has a bonus</a:t>
            </a:r>
          </a:p>
          <a:p>
            <a:pPr lvl="1">
              <a:lnSpc>
                <a:spcPct val="90000"/>
              </a:lnSpc>
              <a:spcBef>
                <a:spcPct val="20000"/>
              </a:spcBef>
            </a:pPr>
            <a:r>
              <a:rPr lang="en-US" altLang="zh-CN" sz="1800" dirty="0" err="1">
                <a:latin typeface="Arial" panose="020B0604020202020204" pitchFamily="34" charset="0"/>
              </a:rPr>
              <a:t>getsalary</a:t>
            </a:r>
            <a:r>
              <a:rPr lang="en-US" altLang="zh-CN" sz="1800" dirty="0">
                <a:latin typeface="Arial" panose="020B0604020202020204" pitchFamily="34" charset="0"/>
              </a:rPr>
              <a:t>() computed differently</a:t>
            </a:r>
          </a:p>
          <a:p>
            <a:pPr>
              <a:lnSpc>
                <a:spcPct val="90000"/>
              </a:lnSpc>
              <a:spcBef>
                <a:spcPct val="20000"/>
              </a:spcBef>
            </a:pPr>
            <a:endParaRPr lang="en-US" altLang="zh-CN" sz="1800" dirty="0">
              <a:latin typeface="Arial" panose="020B0604020202020204" pitchFamily="34" charset="0"/>
            </a:endParaRPr>
          </a:p>
          <a:p>
            <a:pPr>
              <a:lnSpc>
                <a:spcPct val="90000"/>
              </a:lnSpc>
              <a:spcBef>
                <a:spcPct val="20000"/>
              </a:spcBef>
            </a:pPr>
            <a:r>
              <a:rPr lang="en-US" altLang="zh-CN" sz="1800" dirty="0">
                <a:latin typeface="Arial" panose="020B0604020202020204" pitchFamily="34" charset="0"/>
              </a:rPr>
              <a:t>Instead of defining </a:t>
            </a:r>
            <a:r>
              <a:rPr lang="en-US" altLang="zh-CN" sz="1800" dirty="0">
                <a:latin typeface="Courier New" panose="02070309020205020404" pitchFamily="49" charset="0"/>
              </a:rPr>
              <a:t>Manager </a:t>
            </a:r>
            <a:r>
              <a:rPr lang="en-US" altLang="zh-CN" sz="1800" dirty="0">
                <a:latin typeface="Arial" panose="020B0604020202020204" pitchFamily="34" charset="0"/>
              </a:rPr>
              <a:t>class from scratch, one can derive it from the </a:t>
            </a:r>
            <a:r>
              <a:rPr lang="en-US" altLang="zh-CN" sz="1800" dirty="0">
                <a:latin typeface="Courier New" panose="02070309020205020404" pitchFamily="49" charset="0"/>
              </a:rPr>
              <a:t>Employee</a:t>
            </a:r>
            <a:r>
              <a:rPr lang="en-US" altLang="zh-CN" sz="1800" dirty="0">
                <a:latin typeface="Arial" panose="020B0604020202020204" pitchFamily="34" charset="0"/>
              </a:rPr>
              <a:t> class.  Work saved.</a:t>
            </a:r>
          </a:p>
          <a:p>
            <a:pPr>
              <a:lnSpc>
                <a:spcPct val="90000"/>
              </a:lnSpc>
              <a:spcBef>
                <a:spcPct val="20000"/>
              </a:spcBef>
            </a:pPr>
            <a:endParaRPr lang="en-US" altLang="zh-CN" sz="1800" dirty="0">
              <a:latin typeface="Arial" panose="020B0604020202020204" pitchFamily="34" charset="0"/>
            </a:endParaRPr>
          </a:p>
          <a:p>
            <a:pPr>
              <a:lnSpc>
                <a:spcPct val="90000"/>
              </a:lnSpc>
              <a:spcBef>
                <a:spcPct val="20000"/>
              </a:spcBef>
              <a:buFont typeface="Monotype Sorts" pitchFamily="2" charset="2"/>
              <a:buNone/>
            </a:pPr>
            <a:endParaRPr lang="en-US" altLang="zh-CN" sz="1800" dirty="0">
              <a:latin typeface="Arial" panose="020B0604020202020204" pitchFamily="34" charset="0"/>
            </a:endParaRPr>
          </a:p>
        </p:txBody>
      </p:sp>
    </p:spTree>
    <p:extLst>
      <p:ext uri="{BB962C8B-B14F-4D97-AF65-F5344CB8AC3E}">
        <p14:creationId xmlns:p14="http://schemas.microsoft.com/office/powerpoint/2010/main" val="182151774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1600200" y="1028700"/>
            <a:ext cx="58864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nchor="b"/>
          <a:lstStyle>
            <a:lvl1pPr>
              <a:spcBef>
                <a:spcPct val="0"/>
              </a:spcBef>
              <a:defRPr sz="2400">
                <a:solidFill>
                  <a:schemeClr val="tx1"/>
                </a:solidFill>
                <a:latin typeface="Times New Roman" panose="02020603050405020304" pitchFamily="18" charset="0"/>
                <a:ea typeface="宋体" panose="02010600030101010101" pitchFamily="2" charset="-122"/>
              </a:defRPr>
            </a:lvl1pPr>
            <a:lvl2pPr>
              <a:spcBef>
                <a:spcPct val="0"/>
              </a:spcBef>
              <a:defRPr sz="2400">
                <a:solidFill>
                  <a:schemeClr val="tx1"/>
                </a:solidFill>
                <a:latin typeface="Times New Roman" panose="02020603050405020304" pitchFamily="18" charset="0"/>
                <a:ea typeface="宋体" panose="02010600030101010101" pitchFamily="2" charset="-122"/>
              </a:defRPr>
            </a:lvl2pPr>
            <a:lvl3pPr>
              <a:spcBef>
                <a:spcPct val="0"/>
              </a:spcBef>
              <a:defRPr sz="2400">
                <a:solidFill>
                  <a:schemeClr val="tx1"/>
                </a:solidFill>
                <a:latin typeface="Times New Roman" panose="02020603050405020304" pitchFamily="18" charset="0"/>
                <a:ea typeface="宋体" panose="02010600030101010101" pitchFamily="2" charset="-122"/>
              </a:defRPr>
            </a:lvl3pPr>
            <a:lvl4pPr>
              <a:spcBef>
                <a:spcPct val="0"/>
              </a:spcBef>
              <a:defRPr sz="2400">
                <a:solidFill>
                  <a:schemeClr val="tx1"/>
                </a:solidFill>
                <a:latin typeface="Times New Roman" panose="02020603050405020304" pitchFamily="18" charset="0"/>
                <a:ea typeface="宋体" panose="02010600030101010101" pitchFamily="2" charset="-122"/>
              </a:defRPr>
            </a:lvl4pPr>
            <a:lvl5pPr>
              <a:spcBef>
                <a:spcPct val="0"/>
              </a:spcBef>
              <a:defRPr sz="2400">
                <a:solidFill>
                  <a:schemeClr val="tx1"/>
                </a:solidFill>
                <a:latin typeface="Times New Roman" panose="02020603050405020304" pitchFamily="18" charset="0"/>
                <a:ea typeface="宋体" panose="02010600030101010101" pitchFamily="2" charset="-122"/>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gn="ctr">
              <a:buClrTx/>
              <a:buSzTx/>
              <a:buFontTx/>
              <a:buNone/>
            </a:pPr>
            <a:r>
              <a:rPr lang="en-US" altLang="zh-CN" sz="3300">
                <a:solidFill>
                  <a:schemeClr val="tx2"/>
                </a:solidFill>
              </a:rPr>
              <a:t>Introduction to Inheritance</a:t>
            </a:r>
          </a:p>
        </p:txBody>
      </p:sp>
      <p:sp>
        <p:nvSpPr>
          <p:cNvPr id="142339" name="Rectangle 3"/>
          <p:cNvSpPr>
            <a:spLocks noChangeArrowheads="1"/>
          </p:cNvSpPr>
          <p:nvPr/>
        </p:nvSpPr>
        <p:spPr bwMode="auto">
          <a:xfrm>
            <a:off x="1314450" y="2114550"/>
            <a:ext cx="617220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lstStyle>
            <a:lvl1pPr marL="342900" indent="-342900">
              <a:spcBef>
                <a:spcPct val="0"/>
              </a:spcBef>
              <a:defRPr sz="2400">
                <a:solidFill>
                  <a:schemeClr val="tx1"/>
                </a:solidFill>
                <a:latin typeface="Times New Roman" panose="02020603050405020304" pitchFamily="18" charset="0"/>
                <a:ea typeface="宋体" panose="02010600030101010101" pitchFamily="2" charset="-122"/>
              </a:defRPr>
            </a:lvl1pPr>
            <a:lvl2pPr marL="742950" indent="-285750">
              <a:spcBef>
                <a:spcPct val="0"/>
              </a:spcBef>
              <a:defRPr sz="2400">
                <a:solidFill>
                  <a:schemeClr val="tx1"/>
                </a:solidFill>
                <a:latin typeface="Times New Roman" panose="02020603050405020304" pitchFamily="18" charset="0"/>
                <a:ea typeface="宋体" panose="02010600030101010101" pitchFamily="2" charset="-122"/>
              </a:defRPr>
            </a:lvl2pPr>
            <a:lvl3pPr marL="1143000" indent="-228600">
              <a:spcBef>
                <a:spcPct val="0"/>
              </a:spcBef>
              <a:defRPr sz="2400">
                <a:solidFill>
                  <a:schemeClr val="tx1"/>
                </a:solidFill>
                <a:latin typeface="Times New Roman" panose="02020603050405020304" pitchFamily="18" charset="0"/>
                <a:ea typeface="宋体" panose="02010600030101010101" pitchFamily="2" charset="-122"/>
              </a:defRPr>
            </a:lvl3pPr>
            <a:lvl4pPr marL="1600200" indent="-228600">
              <a:spcBef>
                <a:spcPct val="0"/>
              </a:spcBef>
              <a:defRPr sz="2400">
                <a:solidFill>
                  <a:schemeClr val="tx1"/>
                </a:solidFill>
                <a:latin typeface="Times New Roman" panose="02020603050405020304" pitchFamily="18" charset="0"/>
                <a:ea typeface="宋体" panose="02010600030101010101" pitchFamily="2" charset="-122"/>
              </a:defRPr>
            </a:lvl4pPr>
            <a:lvl5pPr marL="2057400" indent="-228600">
              <a:spcBef>
                <a:spcPct val="0"/>
              </a:spcBef>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nSpc>
                <a:spcPct val="90000"/>
              </a:lnSpc>
              <a:spcBef>
                <a:spcPct val="20000"/>
              </a:spcBef>
            </a:pPr>
            <a:endParaRPr lang="en-US" altLang="zh-CN" sz="1800">
              <a:latin typeface="Arial" panose="020B0604020202020204" pitchFamily="34" charset="0"/>
            </a:endParaRPr>
          </a:p>
          <a:p>
            <a:pPr>
              <a:lnSpc>
                <a:spcPct val="90000"/>
              </a:lnSpc>
              <a:spcBef>
                <a:spcPct val="20000"/>
              </a:spcBef>
              <a:buFont typeface="Monotype Sorts" pitchFamily="2" charset="2"/>
              <a:buNone/>
            </a:pPr>
            <a:endParaRPr lang="en-US" altLang="zh-CN" sz="1800">
              <a:latin typeface="Arial" panose="020B0604020202020204" pitchFamily="34" charset="0"/>
            </a:endParaRPr>
          </a:p>
        </p:txBody>
      </p:sp>
      <p:sp>
        <p:nvSpPr>
          <p:cNvPr id="142340" name="Rectangle 4"/>
          <p:cNvSpPr>
            <a:spLocks noChangeArrowheads="1"/>
          </p:cNvSpPr>
          <p:nvPr/>
        </p:nvSpPr>
        <p:spPr bwMode="auto">
          <a:xfrm>
            <a:off x="1828800" y="1143000"/>
            <a:ext cx="58864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0"/>
              </a:spcBef>
              <a:defRPr sz="2400">
                <a:solidFill>
                  <a:schemeClr val="tx1"/>
                </a:solidFill>
                <a:latin typeface="Times New Roman" panose="02020603050405020304" pitchFamily="18" charset="0"/>
                <a:ea typeface="宋体" panose="02010600030101010101" pitchFamily="2" charset="-122"/>
              </a:defRPr>
            </a:lvl1pPr>
            <a:lvl2pPr>
              <a:spcBef>
                <a:spcPct val="0"/>
              </a:spcBef>
              <a:defRPr sz="2400">
                <a:solidFill>
                  <a:schemeClr val="tx1"/>
                </a:solidFill>
                <a:latin typeface="Times New Roman" panose="02020603050405020304" pitchFamily="18" charset="0"/>
                <a:ea typeface="宋体" panose="02010600030101010101" pitchFamily="2" charset="-122"/>
              </a:defRPr>
            </a:lvl2pPr>
            <a:lvl3pPr>
              <a:spcBef>
                <a:spcPct val="0"/>
              </a:spcBef>
              <a:defRPr sz="2400">
                <a:solidFill>
                  <a:schemeClr val="tx1"/>
                </a:solidFill>
                <a:latin typeface="Times New Roman" panose="02020603050405020304" pitchFamily="18" charset="0"/>
                <a:ea typeface="宋体" panose="02010600030101010101" pitchFamily="2" charset="-122"/>
              </a:defRPr>
            </a:lvl3pPr>
            <a:lvl4pPr>
              <a:spcBef>
                <a:spcPct val="0"/>
              </a:spcBef>
              <a:defRPr sz="2400">
                <a:solidFill>
                  <a:schemeClr val="tx1"/>
                </a:solidFill>
                <a:latin typeface="Times New Roman" panose="02020603050405020304" pitchFamily="18" charset="0"/>
                <a:ea typeface="宋体" panose="02010600030101010101" pitchFamily="2" charset="-122"/>
              </a:defRPr>
            </a:lvl4pPr>
            <a:lvl5pPr>
              <a:spcBef>
                <a:spcPct val="0"/>
              </a:spcBef>
              <a:defRPr sz="2400">
                <a:solidFill>
                  <a:schemeClr val="tx1"/>
                </a:solidFill>
                <a:latin typeface="Times New Roman" panose="02020603050405020304" pitchFamily="18" charset="0"/>
                <a:ea typeface="宋体" panose="02010600030101010101" pitchFamily="2" charset="-122"/>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gn="ctr">
              <a:buClrTx/>
              <a:buSzTx/>
              <a:buFontTx/>
              <a:buNone/>
            </a:pPr>
            <a:endParaRPr lang="en-US" altLang="en-US" sz="3300">
              <a:solidFill>
                <a:schemeClr val="tx2"/>
              </a:solidFill>
            </a:endParaRPr>
          </a:p>
        </p:txBody>
      </p:sp>
      <p:grpSp>
        <p:nvGrpSpPr>
          <p:cNvPr id="142352" name="Group 16"/>
          <p:cNvGrpSpPr>
            <a:grpSpLocks/>
          </p:cNvGrpSpPr>
          <p:nvPr/>
        </p:nvGrpSpPr>
        <p:grpSpPr bwMode="auto">
          <a:xfrm>
            <a:off x="66403" y="2506850"/>
            <a:ext cx="5551715" cy="2286000"/>
            <a:chOff x="720" y="1008"/>
            <a:chExt cx="4896" cy="2688"/>
          </a:xfrm>
        </p:grpSpPr>
        <p:sp>
          <p:nvSpPr>
            <p:cNvPr id="142341" name="Rectangle 5"/>
            <p:cNvSpPr>
              <a:spLocks noChangeArrowheads="1"/>
            </p:cNvSpPr>
            <p:nvPr/>
          </p:nvSpPr>
          <p:spPr bwMode="auto">
            <a:xfrm>
              <a:off x="720" y="1200"/>
              <a:ext cx="1152"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350"/>
            </a:p>
          </p:txBody>
        </p:sp>
        <p:sp>
          <p:nvSpPr>
            <p:cNvPr id="142344" name="Rectangle 8"/>
            <p:cNvSpPr>
              <a:spLocks noChangeArrowheads="1"/>
            </p:cNvSpPr>
            <p:nvPr/>
          </p:nvSpPr>
          <p:spPr bwMode="auto">
            <a:xfrm>
              <a:off x="3696" y="1152"/>
              <a:ext cx="1200" cy="8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Tx/>
                <a:buSzTx/>
                <a:buFontTx/>
                <a:buNone/>
              </a:pPr>
              <a:r>
                <a:rPr lang="en-US" altLang="en-US" sz="1350" b="1" dirty="0">
                  <a:solidFill>
                    <a:schemeClr val="accent2"/>
                  </a:solidFill>
                  <a:latin typeface="Courier New" panose="02070309020205020404" pitchFamily="49" charset="0"/>
                </a:rPr>
                <a:t>Account</a:t>
              </a:r>
              <a:endParaRPr lang="en-US" altLang="en-US" sz="1350" dirty="0">
                <a:solidFill>
                  <a:schemeClr val="accent2"/>
                </a:solidFill>
                <a:latin typeface="Times New Roman" panose="02020603050405020304" pitchFamily="18" charset="0"/>
              </a:endParaRPr>
            </a:p>
            <a:p>
              <a:pPr algn="ctr">
                <a:buClrTx/>
                <a:buSzTx/>
                <a:buFontTx/>
                <a:buNone/>
              </a:pPr>
              <a:r>
                <a:rPr lang="en-US" altLang="en-US" sz="1350" b="1" dirty="0">
                  <a:latin typeface="Courier New" panose="02070309020205020404" pitchFamily="49" charset="0"/>
                </a:rPr>
                <a:t>method A</a:t>
              </a:r>
              <a:endParaRPr lang="en-US" altLang="en-US" sz="1350" dirty="0">
                <a:latin typeface="Times New Roman" panose="02020603050405020304" pitchFamily="18" charset="0"/>
              </a:endParaRPr>
            </a:p>
          </p:txBody>
        </p:sp>
        <p:sp>
          <p:nvSpPr>
            <p:cNvPr id="142345" name="Rectangle 9"/>
            <p:cNvSpPr>
              <a:spLocks noChangeArrowheads="1"/>
            </p:cNvSpPr>
            <p:nvPr/>
          </p:nvSpPr>
          <p:spPr bwMode="auto">
            <a:xfrm>
              <a:off x="2976" y="2352"/>
              <a:ext cx="1200" cy="8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Tx/>
                <a:buSzTx/>
                <a:buFontTx/>
                <a:buNone/>
              </a:pPr>
              <a:r>
                <a:rPr lang="en-US" altLang="en-US" sz="1350" b="1">
                  <a:solidFill>
                    <a:schemeClr val="accent2"/>
                  </a:solidFill>
                  <a:latin typeface="Courier New" panose="02070309020205020404" pitchFamily="49" charset="0"/>
                </a:rPr>
                <a:t>checking</a:t>
              </a:r>
            </a:p>
            <a:p>
              <a:pPr algn="ctr">
                <a:buClrTx/>
                <a:buSzTx/>
                <a:buFontTx/>
                <a:buNone/>
              </a:pPr>
              <a:r>
                <a:rPr lang="en-US" altLang="en-US" sz="1350" b="1">
                  <a:latin typeface="Courier New" panose="02070309020205020404" pitchFamily="49" charset="0"/>
                </a:rPr>
                <a:t>method B1</a:t>
              </a:r>
              <a:endParaRPr lang="en-US" altLang="en-US" sz="1350">
                <a:latin typeface="Times New Roman" panose="02020603050405020304" pitchFamily="18" charset="0"/>
              </a:endParaRPr>
            </a:p>
          </p:txBody>
        </p:sp>
        <p:sp>
          <p:nvSpPr>
            <p:cNvPr id="142346" name="Rectangle 10"/>
            <p:cNvSpPr>
              <a:spLocks noChangeArrowheads="1"/>
            </p:cNvSpPr>
            <p:nvPr/>
          </p:nvSpPr>
          <p:spPr bwMode="auto">
            <a:xfrm>
              <a:off x="4416" y="2352"/>
              <a:ext cx="1200" cy="8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Tx/>
                <a:buSzTx/>
                <a:buFontTx/>
                <a:buNone/>
              </a:pPr>
              <a:r>
                <a:rPr lang="en-US" altLang="en-US" sz="1350" b="1">
                  <a:solidFill>
                    <a:schemeClr val="accent2"/>
                  </a:solidFill>
                  <a:latin typeface="Courier New" panose="02070309020205020404" pitchFamily="49" charset="0"/>
                </a:rPr>
                <a:t>saving</a:t>
              </a:r>
            </a:p>
            <a:p>
              <a:pPr algn="ctr">
                <a:buClrTx/>
                <a:buSzTx/>
                <a:buFontTx/>
                <a:buNone/>
              </a:pPr>
              <a:r>
                <a:rPr lang="en-US" altLang="en-US" sz="1350" b="1">
                  <a:latin typeface="Courier New" panose="02070309020205020404" pitchFamily="49" charset="0"/>
                </a:rPr>
                <a:t>method B2</a:t>
              </a:r>
              <a:endParaRPr lang="en-US" altLang="en-US" sz="1350">
                <a:latin typeface="Times New Roman" panose="02020603050405020304" pitchFamily="18" charset="0"/>
              </a:endParaRPr>
            </a:p>
          </p:txBody>
        </p:sp>
        <p:sp>
          <p:nvSpPr>
            <p:cNvPr id="142347" name="Line 11"/>
            <p:cNvSpPr>
              <a:spLocks noChangeShapeType="1"/>
            </p:cNvSpPr>
            <p:nvPr/>
          </p:nvSpPr>
          <p:spPr bwMode="auto">
            <a:xfrm flipV="1">
              <a:off x="3600" y="1968"/>
              <a:ext cx="576" cy="384"/>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350"/>
            </a:p>
          </p:txBody>
        </p:sp>
        <p:sp>
          <p:nvSpPr>
            <p:cNvPr id="142348" name="Line 12"/>
            <p:cNvSpPr>
              <a:spLocks noChangeShapeType="1"/>
            </p:cNvSpPr>
            <p:nvPr/>
          </p:nvSpPr>
          <p:spPr bwMode="auto">
            <a:xfrm flipH="1" flipV="1">
              <a:off x="4416" y="1968"/>
              <a:ext cx="624" cy="384"/>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350"/>
            </a:p>
          </p:txBody>
        </p:sp>
        <p:sp>
          <p:nvSpPr>
            <p:cNvPr id="142349" name="Line 13"/>
            <p:cNvSpPr>
              <a:spLocks noChangeShapeType="1"/>
            </p:cNvSpPr>
            <p:nvPr/>
          </p:nvSpPr>
          <p:spPr bwMode="auto">
            <a:xfrm>
              <a:off x="2448" y="1008"/>
              <a:ext cx="0" cy="26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350"/>
            </a:p>
          </p:txBody>
        </p:sp>
        <p:sp>
          <p:nvSpPr>
            <p:cNvPr id="142350" name="WordArt 14"/>
            <p:cNvSpPr>
              <a:spLocks noChangeArrowheads="1" noChangeShapeType="1" noTextEdit="1"/>
            </p:cNvSpPr>
            <p:nvPr/>
          </p:nvSpPr>
          <p:spPr bwMode="auto">
            <a:xfrm>
              <a:off x="2544" y="1248"/>
              <a:ext cx="1091" cy="253"/>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buFont typeface="Monotype Sorts" pitchFamily="2" charset="2"/>
                <a:buNone/>
              </a:pPr>
              <a:r>
                <a:rPr lang="en-GB" sz="2700" kern="10">
                  <a:ln w="9525">
                    <a:solidFill>
                      <a:srgbClr val="000000"/>
                    </a:solidFill>
                    <a:round/>
                    <a:headEnd/>
                    <a:tailEnd/>
                  </a:ln>
                  <a:solidFill>
                    <a:srgbClr val="FFFFFF"/>
                  </a:solidFill>
                  <a:latin typeface="Arial Black" panose="020B0A04020102020204" pitchFamily="34" charset="0"/>
                </a:rPr>
                <a:t>superclass</a:t>
              </a:r>
            </a:p>
          </p:txBody>
        </p:sp>
        <p:sp>
          <p:nvSpPr>
            <p:cNvPr id="142351" name="WordArt 15"/>
            <p:cNvSpPr>
              <a:spLocks noChangeArrowheads="1" noChangeShapeType="1" noTextEdit="1"/>
            </p:cNvSpPr>
            <p:nvPr/>
          </p:nvSpPr>
          <p:spPr bwMode="auto">
            <a:xfrm>
              <a:off x="3744" y="3312"/>
              <a:ext cx="1091" cy="253"/>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buFont typeface="Monotype Sorts" pitchFamily="2" charset="2"/>
                <a:buNone/>
              </a:pPr>
              <a:r>
                <a:rPr lang="en-GB" sz="2700" kern="10">
                  <a:ln w="9525">
                    <a:solidFill>
                      <a:srgbClr val="000000"/>
                    </a:solidFill>
                    <a:round/>
                    <a:headEnd/>
                    <a:tailEnd/>
                  </a:ln>
                  <a:solidFill>
                    <a:srgbClr val="FFFFFF"/>
                  </a:solidFill>
                  <a:latin typeface="Arial Black" panose="020B0A04020102020204" pitchFamily="34" charset="0"/>
                </a:rPr>
                <a:t>subclass</a:t>
              </a:r>
            </a:p>
          </p:txBody>
        </p:sp>
      </p:grpSp>
    </p:spTree>
    <p:extLst>
      <p:ext uri="{BB962C8B-B14F-4D97-AF65-F5344CB8AC3E}">
        <p14:creationId xmlns:p14="http://schemas.microsoft.com/office/powerpoint/2010/main" val="81121956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Examples</a:t>
            </a:r>
          </a:p>
        </p:txBody>
      </p:sp>
      <p:sp>
        <p:nvSpPr>
          <p:cNvPr id="1027" name="Slide Number Placeholder 3"/>
          <p:cNvSpPr>
            <a:spLocks noGrp="1"/>
          </p:cNvSpPr>
          <p:nvPr>
            <p:ph type="sldNum" sz="quarter" idx="12"/>
          </p:nvPr>
        </p:nvSpPr>
        <p:spPr>
          <a:xfrm>
            <a:off x="1641872" y="5632847"/>
            <a:ext cx="1428750" cy="342900"/>
          </a:xfrm>
          <a:noFill/>
        </p:spPr>
        <p:txBody>
          <a:bodyPr/>
          <a:lstStyle/>
          <a:p>
            <a:pPr algn="l"/>
            <a:fld id="{98A745E8-A5ED-49DF-BC45-CB53996EC62D}" type="slidenum">
              <a:rPr lang="en-US" smtClean="0"/>
              <a:pPr algn="l"/>
              <a:t>86</a:t>
            </a:fld>
            <a:endParaRPr lang="en-US"/>
          </a:p>
        </p:txBody>
      </p:sp>
      <p:graphicFrame>
        <p:nvGraphicFramePr>
          <p:cNvPr id="1026" name="Object 2"/>
          <p:cNvGraphicFramePr>
            <a:graphicFrameLocks noGrp="1" noChangeAspect="1"/>
          </p:cNvGraphicFramePr>
          <p:nvPr>
            <p:ph sz="quarter" idx="1"/>
          </p:nvPr>
        </p:nvGraphicFramePr>
        <p:xfrm>
          <a:off x="1447801" y="2025254"/>
          <a:ext cx="6251972" cy="2343150"/>
        </p:xfrm>
        <a:graphic>
          <a:graphicData uri="http://schemas.openxmlformats.org/presentationml/2006/ole">
            <mc:AlternateContent xmlns:mc="http://schemas.openxmlformats.org/markup-compatibility/2006">
              <mc:Choice xmlns:v="urn:schemas-microsoft-com:vml" Requires="v">
                <p:oleObj spid="_x0000_s6151" name="Document" r:id="rId4" imgW="5633423" imgH="2112147" progId="Word.Document.8">
                  <p:embed/>
                </p:oleObj>
              </mc:Choice>
              <mc:Fallback>
                <p:oleObj name="Document" r:id="rId4" imgW="5633423" imgH="2112147" progId="Word.Document.8">
                  <p:embed/>
                  <p:pic>
                    <p:nvPicPr>
                      <p:cNvPr id="1026"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1" y="2025254"/>
                        <a:ext cx="6251972"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823696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7986" name="Rectangle 2"/>
          <p:cNvSpPr>
            <a:spLocks noGrp="1" noChangeArrowheads="1"/>
          </p:cNvSpPr>
          <p:nvPr>
            <p:ph type="title"/>
          </p:nvPr>
        </p:nvSpPr>
        <p:spPr>
          <a:xfrm>
            <a:off x="1485900" y="4400550"/>
            <a:ext cx="5943600" cy="400050"/>
          </a:xfrm>
        </p:spPr>
        <p:txBody>
          <a:bodyPr/>
          <a:lstStyle/>
          <a:p>
            <a:pPr>
              <a:defRPr/>
            </a:pPr>
            <a:r>
              <a:rPr lang="en-US" sz="1350" dirty="0">
                <a:solidFill>
                  <a:srgbClr val="4D99FF"/>
                </a:solidFill>
              </a:rPr>
              <a:t>Fig. 9.2 </a:t>
            </a:r>
            <a:r>
              <a:rPr lang="en-US" sz="1350" dirty="0">
                <a:solidFill>
                  <a:srgbClr val="000000"/>
                </a:solidFill>
                <a:cs typeface="Times New Roman" pitchFamily="18" charset="0"/>
              </a:rPr>
              <a:t>| Inheritance hierarchy for university </a:t>
            </a:r>
            <a:r>
              <a:rPr lang="en-US" sz="1350" dirty="0" err="1">
                <a:solidFill>
                  <a:srgbClr val="000000"/>
                </a:solidFill>
                <a:latin typeface="Lucida Console" pitchFamily="49" charset="0"/>
                <a:ea typeface="LucidaSansTypewriter" pitchFamily="49" charset="0"/>
                <a:cs typeface="Lucida Console" pitchFamily="49" charset="0"/>
              </a:rPr>
              <a:t>CommunityMember</a:t>
            </a:r>
            <a:r>
              <a:rPr lang="en-US" sz="1350" dirty="0" err="1">
                <a:solidFill>
                  <a:srgbClr val="000000"/>
                </a:solidFill>
                <a:latin typeface="Lucida Console" pitchFamily="49" charset="0"/>
                <a:cs typeface="Times New Roman" pitchFamily="18" charset="0"/>
              </a:rPr>
              <a:t>s</a:t>
            </a:r>
            <a:r>
              <a:rPr lang="en-US" sz="1350" dirty="0">
                <a:solidFill>
                  <a:srgbClr val="000000"/>
                </a:solidFill>
                <a:cs typeface="Times New Roman" pitchFamily="18" charset="0"/>
              </a:rPr>
              <a:t> </a:t>
            </a:r>
            <a:r>
              <a:rPr lang="en-US" sz="1350" dirty="0"/>
              <a:t> </a:t>
            </a:r>
          </a:p>
        </p:txBody>
      </p:sp>
      <p:sp>
        <p:nvSpPr>
          <p:cNvPr id="18434" name="Slide Number Placeholder 3"/>
          <p:cNvSpPr>
            <a:spLocks noGrp="1"/>
          </p:cNvSpPr>
          <p:nvPr>
            <p:ph type="sldNum" sz="quarter" idx="12"/>
          </p:nvPr>
        </p:nvSpPr>
        <p:spPr>
          <a:xfrm>
            <a:off x="1641872" y="5632847"/>
            <a:ext cx="1428750" cy="342900"/>
          </a:xfrm>
          <a:noFill/>
        </p:spPr>
        <p:txBody>
          <a:bodyPr/>
          <a:lstStyle/>
          <a:p>
            <a:pPr algn="l"/>
            <a:fld id="{CFB09149-2AFB-45A5-8051-9F9C7334332A}" type="slidenum">
              <a:rPr lang="en-US" smtClean="0"/>
              <a:pPr algn="l"/>
              <a:t>87</a:t>
            </a:fld>
            <a:endParaRPr lang="en-US"/>
          </a:p>
        </p:txBody>
      </p:sp>
      <p:pic>
        <p:nvPicPr>
          <p:cNvPr id="18436" name="Picture 3" descr="AAEMYRT0"/>
          <p:cNvPicPr>
            <a:picLocks noChangeAspect="1" noChangeArrowheads="1"/>
          </p:cNvPicPr>
          <p:nvPr/>
        </p:nvPicPr>
        <p:blipFill>
          <a:blip r:embed="rId3" cstate="print"/>
          <a:srcRect r="24111"/>
          <a:stretch>
            <a:fillRect/>
          </a:stretch>
        </p:blipFill>
        <p:spPr bwMode="auto">
          <a:xfrm>
            <a:off x="1277634" y="1052737"/>
            <a:ext cx="5832648" cy="3289289"/>
          </a:xfrm>
          <a:prstGeom prst="rect">
            <a:avLst/>
          </a:prstGeom>
          <a:noFill/>
          <a:ln w="9525">
            <a:noFill/>
            <a:miter lim="800000"/>
            <a:headEnd/>
            <a:tailEnd/>
          </a:ln>
        </p:spPr>
      </p:pic>
    </p:spTree>
    <p:extLst>
      <p:ext uri="{BB962C8B-B14F-4D97-AF65-F5344CB8AC3E}">
        <p14:creationId xmlns:p14="http://schemas.microsoft.com/office/powerpoint/2010/main" val="30160347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9010" name="Rectangle 2"/>
          <p:cNvSpPr>
            <a:spLocks noGrp="1" noChangeArrowheads="1"/>
          </p:cNvSpPr>
          <p:nvPr>
            <p:ph type="title"/>
          </p:nvPr>
        </p:nvSpPr>
        <p:spPr>
          <a:xfrm>
            <a:off x="1314450" y="4286250"/>
            <a:ext cx="5943600" cy="400050"/>
          </a:xfrm>
        </p:spPr>
        <p:txBody>
          <a:bodyPr/>
          <a:lstStyle/>
          <a:p>
            <a:pPr>
              <a:defRPr/>
            </a:pPr>
            <a:r>
              <a:rPr lang="en-US" sz="1350" dirty="0">
                <a:solidFill>
                  <a:srgbClr val="4D99FF"/>
                </a:solidFill>
              </a:rPr>
              <a:t>Fig. 9.3 </a:t>
            </a:r>
            <a:r>
              <a:rPr lang="en-US" sz="1350" dirty="0">
                <a:solidFill>
                  <a:srgbClr val="000000"/>
                </a:solidFill>
                <a:cs typeface="Times New Roman" pitchFamily="18" charset="0"/>
              </a:rPr>
              <a:t>| Inheritance hierarchy for </a:t>
            </a:r>
            <a:r>
              <a:rPr lang="en-US" sz="1350" dirty="0">
                <a:solidFill>
                  <a:srgbClr val="000000"/>
                </a:solidFill>
                <a:latin typeface="Lucida Console" pitchFamily="49" charset="0"/>
                <a:ea typeface="LucidaSansTypewriter" pitchFamily="49" charset="0"/>
                <a:cs typeface="Lucida Console" pitchFamily="49" charset="0"/>
              </a:rPr>
              <a:t>Shape</a:t>
            </a:r>
            <a:r>
              <a:rPr lang="en-US" sz="1350" dirty="0">
                <a:solidFill>
                  <a:srgbClr val="000000"/>
                </a:solidFill>
                <a:latin typeface="Lucida Console" pitchFamily="49" charset="0"/>
                <a:cs typeface="Times New Roman" pitchFamily="18" charset="0"/>
              </a:rPr>
              <a:t>s</a:t>
            </a:r>
            <a:r>
              <a:rPr lang="en-US" sz="1350" dirty="0">
                <a:solidFill>
                  <a:srgbClr val="000000"/>
                </a:solidFill>
                <a:cs typeface="Times New Roman" pitchFamily="18" charset="0"/>
              </a:rPr>
              <a:t>. </a:t>
            </a:r>
          </a:p>
        </p:txBody>
      </p:sp>
      <p:sp>
        <p:nvSpPr>
          <p:cNvPr id="19458" name="Slide Number Placeholder 3"/>
          <p:cNvSpPr>
            <a:spLocks noGrp="1"/>
          </p:cNvSpPr>
          <p:nvPr>
            <p:ph type="sldNum" sz="quarter" idx="12"/>
          </p:nvPr>
        </p:nvSpPr>
        <p:spPr>
          <a:xfrm>
            <a:off x="1641872" y="5632847"/>
            <a:ext cx="1428750" cy="342900"/>
          </a:xfrm>
          <a:noFill/>
        </p:spPr>
        <p:txBody>
          <a:bodyPr/>
          <a:lstStyle/>
          <a:p>
            <a:pPr algn="l"/>
            <a:fld id="{85D8DF6E-69FC-4ECD-9DA8-F3A7EACA5EB0}" type="slidenum">
              <a:rPr lang="en-US" smtClean="0"/>
              <a:pPr algn="l"/>
              <a:t>88</a:t>
            </a:fld>
            <a:endParaRPr lang="en-US"/>
          </a:p>
        </p:txBody>
      </p:sp>
      <p:pic>
        <p:nvPicPr>
          <p:cNvPr id="19460" name="Picture 3" descr="AAEMYRU0"/>
          <p:cNvPicPr>
            <a:picLocks noChangeAspect="1" noChangeArrowheads="1"/>
          </p:cNvPicPr>
          <p:nvPr/>
        </p:nvPicPr>
        <p:blipFill>
          <a:blip r:embed="rId3" cstate="print"/>
          <a:srcRect/>
          <a:stretch>
            <a:fillRect/>
          </a:stretch>
        </p:blipFill>
        <p:spPr bwMode="auto">
          <a:xfrm>
            <a:off x="1714500" y="2265761"/>
            <a:ext cx="5657850" cy="1791890"/>
          </a:xfrm>
          <a:prstGeom prst="rect">
            <a:avLst/>
          </a:prstGeom>
          <a:noFill/>
          <a:ln w="9525">
            <a:noFill/>
            <a:miter lim="800000"/>
            <a:headEnd/>
            <a:tailEnd/>
          </a:ln>
        </p:spPr>
      </p:pic>
    </p:spTree>
    <p:extLst>
      <p:ext uri="{BB962C8B-B14F-4D97-AF65-F5344CB8AC3E}">
        <p14:creationId xmlns:p14="http://schemas.microsoft.com/office/powerpoint/2010/main" val="6476536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1026"/>
          <p:cNvSpPr>
            <a:spLocks noGrp="1" noChangeArrowheads="1"/>
          </p:cNvSpPr>
          <p:nvPr>
            <p:ph type="title"/>
          </p:nvPr>
        </p:nvSpPr>
        <p:spPr/>
        <p:txBody>
          <a:bodyPr/>
          <a:lstStyle/>
          <a:p>
            <a:r>
              <a:rPr lang="en-US" altLang="en-US"/>
              <a:t>Deriving a Subclass</a:t>
            </a:r>
          </a:p>
        </p:txBody>
      </p:sp>
      <p:sp>
        <p:nvSpPr>
          <p:cNvPr id="175107" name="Rectangle 1027"/>
          <p:cNvSpPr>
            <a:spLocks noGrp="1" noChangeArrowheads="1"/>
          </p:cNvSpPr>
          <p:nvPr>
            <p:ph type="body" idx="1"/>
          </p:nvPr>
        </p:nvSpPr>
        <p:spPr>
          <a:xfrm>
            <a:off x="684350" y="2115198"/>
            <a:ext cx="6447501" cy="2910580"/>
          </a:xfrm>
        </p:spPr>
        <p:txBody>
          <a:bodyPr>
            <a:noAutofit/>
          </a:bodyPr>
          <a:lstStyle/>
          <a:p>
            <a:r>
              <a:rPr lang="en-US" altLang="en-US" sz="1500" dirty="0"/>
              <a:t>General scheme for deriving a subclass:</a:t>
            </a:r>
          </a:p>
          <a:p>
            <a:endParaRPr lang="en-US" altLang="en-US" sz="1500" dirty="0"/>
          </a:p>
          <a:p>
            <a:pPr lvl="1">
              <a:buFont typeface="Monotype Sorts" pitchFamily="2" charset="2"/>
              <a:buNone/>
            </a:pPr>
            <a:r>
              <a:rPr lang="en-US" altLang="en-US" sz="1500" b="1" dirty="0">
                <a:solidFill>
                  <a:srgbClr val="66CCFF"/>
                </a:solidFill>
                <a:latin typeface="Courier New" panose="02070309020205020404" pitchFamily="49" charset="0"/>
              </a:rPr>
              <a:t>class</a:t>
            </a:r>
            <a:r>
              <a:rPr lang="en-US" altLang="en-US" sz="1500" b="1" dirty="0">
                <a:latin typeface="Courier New" panose="02070309020205020404" pitchFamily="49" charset="0"/>
              </a:rPr>
              <a:t> </a:t>
            </a:r>
            <a:r>
              <a:rPr lang="en-US" altLang="en-US" sz="1500" b="1" dirty="0" err="1">
                <a:latin typeface="Courier New" panose="02070309020205020404" pitchFamily="49" charset="0"/>
              </a:rPr>
              <a:t>subClassName</a:t>
            </a:r>
            <a:r>
              <a:rPr lang="en-US" altLang="en-US" sz="1500" b="1" dirty="0">
                <a:latin typeface="Courier New" panose="02070309020205020404" pitchFamily="49" charset="0"/>
              </a:rPr>
              <a:t> </a:t>
            </a:r>
            <a:r>
              <a:rPr lang="en-US" altLang="en-US" sz="1500" b="1" dirty="0">
                <a:solidFill>
                  <a:srgbClr val="66CCFF"/>
                </a:solidFill>
                <a:latin typeface="Courier New" panose="02070309020205020404" pitchFamily="49" charset="0"/>
              </a:rPr>
              <a:t>extends</a:t>
            </a:r>
            <a:r>
              <a:rPr lang="en-US" altLang="en-US" sz="1500" b="1" dirty="0">
                <a:latin typeface="Courier New" panose="02070309020205020404" pitchFamily="49" charset="0"/>
              </a:rPr>
              <a:t> </a:t>
            </a:r>
            <a:r>
              <a:rPr lang="en-US" altLang="en-US" sz="1500" b="1" dirty="0" err="1">
                <a:latin typeface="Courier New" panose="02070309020205020404" pitchFamily="49" charset="0"/>
              </a:rPr>
              <a:t>superClassName</a:t>
            </a:r>
            <a:endParaRPr lang="en-US" altLang="en-US" sz="1500" b="1" dirty="0">
              <a:latin typeface="Courier New" panose="02070309020205020404" pitchFamily="49" charset="0"/>
            </a:endParaRPr>
          </a:p>
          <a:p>
            <a:pPr lvl="1">
              <a:buFont typeface="Monotype Sorts" pitchFamily="2" charset="2"/>
              <a:buNone/>
            </a:pPr>
            <a:r>
              <a:rPr lang="en-US" altLang="en-US" sz="1500" b="1" dirty="0">
                <a:latin typeface="Courier New" panose="02070309020205020404" pitchFamily="49" charset="0"/>
              </a:rPr>
              <a:t>{</a:t>
            </a:r>
          </a:p>
          <a:p>
            <a:pPr lvl="1">
              <a:buFont typeface="Monotype Sorts" pitchFamily="2" charset="2"/>
              <a:buNone/>
            </a:pPr>
            <a:r>
              <a:rPr lang="en-US" altLang="en-US" sz="1500" b="1" dirty="0">
                <a:latin typeface="Courier New" panose="02070309020205020404" pitchFamily="49" charset="0"/>
              </a:rPr>
              <a:t>	constructors</a:t>
            </a:r>
          </a:p>
          <a:p>
            <a:pPr lvl="1">
              <a:buFont typeface="Monotype Sorts" pitchFamily="2" charset="2"/>
              <a:buNone/>
            </a:pPr>
            <a:endParaRPr lang="en-US" altLang="en-US" sz="1500" b="1" dirty="0">
              <a:latin typeface="Courier New" panose="02070309020205020404" pitchFamily="49" charset="0"/>
            </a:endParaRPr>
          </a:p>
          <a:p>
            <a:pPr lvl="1">
              <a:buFont typeface="Monotype Sorts" pitchFamily="2" charset="2"/>
              <a:buNone/>
            </a:pPr>
            <a:r>
              <a:rPr lang="en-US" altLang="en-US" sz="1500" b="1" dirty="0">
                <a:latin typeface="Courier New" panose="02070309020205020404" pitchFamily="49" charset="0"/>
              </a:rPr>
              <a:t>	refined methods</a:t>
            </a:r>
          </a:p>
          <a:p>
            <a:pPr lvl="1">
              <a:buFont typeface="Monotype Sorts" pitchFamily="2" charset="2"/>
              <a:buNone/>
            </a:pPr>
            <a:r>
              <a:rPr lang="en-US" altLang="en-US" sz="1500" b="1" dirty="0">
                <a:latin typeface="Courier New" panose="02070309020205020404" pitchFamily="49" charset="0"/>
              </a:rPr>
              <a:t>	additional methods</a:t>
            </a:r>
          </a:p>
          <a:p>
            <a:pPr lvl="1">
              <a:buFont typeface="Monotype Sorts" pitchFamily="2" charset="2"/>
              <a:buNone/>
            </a:pPr>
            <a:endParaRPr lang="en-US" altLang="en-US" sz="1500" b="1" dirty="0">
              <a:latin typeface="Courier New" panose="02070309020205020404" pitchFamily="49" charset="0"/>
            </a:endParaRPr>
          </a:p>
          <a:p>
            <a:pPr lvl="1">
              <a:buFont typeface="Monotype Sorts" pitchFamily="2" charset="2"/>
              <a:buNone/>
            </a:pPr>
            <a:r>
              <a:rPr lang="en-US" altLang="en-US" sz="1500" b="1" dirty="0">
                <a:latin typeface="Courier New" panose="02070309020205020404" pitchFamily="49" charset="0"/>
              </a:rPr>
              <a:t>	additional fields</a:t>
            </a:r>
          </a:p>
          <a:p>
            <a:pPr lvl="1">
              <a:buFont typeface="Monotype Sorts" pitchFamily="2" charset="2"/>
              <a:buNone/>
            </a:pPr>
            <a:r>
              <a:rPr lang="en-US" altLang="en-US" sz="1500" b="1" dirty="0">
                <a:latin typeface="Courier New" panose="02070309020205020404" pitchFamily="49" charset="0"/>
              </a:rPr>
              <a:t>}</a:t>
            </a:r>
          </a:p>
        </p:txBody>
      </p:sp>
      <p:sp>
        <p:nvSpPr>
          <p:cNvPr id="175108" name="Text Box 1028"/>
          <p:cNvSpPr txBox="1">
            <a:spLocks noChangeArrowheads="1"/>
          </p:cNvSpPr>
          <p:nvPr/>
        </p:nvSpPr>
        <p:spPr bwMode="auto">
          <a:xfrm>
            <a:off x="4514850" y="3429001"/>
            <a:ext cx="314325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Monotype Sorts" pitchFamily="2" charset="2"/>
              <a:buNone/>
            </a:pPr>
            <a:r>
              <a:rPr lang="en-US" altLang="en-US" sz="1350">
                <a:solidFill>
                  <a:schemeClr val="tx2"/>
                </a:solidFill>
              </a:rPr>
              <a:t>Indicate the differences between subclass and superclass</a:t>
            </a:r>
          </a:p>
        </p:txBody>
      </p:sp>
    </p:spTree>
    <p:extLst>
      <p:ext uri="{BB962C8B-B14F-4D97-AF65-F5344CB8AC3E}">
        <p14:creationId xmlns:p14="http://schemas.microsoft.com/office/powerpoint/2010/main" val="3857769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outerShdw blurRad="38100" dist="38100" dir="2700000" algn="tl">
                    <a:srgbClr val="000000">
                      <a:alpha val="43137"/>
                    </a:srgbClr>
                  </a:outerShdw>
                </a:effectLst>
              </a:rPr>
              <a:t>More declaration examples</a:t>
            </a:r>
            <a:endParaRPr lang="ar-SA" dirty="0">
              <a:effectLst>
                <a:outerShdw blurRad="38100" dist="38100" dir="2700000" algn="tl">
                  <a:srgbClr val="000000">
                    <a:alpha val="43137"/>
                  </a:srgbClr>
                </a:outerShdw>
              </a:effectLst>
            </a:endParaRPr>
          </a:p>
        </p:txBody>
      </p:sp>
      <p:sp>
        <p:nvSpPr>
          <p:cNvPr id="31747" name="Content Placeholder 2"/>
          <p:cNvSpPr>
            <a:spLocks noGrp="1"/>
          </p:cNvSpPr>
          <p:nvPr>
            <p:ph idx="1"/>
          </p:nvPr>
        </p:nvSpPr>
        <p:spPr>
          <a:xfrm>
            <a:off x="613063" y="2222400"/>
            <a:ext cx="3179618" cy="3580923"/>
          </a:xfrm>
        </p:spPr>
        <p:txBody>
          <a:bodyPr>
            <a:noAutofit/>
          </a:bodyPr>
          <a:lstStyle/>
          <a:p>
            <a:pPr algn="l" rtl="0"/>
            <a:r>
              <a:rPr lang="en-US" altLang="en-US" sz="2000" dirty="0"/>
              <a:t>String declaration </a:t>
            </a:r>
          </a:p>
          <a:p>
            <a:pPr lvl="1" algn="l" rtl="0"/>
            <a:r>
              <a:rPr lang="en-US" altLang="en-US" dirty="0"/>
              <a:t>with initial value:</a:t>
            </a:r>
          </a:p>
          <a:p>
            <a:pPr lvl="2" algn="l" rtl="0"/>
            <a:r>
              <a:rPr lang="en-US" altLang="en-US" sz="2000" dirty="0"/>
              <a:t>String word="Apple";</a:t>
            </a:r>
          </a:p>
          <a:p>
            <a:pPr lvl="1" algn="l" rtl="0"/>
            <a:r>
              <a:rPr lang="en-US" altLang="en-US" dirty="0"/>
              <a:t>without initial value:</a:t>
            </a:r>
          </a:p>
          <a:p>
            <a:pPr lvl="2" algn="l" rtl="0"/>
            <a:r>
              <a:rPr lang="en-US" altLang="en-US" sz="2000" dirty="0"/>
              <a:t>String word;</a:t>
            </a:r>
          </a:p>
          <a:p>
            <a:pPr algn="l" rtl="0"/>
            <a:r>
              <a:rPr lang="en-US" altLang="en-US" sz="2000" dirty="0"/>
              <a:t>char declaration </a:t>
            </a:r>
          </a:p>
          <a:p>
            <a:pPr lvl="1" algn="l" rtl="0"/>
            <a:r>
              <a:rPr lang="en-US" altLang="en-US" dirty="0"/>
              <a:t>with initial value:</a:t>
            </a:r>
          </a:p>
          <a:p>
            <a:pPr lvl="2" algn="l" rtl="0"/>
            <a:r>
              <a:rPr lang="en-US" altLang="en-US" sz="2000" dirty="0"/>
              <a:t>char symbol ='*';</a:t>
            </a:r>
          </a:p>
          <a:p>
            <a:pPr lvl="1" algn="l" rtl="0"/>
            <a:r>
              <a:rPr lang="en-US" altLang="en-US" dirty="0"/>
              <a:t>without initial value:</a:t>
            </a:r>
          </a:p>
          <a:p>
            <a:pPr lvl="2" algn="l" rtl="0"/>
            <a:r>
              <a:rPr lang="en-US" altLang="en-US" sz="2000" dirty="0"/>
              <a:t>char symbol;</a:t>
            </a:r>
          </a:p>
          <a:p>
            <a:pPr lvl="2" algn="l" rtl="0"/>
            <a:endParaRPr lang="en-US" altLang="en-US" sz="2000" dirty="0"/>
          </a:p>
          <a:p>
            <a:pPr algn="l" rtl="0"/>
            <a:endParaRPr lang="en-US" altLang="en-US" sz="2000" dirty="0"/>
          </a:p>
          <a:p>
            <a:pPr algn="l" rtl="0"/>
            <a:endParaRPr lang="en-US" altLang="en-US" sz="2000" dirty="0"/>
          </a:p>
          <a:p>
            <a:pPr algn="l" rtl="0"/>
            <a:endParaRPr lang="ar-SA" altLang="en-US" sz="2000" dirty="0">
              <a:ea typeface="Majalla UI"/>
            </a:endParaRP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89A12A62-B359-4A05-AC00-5C3CE725DC33}" type="slidenum">
              <a:rPr lang="en-US" altLang="en-US">
                <a:solidFill>
                  <a:schemeClr val="accent2"/>
                </a:solidFill>
              </a:rPr>
              <a:pPr/>
              <a:t>9</a:t>
            </a:fld>
            <a:endParaRPr lang="en-US" altLang="en-US">
              <a:solidFill>
                <a:schemeClr val="accent2"/>
              </a:solidFill>
            </a:endParaRPr>
          </a:p>
        </p:txBody>
      </p:sp>
      <p:sp>
        <p:nvSpPr>
          <p:cNvPr id="5" name="Content Placeholder 8" descr="Rectangle: Click to edit Master text styles&#10;Second level&#10;Third level&#10;Fourth level&#10;Fifth level"/>
          <p:cNvSpPr txBox="1">
            <a:spLocks/>
          </p:cNvSpPr>
          <p:nvPr/>
        </p:nvSpPr>
        <p:spPr>
          <a:xfrm>
            <a:off x="4575574" y="2361011"/>
            <a:ext cx="3031331" cy="2963465"/>
          </a:xfrm>
          <a:prstGeom prst="rect">
            <a:avLst/>
          </a:prstGeom>
        </p:spPr>
        <p:txBody>
          <a:bodyPr/>
          <a:lstStyle/>
          <a:p>
            <a:pPr marL="257175" indent="-257175">
              <a:spcBef>
                <a:spcPct val="20000"/>
              </a:spcBef>
              <a:buFont typeface="Wingdings" panose="05000000000000000000" pitchFamily="2" charset="2"/>
              <a:buChar char="§"/>
              <a:defRPr/>
            </a:pPr>
            <a:r>
              <a:rPr lang="en-US" dirty="0"/>
              <a:t>Boolean declaration:</a:t>
            </a:r>
          </a:p>
          <a:p>
            <a:pPr marL="557213" lvl="1" indent="-214313">
              <a:spcBef>
                <a:spcPct val="20000"/>
              </a:spcBef>
              <a:buFont typeface="Wingdings" panose="05000000000000000000" pitchFamily="2" charset="2"/>
              <a:buChar char="§"/>
              <a:defRPr/>
            </a:pPr>
            <a:r>
              <a:rPr lang="en-US" dirty="0"/>
              <a:t>with initial value:</a:t>
            </a:r>
          </a:p>
          <a:p>
            <a:pPr marL="900113" lvl="2" indent="-214313">
              <a:spcBef>
                <a:spcPct val="20000"/>
              </a:spcBef>
              <a:buFont typeface="Wingdings" panose="05000000000000000000" pitchFamily="2" charset="2"/>
              <a:buChar char="§"/>
              <a:defRPr/>
            </a:pPr>
            <a:r>
              <a:rPr lang="en-US" dirty="0" err="1"/>
              <a:t>boolean</a:t>
            </a:r>
            <a:r>
              <a:rPr lang="en-US" dirty="0"/>
              <a:t> flag=false;</a:t>
            </a:r>
          </a:p>
          <a:p>
            <a:pPr marL="900113" lvl="2" indent="-214313">
              <a:spcBef>
                <a:spcPct val="20000"/>
              </a:spcBef>
              <a:buFont typeface="Wingdings" panose="05000000000000000000" pitchFamily="2" charset="2"/>
              <a:buChar char="§"/>
              <a:defRPr/>
            </a:pPr>
            <a:r>
              <a:rPr lang="en-US" dirty="0" err="1"/>
              <a:t>boolean</a:t>
            </a:r>
            <a:r>
              <a:rPr lang="en-US" dirty="0"/>
              <a:t> valid=true;</a:t>
            </a:r>
          </a:p>
          <a:p>
            <a:pPr marL="557213" lvl="1" indent="-214313">
              <a:spcBef>
                <a:spcPct val="20000"/>
              </a:spcBef>
              <a:buFont typeface="Wingdings" panose="05000000000000000000" pitchFamily="2" charset="2"/>
              <a:buChar char="§"/>
              <a:defRPr/>
            </a:pPr>
            <a:r>
              <a:rPr lang="en-US" dirty="0"/>
              <a:t>without initial value:</a:t>
            </a:r>
          </a:p>
          <a:p>
            <a:pPr marL="900113" lvl="2" indent="-214313">
              <a:spcBef>
                <a:spcPct val="20000"/>
              </a:spcBef>
              <a:buFont typeface="Wingdings" panose="05000000000000000000" pitchFamily="2" charset="2"/>
              <a:buChar char="§"/>
              <a:defRPr/>
            </a:pPr>
            <a:r>
              <a:rPr lang="en-US" dirty="0" err="1"/>
              <a:t>boolean</a:t>
            </a:r>
            <a:r>
              <a:rPr lang="en-US" dirty="0"/>
              <a:t> flag;</a:t>
            </a:r>
          </a:p>
          <a:p>
            <a:pPr marL="257175" indent="-257175">
              <a:spcBef>
                <a:spcPct val="20000"/>
              </a:spcBef>
              <a:buFont typeface="Wingdings" panose="05000000000000000000" pitchFamily="2" charset="2"/>
              <a:buChar char="§"/>
              <a:defRPr/>
            </a:pPr>
            <a:endParaRPr lang="en-US" dirty="0"/>
          </a:p>
        </p:txBody>
      </p:sp>
    </p:spTree>
    <p:extLst>
      <p:ext uri="{BB962C8B-B14F-4D97-AF65-F5344CB8AC3E}">
        <p14:creationId xmlns:p14="http://schemas.microsoft.com/office/powerpoint/2010/main" val="175337269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en-US" altLang="en-US"/>
              <a:t>Deriving a class</a:t>
            </a:r>
          </a:p>
        </p:txBody>
      </p:sp>
      <p:sp>
        <p:nvSpPr>
          <p:cNvPr id="234500" name="Rectangle 4"/>
          <p:cNvSpPr>
            <a:spLocks noGrp="1" noChangeArrowheads="1"/>
          </p:cNvSpPr>
          <p:nvPr>
            <p:ph type="body" idx="1"/>
          </p:nvPr>
        </p:nvSpPr>
        <p:spPr>
          <a:xfrm>
            <a:off x="432707" y="1809750"/>
            <a:ext cx="6286500" cy="3371850"/>
          </a:xfrm>
          <a:noFill/>
          <a:ln/>
        </p:spPr>
        <p:txBody>
          <a:bodyPr>
            <a:noAutofit/>
          </a:bodyPr>
          <a:lstStyle/>
          <a:p>
            <a:pPr lvl="1">
              <a:buClr>
                <a:schemeClr val="tx2"/>
              </a:buClr>
              <a:buSzPct val="75000"/>
              <a:buFont typeface="Monotype Sorts" pitchFamily="2" charset="2"/>
              <a:buNone/>
            </a:pPr>
            <a:r>
              <a:rPr lang="en-US" altLang="zh-CN" sz="1350" b="1" dirty="0">
                <a:solidFill>
                  <a:srgbClr val="66CCFF"/>
                </a:solidFill>
                <a:latin typeface="Courier New" panose="02070309020205020404" pitchFamily="49" charset="0"/>
              </a:rPr>
              <a:t>class</a:t>
            </a:r>
            <a:r>
              <a:rPr lang="en-US" altLang="zh-CN" sz="1350" b="1" dirty="0">
                <a:latin typeface="Courier New" panose="02070309020205020404" pitchFamily="49" charset="0"/>
              </a:rPr>
              <a:t> Employee </a:t>
            </a:r>
          </a:p>
          <a:p>
            <a:pPr lvl="1">
              <a:buClr>
                <a:schemeClr val="tx2"/>
              </a:buClr>
              <a:buSzPct val="75000"/>
              <a:buFont typeface="Monotype Sorts" pitchFamily="2" charset="2"/>
              <a:buNone/>
            </a:pPr>
            <a:r>
              <a:rPr lang="en-US" altLang="zh-CN" sz="1350" b="1" dirty="0">
                <a:latin typeface="Courier New" panose="02070309020205020404" pitchFamily="49" charset="0"/>
              </a:rPr>
              <a:t>{ </a:t>
            </a:r>
          </a:p>
          <a:p>
            <a:pPr lvl="1">
              <a:buClr>
                <a:schemeClr val="tx2"/>
              </a:buClr>
              <a:buSzPct val="75000"/>
              <a:buFont typeface="Monotype Sorts" pitchFamily="2" charset="2"/>
              <a:buNone/>
            </a:pPr>
            <a:r>
              <a:rPr lang="en-US" altLang="zh-CN" sz="1350" b="1" dirty="0">
                <a:latin typeface="Courier New" panose="02070309020205020404" pitchFamily="49" charset="0"/>
              </a:rPr>
              <a:t>  </a:t>
            </a:r>
            <a:r>
              <a:rPr lang="en-US" altLang="zh-CN" sz="1350" b="1" dirty="0">
                <a:solidFill>
                  <a:srgbClr val="66CCFF"/>
                </a:solidFill>
                <a:latin typeface="Courier New" panose="02070309020205020404" pitchFamily="49" charset="0"/>
              </a:rPr>
              <a:t>public</a:t>
            </a:r>
            <a:r>
              <a:rPr lang="en-US" altLang="zh-CN" sz="1350" b="1" dirty="0">
                <a:latin typeface="Courier New" panose="02070309020205020404" pitchFamily="49" charset="0"/>
              </a:rPr>
              <a:t> Employee(</a:t>
            </a:r>
            <a:r>
              <a:rPr lang="en-US" altLang="zh-CN" sz="1350" b="1" dirty="0">
                <a:solidFill>
                  <a:srgbClr val="66CCFF"/>
                </a:solidFill>
                <a:latin typeface="Courier New" panose="02070309020205020404" pitchFamily="49" charset="0"/>
              </a:rPr>
              <a:t>String</a:t>
            </a:r>
            <a:r>
              <a:rPr lang="en-US" altLang="zh-CN" sz="1350" b="1" dirty="0">
                <a:latin typeface="Courier New" panose="02070309020205020404" pitchFamily="49" charset="0"/>
              </a:rPr>
              <a:t> n, </a:t>
            </a:r>
            <a:r>
              <a:rPr lang="en-US" altLang="zh-CN" sz="1350" b="1" dirty="0">
                <a:solidFill>
                  <a:srgbClr val="66CCFF"/>
                </a:solidFill>
                <a:latin typeface="Courier New" panose="02070309020205020404" pitchFamily="49" charset="0"/>
              </a:rPr>
              <a:t>double</a:t>
            </a:r>
            <a:r>
              <a:rPr lang="en-US" altLang="zh-CN" sz="1350" b="1" dirty="0">
                <a:latin typeface="Courier New" panose="02070309020205020404" pitchFamily="49" charset="0"/>
              </a:rPr>
              <a:t> s, </a:t>
            </a:r>
            <a:r>
              <a:rPr lang="en-US" altLang="zh-CN" sz="1350" b="1" dirty="0" err="1">
                <a:solidFill>
                  <a:srgbClr val="66CCFF"/>
                </a:solidFill>
                <a:latin typeface="Courier New" panose="02070309020205020404" pitchFamily="49" charset="0"/>
              </a:rPr>
              <a:t>int</a:t>
            </a:r>
            <a:r>
              <a:rPr lang="en-US" altLang="zh-CN" sz="1350" b="1" dirty="0">
                <a:latin typeface="Courier New" panose="02070309020205020404" pitchFamily="49" charset="0"/>
              </a:rPr>
              <a:t> year, </a:t>
            </a:r>
            <a:r>
              <a:rPr lang="en-US" altLang="zh-CN" sz="1350" b="1" dirty="0" err="1">
                <a:solidFill>
                  <a:srgbClr val="66CCFF"/>
                </a:solidFill>
                <a:latin typeface="Courier New" panose="02070309020205020404" pitchFamily="49" charset="0"/>
              </a:rPr>
              <a:t>int</a:t>
            </a:r>
            <a:r>
              <a:rPr lang="en-US" altLang="zh-CN" sz="1350" b="1" dirty="0">
                <a:latin typeface="Courier New" panose="02070309020205020404" pitchFamily="49" charset="0"/>
              </a:rPr>
              <a:t> month, </a:t>
            </a:r>
            <a:r>
              <a:rPr lang="en-US" altLang="zh-CN" sz="1350" b="1" dirty="0" err="1">
                <a:solidFill>
                  <a:srgbClr val="66CCFF"/>
                </a:solidFill>
                <a:latin typeface="Courier New" panose="02070309020205020404" pitchFamily="49" charset="0"/>
              </a:rPr>
              <a:t>int</a:t>
            </a:r>
            <a:r>
              <a:rPr lang="en-US" altLang="zh-CN" sz="1350" b="1" dirty="0">
                <a:latin typeface="Courier New" panose="02070309020205020404" pitchFamily="49" charset="0"/>
              </a:rPr>
              <a:t> day) {…}	  </a:t>
            </a:r>
          </a:p>
          <a:p>
            <a:pPr lvl="1">
              <a:buClr>
                <a:schemeClr val="tx2"/>
              </a:buClr>
              <a:buSzPct val="75000"/>
              <a:buFont typeface="Monotype Sorts" pitchFamily="2" charset="2"/>
              <a:buNone/>
            </a:pPr>
            <a:r>
              <a:rPr lang="en-US" altLang="zh-CN" sz="1350" b="1" dirty="0">
                <a:latin typeface="Courier New" panose="02070309020205020404" pitchFamily="49" charset="0"/>
              </a:rPr>
              <a:t>	</a:t>
            </a:r>
          </a:p>
          <a:p>
            <a:pPr lvl="1">
              <a:buClr>
                <a:schemeClr val="tx2"/>
              </a:buClr>
              <a:buSzPct val="75000"/>
              <a:buFont typeface="Monotype Sorts" pitchFamily="2" charset="2"/>
              <a:buNone/>
            </a:pPr>
            <a:r>
              <a:rPr lang="en-US" altLang="zh-CN" sz="1350" b="1" dirty="0">
                <a:latin typeface="Courier New" panose="02070309020205020404" pitchFamily="49" charset="0"/>
              </a:rPr>
              <a:t>  public String </a:t>
            </a:r>
            <a:r>
              <a:rPr lang="en-US" altLang="zh-CN" sz="1350" b="1" dirty="0" err="1">
                <a:latin typeface="Courier New" panose="02070309020205020404" pitchFamily="49" charset="0"/>
              </a:rPr>
              <a:t>getName</a:t>
            </a:r>
            <a:r>
              <a:rPr lang="en-US" altLang="zh-CN" sz="1350" b="1" dirty="0">
                <a:latin typeface="Courier New" panose="02070309020205020404" pitchFamily="49" charset="0"/>
              </a:rPr>
              <a:t>(){…}</a:t>
            </a:r>
          </a:p>
          <a:p>
            <a:pPr lvl="1">
              <a:buClr>
                <a:schemeClr val="tx2"/>
              </a:buClr>
              <a:buSzPct val="75000"/>
              <a:buFont typeface="Monotype Sorts" pitchFamily="2" charset="2"/>
              <a:buNone/>
            </a:pPr>
            <a:r>
              <a:rPr lang="en-US" altLang="zh-CN" sz="1350" b="1" dirty="0">
                <a:solidFill>
                  <a:srgbClr val="66CCFF"/>
                </a:solidFill>
                <a:latin typeface="Courier New" panose="02070309020205020404" pitchFamily="49" charset="0"/>
              </a:rPr>
              <a:t>	public double</a:t>
            </a:r>
            <a:r>
              <a:rPr lang="zh-CN" altLang="en-US" sz="1350" b="1" dirty="0">
                <a:latin typeface="Courier New" panose="02070309020205020404" pitchFamily="49" charset="0"/>
              </a:rPr>
              <a:t> </a:t>
            </a:r>
            <a:r>
              <a:rPr lang="en-US" altLang="zh-CN" sz="1350" b="1" dirty="0" err="1">
                <a:latin typeface="Courier New" panose="02070309020205020404" pitchFamily="49" charset="0"/>
              </a:rPr>
              <a:t>getSalary</a:t>
            </a:r>
            <a:r>
              <a:rPr lang="en-US" altLang="zh-CN" sz="1350" b="1" dirty="0">
                <a:latin typeface="Courier New" panose="02070309020205020404" pitchFamily="49" charset="0"/>
              </a:rPr>
              <a:t>() {…}</a:t>
            </a:r>
          </a:p>
          <a:p>
            <a:pPr lvl="1">
              <a:buClr>
                <a:schemeClr val="tx2"/>
              </a:buClr>
              <a:buSzPct val="75000"/>
              <a:buFont typeface="Monotype Sorts" pitchFamily="2" charset="2"/>
              <a:buNone/>
            </a:pPr>
            <a:r>
              <a:rPr lang="en-US" altLang="zh-CN" sz="1350" b="1" dirty="0">
                <a:latin typeface="Courier New" panose="02070309020205020404" pitchFamily="49" charset="0"/>
              </a:rPr>
              <a:t>  public Data </a:t>
            </a:r>
            <a:r>
              <a:rPr lang="en-US" altLang="zh-CN" sz="1350" b="1" dirty="0" err="1">
                <a:latin typeface="Courier New" panose="02070309020205020404" pitchFamily="49" charset="0"/>
              </a:rPr>
              <a:t>getHireDay</a:t>
            </a:r>
            <a:r>
              <a:rPr lang="en-US" altLang="zh-CN" sz="1350" b="1" dirty="0">
                <a:latin typeface="Courier New" panose="02070309020205020404" pitchFamily="49" charset="0"/>
              </a:rPr>
              <a:t>(){…}</a:t>
            </a:r>
          </a:p>
          <a:p>
            <a:pPr lvl="1">
              <a:buClr>
                <a:schemeClr val="tx2"/>
              </a:buClr>
              <a:buSzPct val="75000"/>
              <a:buFont typeface="Monotype Sorts" pitchFamily="2" charset="2"/>
              <a:buNone/>
            </a:pPr>
            <a:r>
              <a:rPr lang="en-US" altLang="zh-CN" sz="1350" b="1" dirty="0">
                <a:latin typeface="Courier New" panose="02070309020205020404" pitchFamily="49" charset="0"/>
              </a:rPr>
              <a:t>	</a:t>
            </a:r>
            <a:r>
              <a:rPr lang="en-US" altLang="zh-CN" sz="1350" b="1" dirty="0">
                <a:solidFill>
                  <a:srgbClr val="66CCFF"/>
                </a:solidFill>
                <a:latin typeface="Courier New" panose="02070309020205020404" pitchFamily="49" charset="0"/>
              </a:rPr>
              <a:t>public void</a:t>
            </a:r>
            <a:r>
              <a:rPr lang="en-US" altLang="zh-CN" sz="1350" b="1" dirty="0">
                <a:latin typeface="Courier New" panose="02070309020205020404" pitchFamily="49" charset="0"/>
              </a:rPr>
              <a:t> </a:t>
            </a:r>
            <a:r>
              <a:rPr lang="en-US" altLang="zh-CN" sz="1350" b="1" dirty="0" err="1">
                <a:latin typeface="Courier New" panose="02070309020205020404" pitchFamily="49" charset="0"/>
              </a:rPr>
              <a:t>raiseSalary</a:t>
            </a:r>
            <a:r>
              <a:rPr lang="en-US" altLang="zh-CN" sz="1350" b="1" dirty="0">
                <a:latin typeface="Courier New" panose="02070309020205020404" pitchFamily="49" charset="0"/>
              </a:rPr>
              <a:t>(</a:t>
            </a:r>
            <a:r>
              <a:rPr lang="en-US" altLang="zh-CN" sz="1350" b="1" dirty="0">
                <a:solidFill>
                  <a:srgbClr val="66CCFF"/>
                </a:solidFill>
                <a:latin typeface="Courier New" panose="02070309020205020404" pitchFamily="49" charset="0"/>
              </a:rPr>
              <a:t>double</a:t>
            </a:r>
            <a:r>
              <a:rPr lang="en-US" altLang="zh-CN" sz="1350" b="1" dirty="0">
                <a:latin typeface="Courier New" panose="02070309020205020404" pitchFamily="49" charset="0"/>
              </a:rPr>
              <a:t> </a:t>
            </a:r>
            <a:r>
              <a:rPr lang="en-US" altLang="zh-CN" sz="1350" b="1" dirty="0" err="1">
                <a:latin typeface="Courier New" panose="02070309020205020404" pitchFamily="49" charset="0"/>
              </a:rPr>
              <a:t>byPercent</a:t>
            </a:r>
            <a:r>
              <a:rPr lang="en-US" altLang="zh-CN" sz="1350" b="1" dirty="0">
                <a:latin typeface="Courier New" panose="02070309020205020404" pitchFamily="49" charset="0"/>
              </a:rPr>
              <a:t>) {…}  </a:t>
            </a:r>
          </a:p>
          <a:p>
            <a:pPr lvl="1">
              <a:buClr>
                <a:schemeClr val="tx2"/>
              </a:buClr>
              <a:buSzPct val="75000"/>
              <a:buFont typeface="Monotype Sorts" pitchFamily="2" charset="2"/>
              <a:buNone/>
            </a:pPr>
            <a:r>
              <a:rPr lang="en-US" altLang="zh-CN" sz="1350" b="1" dirty="0">
                <a:latin typeface="Courier New" panose="02070309020205020404" pitchFamily="49" charset="0"/>
              </a:rPr>
              <a:t>	</a:t>
            </a:r>
          </a:p>
          <a:p>
            <a:pPr lvl="1">
              <a:buClr>
                <a:schemeClr val="tx2"/>
              </a:buClr>
              <a:buSzPct val="75000"/>
              <a:buFont typeface="Monotype Sorts" pitchFamily="2" charset="2"/>
              <a:buNone/>
            </a:pPr>
            <a:r>
              <a:rPr lang="en-US" altLang="zh-CN" sz="1350" b="1" dirty="0">
                <a:latin typeface="Courier New" panose="02070309020205020404" pitchFamily="49" charset="0"/>
              </a:rPr>
              <a:t>	</a:t>
            </a:r>
            <a:r>
              <a:rPr lang="en-US" altLang="zh-CN" sz="1350" b="1" dirty="0">
                <a:solidFill>
                  <a:srgbClr val="66CCFF"/>
                </a:solidFill>
                <a:latin typeface="Courier New" panose="02070309020205020404" pitchFamily="49" charset="0"/>
              </a:rPr>
              <a:t>private String</a:t>
            </a:r>
            <a:r>
              <a:rPr lang="en-US" altLang="zh-CN" sz="1350" b="1" dirty="0">
                <a:latin typeface="Courier New" panose="02070309020205020404" pitchFamily="49" charset="0"/>
              </a:rPr>
              <a:t> name;</a:t>
            </a:r>
          </a:p>
          <a:p>
            <a:pPr lvl="1">
              <a:buClr>
                <a:schemeClr val="tx2"/>
              </a:buClr>
              <a:buSzPct val="75000"/>
              <a:buFont typeface="Monotype Sorts" pitchFamily="2" charset="2"/>
              <a:buNone/>
            </a:pPr>
            <a:r>
              <a:rPr lang="en-US" altLang="zh-CN" sz="1350" b="1" dirty="0">
                <a:latin typeface="Courier New" panose="02070309020205020404" pitchFamily="49" charset="0"/>
              </a:rPr>
              <a:t>	</a:t>
            </a:r>
            <a:r>
              <a:rPr lang="en-US" altLang="zh-CN" sz="1350" b="1" dirty="0">
                <a:solidFill>
                  <a:srgbClr val="66CCFF"/>
                </a:solidFill>
                <a:latin typeface="Courier New" panose="02070309020205020404" pitchFamily="49" charset="0"/>
              </a:rPr>
              <a:t>private double</a:t>
            </a:r>
            <a:r>
              <a:rPr lang="en-US" altLang="zh-CN" sz="1350" b="1" dirty="0">
                <a:latin typeface="Courier New" panose="02070309020205020404" pitchFamily="49" charset="0"/>
              </a:rPr>
              <a:t> Salary;</a:t>
            </a:r>
          </a:p>
          <a:p>
            <a:pPr lvl="1">
              <a:buClr>
                <a:schemeClr val="tx2"/>
              </a:buClr>
              <a:buSzPct val="75000"/>
              <a:buFont typeface="Monotype Sorts" pitchFamily="2" charset="2"/>
              <a:buNone/>
            </a:pPr>
            <a:r>
              <a:rPr lang="en-US" altLang="zh-CN" sz="1350" b="1" dirty="0">
                <a:latin typeface="Courier New" panose="02070309020205020404" pitchFamily="49" charset="0"/>
              </a:rPr>
              <a:t>  </a:t>
            </a:r>
            <a:r>
              <a:rPr lang="en-US" altLang="zh-CN" sz="1350" b="1" dirty="0">
                <a:solidFill>
                  <a:srgbClr val="66CCFF"/>
                </a:solidFill>
                <a:latin typeface="Courier New" panose="02070309020205020404" pitchFamily="49" charset="0"/>
              </a:rPr>
              <a:t>private Date</a:t>
            </a:r>
            <a:r>
              <a:rPr lang="en-US" altLang="zh-CN" sz="1350" b="1" dirty="0">
                <a:latin typeface="Courier New" panose="02070309020205020404" pitchFamily="49" charset="0"/>
              </a:rPr>
              <a:t> </a:t>
            </a:r>
            <a:r>
              <a:rPr lang="en-US" altLang="zh-CN" sz="1350" b="1" dirty="0" err="1">
                <a:latin typeface="Courier New" panose="02070309020205020404" pitchFamily="49" charset="0"/>
              </a:rPr>
              <a:t>hireDay</a:t>
            </a:r>
            <a:r>
              <a:rPr lang="en-US" altLang="zh-CN" sz="1350" b="1" dirty="0">
                <a:latin typeface="Courier New" panose="02070309020205020404" pitchFamily="49" charset="0"/>
              </a:rPr>
              <a:t>;</a:t>
            </a:r>
          </a:p>
          <a:p>
            <a:pPr lvl="1">
              <a:buClr>
                <a:schemeClr val="tx2"/>
              </a:buClr>
              <a:buSzPct val="75000"/>
              <a:buFont typeface="Monotype Sorts" pitchFamily="2" charset="2"/>
              <a:buNone/>
            </a:pPr>
            <a:r>
              <a:rPr lang="en-US" altLang="zh-CN" sz="1350" b="1" dirty="0">
                <a:latin typeface="Courier New" panose="02070309020205020404" pitchFamily="49" charset="0"/>
              </a:rPr>
              <a:t>}</a:t>
            </a:r>
            <a:endParaRPr lang="en-US" altLang="zh-CN" sz="1350" b="1" dirty="0"/>
          </a:p>
          <a:p>
            <a:endParaRPr lang="en-US" altLang="en-US" b="1" dirty="0"/>
          </a:p>
        </p:txBody>
      </p:sp>
    </p:spTree>
    <p:extLst>
      <p:ext uri="{BB962C8B-B14F-4D97-AF65-F5344CB8AC3E}">
        <p14:creationId xmlns:p14="http://schemas.microsoft.com/office/powerpoint/2010/main" val="31890114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en-US" altLang="en-US"/>
              <a:t>Deriving a class</a:t>
            </a:r>
          </a:p>
        </p:txBody>
      </p:sp>
      <p:sp>
        <p:nvSpPr>
          <p:cNvPr id="235524" name="Rectangle 4"/>
          <p:cNvSpPr>
            <a:spLocks noChangeArrowheads="1"/>
          </p:cNvSpPr>
          <p:nvPr/>
        </p:nvSpPr>
        <p:spPr bwMode="auto">
          <a:xfrm>
            <a:off x="1314450" y="2114550"/>
            <a:ext cx="668655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lstStyle>
            <a:lvl1pPr marL="342900" indent="-342900">
              <a:spcBef>
                <a:spcPct val="0"/>
              </a:spcBef>
              <a:defRPr sz="2400">
                <a:solidFill>
                  <a:schemeClr val="tx1"/>
                </a:solidFill>
                <a:latin typeface="Times New Roman" panose="02020603050405020304" pitchFamily="18" charset="0"/>
                <a:ea typeface="宋体" panose="02010600030101010101" pitchFamily="2" charset="-122"/>
              </a:defRPr>
            </a:lvl1pPr>
            <a:lvl2pPr marL="742950" indent="-285750">
              <a:spcBef>
                <a:spcPct val="0"/>
              </a:spcBef>
              <a:defRPr sz="2400">
                <a:solidFill>
                  <a:schemeClr val="tx1"/>
                </a:solidFill>
                <a:latin typeface="Times New Roman" panose="02020603050405020304" pitchFamily="18" charset="0"/>
                <a:ea typeface="宋体" panose="02010600030101010101" pitchFamily="2" charset="-122"/>
              </a:defRPr>
            </a:lvl2pPr>
            <a:lvl3pPr marL="1143000" indent="-228600">
              <a:spcBef>
                <a:spcPct val="0"/>
              </a:spcBef>
              <a:defRPr sz="2400">
                <a:solidFill>
                  <a:schemeClr val="tx1"/>
                </a:solidFill>
                <a:latin typeface="Times New Roman" panose="02020603050405020304" pitchFamily="18" charset="0"/>
                <a:ea typeface="宋体" panose="02010600030101010101" pitchFamily="2" charset="-122"/>
              </a:defRPr>
            </a:lvl3pPr>
            <a:lvl4pPr marL="1600200" indent="-228600">
              <a:spcBef>
                <a:spcPct val="0"/>
              </a:spcBef>
              <a:defRPr sz="2400">
                <a:solidFill>
                  <a:schemeClr val="tx1"/>
                </a:solidFill>
                <a:latin typeface="Times New Roman" panose="02020603050405020304" pitchFamily="18" charset="0"/>
                <a:ea typeface="宋体" panose="02010600030101010101" pitchFamily="2" charset="-122"/>
              </a:defRPr>
            </a:lvl4pPr>
            <a:lvl5pPr marL="2057400" indent="-228600">
              <a:spcBef>
                <a:spcPct val="0"/>
              </a:spcBef>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nSpc>
                <a:spcPct val="90000"/>
              </a:lnSpc>
              <a:spcBef>
                <a:spcPct val="20000"/>
              </a:spcBef>
            </a:pPr>
            <a:r>
              <a:rPr lang="en-US" altLang="zh-CN" sz="1800" dirty="0">
                <a:latin typeface="Arial" panose="020B0604020202020204" pitchFamily="34" charset="0"/>
              </a:rPr>
              <a:t>Extending  </a:t>
            </a:r>
            <a:r>
              <a:rPr lang="en-US" altLang="zh-CN" sz="1800" dirty="0">
                <a:latin typeface="Courier New" panose="02070309020205020404" pitchFamily="49" charset="0"/>
              </a:rPr>
              <a:t>Employee </a:t>
            </a:r>
            <a:r>
              <a:rPr lang="en-US" altLang="zh-CN" sz="1800" dirty="0">
                <a:latin typeface="Arial" panose="020B0604020202020204" pitchFamily="34" charset="0"/>
              </a:rPr>
              <a:t>class to get </a:t>
            </a:r>
            <a:r>
              <a:rPr lang="en-US" altLang="zh-CN" sz="1800" dirty="0">
                <a:latin typeface="Courier New" panose="02070309020205020404" pitchFamily="49" charset="0"/>
              </a:rPr>
              <a:t>Manager</a:t>
            </a:r>
            <a:r>
              <a:rPr lang="en-US" altLang="zh-CN" sz="1800" dirty="0">
                <a:latin typeface="Arial" panose="020B0604020202020204" pitchFamily="34" charset="0"/>
              </a:rPr>
              <a:t> class</a:t>
            </a:r>
          </a:p>
          <a:p>
            <a:pPr lvl="1">
              <a:lnSpc>
                <a:spcPct val="90000"/>
              </a:lnSpc>
              <a:spcBef>
                <a:spcPct val="20000"/>
              </a:spcBef>
              <a:buFont typeface="Monotype Sorts" pitchFamily="2" charset="2"/>
              <a:buNone/>
            </a:pPr>
            <a:r>
              <a:rPr lang="en-US" altLang="zh-CN" sz="1800" b="1" dirty="0">
                <a:solidFill>
                  <a:srgbClr val="66CCFF"/>
                </a:solidFill>
                <a:latin typeface="Courier New" panose="02070309020205020404" pitchFamily="49" charset="0"/>
              </a:rPr>
              <a:t>class</a:t>
            </a:r>
            <a:r>
              <a:rPr lang="en-US" altLang="zh-CN" sz="1800" b="1" dirty="0">
                <a:latin typeface="Courier New" panose="02070309020205020404" pitchFamily="49" charset="0"/>
              </a:rPr>
              <a:t> Manager </a:t>
            </a:r>
            <a:r>
              <a:rPr lang="en-US" altLang="zh-CN" sz="1800" b="1" dirty="0">
                <a:solidFill>
                  <a:srgbClr val="66CCFF"/>
                </a:solidFill>
                <a:latin typeface="Courier New" panose="02070309020205020404" pitchFamily="49" charset="0"/>
              </a:rPr>
              <a:t>extends</a:t>
            </a:r>
            <a:r>
              <a:rPr lang="en-US" altLang="zh-CN" sz="1800" b="1" dirty="0">
                <a:latin typeface="Courier New" panose="02070309020205020404" pitchFamily="49" charset="0"/>
              </a:rPr>
              <a:t> Employee </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r>
              <a:rPr lang="en-US" altLang="zh-CN" sz="1800" b="1" dirty="0">
                <a:solidFill>
                  <a:srgbClr val="66CCFF"/>
                </a:solidFill>
                <a:latin typeface="Courier New" panose="02070309020205020404" pitchFamily="49" charset="0"/>
              </a:rPr>
              <a:t>public</a:t>
            </a:r>
            <a:r>
              <a:rPr lang="en-US" altLang="zh-CN" sz="1800" b="1" dirty="0">
                <a:latin typeface="Courier New" panose="02070309020205020404" pitchFamily="49" charset="0"/>
              </a:rPr>
              <a:t> Manager(…) {…}	  </a:t>
            </a:r>
            <a:r>
              <a:rPr lang="en-US" altLang="zh-CN" sz="1800" b="1" dirty="0">
                <a:solidFill>
                  <a:srgbClr val="99FF33"/>
                </a:solidFill>
                <a:latin typeface="Courier New" panose="02070309020205020404" pitchFamily="49" charset="0"/>
              </a:rPr>
              <a:t>// constructor</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r>
              <a:rPr lang="en-US" altLang="zh-CN" sz="1800" b="1" dirty="0">
                <a:solidFill>
                  <a:srgbClr val="66CCFF"/>
                </a:solidFill>
                <a:latin typeface="Courier New" panose="02070309020205020404" pitchFamily="49" charset="0"/>
              </a:rPr>
              <a:t>public void</a:t>
            </a:r>
            <a:r>
              <a:rPr lang="en-US" altLang="zh-CN" sz="1800" b="1" dirty="0">
                <a:latin typeface="Courier New" panose="02070309020205020404" pitchFamily="49" charset="0"/>
              </a:rPr>
              <a:t> </a:t>
            </a:r>
            <a:r>
              <a:rPr lang="en-US" altLang="zh-CN" sz="1800" b="1" dirty="0" err="1">
                <a:latin typeface="Courier New" panose="02070309020205020404" pitchFamily="49" charset="0"/>
              </a:rPr>
              <a:t>getSalary</a:t>
            </a:r>
            <a:r>
              <a:rPr lang="en-US" altLang="zh-CN" sz="1800" b="1" dirty="0">
                <a:latin typeface="Courier New" panose="02070309020205020404" pitchFamily="49" charset="0"/>
              </a:rPr>
              <a:t>(…) {…}  </a:t>
            </a:r>
            <a:r>
              <a:rPr lang="en-US" altLang="zh-CN" sz="1800" b="1" dirty="0">
                <a:solidFill>
                  <a:srgbClr val="66FF33"/>
                </a:solidFill>
                <a:latin typeface="Courier New" panose="02070309020205020404" pitchFamily="49" charset="0"/>
              </a:rPr>
              <a:t>// refined method</a:t>
            </a:r>
          </a:p>
          <a:p>
            <a:pPr lvl="1">
              <a:lnSpc>
                <a:spcPct val="90000"/>
              </a:lnSpc>
              <a:spcBef>
                <a:spcPct val="20000"/>
              </a:spcBef>
              <a:buFont typeface="Monotype Sorts" pitchFamily="2" charset="2"/>
              <a:buNone/>
            </a:pPr>
            <a:r>
              <a:rPr lang="en-US" altLang="zh-CN" sz="1800" b="1" dirty="0">
                <a:solidFill>
                  <a:srgbClr val="66CCFF"/>
                </a:solidFill>
                <a:latin typeface="Courier New" panose="02070309020205020404" pitchFamily="49" charset="0"/>
              </a:rPr>
              <a:t>  </a:t>
            </a:r>
            <a:endParaRPr lang="en-US" altLang="zh-CN" sz="1800" b="1" dirty="0">
              <a:solidFill>
                <a:srgbClr val="66FF33"/>
              </a:solidFill>
              <a:latin typeface="Courier New" panose="02070309020205020404" pitchFamily="49" charset="0"/>
            </a:endParaRP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r>
              <a:rPr lang="en-US" altLang="zh-CN" sz="1800" b="1" dirty="0">
                <a:solidFill>
                  <a:srgbClr val="99FF33"/>
                </a:solidFill>
                <a:latin typeface="Courier New" panose="02070309020205020404" pitchFamily="49" charset="0"/>
              </a:rPr>
              <a:t>// additional methods</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r>
              <a:rPr lang="en-US" altLang="zh-CN" sz="1800" b="1" dirty="0">
                <a:solidFill>
                  <a:srgbClr val="66CCFF"/>
                </a:solidFill>
                <a:latin typeface="Courier New" panose="02070309020205020404" pitchFamily="49" charset="0"/>
              </a:rPr>
              <a:t>public void </a:t>
            </a:r>
            <a:r>
              <a:rPr lang="en-US" altLang="zh-CN" sz="1800" b="1" dirty="0" err="1">
                <a:solidFill>
                  <a:srgbClr val="66CCFF"/>
                </a:solidFill>
                <a:latin typeface="Courier New" panose="02070309020205020404" pitchFamily="49" charset="0"/>
              </a:rPr>
              <a:t>setBonus</a:t>
            </a:r>
            <a:r>
              <a:rPr lang="en-US" altLang="zh-CN" sz="1800" b="1" dirty="0">
                <a:latin typeface="Courier New" panose="02070309020205020404" pitchFamily="49" charset="0"/>
              </a:rPr>
              <a:t>(</a:t>
            </a:r>
            <a:r>
              <a:rPr lang="en-US" altLang="zh-CN" sz="1800" b="1" dirty="0">
                <a:solidFill>
                  <a:srgbClr val="66CCFF"/>
                </a:solidFill>
                <a:latin typeface="Courier New" panose="02070309020205020404" pitchFamily="49" charset="0"/>
              </a:rPr>
              <a:t>double</a:t>
            </a:r>
            <a:r>
              <a:rPr lang="en-US" altLang="zh-CN" sz="1800" b="1" dirty="0">
                <a:latin typeface="Courier New" panose="02070309020205020404" pitchFamily="49" charset="0"/>
              </a:rPr>
              <a:t> b){…}</a:t>
            </a:r>
          </a:p>
          <a:p>
            <a:pPr lvl="1">
              <a:lnSpc>
                <a:spcPct val="90000"/>
              </a:lnSpc>
              <a:spcBef>
                <a:spcPct val="20000"/>
              </a:spcBef>
              <a:buFont typeface="Monotype Sorts" pitchFamily="2" charset="2"/>
              <a:buNone/>
            </a:pPr>
            <a:endParaRPr lang="en-US" altLang="zh-CN" sz="1800" b="1" dirty="0">
              <a:latin typeface="Courier New" panose="02070309020205020404" pitchFamily="49" charset="0"/>
            </a:endParaRP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r>
              <a:rPr lang="en-US" altLang="zh-CN" sz="1800" b="1" dirty="0">
                <a:solidFill>
                  <a:srgbClr val="99FF33"/>
                </a:solidFill>
                <a:latin typeface="Courier New" panose="02070309020205020404" pitchFamily="49" charset="0"/>
              </a:rPr>
              <a:t>// additional field</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  </a:t>
            </a:r>
            <a:r>
              <a:rPr lang="en-US" altLang="zh-CN" sz="1800" b="1" dirty="0">
                <a:solidFill>
                  <a:srgbClr val="66CCFF"/>
                </a:solidFill>
                <a:latin typeface="Courier New" panose="02070309020205020404" pitchFamily="49" charset="0"/>
              </a:rPr>
              <a:t>private double </a:t>
            </a:r>
            <a:r>
              <a:rPr lang="en-US" altLang="zh-CN" sz="1800" b="1" dirty="0">
                <a:latin typeface="Courier New" panose="02070309020205020404" pitchFamily="49" charset="0"/>
              </a:rPr>
              <a:t>bonus;</a:t>
            </a:r>
          </a:p>
          <a:p>
            <a:pPr lvl="1">
              <a:lnSpc>
                <a:spcPct val="90000"/>
              </a:lnSpc>
              <a:spcBef>
                <a:spcPct val="20000"/>
              </a:spcBef>
              <a:buFont typeface="Monotype Sorts" pitchFamily="2" charset="2"/>
              <a:buNone/>
            </a:pPr>
            <a:r>
              <a:rPr lang="en-US" altLang="zh-CN" sz="1800" b="1" dirty="0">
                <a:latin typeface="Courier New" panose="02070309020205020404" pitchFamily="49" charset="0"/>
              </a:rPr>
              <a:t>}</a:t>
            </a:r>
            <a:endParaRPr lang="en-US" altLang="zh-CN" sz="1800" b="1" dirty="0">
              <a:latin typeface="Arial" panose="020B0604020202020204" pitchFamily="34" charset="0"/>
            </a:endParaRPr>
          </a:p>
          <a:p>
            <a:pPr>
              <a:lnSpc>
                <a:spcPct val="90000"/>
              </a:lnSpc>
              <a:spcBef>
                <a:spcPct val="20000"/>
              </a:spcBef>
            </a:pPr>
            <a:endParaRPr lang="en-US" altLang="zh-CN" sz="1800" b="1" dirty="0">
              <a:latin typeface="Arial" panose="020B0604020202020204" pitchFamily="34" charset="0"/>
            </a:endParaRPr>
          </a:p>
          <a:p>
            <a:pPr>
              <a:lnSpc>
                <a:spcPct val="90000"/>
              </a:lnSpc>
              <a:spcBef>
                <a:spcPct val="20000"/>
              </a:spcBef>
              <a:buFont typeface="Monotype Sorts" pitchFamily="2" charset="2"/>
              <a:buNone/>
            </a:pPr>
            <a:endParaRPr lang="en-US" altLang="zh-CN" sz="1800" dirty="0">
              <a:latin typeface="Arial" panose="020B0604020202020204" pitchFamily="34" charset="0"/>
            </a:endParaRPr>
          </a:p>
        </p:txBody>
      </p:sp>
    </p:spTree>
    <p:extLst>
      <p:ext uri="{BB962C8B-B14F-4D97-AF65-F5344CB8AC3E}">
        <p14:creationId xmlns:p14="http://schemas.microsoft.com/office/powerpoint/2010/main" val="12285623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1600200" y="1028700"/>
            <a:ext cx="58864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nchor="b"/>
          <a:lstStyle>
            <a:lvl1pPr>
              <a:spcBef>
                <a:spcPct val="0"/>
              </a:spcBef>
              <a:defRPr sz="2400">
                <a:solidFill>
                  <a:schemeClr val="tx1"/>
                </a:solidFill>
                <a:latin typeface="Times New Roman" panose="02020603050405020304" pitchFamily="18" charset="0"/>
                <a:ea typeface="宋体" panose="02010600030101010101" pitchFamily="2" charset="-122"/>
              </a:defRPr>
            </a:lvl1pPr>
            <a:lvl2pPr>
              <a:spcBef>
                <a:spcPct val="0"/>
              </a:spcBef>
              <a:defRPr sz="2400">
                <a:solidFill>
                  <a:schemeClr val="tx1"/>
                </a:solidFill>
                <a:latin typeface="Times New Roman" panose="02020603050405020304" pitchFamily="18" charset="0"/>
                <a:ea typeface="宋体" panose="02010600030101010101" pitchFamily="2" charset="-122"/>
              </a:defRPr>
            </a:lvl2pPr>
            <a:lvl3pPr>
              <a:spcBef>
                <a:spcPct val="0"/>
              </a:spcBef>
              <a:defRPr sz="2400">
                <a:solidFill>
                  <a:schemeClr val="tx1"/>
                </a:solidFill>
                <a:latin typeface="Times New Roman" panose="02020603050405020304" pitchFamily="18" charset="0"/>
                <a:ea typeface="宋体" panose="02010600030101010101" pitchFamily="2" charset="-122"/>
              </a:defRPr>
            </a:lvl3pPr>
            <a:lvl4pPr>
              <a:spcBef>
                <a:spcPct val="0"/>
              </a:spcBef>
              <a:defRPr sz="2400">
                <a:solidFill>
                  <a:schemeClr val="tx1"/>
                </a:solidFill>
                <a:latin typeface="Times New Roman" panose="02020603050405020304" pitchFamily="18" charset="0"/>
                <a:ea typeface="宋体" panose="02010600030101010101" pitchFamily="2" charset="-122"/>
              </a:defRPr>
            </a:lvl4pPr>
            <a:lvl5pPr>
              <a:spcBef>
                <a:spcPct val="0"/>
              </a:spcBef>
              <a:defRPr sz="2400">
                <a:solidFill>
                  <a:schemeClr val="tx1"/>
                </a:solidFill>
                <a:latin typeface="Times New Roman" panose="02020603050405020304" pitchFamily="18" charset="0"/>
                <a:ea typeface="宋体" panose="02010600030101010101" pitchFamily="2" charset="-122"/>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gn="ctr">
              <a:buClrTx/>
              <a:buSzTx/>
              <a:buFontTx/>
              <a:buNone/>
            </a:pPr>
            <a:r>
              <a:rPr lang="en-US" altLang="zh-CN" sz="3000">
                <a:solidFill>
                  <a:schemeClr val="tx2"/>
                </a:solidFill>
              </a:rPr>
              <a:t>Overriding Methods</a:t>
            </a:r>
          </a:p>
        </p:txBody>
      </p:sp>
      <p:sp>
        <p:nvSpPr>
          <p:cNvPr id="145411" name="Rectangle 3"/>
          <p:cNvSpPr>
            <a:spLocks noChangeArrowheads="1"/>
          </p:cNvSpPr>
          <p:nvPr/>
        </p:nvSpPr>
        <p:spPr bwMode="auto">
          <a:xfrm>
            <a:off x="1314450" y="2114550"/>
            <a:ext cx="617220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056" tIns="34529" rIns="69056" bIns="34529"/>
          <a:lstStyle>
            <a:lvl1pPr marL="342900" indent="-342900">
              <a:spcBef>
                <a:spcPct val="0"/>
              </a:spcBef>
              <a:defRPr sz="2400">
                <a:solidFill>
                  <a:schemeClr val="tx1"/>
                </a:solidFill>
                <a:latin typeface="Times New Roman" panose="02020603050405020304" pitchFamily="18" charset="0"/>
                <a:ea typeface="宋体" panose="02010600030101010101" pitchFamily="2" charset="-122"/>
              </a:defRPr>
            </a:lvl1pPr>
            <a:lvl2pPr marL="742950" indent="-285750">
              <a:spcBef>
                <a:spcPct val="0"/>
              </a:spcBef>
              <a:defRPr sz="2400">
                <a:solidFill>
                  <a:schemeClr val="tx1"/>
                </a:solidFill>
                <a:latin typeface="Times New Roman" panose="02020603050405020304" pitchFamily="18" charset="0"/>
                <a:ea typeface="宋体" panose="02010600030101010101" pitchFamily="2" charset="-122"/>
              </a:defRPr>
            </a:lvl2pPr>
            <a:lvl3pPr marL="1143000" indent="-228600">
              <a:spcBef>
                <a:spcPct val="0"/>
              </a:spcBef>
              <a:defRPr sz="2400">
                <a:solidFill>
                  <a:schemeClr val="tx1"/>
                </a:solidFill>
                <a:latin typeface="Times New Roman" panose="02020603050405020304" pitchFamily="18" charset="0"/>
                <a:ea typeface="宋体" panose="02010600030101010101" pitchFamily="2" charset="-122"/>
              </a:defRPr>
            </a:lvl3pPr>
            <a:lvl4pPr marL="1600200" indent="-228600">
              <a:spcBef>
                <a:spcPct val="0"/>
              </a:spcBef>
              <a:defRPr sz="2400">
                <a:solidFill>
                  <a:schemeClr val="tx1"/>
                </a:solidFill>
                <a:latin typeface="Times New Roman" panose="02020603050405020304" pitchFamily="18" charset="0"/>
                <a:ea typeface="宋体" panose="02010600030101010101" pitchFamily="2" charset="-122"/>
              </a:defRPr>
            </a:lvl4pPr>
            <a:lvl5pPr marL="2057400" indent="-228600">
              <a:spcBef>
                <a:spcPct val="0"/>
              </a:spcBef>
              <a:defRPr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宋体" panose="02010600030101010101" pitchFamily="2" charset="-122"/>
              </a:defRPr>
            </a:lvl9pPr>
          </a:lstStyle>
          <a:p>
            <a:pPr>
              <a:lnSpc>
                <a:spcPct val="90000"/>
              </a:lnSpc>
              <a:spcBef>
                <a:spcPct val="20000"/>
              </a:spcBef>
            </a:pPr>
            <a:r>
              <a:rPr lang="en-US" altLang="zh-CN" sz="1500" dirty="0">
                <a:latin typeface="Arial" panose="020B0604020202020204" pitchFamily="34" charset="0"/>
              </a:rPr>
              <a:t>Salary computation for managers are different from employees. So, we need to modify the </a:t>
            </a:r>
            <a:r>
              <a:rPr lang="en-US" altLang="zh-CN" sz="1500" dirty="0" err="1">
                <a:latin typeface="Courier New" panose="02070309020205020404" pitchFamily="49" charset="0"/>
              </a:rPr>
              <a:t>getSalary</a:t>
            </a:r>
            <a:r>
              <a:rPr lang="en-US" altLang="zh-CN" sz="1500" dirty="0">
                <a:latin typeface="Arial" panose="020B0604020202020204" pitchFamily="34" charset="0"/>
              </a:rPr>
              <a:t>, or provide a new method that </a:t>
            </a:r>
            <a:r>
              <a:rPr lang="en-US" altLang="zh-CN" sz="1500" dirty="0">
                <a:solidFill>
                  <a:schemeClr val="accent2"/>
                </a:solidFill>
                <a:latin typeface="Arial" panose="020B0604020202020204" pitchFamily="34" charset="0"/>
              </a:rPr>
              <a:t>overrides</a:t>
            </a:r>
            <a:r>
              <a:rPr lang="en-US" altLang="zh-CN" sz="1500" dirty="0">
                <a:latin typeface="Arial" panose="020B0604020202020204" pitchFamily="34" charset="0"/>
              </a:rPr>
              <a:t> </a:t>
            </a:r>
            <a:r>
              <a:rPr lang="en-US" altLang="zh-CN" sz="1500" dirty="0" err="1">
                <a:latin typeface="Courier New" panose="02070309020205020404" pitchFamily="49" charset="0"/>
              </a:rPr>
              <a:t>getSalary</a:t>
            </a:r>
            <a:endParaRPr lang="en-US" altLang="zh-CN" sz="1500" dirty="0">
              <a:latin typeface="Courier New" panose="02070309020205020404" pitchFamily="49" charset="0"/>
            </a:endParaRPr>
          </a:p>
          <a:p>
            <a:pPr lvl="1">
              <a:lnSpc>
                <a:spcPct val="90000"/>
              </a:lnSpc>
              <a:spcBef>
                <a:spcPct val="20000"/>
              </a:spcBef>
              <a:buFont typeface="Monotype Sorts" pitchFamily="2" charset="2"/>
              <a:buNone/>
            </a:pPr>
            <a:endParaRPr lang="en-US" altLang="zh-CN" sz="1350" dirty="0">
              <a:latin typeface="Courier New" panose="02070309020205020404" pitchFamily="49" charset="0"/>
            </a:endParaRPr>
          </a:p>
          <a:p>
            <a:pPr>
              <a:lnSpc>
                <a:spcPct val="90000"/>
              </a:lnSpc>
              <a:spcBef>
                <a:spcPct val="20000"/>
              </a:spcBef>
              <a:buFont typeface="Monotype Sorts" pitchFamily="2" charset="2"/>
              <a:buNone/>
            </a:pPr>
            <a:r>
              <a:rPr lang="en-US" altLang="zh-CN" sz="1350" dirty="0">
                <a:latin typeface="Courier New" panose="02070309020205020404" pitchFamily="49" charset="0"/>
              </a:rPr>
              <a:t>   </a:t>
            </a:r>
            <a:r>
              <a:rPr lang="en-US" altLang="zh-CN" sz="1500" b="1" dirty="0">
                <a:solidFill>
                  <a:srgbClr val="66CCFF"/>
                </a:solidFill>
                <a:latin typeface="Courier New" panose="02070309020205020404" pitchFamily="49" charset="0"/>
              </a:rPr>
              <a:t>public double</a:t>
            </a:r>
            <a:r>
              <a:rPr lang="en-US" altLang="zh-CN" sz="1500" b="1" dirty="0">
                <a:latin typeface="Courier New" panose="02070309020205020404" pitchFamily="49" charset="0"/>
              </a:rPr>
              <a:t> </a:t>
            </a:r>
            <a:r>
              <a:rPr lang="en-US" altLang="zh-CN" sz="1500" b="1" dirty="0" err="1">
                <a:latin typeface="Courier New" panose="02070309020205020404" pitchFamily="49" charset="0"/>
              </a:rPr>
              <a:t>getSalary</a:t>
            </a:r>
            <a:r>
              <a:rPr lang="en-US" altLang="zh-CN" sz="1500" b="1" dirty="0">
                <a:latin typeface="Courier New" panose="02070309020205020404" pitchFamily="49" charset="0"/>
              </a:rPr>
              <a:t>(</a:t>
            </a:r>
            <a:r>
              <a:rPr lang="en-US" altLang="zh-CN" sz="1500" b="1" dirty="0">
                <a:solidFill>
                  <a:srgbClr val="66CCFF"/>
                </a:solidFill>
                <a:latin typeface="Courier New" panose="02070309020205020404" pitchFamily="49" charset="0"/>
              </a:rPr>
              <a:t> </a:t>
            </a:r>
            <a:r>
              <a:rPr lang="en-US" altLang="zh-CN" sz="1500" b="1" dirty="0">
                <a:latin typeface="Courier New" panose="02070309020205020404" pitchFamily="49" charset="0"/>
              </a:rPr>
              <a:t>)</a:t>
            </a:r>
          </a:p>
          <a:p>
            <a:pPr>
              <a:lnSpc>
                <a:spcPct val="90000"/>
              </a:lnSpc>
              <a:spcBef>
                <a:spcPct val="20000"/>
              </a:spcBef>
              <a:buFont typeface="Monotype Sorts" pitchFamily="2" charset="2"/>
              <a:buNone/>
            </a:pPr>
            <a:r>
              <a:rPr lang="en-US" altLang="zh-CN" sz="1500" b="1" dirty="0">
                <a:latin typeface="Courier New" panose="02070309020205020404" pitchFamily="49" charset="0"/>
              </a:rPr>
              <a:t>   {</a:t>
            </a:r>
            <a:r>
              <a:rPr lang="en-US" altLang="zh-CN" sz="1500" b="1" dirty="0">
                <a:solidFill>
                  <a:srgbClr val="99FF33"/>
                </a:solidFill>
                <a:latin typeface="Courier New" panose="02070309020205020404" pitchFamily="49" charset="0"/>
              </a:rPr>
              <a:t>  </a:t>
            </a:r>
            <a:r>
              <a:rPr lang="en-US" altLang="zh-CN" sz="1500" b="1" dirty="0">
                <a:solidFill>
                  <a:srgbClr val="66CCFF"/>
                </a:solidFill>
                <a:latin typeface="Courier New" panose="02070309020205020404" pitchFamily="49" charset="0"/>
              </a:rPr>
              <a:t>double</a:t>
            </a:r>
            <a:r>
              <a:rPr lang="en-US" altLang="zh-CN" sz="1500" b="1" dirty="0">
                <a:latin typeface="Courier New" panose="02070309020205020404" pitchFamily="49" charset="0"/>
              </a:rPr>
              <a:t> </a:t>
            </a:r>
            <a:r>
              <a:rPr lang="en-US" altLang="zh-CN" sz="1500" b="1" dirty="0" err="1">
                <a:latin typeface="Courier New" panose="02070309020205020404" pitchFamily="49" charset="0"/>
              </a:rPr>
              <a:t>baseSalary</a:t>
            </a:r>
            <a:r>
              <a:rPr lang="en-US" altLang="zh-CN" sz="1500" b="1" dirty="0">
                <a:latin typeface="Courier New" panose="02070309020205020404" pitchFamily="49" charset="0"/>
              </a:rPr>
              <a:t> = </a:t>
            </a:r>
            <a:r>
              <a:rPr lang="en-US" altLang="zh-CN" sz="1500" b="1" dirty="0" err="1">
                <a:solidFill>
                  <a:srgbClr val="66CCFF"/>
                </a:solidFill>
                <a:latin typeface="Courier New" panose="02070309020205020404" pitchFamily="49" charset="0"/>
              </a:rPr>
              <a:t>super</a:t>
            </a:r>
            <a:r>
              <a:rPr lang="en-US" altLang="zh-CN" sz="1500" b="1" dirty="0" err="1">
                <a:latin typeface="Courier New" panose="02070309020205020404" pitchFamily="49" charset="0"/>
              </a:rPr>
              <a:t>.getSalary</a:t>
            </a:r>
            <a:r>
              <a:rPr lang="en-US" altLang="zh-CN" sz="1500" b="1" dirty="0">
                <a:latin typeface="Courier New" panose="02070309020205020404" pitchFamily="49" charset="0"/>
              </a:rPr>
              <a:t>();</a:t>
            </a:r>
            <a:endParaRPr lang="en-US" altLang="zh-CN" sz="1500" b="1" dirty="0">
              <a:solidFill>
                <a:srgbClr val="99FF33"/>
              </a:solidFill>
              <a:latin typeface="Courier New" panose="02070309020205020404" pitchFamily="49" charset="0"/>
            </a:endParaRPr>
          </a:p>
          <a:p>
            <a:pPr>
              <a:lnSpc>
                <a:spcPct val="90000"/>
              </a:lnSpc>
              <a:spcBef>
                <a:spcPct val="20000"/>
              </a:spcBef>
              <a:buFont typeface="Monotype Sorts" pitchFamily="2" charset="2"/>
              <a:buNone/>
            </a:pPr>
            <a:r>
              <a:rPr lang="en-US" altLang="zh-CN" sz="1500" b="1" dirty="0">
                <a:solidFill>
                  <a:srgbClr val="99FF33"/>
                </a:solidFill>
                <a:latin typeface="Courier New" panose="02070309020205020404" pitchFamily="49" charset="0"/>
              </a:rPr>
              <a:t>      </a:t>
            </a:r>
            <a:r>
              <a:rPr lang="en-US" altLang="zh-CN" sz="1500" b="1" dirty="0">
                <a:solidFill>
                  <a:srgbClr val="66CCFF"/>
                </a:solidFill>
                <a:latin typeface="Courier New" panose="02070309020205020404" pitchFamily="49" charset="0"/>
              </a:rPr>
              <a:t>return</a:t>
            </a:r>
            <a:r>
              <a:rPr lang="en-US" altLang="zh-CN" sz="1500" b="1" dirty="0">
                <a:solidFill>
                  <a:srgbClr val="99FF33"/>
                </a:solidFill>
                <a:latin typeface="Courier New" panose="02070309020205020404" pitchFamily="49" charset="0"/>
              </a:rPr>
              <a:t> </a:t>
            </a:r>
            <a:r>
              <a:rPr lang="en-US" altLang="zh-CN" sz="1500" b="1" dirty="0" err="1">
                <a:latin typeface="Courier New" panose="02070309020205020404" pitchFamily="49" charset="0"/>
              </a:rPr>
              <a:t>basesalary</a:t>
            </a:r>
            <a:r>
              <a:rPr lang="en-US" altLang="zh-CN" sz="1500" b="1" dirty="0">
                <a:latin typeface="Courier New" panose="02070309020205020404" pitchFamily="49" charset="0"/>
              </a:rPr>
              <a:t> + bonus;</a:t>
            </a:r>
          </a:p>
          <a:p>
            <a:pPr>
              <a:lnSpc>
                <a:spcPct val="90000"/>
              </a:lnSpc>
              <a:spcBef>
                <a:spcPct val="20000"/>
              </a:spcBef>
              <a:buFont typeface="Monotype Sorts" pitchFamily="2" charset="2"/>
              <a:buNone/>
            </a:pPr>
            <a:r>
              <a:rPr lang="en-US" altLang="zh-CN" sz="1500" b="1" dirty="0">
                <a:latin typeface="Courier New" panose="02070309020205020404" pitchFamily="49" charset="0"/>
              </a:rPr>
              <a:t>    }</a:t>
            </a:r>
          </a:p>
          <a:p>
            <a:pPr>
              <a:lnSpc>
                <a:spcPct val="90000"/>
              </a:lnSpc>
              <a:spcBef>
                <a:spcPct val="20000"/>
              </a:spcBef>
            </a:pPr>
            <a:r>
              <a:rPr lang="en-US" altLang="zh-CN" sz="1500" dirty="0">
                <a:latin typeface="Arial" panose="020B0604020202020204" pitchFamily="34" charset="0"/>
              </a:rPr>
              <a:t>Cannot replace the last line with</a:t>
            </a:r>
          </a:p>
          <a:p>
            <a:pPr>
              <a:lnSpc>
                <a:spcPct val="90000"/>
              </a:lnSpc>
              <a:spcBef>
                <a:spcPct val="20000"/>
              </a:spcBef>
              <a:buFont typeface="Monotype Sorts" pitchFamily="2" charset="2"/>
              <a:buNone/>
            </a:pPr>
            <a:r>
              <a:rPr lang="en-US" altLang="zh-CN" sz="1350" dirty="0">
                <a:latin typeface="Courier New" panose="02070309020205020404" pitchFamily="49" charset="0"/>
              </a:rPr>
              <a:t>    </a:t>
            </a:r>
            <a:r>
              <a:rPr lang="en-US" altLang="zh-CN" sz="1500" b="1" dirty="0">
                <a:latin typeface="Courier New" panose="02070309020205020404" pitchFamily="49" charset="0"/>
              </a:rPr>
              <a:t>salary += bonus;</a:t>
            </a:r>
          </a:p>
          <a:p>
            <a:pPr>
              <a:lnSpc>
                <a:spcPct val="90000"/>
              </a:lnSpc>
              <a:spcBef>
                <a:spcPct val="20000"/>
              </a:spcBef>
              <a:buFont typeface="Monotype Sorts" pitchFamily="2" charset="2"/>
              <a:buNone/>
            </a:pPr>
            <a:r>
              <a:rPr lang="en-US" altLang="zh-CN" sz="1500" dirty="0">
                <a:latin typeface="Arial" panose="020B0604020202020204" pitchFamily="34" charset="0"/>
              </a:rPr>
              <a:t>    Because </a:t>
            </a:r>
            <a:r>
              <a:rPr lang="en-US" altLang="zh-CN" sz="1500" b="1" dirty="0">
                <a:solidFill>
                  <a:schemeClr val="accent2"/>
                </a:solidFill>
                <a:latin typeface="Courier New" panose="02070309020205020404" pitchFamily="49" charset="0"/>
              </a:rPr>
              <a:t>salary</a:t>
            </a:r>
            <a:r>
              <a:rPr lang="en-US" altLang="zh-CN" sz="1500" dirty="0">
                <a:latin typeface="Arial" panose="020B0604020202020204" pitchFamily="34" charset="0"/>
              </a:rPr>
              <a:t> is </a:t>
            </a:r>
            <a:r>
              <a:rPr lang="en-US" altLang="zh-CN" sz="1500" dirty="0">
                <a:solidFill>
                  <a:srgbClr val="66CCFF"/>
                </a:solidFill>
                <a:latin typeface="Courier New" panose="02070309020205020404" pitchFamily="49" charset="0"/>
              </a:rPr>
              <a:t>private</a:t>
            </a:r>
            <a:r>
              <a:rPr lang="en-US" altLang="zh-CN" sz="1500" dirty="0">
                <a:latin typeface="Arial" panose="020B0604020202020204" pitchFamily="34" charset="0"/>
              </a:rPr>
              <a:t> to </a:t>
            </a:r>
            <a:r>
              <a:rPr lang="en-US" altLang="zh-CN" sz="1500" dirty="0">
                <a:latin typeface="Courier New" panose="02070309020205020404" pitchFamily="49" charset="0"/>
              </a:rPr>
              <a:t>Employee</a:t>
            </a:r>
            <a:r>
              <a:rPr lang="en-US" altLang="zh-CN" sz="1500" dirty="0">
                <a:latin typeface="Arial" panose="020B0604020202020204" pitchFamily="34" charset="0"/>
              </a:rPr>
              <a:t>.</a:t>
            </a:r>
          </a:p>
          <a:p>
            <a:pPr>
              <a:lnSpc>
                <a:spcPct val="90000"/>
              </a:lnSpc>
              <a:spcBef>
                <a:spcPct val="20000"/>
              </a:spcBef>
              <a:buFont typeface="Monotype Sorts" pitchFamily="2" charset="2"/>
              <a:buNone/>
            </a:pPr>
            <a:endParaRPr lang="en-US" altLang="zh-CN" sz="1500" dirty="0">
              <a:latin typeface="Arial" panose="020B0604020202020204" pitchFamily="34" charset="0"/>
            </a:endParaRPr>
          </a:p>
        </p:txBody>
      </p:sp>
      <p:sp>
        <p:nvSpPr>
          <p:cNvPr id="145417" name="Text Box 9"/>
          <p:cNvSpPr txBox="1">
            <a:spLocks noChangeArrowheads="1"/>
          </p:cNvSpPr>
          <p:nvPr/>
        </p:nvSpPr>
        <p:spPr bwMode="auto">
          <a:xfrm>
            <a:off x="6286500" y="4686301"/>
            <a:ext cx="17145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Monotype Sorts" pitchFamily="2" charset="2"/>
              <a:buNone/>
            </a:pPr>
            <a:r>
              <a:rPr lang="en-US" altLang="en-US" sz="1350">
                <a:solidFill>
                  <a:schemeClr val="tx2"/>
                </a:solidFill>
              </a:rPr>
              <a:t>Call method of superclass</a:t>
            </a:r>
          </a:p>
        </p:txBody>
      </p:sp>
      <p:sp>
        <p:nvSpPr>
          <p:cNvPr id="145418" name="Line 10"/>
          <p:cNvSpPr>
            <a:spLocks noChangeShapeType="1"/>
          </p:cNvSpPr>
          <p:nvPr/>
        </p:nvSpPr>
        <p:spPr bwMode="auto">
          <a:xfrm flipH="1" flipV="1">
            <a:off x="5429250" y="3486150"/>
            <a:ext cx="1200150" cy="1257300"/>
          </a:xfrm>
          <a:prstGeom prst="line">
            <a:avLst/>
          </a:prstGeom>
          <a:noFill/>
          <a:ln w="28575">
            <a:solidFill>
              <a:schemeClr val="tx2"/>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350"/>
          </a:p>
        </p:txBody>
      </p:sp>
    </p:spTree>
    <p:extLst>
      <p:ext uri="{BB962C8B-B14F-4D97-AF65-F5344CB8AC3E}">
        <p14:creationId xmlns:p14="http://schemas.microsoft.com/office/powerpoint/2010/main" val="286600550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ltLang="en-US"/>
              <a:t>Overriding Methods</a:t>
            </a:r>
          </a:p>
        </p:txBody>
      </p:sp>
      <p:sp>
        <p:nvSpPr>
          <p:cNvPr id="187395" name="Rectangle 3"/>
          <p:cNvSpPr>
            <a:spLocks noGrp="1" noChangeArrowheads="1"/>
          </p:cNvSpPr>
          <p:nvPr>
            <p:ph type="body" idx="1"/>
          </p:nvPr>
        </p:nvSpPr>
        <p:spPr>
          <a:xfrm>
            <a:off x="1143000" y="2114550"/>
            <a:ext cx="6686550" cy="3371850"/>
          </a:xfrm>
        </p:spPr>
        <p:txBody>
          <a:bodyPr/>
          <a:lstStyle/>
          <a:p>
            <a:pPr>
              <a:lnSpc>
                <a:spcPct val="90000"/>
              </a:lnSpc>
            </a:pPr>
            <a:r>
              <a:rPr lang="en-US" altLang="en-US"/>
              <a:t>An </a:t>
            </a:r>
            <a:r>
              <a:rPr lang="en-US" altLang="en-US">
                <a:solidFill>
                  <a:schemeClr val="accent2"/>
                </a:solidFill>
              </a:rPr>
              <a:t>overriding</a:t>
            </a:r>
            <a:r>
              <a:rPr lang="en-US" altLang="en-US"/>
              <a:t> method must have the same </a:t>
            </a:r>
            <a:r>
              <a:rPr lang="en-US" altLang="en-US" b="1">
                <a:solidFill>
                  <a:schemeClr val="accent2"/>
                </a:solidFill>
              </a:rPr>
              <a:t>signature</a:t>
            </a:r>
            <a:r>
              <a:rPr lang="en-US" altLang="en-US"/>
              <a:t> (name and parameter list) as the original method. Otherwise, it is simply a new method:</a:t>
            </a:r>
          </a:p>
          <a:p>
            <a:pPr>
              <a:lnSpc>
                <a:spcPct val="90000"/>
              </a:lnSpc>
            </a:pPr>
            <a:endParaRPr lang="en-US" altLang="zh-CN">
              <a:latin typeface="Courier New" panose="02070309020205020404" pitchFamily="49" charset="0"/>
            </a:endParaRPr>
          </a:p>
          <a:p>
            <a:pPr lvl="1">
              <a:lnSpc>
                <a:spcPct val="90000"/>
              </a:lnSpc>
            </a:pPr>
            <a:r>
              <a:rPr lang="en-US" altLang="zh-CN" sz="1800"/>
              <a:t>Original Method in </a:t>
            </a:r>
            <a:r>
              <a:rPr lang="en-US" altLang="zh-CN" sz="1800">
                <a:latin typeface="Courier New" panose="02070309020205020404" pitchFamily="49" charset="0"/>
              </a:rPr>
              <a:t>Employee</a:t>
            </a:r>
            <a:r>
              <a:rPr lang="en-US" altLang="zh-CN" sz="1800"/>
              <a:t>:</a:t>
            </a:r>
            <a:r>
              <a:rPr lang="en-US" altLang="zh-CN" sz="1800">
                <a:latin typeface="Courier New" panose="02070309020205020404" pitchFamily="49" charset="0"/>
              </a:rPr>
              <a:t> </a:t>
            </a:r>
          </a:p>
          <a:p>
            <a:pPr lvl="1">
              <a:lnSpc>
                <a:spcPct val="90000"/>
              </a:lnSpc>
              <a:buFont typeface="Monotype Sorts" pitchFamily="2" charset="2"/>
              <a:buNone/>
            </a:pPr>
            <a:r>
              <a:rPr lang="en-US" altLang="zh-CN" sz="1800" b="1">
                <a:solidFill>
                  <a:srgbClr val="66CCFF"/>
                </a:solidFill>
                <a:latin typeface="Courier New" panose="02070309020205020404" pitchFamily="49" charset="0"/>
              </a:rPr>
              <a:t>public double</a:t>
            </a:r>
            <a:r>
              <a:rPr lang="en-US" altLang="zh-CN" sz="1800" b="1">
                <a:latin typeface="Courier New" panose="02070309020205020404" pitchFamily="49" charset="0"/>
              </a:rPr>
              <a:t> getSalary(</a:t>
            </a:r>
            <a:r>
              <a:rPr lang="en-US" altLang="zh-CN" sz="1800" b="1">
                <a:solidFill>
                  <a:srgbClr val="66CCFF"/>
                </a:solidFill>
                <a:latin typeface="Courier New" panose="02070309020205020404" pitchFamily="49" charset="0"/>
              </a:rPr>
              <a:t> </a:t>
            </a:r>
            <a:r>
              <a:rPr lang="en-US" altLang="zh-CN" sz="1800" b="1">
                <a:latin typeface="Courier New" panose="02070309020205020404" pitchFamily="49" charset="0"/>
              </a:rPr>
              <a:t>){…}</a:t>
            </a:r>
          </a:p>
          <a:p>
            <a:pPr lvl="1">
              <a:lnSpc>
                <a:spcPct val="90000"/>
              </a:lnSpc>
              <a:buFont typeface="Monotype Sorts" pitchFamily="2" charset="2"/>
              <a:buNone/>
            </a:pPr>
            <a:r>
              <a:rPr lang="en-US" altLang="zh-CN" sz="1800" b="1">
                <a:solidFill>
                  <a:srgbClr val="66CCFF"/>
                </a:solidFill>
                <a:latin typeface="Courier New" panose="02070309020205020404" pitchFamily="49" charset="0"/>
              </a:rPr>
              <a:t>public void</a:t>
            </a:r>
            <a:r>
              <a:rPr lang="en-US" altLang="zh-CN" sz="1800" b="1">
                <a:latin typeface="Courier New" panose="02070309020205020404" pitchFamily="49" charset="0"/>
              </a:rPr>
              <a:t> raiseSalary(</a:t>
            </a:r>
            <a:r>
              <a:rPr lang="en-US" altLang="zh-CN" sz="1800" b="1">
                <a:solidFill>
                  <a:srgbClr val="66CCFF"/>
                </a:solidFill>
                <a:latin typeface="Courier New" panose="02070309020205020404" pitchFamily="49" charset="0"/>
              </a:rPr>
              <a:t>double</a:t>
            </a:r>
            <a:r>
              <a:rPr lang="en-US" altLang="zh-CN" sz="1800" b="1">
                <a:latin typeface="Courier New" panose="02070309020205020404" pitchFamily="49" charset="0"/>
              </a:rPr>
              <a:t> byPercent){…}</a:t>
            </a:r>
          </a:p>
          <a:p>
            <a:pPr lvl="1">
              <a:lnSpc>
                <a:spcPct val="90000"/>
              </a:lnSpc>
              <a:buFont typeface="Monotype Sorts" pitchFamily="2" charset="2"/>
              <a:buNone/>
            </a:pPr>
            <a:endParaRPr lang="en-US" altLang="zh-CN" sz="1800" b="1">
              <a:latin typeface="Courier New" panose="02070309020205020404" pitchFamily="49" charset="0"/>
            </a:endParaRPr>
          </a:p>
          <a:p>
            <a:pPr lvl="1">
              <a:lnSpc>
                <a:spcPct val="90000"/>
              </a:lnSpc>
            </a:pPr>
            <a:r>
              <a:rPr lang="en-US" altLang="zh-CN" sz="1800">
                <a:solidFill>
                  <a:schemeClr val="accent2"/>
                </a:solidFill>
              </a:rPr>
              <a:t>New</a:t>
            </a:r>
            <a:r>
              <a:rPr lang="en-US" altLang="zh-CN" sz="1800"/>
              <a:t> rather than </a:t>
            </a:r>
            <a:r>
              <a:rPr lang="en-US" altLang="zh-CN" sz="1800">
                <a:solidFill>
                  <a:schemeClr val="accent2"/>
                </a:solidFill>
              </a:rPr>
              <a:t>overriding</a:t>
            </a:r>
            <a:r>
              <a:rPr lang="en-US" altLang="zh-CN" sz="1800"/>
              <a:t> methods in </a:t>
            </a:r>
            <a:r>
              <a:rPr lang="en-US" altLang="zh-CN" sz="1800">
                <a:latin typeface="Courier New" panose="02070309020205020404" pitchFamily="49" charset="0"/>
              </a:rPr>
              <a:t>Manager:</a:t>
            </a:r>
          </a:p>
          <a:p>
            <a:pPr lvl="1">
              <a:lnSpc>
                <a:spcPct val="90000"/>
              </a:lnSpc>
              <a:buFont typeface="Monotype Sorts" pitchFamily="2" charset="2"/>
              <a:buNone/>
            </a:pPr>
            <a:r>
              <a:rPr lang="en-US" altLang="zh-CN" sz="1800" b="1">
                <a:solidFill>
                  <a:srgbClr val="66CCFF"/>
                </a:solidFill>
                <a:latin typeface="Courier New" panose="02070309020205020404" pitchFamily="49" charset="0"/>
              </a:rPr>
              <a:t>public void</a:t>
            </a:r>
            <a:r>
              <a:rPr lang="en-US" altLang="zh-CN" sz="1800" b="1">
                <a:latin typeface="Courier New" panose="02070309020205020404" pitchFamily="49" charset="0"/>
              </a:rPr>
              <a:t> raiseSalary(</a:t>
            </a:r>
            <a:r>
              <a:rPr lang="en-US" altLang="zh-CN" sz="1800" b="1">
                <a:solidFill>
                  <a:srgbClr val="66CCFF"/>
                </a:solidFill>
                <a:latin typeface="Courier New" panose="02070309020205020404" pitchFamily="49" charset="0"/>
              </a:rPr>
              <a:t>int</a:t>
            </a:r>
            <a:r>
              <a:rPr lang="en-US" altLang="zh-CN" sz="1800" b="1">
                <a:latin typeface="Courier New" panose="02070309020205020404" pitchFamily="49" charset="0"/>
              </a:rPr>
              <a:t> byPercent){…}</a:t>
            </a:r>
          </a:p>
          <a:p>
            <a:pPr lvl="1">
              <a:lnSpc>
                <a:spcPct val="90000"/>
              </a:lnSpc>
              <a:buFont typeface="Monotype Sorts" pitchFamily="2" charset="2"/>
              <a:buNone/>
            </a:pPr>
            <a:r>
              <a:rPr lang="en-US" altLang="zh-CN" sz="1800" b="1">
                <a:solidFill>
                  <a:srgbClr val="66CCFF"/>
                </a:solidFill>
                <a:latin typeface="Courier New" panose="02070309020205020404" pitchFamily="49" charset="0"/>
              </a:rPr>
              <a:t>public void</a:t>
            </a:r>
            <a:r>
              <a:rPr lang="en-US" altLang="zh-CN" sz="1800" b="1">
                <a:latin typeface="Courier New" panose="02070309020205020404" pitchFamily="49" charset="0"/>
              </a:rPr>
              <a:t> raiseWage(</a:t>
            </a:r>
            <a:r>
              <a:rPr lang="en-US" altLang="zh-CN" sz="1800" b="1">
                <a:solidFill>
                  <a:srgbClr val="66CCFF"/>
                </a:solidFill>
                <a:latin typeface="Courier New" panose="02070309020205020404" pitchFamily="49" charset="0"/>
              </a:rPr>
              <a:t>double</a:t>
            </a:r>
            <a:r>
              <a:rPr lang="en-US" altLang="zh-CN" sz="1800" b="1">
                <a:latin typeface="Courier New" panose="02070309020205020404" pitchFamily="49" charset="0"/>
              </a:rPr>
              <a:t> byPercent){…}</a:t>
            </a:r>
            <a:endParaRPr lang="en-US" altLang="zh-CN" sz="1800" b="1"/>
          </a:p>
          <a:p>
            <a:pPr lvl="2">
              <a:lnSpc>
                <a:spcPct val="90000"/>
              </a:lnSpc>
              <a:buFontTx/>
              <a:buNone/>
            </a:pPr>
            <a:endParaRPr lang="en-US" altLang="en-US"/>
          </a:p>
        </p:txBody>
      </p:sp>
    </p:spTree>
    <p:extLst>
      <p:ext uri="{BB962C8B-B14F-4D97-AF65-F5344CB8AC3E}">
        <p14:creationId xmlns:p14="http://schemas.microsoft.com/office/powerpoint/2010/main" val="4255606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LAPSEDTIME" val="53.776"/>
  <p:tag name="TIMELINE" val="8.3/26.8/39.6"/>
</p:tagLst>
</file>

<file path=ppt/tags/tag2.xml><?xml version="1.0" encoding="utf-8"?>
<p:tagLst xmlns:a="http://schemas.openxmlformats.org/drawingml/2006/main" xmlns:r="http://schemas.openxmlformats.org/officeDocument/2006/relationships" xmlns:p="http://schemas.openxmlformats.org/presentationml/2006/main">
  <p:tag name="ELAPSEDTIME" val="53.776"/>
  <p:tag name="TIMELINE" val="8.3/26.8/39.6"/>
</p:tagLst>
</file>

<file path=ppt/tags/tag3.xml><?xml version="1.0" encoding="utf-8"?>
<p:tagLst xmlns:a="http://schemas.openxmlformats.org/drawingml/2006/main" xmlns:r="http://schemas.openxmlformats.org/officeDocument/2006/relationships" xmlns:p="http://schemas.openxmlformats.org/presentationml/2006/main">
  <p:tag name="ELAPSEDTIME" val="70.01601"/>
  <p:tag name="TIMELINE" val="9.1/16.8/37.2"/>
</p:tagLst>
</file>

<file path=ppt/tags/tag4.xml><?xml version="1.0" encoding="utf-8"?>
<p:tagLst xmlns:a="http://schemas.openxmlformats.org/drawingml/2006/main" xmlns:r="http://schemas.openxmlformats.org/officeDocument/2006/relationships" xmlns:p="http://schemas.openxmlformats.org/presentationml/2006/main">
  <p:tag name="ELAPSEDTIME" val="56.864"/>
  <p:tag name="TIMELINE" val="5.8/17.8/23.6/32.0/41.5/49.7"/>
</p:tagLst>
</file>

<file path=ppt/tags/tag5.xml><?xml version="1.0" encoding="utf-8"?>
<p:tagLst xmlns:a="http://schemas.openxmlformats.org/drawingml/2006/main" xmlns:r="http://schemas.openxmlformats.org/officeDocument/2006/relationships" xmlns:p="http://schemas.openxmlformats.org/presentationml/2006/main">
  <p:tag name="ELAPSEDTIME" val="44.272"/>
  <p:tag name="TIMELINE" val="15.9/39.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_yellow">
  <a:themeElements>
    <a:clrScheme name="Prefab">
      <a:dk1>
        <a:sysClr val="windowText" lastClr="000000"/>
      </a:dk1>
      <a:lt1>
        <a:sysClr val="window" lastClr="FFFFFF"/>
      </a:lt1>
      <a:dk2>
        <a:srgbClr val="5D5C64"/>
      </a:dk2>
      <a:lt2>
        <a:srgbClr val="E4D9BE"/>
      </a:lt2>
      <a:accent1>
        <a:srgbClr val="E0B62E"/>
      </a:accent1>
      <a:accent2>
        <a:srgbClr val="E6632E"/>
      </a:accent2>
      <a:accent3>
        <a:srgbClr val="73C1C7"/>
      </a:accent3>
      <a:accent4>
        <a:srgbClr val="75964C"/>
      </a:accent4>
      <a:accent5>
        <a:srgbClr val="C78C45"/>
      </a:accent5>
      <a:accent6>
        <a:srgbClr val="BCA076"/>
      </a:accent6>
      <a:hlink>
        <a:srgbClr val="CF3B0D"/>
      </a:hlink>
      <a:folHlink>
        <a:srgbClr val="7E756C"/>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F437039927A543A00F97AA22B90B52" ma:contentTypeVersion="0" ma:contentTypeDescription="Create a new document." ma:contentTypeScope="" ma:versionID="1f7d00f109cc7e0775e1d385045004d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9BE982-0B24-4F0E-91C2-63AA3C8FCE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EAA192A-9403-4DC8-9DCA-EAA998DE426C}">
  <ds:schemaRefs>
    <ds:schemaRef ds:uri="http://www.w3.org/XML/1998/namespace"/>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D5A8EEF0-D8C9-45F7-BAE6-5BC9441850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Theme_yellow</Template>
  <TotalTime>239</TotalTime>
  <Words>4374</Words>
  <Application>Microsoft Office PowerPoint</Application>
  <PresentationFormat>On-screen Show (4:3)</PresentationFormat>
  <Paragraphs>1281</Paragraphs>
  <Slides>93</Slides>
  <Notes>15</Notes>
  <HiddenSlides>0</HiddenSlides>
  <MMClips>0</MMClips>
  <ScaleCrop>false</ScaleCrop>
  <HeadingPairs>
    <vt:vector size="8" baseType="variant">
      <vt:variant>
        <vt:lpstr>Fonts Used</vt:lpstr>
      </vt:variant>
      <vt:variant>
        <vt:i4>20</vt:i4>
      </vt:variant>
      <vt:variant>
        <vt:lpstr>Theme</vt:lpstr>
      </vt:variant>
      <vt:variant>
        <vt:i4>1</vt:i4>
      </vt:variant>
      <vt:variant>
        <vt:lpstr>Embedded OLE Servers</vt:lpstr>
      </vt:variant>
      <vt:variant>
        <vt:i4>4</vt:i4>
      </vt:variant>
      <vt:variant>
        <vt:lpstr>Slide Titles</vt:lpstr>
      </vt:variant>
      <vt:variant>
        <vt:i4>93</vt:i4>
      </vt:variant>
    </vt:vector>
  </HeadingPairs>
  <TitlesOfParts>
    <vt:vector size="118" baseType="lpstr">
      <vt:lpstr>MS PGothic</vt:lpstr>
      <vt:lpstr>MS PGothic</vt:lpstr>
      <vt:lpstr>宋体</vt:lpstr>
      <vt:lpstr>Arial</vt:lpstr>
      <vt:lpstr>Arial Black</vt:lpstr>
      <vt:lpstr>Book Antiqua</vt:lpstr>
      <vt:lpstr>Calibri</vt:lpstr>
      <vt:lpstr>Comic Sans MS</vt:lpstr>
      <vt:lpstr>Courier</vt:lpstr>
      <vt:lpstr>Courier New</vt:lpstr>
      <vt:lpstr>Lucida Console</vt:lpstr>
      <vt:lpstr>LucidaSansTypewriter</vt:lpstr>
      <vt:lpstr>Majalla UI</vt:lpstr>
      <vt:lpstr>Monotype Sorts</vt:lpstr>
      <vt:lpstr>新細明體</vt:lpstr>
      <vt:lpstr>Tahoma</vt:lpstr>
      <vt:lpstr>Times New Roman</vt:lpstr>
      <vt:lpstr>Wingdings</vt:lpstr>
      <vt:lpstr>Wingdings 2</vt:lpstr>
      <vt:lpstr>Wingdings 3</vt:lpstr>
      <vt:lpstr>Theme_yellow</vt:lpstr>
      <vt:lpstr>Microsoft Word Picture</vt:lpstr>
      <vt:lpstr>Visio</vt:lpstr>
      <vt:lpstr>Document</vt:lpstr>
      <vt:lpstr>Picture</vt:lpstr>
      <vt:lpstr>Classes and Objects</vt:lpstr>
      <vt:lpstr>What is Java?</vt:lpstr>
      <vt:lpstr>Java Program!</vt:lpstr>
      <vt:lpstr>Reserved words &amp; Identifiers</vt:lpstr>
      <vt:lpstr>Data Type</vt:lpstr>
      <vt:lpstr>Primitive Data Types</vt:lpstr>
      <vt:lpstr>Variable/Constant Declaration</vt:lpstr>
      <vt:lpstr>Variable Declaration</vt:lpstr>
      <vt:lpstr>More declaration examples</vt:lpstr>
      <vt:lpstr>PowerPoint Presentation</vt:lpstr>
      <vt:lpstr>PowerPoint Presentation</vt:lpstr>
      <vt:lpstr>Decision Making</vt:lpstr>
      <vt:lpstr>Decision Making</vt:lpstr>
      <vt:lpstr>Decision Making</vt:lpstr>
      <vt:lpstr>Two-Way Selection</vt:lpstr>
      <vt:lpstr>Switch Structures</vt:lpstr>
      <vt:lpstr>Control Structures</vt:lpstr>
      <vt:lpstr>Control Structures</vt:lpstr>
      <vt:lpstr>Arrays</vt:lpstr>
      <vt:lpstr>PowerPoint Presentation</vt:lpstr>
      <vt:lpstr>Declaring Array Variables</vt:lpstr>
      <vt:lpstr>Creating Arrays</vt:lpstr>
      <vt:lpstr>Declaring and Creating in One Step</vt:lpstr>
      <vt:lpstr>Example</vt:lpstr>
      <vt:lpstr>Initializing arrays with input values</vt:lpstr>
      <vt:lpstr>Object</vt:lpstr>
      <vt:lpstr>Object</vt:lpstr>
      <vt:lpstr>Object vs. Class</vt:lpstr>
      <vt:lpstr>Classes</vt:lpstr>
      <vt:lpstr>Object vs. Class</vt:lpstr>
      <vt:lpstr>Declaring a Class with Java</vt:lpstr>
      <vt:lpstr>Declaring Attributes With Java </vt:lpstr>
      <vt:lpstr>Example of a Class Declaration with Java</vt:lpstr>
      <vt:lpstr>Objects</vt:lpstr>
      <vt:lpstr>Object Creation</vt:lpstr>
      <vt:lpstr>Instance VS. Primitive Variables</vt:lpstr>
      <vt:lpstr>Assigning Objects’ References to the same Instance Variable </vt:lpstr>
      <vt:lpstr>Assigning an Object Reference From One Variable to Another</vt:lpstr>
      <vt:lpstr>Assigning an Object Reference From One Variable to Another</vt:lpstr>
      <vt:lpstr>Accessing Instance Attributes</vt:lpstr>
      <vt:lpstr>PowerPoint Presentation</vt:lpstr>
      <vt:lpstr>Practical hint</vt:lpstr>
      <vt:lpstr>Class and Objects</vt:lpstr>
      <vt:lpstr>Constructors </vt:lpstr>
      <vt:lpstr>Use of constructors </vt:lpstr>
      <vt:lpstr>Constructors</vt:lpstr>
      <vt:lpstr>Default Constructor</vt:lpstr>
      <vt:lpstr>Modifiers</vt:lpstr>
      <vt:lpstr>Static </vt:lpstr>
      <vt:lpstr>Class Attributes Access</vt:lpstr>
      <vt:lpstr>PowerPoint Presentation</vt:lpstr>
      <vt:lpstr>PowerPoint Presentation</vt:lpstr>
      <vt:lpstr>PowerPoint Presentation</vt:lpstr>
      <vt:lpstr>PowerPoint Presentation</vt:lpstr>
      <vt:lpstr>PowerPoint Presentation</vt:lpstr>
      <vt:lpstr>PowerPoint Presentation</vt:lpstr>
      <vt:lpstr>public and private modifiers</vt:lpstr>
      <vt:lpstr>PowerPoint Presentation</vt:lpstr>
      <vt:lpstr>PowerPoint Presentation</vt:lpstr>
      <vt:lpstr>UML Representation of a Class (UML Class Diagram)</vt:lpstr>
      <vt:lpstr>Declaring Private Attributes</vt:lpstr>
      <vt:lpstr>Example of a Class with Private attributes</vt:lpstr>
      <vt:lpstr>PowerPoint Presentation</vt:lpstr>
      <vt:lpstr>Accessibility Example</vt:lpstr>
      <vt:lpstr>Methods</vt:lpstr>
      <vt:lpstr>Method Declaration</vt:lpstr>
      <vt:lpstr>Method Declaration (cont.)</vt:lpstr>
      <vt:lpstr>Example of Methods with  No-Parameters and No-Return value</vt:lpstr>
      <vt:lpstr>Method Invocation</vt:lpstr>
      <vt:lpstr>Method Invocation Execution Schema</vt:lpstr>
      <vt:lpstr>Example of a Method with Return value</vt:lpstr>
      <vt:lpstr>Arguments and Parameters</vt:lpstr>
      <vt:lpstr>PowerPoint Presentation</vt:lpstr>
      <vt:lpstr>How Private Attributes could be Accessed</vt:lpstr>
      <vt:lpstr>PowerPoint Presentation</vt:lpstr>
      <vt:lpstr>PowerPoint Presentation</vt:lpstr>
      <vt:lpstr>PowerPoint Presentation</vt:lpstr>
      <vt:lpstr>Class Constructors</vt:lpstr>
      <vt:lpstr>The Default Class Constructor</vt:lpstr>
      <vt:lpstr>Class Constructors Declaration</vt:lpstr>
      <vt:lpstr>Example of  a Constructor with No-Parameter</vt:lpstr>
      <vt:lpstr>Class with Multiple Constructors</vt:lpstr>
      <vt:lpstr>PowerPoint Presentation</vt:lpstr>
      <vt:lpstr>PowerPoint Presentation</vt:lpstr>
      <vt:lpstr>PowerPoint Presentation</vt:lpstr>
      <vt:lpstr>Examples</vt:lpstr>
      <vt:lpstr>Fig. 9.2 | Inheritance hierarchy for university CommunityMembers  </vt:lpstr>
      <vt:lpstr>Fig. 9.3 | Inheritance hierarchy for Shapes. </vt:lpstr>
      <vt:lpstr>Deriving a Subclass</vt:lpstr>
      <vt:lpstr>Deriving a class</vt:lpstr>
      <vt:lpstr>Deriving a class</vt:lpstr>
      <vt:lpstr>PowerPoint Presentation</vt:lpstr>
      <vt:lpstr>Overriding Methods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dc:title>
  <dc:creator>user</dc:creator>
  <cp:lastModifiedBy>Sara Almudauh</cp:lastModifiedBy>
  <cp:revision>21</cp:revision>
  <dcterms:created xsi:type="dcterms:W3CDTF">2012-03-13T12:23:38Z</dcterms:created>
  <dcterms:modified xsi:type="dcterms:W3CDTF">2016-09-30T03:39:41Z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0x010100D4F437039927A543A00F97AA22B90B52</vt:lpwstr>
  </property>
</Properties>
</file>