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6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739D4B-310C-4812-B577-84D92DE13B9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D4B-310C-4812-B577-84D92DE13B9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5739D4B-310C-4812-B577-84D92DE13B9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D4B-310C-4812-B577-84D92DE13B9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739D4B-310C-4812-B577-84D92DE13B9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D4B-310C-4812-B577-84D92DE13B9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D4B-310C-4812-B577-84D92DE13B9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D4B-310C-4812-B577-84D92DE13B9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739D4B-310C-4812-B577-84D92DE13B9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D4B-310C-4812-B577-84D92DE13B9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9D4B-310C-4812-B577-84D92DE13B9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5739D4B-310C-4812-B577-84D92DE13B9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82F46C-7B83-44BC-8326-F334450D36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/>
              <a:t>Lexicography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Lexicon</a:t>
            </a:r>
            <a:r>
              <a:rPr lang="en-US" dirty="0"/>
              <a:t> has two different meanings:</a:t>
            </a:r>
          </a:p>
          <a:p>
            <a:pPr marL="514350" indent="-514350">
              <a:buAutoNum type="arabicPeriod"/>
            </a:pPr>
            <a:r>
              <a:rPr lang="en-US" dirty="0"/>
              <a:t>All the vocabulary of a language</a:t>
            </a:r>
          </a:p>
          <a:p>
            <a:pPr marL="514350" indent="-514350">
              <a:buAutoNum type="arabicPeriod"/>
            </a:pPr>
            <a:r>
              <a:rPr lang="en-US" dirty="0"/>
              <a:t>The dictionary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English suffix -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</a:rPr>
              <a:t>graphy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/>
              <a:t>means either "writing" or a "field of study“</a:t>
            </a:r>
          </a:p>
          <a:p>
            <a:pPr marL="0" indent="0">
              <a:buNone/>
            </a:pPr>
            <a:endParaRPr lang="en-US" dirty="0"/>
          </a:p>
          <a:p>
            <a:pPr lvl="0">
              <a:buClr>
                <a:srgbClr val="B13F9A"/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Lexicography</a:t>
            </a:r>
            <a:r>
              <a:rPr lang="en-US" dirty="0">
                <a:solidFill>
                  <a:prstClr val="black"/>
                </a:solidFill>
              </a:rPr>
              <a:t> is used in two different senses: </a:t>
            </a:r>
          </a:p>
          <a:p>
            <a:pPr marL="0" lvl="0" indent="0">
              <a:buClr>
                <a:srgbClr val="B13F9A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*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Practical lexicography </a:t>
            </a:r>
            <a:r>
              <a:rPr lang="en-US" dirty="0">
                <a:solidFill>
                  <a:prstClr val="black"/>
                </a:solidFill>
              </a:rPr>
              <a:t>is the art or craft of writing dictionaries. </a:t>
            </a:r>
          </a:p>
          <a:p>
            <a:pPr marL="0" lvl="0" indent="0">
              <a:buClr>
                <a:srgbClr val="B13F9A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*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Theoretical lexicography </a:t>
            </a:r>
            <a:r>
              <a:rPr lang="en-US" dirty="0">
                <a:solidFill>
                  <a:prstClr val="black"/>
                </a:solidFill>
              </a:rPr>
              <a:t>is the theory or scholarly discipline of analyzing and describing dictionaries.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5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Nature of Headwords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word: are the following words? want, wanting, wanted, war chest, war crime, courthouse, wannabe, half-baked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Distinguish</a:t>
            </a:r>
            <a:r>
              <a:rPr lang="en-US" dirty="0"/>
              <a:t>: </a:t>
            </a:r>
          </a:p>
          <a:p>
            <a:r>
              <a:rPr lang="en-US" dirty="0"/>
              <a:t>1.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Orthographic word </a:t>
            </a:r>
            <a:r>
              <a:rPr lang="en-US" dirty="0"/>
              <a:t>– (of or relating to spelling) written word surrounded by spaces; but what about compounds, hyphenated forms etc. Distinguish </a:t>
            </a:r>
          </a:p>
          <a:p>
            <a:r>
              <a:rPr lang="en-US" dirty="0"/>
              <a:t>2.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Phonological word </a:t>
            </a:r>
            <a:r>
              <a:rPr lang="en-US" dirty="0"/>
              <a:t>– sequence of sounds that forms phonological unit (determined by rules of syllable structure, stress,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239000" cy="615093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3</a:t>
            </a:r>
            <a:r>
              <a:rPr lang="en-US" sz="3800" dirty="0"/>
              <a:t>. </a:t>
            </a: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</a:rPr>
              <a:t>Lexeme</a:t>
            </a:r>
            <a:r>
              <a:rPr lang="en-US" sz="3800" dirty="0"/>
              <a:t> – item of vocabulary that may occur as dictionary headword. Lexemes can be more than one orthographic word i.e. a word or several words that have a meaning that is not expressed by any of its separate parts</a:t>
            </a:r>
          </a:p>
          <a:p>
            <a:endParaRPr lang="en-US" sz="3800" dirty="0"/>
          </a:p>
          <a:p>
            <a:r>
              <a:rPr lang="en-US" sz="3800" dirty="0"/>
              <a:t>* Lexeme is an abstract concept – it is the set of word forms that comprise a paradigm of related words forms, </a:t>
            </a:r>
            <a:r>
              <a:rPr lang="en-US" sz="3800" dirty="0" err="1"/>
              <a:t>eg</a:t>
            </a:r>
            <a:r>
              <a:rPr lang="en-US" sz="3800" dirty="0"/>
              <a:t>. sing – sings – singing - sang – sung (cf. talk – talks – talking – talked – talked) – regular and irregular paradigms; </a:t>
            </a:r>
          </a:p>
          <a:p>
            <a:r>
              <a:rPr lang="en-US" sz="3800" dirty="0"/>
              <a:t>a lexeme can have many different forms. </a:t>
            </a:r>
          </a:p>
          <a:p>
            <a:pPr marL="0" indent="0">
              <a:buNone/>
            </a:pPr>
            <a:r>
              <a:rPr lang="en-US" sz="3800" dirty="0"/>
              <a:t> </a:t>
            </a:r>
          </a:p>
          <a:p>
            <a:r>
              <a:rPr lang="en-US" sz="3800" dirty="0"/>
              <a:t>* Word-form is inflectional variant of lexeme i.e. word forms have the same lexeme e.g. runs, ran, running are forms of the same lexeme (run). However, the derivative (runner ) has a different lexeme.</a:t>
            </a:r>
          </a:p>
          <a:p>
            <a:endParaRPr lang="en-US" sz="3800" dirty="0"/>
          </a:p>
          <a:p>
            <a:r>
              <a:rPr lang="en-US" sz="3800" dirty="0"/>
              <a:t>* A headword is typically a citation form of a lexeme i.e. represents a lexeme.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0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Entry order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/>
          <a:lstStyle/>
          <a:p>
            <a:r>
              <a:rPr lang="en-US" dirty="0"/>
              <a:t>Dictionaries of alphabetic languages list words in alphabetical order. With non-alphabetic languages, it may be different. The order in a dictionary with ideographic entries  i.e. graphic symbols that represent an idea rather than a group of letters; such as Chinese character is often troublesome and controversial because each character has different readings.</a:t>
            </a:r>
          </a:p>
        </p:txBody>
      </p:sp>
    </p:spTree>
    <p:extLst>
      <p:ext uri="{BB962C8B-B14F-4D97-AF65-F5344CB8AC3E}">
        <p14:creationId xmlns:p14="http://schemas.microsoft.com/office/powerpoint/2010/main" val="71770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541336"/>
          </a:xfrm>
        </p:spPr>
        <p:txBody>
          <a:bodyPr/>
          <a:lstStyle/>
          <a:p>
            <a:r>
              <a:rPr lang="en-US" sz="2800" dirty="0"/>
              <a:t>The term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lexicology</a:t>
            </a:r>
            <a:r>
              <a:rPr lang="en-US" sz="2800" dirty="0"/>
              <a:t> is variously used. Some use it as a synonym for </a:t>
            </a:r>
            <a:r>
              <a:rPr lang="en-US" sz="2800" i="1" dirty="0"/>
              <a:t>theoretical lexicography</a:t>
            </a:r>
            <a:r>
              <a:rPr lang="en-US" sz="2800" dirty="0"/>
              <a:t>, others use it for a branch of linguistics pertaining to the treasure of words in a particular language i.e. the study of forms, meanings and behaviors of words.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8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dictionary is a list of words with their definitions, a list of characters with their glyphs or a list of words with corresponding words in other languages. Many dictionaries also provide pronunciation information, word derivations, histories, or etymologies, illustrations, usage guidance, and examples in sentences.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2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81" y="2057399"/>
            <a:ext cx="4846638" cy="4398963"/>
          </a:xfrm>
        </p:spPr>
      </p:pic>
    </p:spTree>
    <p:extLst>
      <p:ext uri="{BB962C8B-B14F-4D97-AF65-F5344CB8AC3E}">
        <p14:creationId xmlns:p14="http://schemas.microsoft.com/office/powerpoint/2010/main" val="116213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character </a:t>
            </a:r>
            <a:r>
              <a:rPr lang="ar-SA" dirty="0"/>
              <a:t>ك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ك</a:t>
            </a:r>
          </a:p>
          <a:p>
            <a:pPr marL="0" indent="0">
              <a:buNone/>
            </a:pPr>
            <a:r>
              <a:rPr lang="ar-SA" dirty="0"/>
              <a:t>ـك</a:t>
            </a:r>
          </a:p>
          <a:p>
            <a:pPr marL="0" indent="0">
              <a:buNone/>
            </a:pPr>
            <a:r>
              <a:rPr lang="ar-SA" dirty="0"/>
              <a:t>ـكـ</a:t>
            </a:r>
          </a:p>
          <a:p>
            <a:pPr marL="0" indent="0">
              <a:buNone/>
            </a:pPr>
            <a:r>
              <a:rPr lang="ar-SA" dirty="0"/>
              <a:t>كـ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0600" y="24384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90600" y="2895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90600" y="3352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90600" y="35052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09800" y="27432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Different glyphs</a:t>
            </a:r>
          </a:p>
        </p:txBody>
      </p:sp>
    </p:spTree>
    <p:extLst>
      <p:ext uri="{BB962C8B-B14F-4D97-AF65-F5344CB8AC3E}">
        <p14:creationId xmlns:p14="http://schemas.microsoft.com/office/powerpoint/2010/main" val="423091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541336"/>
          </a:xfrm>
        </p:spPr>
        <p:txBody>
          <a:bodyPr/>
          <a:lstStyle/>
          <a:p>
            <a:r>
              <a:rPr lang="en-US" dirty="0"/>
              <a:t>Fundamental questions for lexicographers </a:t>
            </a:r>
          </a:p>
          <a:p>
            <a:pPr marL="0" indent="0">
              <a:buNone/>
            </a:pPr>
            <a:r>
              <a:rPr lang="en-US" dirty="0"/>
              <a:t>1. Users – who will use the dictionary? </a:t>
            </a:r>
          </a:p>
          <a:p>
            <a:pPr marL="0" indent="0">
              <a:buNone/>
            </a:pPr>
            <a:r>
              <a:rPr lang="en-US" dirty="0"/>
              <a:t>2. Uses – what will the dictionary be used for?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Answers to these questions will inform design and publication decisions for dictionary maker, e.g. monolingual vs. bilingual, encyclopedic vs. compact, symmetrical vs. asymmetrical bilingual, general purpose vs. specialist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2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dictionary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macrostructure</a:t>
            </a:r>
            <a:r>
              <a:rPr lang="en-US" dirty="0"/>
              <a:t> – overall structural organization of volume, typically: 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i="1" dirty="0"/>
              <a:t>front matter</a:t>
            </a:r>
            <a:r>
              <a:rPr lang="en-US" dirty="0"/>
              <a:t>, introduction, user guidelines;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before the (A)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i="1" dirty="0"/>
              <a:t>body</a:t>
            </a:r>
            <a:r>
              <a:rPr lang="en-US" dirty="0"/>
              <a:t> – entries and definitions (plus often other stuff), typically organized alphabetically;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(from A-z) 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i="1" dirty="0"/>
              <a:t>end matter </a:t>
            </a:r>
            <a:r>
              <a:rPr lang="en-US" dirty="0"/>
              <a:t>– appendices and additional information, e.g. personal names, place names, loan items etc.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After the z</a:t>
            </a:r>
          </a:p>
        </p:txBody>
      </p:sp>
    </p:spTree>
    <p:extLst>
      <p:ext uri="{BB962C8B-B14F-4D97-AF65-F5344CB8AC3E}">
        <p14:creationId xmlns:p14="http://schemas.microsoft.com/office/powerpoint/2010/main" val="165593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Structure of dictionary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2. microstructure – </a:t>
            </a:r>
            <a:r>
              <a:rPr lang="en-US" dirty="0"/>
              <a:t>internal structure of dictionary entry blocks, typically: </a:t>
            </a:r>
          </a:p>
          <a:p>
            <a:pPr marL="0" indent="0">
              <a:buNone/>
            </a:pPr>
            <a:r>
              <a:rPr lang="en-US" dirty="0"/>
              <a:t>* headword </a:t>
            </a:r>
          </a:p>
          <a:p>
            <a:pPr marL="0" indent="0">
              <a:buNone/>
            </a:pPr>
            <a:r>
              <a:rPr lang="en-US" dirty="0"/>
              <a:t>* spelling </a:t>
            </a:r>
          </a:p>
          <a:p>
            <a:pPr marL="0" indent="0">
              <a:buNone/>
            </a:pPr>
            <a:r>
              <a:rPr lang="en-US" dirty="0"/>
              <a:t>* pronunciation </a:t>
            </a:r>
          </a:p>
          <a:p>
            <a:pPr marL="0" indent="0">
              <a:buNone/>
            </a:pPr>
            <a:r>
              <a:rPr lang="en-US" dirty="0"/>
              <a:t>* part of speech category or word class </a:t>
            </a:r>
          </a:p>
          <a:p>
            <a:pPr marL="0" indent="0">
              <a:buNone/>
            </a:pPr>
            <a:r>
              <a:rPr lang="en-US" dirty="0"/>
              <a:t>* semantic specification – senses and reference </a:t>
            </a:r>
          </a:p>
          <a:p>
            <a:pPr marL="0" indent="0">
              <a:buNone/>
            </a:pPr>
            <a:r>
              <a:rPr lang="en-US" dirty="0"/>
              <a:t>* cross-references to related items, related by sense </a:t>
            </a:r>
          </a:p>
          <a:p>
            <a:pPr marL="0" indent="0">
              <a:buNone/>
            </a:pPr>
            <a:r>
              <a:rPr lang="en-US" dirty="0"/>
              <a:t>* collocations, co-occurrence strings </a:t>
            </a:r>
          </a:p>
          <a:p>
            <a:pPr marL="0" indent="0">
              <a:buNone/>
            </a:pPr>
            <a:r>
              <a:rPr lang="en-US" dirty="0"/>
              <a:t>* usage with examples </a:t>
            </a:r>
          </a:p>
          <a:p>
            <a:pPr marL="0" indent="0">
              <a:buNone/>
            </a:pPr>
            <a:r>
              <a:rPr lang="en-US" dirty="0"/>
              <a:t>* etymological or historical notes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5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21196"/>
            <a:ext cx="3733800" cy="573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911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250</TotalTime>
  <Words>704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Trebuchet MS</vt:lpstr>
      <vt:lpstr>Wingdings</vt:lpstr>
      <vt:lpstr>Wingdings 2</vt:lpstr>
      <vt:lpstr>Opulent</vt:lpstr>
      <vt:lpstr>Lexicography</vt:lpstr>
      <vt:lpstr>PowerPoint Presentation</vt:lpstr>
      <vt:lpstr>Dictionary </vt:lpstr>
      <vt:lpstr>PowerPoint Presentation</vt:lpstr>
      <vt:lpstr>PowerPoint Presentation</vt:lpstr>
      <vt:lpstr>PowerPoint Presentation</vt:lpstr>
      <vt:lpstr>Structure of dictionary  </vt:lpstr>
      <vt:lpstr>Structure of dictionary  </vt:lpstr>
      <vt:lpstr>PowerPoint Presentation</vt:lpstr>
      <vt:lpstr>Nature of Headwords  </vt:lpstr>
      <vt:lpstr>PowerPoint Presentation</vt:lpstr>
      <vt:lpstr>Entry order 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Nouf Alfouzan</cp:lastModifiedBy>
  <cp:revision>15</cp:revision>
  <dcterms:created xsi:type="dcterms:W3CDTF">2015-08-30T05:51:14Z</dcterms:created>
  <dcterms:modified xsi:type="dcterms:W3CDTF">2019-10-21T10:07:25Z</dcterms:modified>
</cp:coreProperties>
</file>