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31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3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02"/>
  </p:normalViewPr>
  <p:slideViewPr>
    <p:cSldViewPr snapToGrid="0" snapToObjects="1">
      <p:cViewPr>
        <p:scale>
          <a:sx n="98" d="100"/>
          <a:sy n="98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63129-5F0B-BC45-BC9C-2A67FD9324FF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57EC-38EA-254D-B364-B0D6D519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://6e.plantphys.net/topic03.06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0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http://6e.plantphys.net/topic03.06.html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57EC-38EA-254D-B364-B0D6D519D5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1120-7962-4B43-97D7-3E87283D0756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001D-8106-6C46-BFF9-B24306E7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098" y="863782"/>
            <a:ext cx="8940800" cy="226173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272 Bot- Plant Physiology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41" y="3941771"/>
            <a:ext cx="6923315" cy="563562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Dr. Abdulrahman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Al-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hashimi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365499" y="3357563"/>
            <a:ext cx="5257800" cy="152400"/>
            <a:chOff x="1752600" y="3429000"/>
            <a:chExt cx="5257800" cy="1524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7526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47244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 bwMode="auto">
            <a:xfrm>
              <a:off x="4343400" y="3429000"/>
              <a:ext cx="152400" cy="152400"/>
            </a:xfrm>
            <a:prstGeom prst="ellipse">
              <a:avLst/>
            </a:prstGeom>
            <a:solidFill>
              <a:srgbClr val="FFEEB7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/>
              <a:endParaRPr lang="en-US" altLang="zh-CN" sz="23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  <a:ea typeface="宋体" pitchFamily="2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11" y="0"/>
            <a:ext cx="2235201" cy="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80220" y="126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012955" y="910907"/>
            <a:ext cx="3574543" cy="18991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9" name="Rectangle 8"/>
          <p:cNvSpPr/>
          <p:nvPr/>
        </p:nvSpPr>
        <p:spPr>
          <a:xfrm>
            <a:off x="880220" y="896388"/>
            <a:ext cx="954835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What Drives the Movement of Water 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12955" y="1776284"/>
            <a:ext cx="3026537" cy="36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Gravity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Osmosis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Combinations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3846" b="5492"/>
          <a:stretch>
            <a:fillRect/>
          </a:stretch>
        </p:blipFill>
        <p:spPr bwMode="auto">
          <a:xfrm>
            <a:off x="5741595" y="1395226"/>
            <a:ext cx="5400600" cy="31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466736" y="4889473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latin typeface="Times New Roman" pitchFamily="18" charset="0"/>
              </a:rPr>
              <a:t>Pushing</a:t>
            </a:r>
            <a:r>
              <a:rPr lang="en-US" altLang="zh-TW" dirty="0">
                <a:latin typeface="Times New Roman" pitchFamily="18" charset="0"/>
              </a:rPr>
              <a:t> compresses the fluid </a:t>
            </a:r>
          </a:p>
          <a:p>
            <a:pPr marL="228600" lvl="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dirty="0">
                <a:latin typeface="Times New Roman" pitchFamily="18" charset="0"/>
              </a:rPr>
              <a:t>	(</a:t>
            </a:r>
            <a:r>
              <a:rPr lang="en-US" altLang="zh-TW" b="1" dirty="0">
                <a:latin typeface="Times New Roman" pitchFamily="18" charset="0"/>
              </a:rPr>
              <a:t>positive</a:t>
            </a:r>
            <a:r>
              <a:rPr lang="en-US" altLang="zh-TW" dirty="0">
                <a:latin typeface="Times New Roman" pitchFamily="18" charset="0"/>
              </a:rPr>
              <a:t> hydrostatic pressure).</a:t>
            </a:r>
          </a:p>
          <a:p>
            <a:pPr marL="228600" lvl="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latin typeface="Times New Roman" pitchFamily="18" charset="0"/>
              </a:rPr>
              <a:t>Pulling</a:t>
            </a:r>
            <a:r>
              <a:rPr lang="en-US" altLang="zh-TW" dirty="0">
                <a:latin typeface="Times New Roman" pitchFamily="18" charset="0"/>
              </a:rPr>
              <a:t> causes the fluid to develop a tension (</a:t>
            </a:r>
            <a:r>
              <a:rPr lang="en-US" altLang="zh-TW" b="1" dirty="0">
                <a:latin typeface="Times New Roman" pitchFamily="18" charset="0"/>
              </a:rPr>
              <a:t>negative</a:t>
            </a:r>
            <a:r>
              <a:rPr lang="en-US" altLang="zh-TW" dirty="0">
                <a:latin typeface="Times New Roman" pitchFamily="18" charset="0"/>
              </a:rPr>
              <a:t> hydrostatic pressure).</a:t>
            </a:r>
          </a:p>
        </p:txBody>
      </p:sp>
    </p:spTree>
    <p:extLst>
      <p:ext uri="{BB962C8B-B14F-4D97-AF65-F5344CB8AC3E}">
        <p14:creationId xmlns:p14="http://schemas.microsoft.com/office/powerpoint/2010/main" val="1817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="" xmlns:a16="http://schemas.microsoft.com/office/drawing/2014/main" id="{45245396-10CE-4F43-AEC6-D96A7AC0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0" y="0"/>
            <a:ext cx="8229600" cy="841468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Plants Characteristics 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10" y="909703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What Drives the Movement of Water ?</a:t>
            </a:r>
          </a:p>
          <a:p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838210" y="822821"/>
            <a:ext cx="4701855" cy="18647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55974" y="1634086"/>
            <a:ext cx="3026537" cy="36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Gravity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Osmosis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Combinations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smosis                                                        00017232locus                          ABA78158: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148160" y="1751161"/>
            <a:ext cx="504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53010" y="504214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Water movement by Osmosis 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(through a selective permeable membrane from a region of high water concentration to a region of low water concentration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1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5371" y="246521"/>
            <a:ext cx="6995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885371" y="831296"/>
            <a:ext cx="3677246" cy="15697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120877" y="1238864"/>
            <a:ext cx="95422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 walls allow plant cells to build up large internal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hydrostatic pressure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called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turgor pressure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are a result of their normal water balance.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turgidity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caused by the osmotic flow of water through a selectively permeable membrane.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turgor pressure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essential for many physiological processes, including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enlargement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gas exchange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leaves,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phloem, and various transport processes across membranes.</a:t>
            </a:r>
          </a:p>
        </p:txBody>
      </p:sp>
    </p:spTree>
    <p:extLst>
      <p:ext uri="{BB962C8B-B14F-4D97-AF65-F5344CB8AC3E}">
        <p14:creationId xmlns:p14="http://schemas.microsoft.com/office/powerpoint/2010/main" val="8655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157124" y="715716"/>
            <a:ext cx="8871027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turgor pressure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is the force within the cell that pushes the plasma membrane against the cell wall.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254409" y="1858716"/>
            <a:ext cx="867645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1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116115" y="274638"/>
            <a:ext cx="12075885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3897" y="35908"/>
            <a:ext cx="6234075" cy="625907"/>
          </a:xfrm>
        </p:spPr>
        <p:txBody>
          <a:bodyPr>
            <a:no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4976" y="2431802"/>
            <a:ext cx="82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Lyman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4975" y="5432363"/>
            <a:ext cx="82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Lyman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2221" y="243569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CI 13227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7140" y="5617029"/>
            <a:ext cx="90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Overley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055561" y="661815"/>
            <a:ext cx="3516439" cy="0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144050" y="686709"/>
            <a:ext cx="9607524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b="1" dirty="0"/>
              <a:t>How does turgor pressure affect plants?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/>
              <a:t>The central vacuole fills with water getting bigger and bigger.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/>
              <a:t>This pushes the organelles and cytoplasm into the cell wall.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/>
              <a:t>The cell wall then becomes very rigid as a result of the turgor pressure.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/>
              <a:t>This rigidity allows a plant to stand up.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/>
              <a:t>Without turgor pressure plants would always look wilted and would never stand up straight.</a:t>
            </a:r>
          </a:p>
        </p:txBody>
      </p:sp>
    </p:spTree>
    <p:extLst>
      <p:ext uri="{BB962C8B-B14F-4D97-AF65-F5344CB8AC3E}">
        <p14:creationId xmlns:p14="http://schemas.microsoft.com/office/powerpoint/2010/main" val="8492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801" y="412644"/>
            <a:ext cx="4009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Properties of Water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921" y="937146"/>
            <a:ext cx="10207576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Water has special properties that enable it to act as a solvent and to be readily transported through the body of the plant.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These properties derive primarily from the polar structure of the water molecule.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water molecule consists of an oxygen atom covalently bonded to two hydrogen atoms.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polarity of water makes it an excellent solvent, dissolves greater amounts of a wider variety of substances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2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</p:pic>
      <p:sp>
        <p:nvSpPr>
          <p:cNvPr id="2" name="Rectangle 1"/>
          <p:cNvSpPr/>
          <p:nvPr/>
        </p:nvSpPr>
        <p:spPr>
          <a:xfrm>
            <a:off x="1358543" y="545379"/>
            <a:ext cx="301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Properties of Water</a:t>
            </a:r>
          </a:p>
        </p:txBody>
      </p:sp>
      <p:pic>
        <p:nvPicPr>
          <p:cNvPr id="5" name="Picture 3" descr="pp03030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 b="4444"/>
          <a:stretch>
            <a:fillRect/>
          </a:stretch>
        </p:blipFill>
        <p:spPr>
          <a:xfrm>
            <a:off x="1166813" y="1124744"/>
            <a:ext cx="8686800" cy="5281704"/>
          </a:xfrm>
          <a:noFill/>
        </p:spPr>
      </p:pic>
    </p:spTree>
    <p:extLst>
      <p:ext uri="{BB962C8B-B14F-4D97-AF65-F5344CB8AC3E}">
        <p14:creationId xmlns:p14="http://schemas.microsoft.com/office/powerpoint/2010/main" val="3985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26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3226" y="632073"/>
            <a:ext cx="6096000" cy="5298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en-US" sz="27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Hydrogen bonding:</a:t>
            </a:r>
          </a:p>
          <a:p>
            <a:pPr marL="685800" lvl="1" indent="-228600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00" u="sng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85800" lvl="1" indent="-228600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Cohesion</a:t>
            </a:r>
            <a:r>
              <a:rPr lang="en-US" sz="2600" dirty="0">
                <a:ea typeface="ＭＳ Ｐゴシック" pitchFamily="34" charset="-128"/>
              </a:rPr>
              <a:t>,</a:t>
            </a:r>
          </a:p>
          <a:p>
            <a:pPr marL="685800" lvl="1" indent="-228600">
              <a:spcBef>
                <a:spcPts val="500"/>
              </a:spcBef>
              <a:defRPr/>
            </a:pPr>
            <a:r>
              <a:rPr lang="en-US" altLang="zh-TW" sz="2000" dirty="0">
                <a:latin typeface="Times New Roman" pitchFamily="18" charset="0"/>
              </a:rPr>
              <a:t>	</a:t>
            </a:r>
            <a:r>
              <a:rPr lang="en-US" altLang="zh-TW" sz="2100" dirty="0">
                <a:latin typeface="Times New Roman" pitchFamily="18" charset="0"/>
              </a:rPr>
              <a:t>(mutual attraction between water molecules)</a:t>
            </a:r>
          </a:p>
          <a:p>
            <a:pPr marL="685800" lvl="1" indent="-228600"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en-US" sz="26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Adhesion</a:t>
            </a:r>
            <a:r>
              <a:rPr lang="en-US" sz="2600" dirty="0">
                <a:ea typeface="ＭＳ Ｐゴシック" pitchFamily="34" charset="-128"/>
              </a:rPr>
              <a:t>,</a:t>
            </a:r>
          </a:p>
          <a:p>
            <a:pPr marL="685800" lvl="1" indent="-228600">
              <a:spcBef>
                <a:spcPts val="500"/>
              </a:spcBef>
              <a:defRPr/>
            </a:pPr>
            <a:r>
              <a:rPr lang="en-US" altLang="zh-TW" sz="2000" dirty="0">
                <a:latin typeface="Times New Roman" pitchFamily="18" charset="0"/>
              </a:rPr>
              <a:t>	</a:t>
            </a:r>
            <a:r>
              <a:rPr lang="en-US" altLang="zh-TW" sz="2100" dirty="0">
                <a:latin typeface="Times New Roman" pitchFamily="18" charset="0"/>
              </a:rPr>
              <a:t>(attraction of water to a solid phase such as the cell wall)</a:t>
            </a:r>
          </a:p>
          <a:p>
            <a:pPr marL="685800" lvl="1" indent="-228600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High specific heat</a:t>
            </a:r>
            <a:r>
              <a:rPr lang="en-US" sz="2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</a:p>
          <a:p>
            <a:r>
              <a:rPr lang="en-US" altLang="zh-TW" sz="2100" dirty="0">
                <a:latin typeface="Times New Roman" pitchFamily="18" charset="0"/>
              </a:rPr>
              <a:t> 	   (heat energy required to raise 	    temperature of a substance)</a:t>
            </a:r>
          </a:p>
          <a:p>
            <a:pPr marL="685800" lvl="1" indent="-228600" fontAlgn="base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High latent heat </a:t>
            </a:r>
          </a:p>
          <a:p>
            <a:pPr marL="685800" lvl="1" indent="-22860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sz="2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sz="2600" u="sng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of vaporization</a:t>
            </a:r>
            <a:r>
              <a:rPr lang="en-US" sz="2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</a:p>
          <a:p>
            <a:r>
              <a:rPr lang="en-US" altLang="zh-TW" sz="2100" dirty="0">
                <a:latin typeface="Times New Roman" pitchFamily="18" charset="0"/>
              </a:rPr>
              <a:t>	   (energy required to change </a:t>
            </a:r>
          </a:p>
          <a:p>
            <a:r>
              <a:rPr lang="en-US" altLang="zh-TW" sz="2100" dirty="0">
                <a:latin typeface="Times New Roman" pitchFamily="18" charset="0"/>
              </a:rPr>
              <a:t>	    one gram of a liquid to gas)</a:t>
            </a:r>
          </a:p>
        </p:txBody>
      </p:sp>
      <p:pic>
        <p:nvPicPr>
          <p:cNvPr id="5" name="Content Placeholder 4" descr="pp0304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30000"/>
          </a:blip>
          <a:srcRect b="4586"/>
          <a:stretch>
            <a:fillRect/>
          </a:stretch>
        </p:blipFill>
        <p:spPr>
          <a:xfrm>
            <a:off x="6894431" y="1023239"/>
            <a:ext cx="5297569" cy="38884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89641" y="5330794"/>
            <a:ext cx="5278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alt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Hydrogen bonds between water molecules results in local aggregations. </a:t>
            </a:r>
            <a:endParaRPr lang="en-US" alt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900" indent="-342900" algn="just">
              <a:buAutoNum type="alphaUcParenBoth"/>
            </a:pPr>
            <a:r>
              <a:rPr lang="en-US" alt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Very short lived, break up rapidly to form more random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76"/>
            <a:ext cx="11945257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7234" y="2874691"/>
            <a:ext cx="119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CI13227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8099" y="2890079"/>
            <a:ext cx="76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Lak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1331" y="309405"/>
            <a:ext cx="38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0993" y="958782"/>
            <a:ext cx="46211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Water moves from the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soil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through the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plant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 the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atmosphere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through a widely variable medium (cell wall, cytoplasm, Plasma membrane, air spaces). </a:t>
            </a:r>
          </a:p>
          <a:p>
            <a:pPr marL="457200" indent="-457200" algn="just">
              <a:lnSpc>
                <a:spcPct val="150000"/>
              </a:lnSpc>
              <a:buFont typeface="Wingdings" charset="2"/>
              <a:buChar char="v"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mechanisms of water transport also </a:t>
            </a:r>
            <a:r>
              <a: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vary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with the type of medium.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905" y="958782"/>
            <a:ext cx="4305637" cy="54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2338" y="235663"/>
            <a:ext cx="38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6506" y="597878"/>
            <a:ext cx="2390399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Diffusion </a:t>
            </a:r>
            <a:r>
              <a:rPr lang="ar-SA" sz="2400" dirty="0"/>
              <a:t>انتشار</a:t>
            </a:r>
            <a:endParaRPr lang="ar-EG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5831" y="1038960"/>
            <a:ext cx="695632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movement of molecules from an area 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high concentration to an area of low concentration</a:t>
            </a:r>
            <a:endParaRPr lang="ar-E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2534141" y="2171026"/>
            <a:ext cx="7098012" cy="3213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2090" y="5463772"/>
            <a:ext cx="8072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Diffusion is rapid over short distances but extremely slow over long distances. It is fastest in gases, slower in liquids, and slowest in solids.</a:t>
            </a:r>
          </a:p>
        </p:txBody>
      </p:sp>
    </p:spTree>
    <p:extLst>
      <p:ext uri="{BB962C8B-B14F-4D97-AF65-F5344CB8AC3E}">
        <p14:creationId xmlns:p14="http://schemas.microsoft.com/office/powerpoint/2010/main" val="14927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7125" y="182131"/>
            <a:ext cx="10568631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2</a:t>
            </a:r>
            <a:endParaRPr lang="ar-EG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Water and Plant Cells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Properties of Water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Processes</a:t>
            </a:r>
          </a:p>
          <a:p>
            <a:pPr lvl="2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Potential</a:t>
            </a:r>
          </a:p>
          <a:p>
            <a:pPr marL="285750" lvl="1" indent="-285750">
              <a:buFont typeface="Wingdings" charset="2"/>
              <a:buChar char="v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Wingdings" charset="2"/>
              <a:buChar char="v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77698" y="3093813"/>
            <a:ext cx="6782712" cy="827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85" y="0"/>
            <a:ext cx="2235201" cy="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9037" y="338902"/>
            <a:ext cx="3279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Processes</a:t>
            </a:r>
          </a:p>
        </p:txBody>
      </p:sp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787448" y="1077914"/>
            <a:ext cx="8049725" cy="3888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2592" y="4966346"/>
            <a:ext cx="7644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movement of molecules by random thermal agitation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Thermal motion of molecules leads to diffusion</a:t>
            </a:r>
            <a:endParaRPr lang="ar-EG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Gradual mixing of</a:t>
            </a: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molecules and eventual dissipation of concentration differences</a:t>
            </a:r>
          </a:p>
        </p:txBody>
      </p:sp>
    </p:spTree>
    <p:extLst>
      <p:ext uri="{BB962C8B-B14F-4D97-AF65-F5344CB8AC3E}">
        <p14:creationId xmlns:p14="http://schemas.microsoft.com/office/powerpoint/2010/main" val="12439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2841" y="235663"/>
            <a:ext cx="38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2841" y="1527859"/>
            <a:ext cx="5542204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Osmosis: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movement of water molecules through a selective permeable membrane from a region of high water concentration to a region of low water concentration aiming to equalize the concentrations 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two sides.</a:t>
            </a:r>
          </a:p>
        </p:txBody>
      </p:sp>
      <p:pic>
        <p:nvPicPr>
          <p:cNvPr id="5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347886" y="1528294"/>
            <a:ext cx="4240089" cy="48218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50967" y="643007"/>
            <a:ext cx="2903487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Osmosis  &amp;  Tonicity</a:t>
            </a:r>
            <a:endParaRPr lang="ar-EG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1380" y="398060"/>
            <a:ext cx="9512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Tonicity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 measure of the effective osmotic pressure gradient </a:t>
            </a: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between two solutions separated by a semi-permeable membrane.</a:t>
            </a:r>
          </a:p>
          <a:p>
            <a:pPr algn="just">
              <a:lnSpc>
                <a:spcPct val="150000"/>
              </a:lnSpc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(The relative concentration of solutes, determine direction of diffusion).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amount of a solute in a solution, moles of total dissolved </a:t>
            </a: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solutes per liter of water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sign indicates that dissolved solutes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water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potential of a solution relative to reference state of pure water.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any dissolved substance in a solution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sugars</a:t>
            </a: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salts).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term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Tonicity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commonly used when describing response  </a:t>
            </a:r>
            <a:r>
              <a:rPr lang="ar-EG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of cells immersed in an external solution.</a:t>
            </a:r>
          </a:p>
        </p:txBody>
      </p:sp>
    </p:spTree>
    <p:extLst>
      <p:ext uri="{BB962C8B-B14F-4D97-AF65-F5344CB8AC3E}">
        <p14:creationId xmlns:p14="http://schemas.microsoft.com/office/powerpoint/2010/main" val="10398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364" t="15350" r="1818" b="11515"/>
          <a:stretch>
            <a:fillRect/>
          </a:stretch>
        </p:blipFill>
        <p:spPr bwMode="auto">
          <a:xfrm>
            <a:off x="825465" y="818054"/>
            <a:ext cx="8714509" cy="56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14350" y="403267"/>
            <a:ext cx="389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Water Transport Processes</a:t>
            </a:r>
          </a:p>
        </p:txBody>
      </p:sp>
    </p:spTree>
    <p:extLst>
      <p:ext uri="{BB962C8B-B14F-4D97-AF65-F5344CB8AC3E}">
        <p14:creationId xmlns:p14="http://schemas.microsoft.com/office/powerpoint/2010/main" val="6294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6443" y="789095"/>
            <a:ext cx="4235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Plant cell in </a:t>
            </a:r>
            <a:r>
              <a:rPr lang="en-US" altLang="en-US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hypotonic</a:t>
            </a:r>
            <a:r>
              <a:rPr lang="en-US" altLang="en-US" sz="2400" b="1" dirty="0">
                <a:latin typeface="Times New Roman" charset="0"/>
                <a:ea typeface="Times New Roman" charset="0"/>
                <a:cs typeface="Times New Roman" charset="0"/>
              </a:rPr>
              <a:t> solution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41300" y="1354085"/>
            <a:ext cx="946265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Flaccid cell in  0.1  M  sucrose solution.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Water moves from sucrose solution to the cell, swells up, becomes turgid.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alt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Hypotonic</a:t>
            </a:r>
            <a:r>
              <a:rPr kumimoji="0" lang="en-US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solution, has less solute than the cell (higher water).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Pressure increases on the cell wall as the cell expands to equilibrium.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5179"/>
          <a:stretch>
            <a:fillRect/>
          </a:stretch>
        </p:blipFill>
        <p:spPr bwMode="auto">
          <a:xfrm>
            <a:off x="1561890" y="3759543"/>
            <a:ext cx="8363424" cy="270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8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679" y="610164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Plant cell in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hypertonic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14959" y="1509079"/>
            <a:ext cx="5410200" cy="448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Turgid cell in  0.3 M  sucrose solution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Water movers from the cell to sucrose solution.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en-US" alt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Hypertonic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solution has more solute than the cell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 water).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Turgor pressure reduced and protoplast pulls away from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cell wall.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018"/>
          <a:stretch>
            <a:fillRect/>
          </a:stretch>
        </p:blipFill>
        <p:spPr bwMode="auto">
          <a:xfrm>
            <a:off x="7440117" y="1509079"/>
            <a:ext cx="3871896" cy="468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" y="0"/>
            <a:ext cx="119452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1137" y="757648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Plant cell in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isotonic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solution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2429" y="1409700"/>
            <a:ext cx="502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Water is the same inside the cell and outside.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isotonic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solution has the same solute than the cell (no osmotic flow).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Turgor pressure and osmotic pressure are the same.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is of 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real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benefit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a plant cell and it enters a state known as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Flaccid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Chemical reactions will still occur, 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plant cell can’t help support the structure of the entire plant.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279"/>
          <a:stretch>
            <a:fillRect/>
          </a:stretch>
        </p:blipFill>
        <p:spPr bwMode="auto">
          <a:xfrm>
            <a:off x="7184845" y="1409700"/>
            <a:ext cx="3826412" cy="48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9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5007" y="471637"/>
            <a:ext cx="251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Potential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5"/>
          <p:cNvPicPr>
            <a:picLocks noChangeAspect="1" noChangeArrowheads="1"/>
          </p:cNvPicPr>
          <p:nvPr/>
        </p:nvPicPr>
        <p:blipFill>
          <a:blip r:embed="rId4" cstate="print"/>
          <a:srcRect b="16976"/>
          <a:stretch>
            <a:fillRect/>
          </a:stretch>
        </p:blipFill>
        <p:spPr bwMode="auto">
          <a:xfrm>
            <a:off x="1445678" y="933302"/>
            <a:ext cx="8616909" cy="207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63893" y="3063946"/>
            <a:ext cx="10781363" cy="34053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thermodynamics,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free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is defined as the potential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performing work.  </a:t>
            </a: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the top of the fall has a higher potential for performing work than the water at the base of the fall. 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is moving from an area of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free energy to an area of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free energy. 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free energy from water is the power source for waterwheels and hydroelectric facilities.</a:t>
            </a:r>
          </a:p>
        </p:txBody>
      </p:sp>
    </p:spTree>
    <p:extLst>
      <p:ext uri="{BB962C8B-B14F-4D97-AF65-F5344CB8AC3E}">
        <p14:creationId xmlns:p14="http://schemas.microsoft.com/office/powerpoint/2010/main" val="7691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9033" y="309405"/>
            <a:ext cx="251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Potential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796413" y="771070"/>
            <a:ext cx="11148844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30000"/>
              </a:lnSpc>
              <a:spcBef>
                <a:spcPts val="10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water potential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a measure of the potential or the free energy in the water. (the ability of water to do work).</a:t>
            </a:r>
          </a:p>
          <a:p>
            <a:pPr marL="228600" indent="-228600" algn="just">
              <a:lnSpc>
                <a:spcPct val="130000"/>
              </a:lnSpc>
              <a:spcBef>
                <a:spcPts val="10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The Greek symbol for Water Potential, </a:t>
            </a:r>
            <a:r>
              <a:rPr lang="el-GR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Ψ</a:t>
            </a:r>
            <a:r>
              <a:rPr lang="en-US" sz="23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)</a:t>
            </a:r>
            <a:endParaRPr lang="en-US" sz="2300" b="1" baseline="-250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228600" indent="-228600" algn="just">
              <a:lnSpc>
                <a:spcPct val="130000"/>
              </a:lnSpc>
              <a:spcBef>
                <a:spcPts val="10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sz="2300" u="sng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(Several forces affects the ability or potential of water to do work)</a:t>
            </a:r>
          </a:p>
          <a:p>
            <a:pPr marL="228600" indent="-228600" algn="just">
              <a:lnSpc>
                <a:spcPct val="130000"/>
              </a:lnSpc>
              <a:spcBef>
                <a:spcPts val="10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The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water potential (</a:t>
            </a:r>
            <a:r>
              <a:rPr lang="en-US" sz="2300" b="1" dirty="0" err="1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300" b="1" baseline="-25000" dirty="0" err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</a:t>
            </a:r>
            <a:r>
              <a:rPr lang="ar-EG" sz="2300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(</a:t>
            </a:r>
            <a:r>
              <a:rPr lang="en-US" sz="2300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the sum of three components:</a:t>
            </a:r>
          </a:p>
          <a:p>
            <a:pPr marL="685800" lvl="1" indent="-228600" algn="just">
              <a:lnSpc>
                <a:spcPct val="13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ar-EG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Solute or Osmotic potential (</a:t>
            </a:r>
            <a:r>
              <a:rPr lang="en-US" sz="2300" b="1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3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), 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effect of dissolved solutes on water and cell,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depends on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concentration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of dissolved substance. </a:t>
            </a:r>
          </a:p>
          <a:p>
            <a:pPr marL="685800" lvl="1" indent="-228600" algn="just">
              <a:lnSpc>
                <a:spcPct val="13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ar-EG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Pressure potential (</a:t>
            </a:r>
            <a:r>
              <a:rPr lang="en-US" sz="2300" b="1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3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),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(Known as 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turgor pressure),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depends on the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hydrostatic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pressure on the water.</a:t>
            </a:r>
            <a:endParaRPr lang="ar-EG" sz="23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685800" lvl="1" indent="-228600" algn="just">
              <a:lnSpc>
                <a:spcPct val="130000"/>
              </a:lnSpc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ar-EG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Gravitational potential (</a:t>
            </a:r>
            <a:r>
              <a:rPr lang="en-US" sz="2300" b="1" dirty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300" b="1" baseline="-250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), 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causes water to move </a:t>
            </a:r>
            <a:r>
              <a:rPr lang="en-US" altLang="en-US" sz="2300" b="1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downwards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unless opposed by an equal and opposite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7807" y="338901"/>
            <a:ext cx="251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Potential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7806" y="716229"/>
            <a:ext cx="9879741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At the cell level, the gravitational potential (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) is ignored because it is negligible compared to osmotic and pressure potential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98456" y="2071083"/>
            <a:ext cx="4875390" cy="1522009"/>
            <a:chOff x="2514606" y="5328194"/>
            <a:chExt cx="4001626" cy="1240284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514606" y="5379296"/>
              <a:ext cx="4001626" cy="567627"/>
              <a:chOff x="1584" y="3317"/>
              <a:chExt cx="2544" cy="400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2881" y="3318"/>
                <a:ext cx="60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900" b="1" dirty="0" smtClean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2500" b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P   </a:t>
                </a:r>
                <a:r>
                  <a:rPr lang="en-US" sz="27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sz="27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3552" y="3337"/>
                <a:ext cx="576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900" b="1" dirty="0" smtClean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2900" b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r>
                  <a:rPr lang="en-US" sz="25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endParaRPr lang="en-US" sz="25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584" y="3317"/>
                <a:ext cx="754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3200" b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9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2900" b="1" dirty="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r>
                  <a:rPr lang="en-US" sz="25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2004" y="3318"/>
                <a:ext cx="896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>
                    <a:solidFill>
                      <a:srgbClr val="000000"/>
                    </a:solidFill>
                    <a:latin typeface="Symbol" pitchFamily="18" charset="2"/>
                  </a:rPr>
                  <a:t>  </a:t>
                </a:r>
                <a:r>
                  <a:rPr lang="en-US" sz="2500" b="1" dirty="0" smtClean="0">
                    <a:solidFill>
                      <a:srgbClr val="000000"/>
                    </a:solidFill>
                    <a:latin typeface="Symbol" pitchFamily="18" charset="2"/>
                  </a:rPr>
                  <a:t>   </a:t>
                </a:r>
                <a:r>
                  <a:rPr lang="en-US" sz="2900" b="1" dirty="0" smtClean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2500" b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S    </a:t>
                </a:r>
                <a:r>
                  <a:rPr lang="en-US" sz="27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endParaRPr lang="en-US" sz="27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2967619" y="6034909"/>
              <a:ext cx="2983916" cy="533569"/>
              <a:chOff x="1872" y="3875"/>
              <a:chExt cx="1897" cy="376"/>
            </a:xfrm>
          </p:grpSpPr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991" y="3875"/>
                <a:ext cx="778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900" b="1" dirty="0">
                    <a:solidFill>
                      <a:srgbClr val="000000"/>
                    </a:solidFill>
                    <a:latin typeface="Symbol" pitchFamily="18" charset="2"/>
                  </a:rPr>
                  <a:t> +   </a:t>
                </a:r>
                <a:r>
                  <a:rPr lang="en-US" sz="3300" b="1" dirty="0" smtClean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2900" b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en-US" sz="2900" b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872" y="3875"/>
                <a:ext cx="832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3600" b="1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33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3300" b="1" dirty="0">
                    <a:solidFill>
                      <a:srgbClr val="000000"/>
                    </a:solidFill>
                    <a:latin typeface="Times New Roman" pitchFamily="18" charset="0"/>
                  </a:rPr>
                  <a:t>=</a:t>
                </a:r>
                <a:r>
                  <a:rPr lang="en-US" sz="2900" b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434" y="3875"/>
                <a:ext cx="527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900" b="1" dirty="0">
                    <a:solidFill>
                      <a:srgbClr val="000000"/>
                    </a:solidFill>
                    <a:latin typeface="Symbol" pitchFamily="18" charset="2"/>
                  </a:rPr>
                  <a:t>  </a:t>
                </a:r>
                <a:r>
                  <a:rPr lang="en-US" sz="3300" b="1" dirty="0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sz="2900" b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en-US" sz="29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H="1">
              <a:off x="5593287" y="5328194"/>
              <a:ext cx="604020" cy="5449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342901" y="3585855"/>
            <a:ext cx="864369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40000"/>
              </a:lnSpc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</a:rPr>
              <a:t>(Units)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the free energy of a water sample per unit mass,</a:t>
            </a:r>
            <a:r>
              <a:rPr lang="ar-EG" sz="2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ar-EG" sz="2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expressed as units of pressure,</a:t>
            </a:r>
            <a:endParaRPr lang="ar-EG" sz="26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Ø"/>
            </a:pPr>
            <a:endParaRPr lang="ar-EG" sz="800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ar-EG" sz="2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1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MegaPascal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MPa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=  10 bars, ~ 10 atmospheres, 7500 mmHg.</a:t>
            </a:r>
            <a:endParaRPr lang="ar-EG" sz="24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Ø"/>
            </a:pPr>
            <a:endParaRPr lang="ar-EG" sz="8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ar-EG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Standard (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) = pure water at ambient pressure = 0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MPa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9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77698" y="3093813"/>
            <a:ext cx="6782712" cy="827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1" y="116113"/>
            <a:ext cx="2235201" cy="7257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244" y="862886"/>
            <a:ext cx="8316685" cy="479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 algn="just">
              <a:lnSpc>
                <a:spcPct val="17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Describing the properties of water and its importance to the plant life.</a:t>
            </a:r>
          </a:p>
          <a:p>
            <a:pPr marL="514350" lvl="1" indent="-514350" algn="just">
              <a:lnSpc>
                <a:spcPct val="17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Exploring water transport processes in the plants (diffusion and osmosis).</a:t>
            </a:r>
          </a:p>
          <a:p>
            <a:pPr marL="514350" lvl="1" indent="-514350" algn="just">
              <a:lnSpc>
                <a:spcPct val="17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Learning the concepts of water potential and its individual components.</a:t>
            </a:r>
          </a:p>
          <a:p>
            <a:pPr marL="514350" lvl="1" indent="-514350" algn="just">
              <a:lnSpc>
                <a:spcPct val="17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en-US" sz="2400" dirty="0"/>
              <a:t>Explaining the importance of water potential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3747" y="186583"/>
            <a:ext cx="488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 Objectives</a:t>
            </a:r>
            <a:endParaRPr lang="en-US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6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9" y="0"/>
            <a:ext cx="119452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1549" y="412644"/>
            <a:ext cx="251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 Water Potential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549" y="1159048"/>
            <a:ext cx="877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Examples illustrating the concept of water potential and its components</a:t>
            </a:r>
          </a:p>
        </p:txBody>
      </p:sp>
      <p:pic>
        <p:nvPicPr>
          <p:cNvPr id="5" name="Picture 4" descr="17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996" r="6068" b="74948"/>
          <a:stretch>
            <a:fillRect/>
          </a:stretch>
        </p:blipFill>
        <p:spPr>
          <a:xfrm>
            <a:off x="1369389" y="2033357"/>
            <a:ext cx="9000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6683" y="554364"/>
            <a:ext cx="767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Examples illustrating the concept of water potential and its components</a:t>
            </a:r>
            <a:endParaRPr lang="en-US" b="1" dirty="0"/>
          </a:p>
        </p:txBody>
      </p:sp>
      <p:pic>
        <p:nvPicPr>
          <p:cNvPr id="11" name="Picture 10" descr="17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28856" r="2655" b="37885"/>
          <a:stretch>
            <a:fillRect/>
          </a:stretch>
        </p:blipFill>
        <p:spPr>
          <a:xfrm>
            <a:off x="1366683" y="1199363"/>
            <a:ext cx="9000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4826" y="10115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/>
              <a:t>Examples illustrating the concept of water potential and its components</a:t>
            </a:r>
            <a:endParaRPr lang="en-US" b="1" dirty="0"/>
          </a:p>
        </p:txBody>
      </p:sp>
      <p:pic>
        <p:nvPicPr>
          <p:cNvPr id="8" name="Picture 7" descr="17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6195" t="65504" r="15929"/>
          <a:stretch>
            <a:fillRect/>
          </a:stretch>
        </p:blipFill>
        <p:spPr>
          <a:xfrm>
            <a:off x="1730709" y="1694766"/>
            <a:ext cx="9000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1171" y="379817"/>
            <a:ext cx="8670807" cy="153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700" b="1" dirty="0" err="1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Y</a:t>
            </a:r>
            <a:r>
              <a:rPr lang="en-US" sz="3700" b="1" baseline="-25000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3700" b="1" dirty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3700" b="1" dirty="0">
                <a:latin typeface="Times New Roman" pitchFamily="18" charset="0"/>
                <a:ea typeface="ＭＳ Ｐゴシック" pitchFamily="34" charset="-128"/>
              </a:rPr>
              <a:t>=</a:t>
            </a:r>
            <a:r>
              <a:rPr lang="en-US" sz="3700" b="1" baseline="-25000" dirty="0"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sz="4000" b="1" dirty="0">
                <a:solidFill>
                  <a:srgbClr val="0033CC"/>
                </a:solidFill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4000" b="1" baseline="-25000" dirty="0">
                <a:solidFill>
                  <a:srgbClr val="0033CC"/>
                </a:solidFill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3700" b="1" baseline="-250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3700" b="1" dirty="0">
                <a:latin typeface="Times New Roman" pitchFamily="18" charset="0"/>
                <a:ea typeface="ＭＳ Ｐゴシック" pitchFamily="34" charset="-128"/>
              </a:rPr>
              <a:t>+ </a:t>
            </a:r>
            <a:r>
              <a:rPr lang="en-US" sz="3700" b="1" dirty="0" err="1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Y</a:t>
            </a:r>
            <a:r>
              <a:rPr lang="en-US" sz="3700" b="1" baseline="-25000" dirty="0" err="1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sz="3600" b="1" dirty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3600" b="1" dirty="0">
                <a:latin typeface="Times New Roman" pitchFamily="18" charset="0"/>
                <a:ea typeface="ＭＳ Ｐゴシック" pitchFamily="34" charset="-128"/>
              </a:rPr>
            </a:br>
            <a:endParaRPr lang="ar-EG" sz="100" b="1" dirty="0">
              <a:latin typeface="Times New Roman" pitchFamily="18" charset="0"/>
              <a:ea typeface="ＭＳ Ｐゴシック" pitchFamily="34" charset="-128"/>
            </a:endParaRPr>
          </a:p>
          <a:p>
            <a:pPr lvl="0"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Solute (or) Osmotic Potential (</a:t>
            </a:r>
            <a:r>
              <a:rPr lang="en-US" sz="2400" b="1" dirty="0"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400" b="1" baseline="-25000" dirty="0">
                <a:latin typeface="Times New Roman" pitchFamily="18" charset="0"/>
                <a:ea typeface="ＭＳ Ｐゴシック" pitchFamily="34" charset="-128"/>
              </a:rPr>
              <a:t>S</a:t>
            </a:r>
            <a:r>
              <a:rPr lang="en-US" sz="2400" b="1" dirty="0">
                <a:latin typeface="Symbol" pitchFamily="18" charset="2"/>
                <a:ea typeface="ＭＳ Ｐゴシック" pitchFamily="34" charset="-128"/>
              </a:rPr>
              <a:t>)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86916" y="2106640"/>
            <a:ext cx="8496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Represents the effect of dissolved solutes on the water potential,</a:t>
            </a:r>
          </a:p>
          <a:p>
            <a:pPr marL="342900" marR="0" lvl="0" indent="-3429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Solutes reduce the free energy of water by diluting the water.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88119" y="3246382"/>
            <a:ext cx="19705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= -RT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800" b="1" baseline="-25000" dirty="0" err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7349615" y="3326898"/>
            <a:ext cx="3870326" cy="1077913"/>
            <a:chOff x="3024" y="3470"/>
            <a:chExt cx="2438" cy="679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024" y="3470"/>
              <a:ext cx="243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R : </a:t>
              </a:r>
              <a:r>
                <a:rPr lang="ar-EG" sz="2000" b="1" dirty="0" smtClean="0"/>
                <a:t> </a:t>
              </a:r>
              <a:r>
                <a:rPr lang="en-US" b="1" dirty="0" smtClean="0"/>
                <a:t>pressure constant </a:t>
              </a:r>
              <a:r>
                <a:rPr lang="en-US" b="1" dirty="0"/>
                <a:t>(8.32 J mol</a:t>
              </a:r>
              <a:r>
                <a:rPr lang="en-US" b="1" baseline="30000" dirty="0"/>
                <a:t>-1</a:t>
              </a:r>
              <a:r>
                <a:rPr lang="en-US" b="1" dirty="0"/>
                <a:t> K</a:t>
              </a:r>
              <a:r>
                <a:rPr lang="en-US" b="1" baseline="30000" dirty="0"/>
                <a:t>-1</a:t>
              </a:r>
              <a:r>
                <a:rPr lang="en-US" b="1" dirty="0"/>
                <a:t>)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024" y="3697"/>
              <a:ext cx="19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T : </a:t>
              </a:r>
              <a:r>
                <a:rPr lang="ar-EG" sz="2000" b="1" dirty="0" smtClean="0"/>
                <a:t> </a:t>
              </a:r>
              <a:r>
                <a:rPr lang="en-US" sz="2000" b="1" dirty="0" smtClean="0"/>
                <a:t> </a:t>
              </a:r>
              <a:r>
                <a:rPr lang="en-US" b="1" dirty="0" smtClean="0"/>
                <a:t>absolute </a:t>
              </a:r>
              <a:r>
                <a:rPr lang="en-US" b="1" dirty="0"/>
                <a:t>temperature (K)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024" y="3897"/>
              <a:ext cx="23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US" sz="2000" b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r>
                <a:rPr lang="ar-EG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 molar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</a:rPr>
                <a:t>concentration 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(mol L</a:t>
              </a:r>
              <a:r>
                <a:rPr lang="en-US" b="1" baseline="30000" dirty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b="1" baseline="30000" dirty="0"/>
            </a:p>
          </p:txBody>
        </p:sp>
      </p:grp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936697" y="4802599"/>
            <a:ext cx="7772400" cy="1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79062" y="3960046"/>
            <a:ext cx="1191491" cy="969818"/>
            <a:chOff x="1584" y="2496"/>
            <a:chExt cx="864" cy="816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584" y="2496"/>
              <a:ext cx="672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160" y="249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82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23219" y="615433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1" hangingPunct="1">
              <a:lnSpc>
                <a:spcPct val="150000"/>
              </a:lnSpc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  <a:sym typeface="Symbol" pitchFamily="18" charset="2"/>
              </a:rPr>
              <a:t>Y</a:t>
            </a:r>
            <a:r>
              <a:rPr kumimoji="0" lang="en-US" sz="3700" b="1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w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  <a:sym typeface="Symbol" pitchFamily="18" charset="2"/>
              </a:rPr>
              <a:t> 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  <a:t>=</a:t>
            </a:r>
            <a:r>
              <a:rPr kumimoji="0" lang="en-US" sz="37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  <a:t>  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Y</a:t>
            </a:r>
            <a:r>
              <a:rPr kumimoji="0" lang="en-US" sz="37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  <a:t>S 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  <a:t>+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  <a:sym typeface="Symbol" pitchFamily="18" charset="2"/>
              </a:rPr>
              <a:t>Y</a:t>
            </a:r>
            <a:r>
              <a:rPr kumimoji="0" lang="en-US" sz="4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j-cs"/>
              </a:rPr>
            </a:br>
            <a:endParaRPr kumimoji="0" lang="ar-EG" sz="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j-cs"/>
            </a:endParaRPr>
          </a:p>
          <a:p>
            <a:pPr lvl="0" algn="ctr" defTabSz="914400"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Pressure Potential (</a:t>
            </a:r>
            <a:r>
              <a:rPr lang="en-US" sz="2400" b="1" dirty="0" smtClean="0"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2400" b="1" baseline="-25000" dirty="0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sz="2400" b="1" dirty="0" smtClean="0">
                <a:latin typeface="Symbol" pitchFamily="18" charset="2"/>
                <a:ea typeface="ＭＳ Ｐゴシック" pitchFamily="34" charset="-128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65920" y="2286000"/>
            <a:ext cx="86708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Hydrostatic pressure represents the physical pressure on          a solution, or by the solution,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Positive pressure raises the pressure potential,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Negative pressure (tension) reduces the pressure potential,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positive hydrostatic pressure within plant cells is referred to as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Turgor Pressure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" y="-39830"/>
            <a:ext cx="11945257" cy="6858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88142" y="851513"/>
            <a:ext cx="9144000" cy="129614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30000"/>
              </a:lnSpc>
            </a:pPr>
            <a:r>
              <a:rPr lang="en-US" sz="4000" b="1" dirty="0" err="1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Y</a:t>
            </a:r>
            <a:r>
              <a:rPr lang="en-US" sz="4000" b="1" baseline="-250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4000" b="1" dirty="0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4000" b="1" dirty="0" smtClean="0">
                <a:latin typeface="Times New Roman" pitchFamily="18" charset="0"/>
                <a:ea typeface="ＭＳ Ｐゴシック" pitchFamily="34" charset="-128"/>
              </a:rPr>
              <a:t>=</a:t>
            </a:r>
            <a:r>
              <a:rPr lang="en-US" sz="4000" b="1" baseline="-25000" dirty="0" smtClean="0"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sz="4000" b="1" dirty="0" smtClean="0">
                <a:latin typeface="Symbol" pitchFamily="18" charset="2"/>
                <a:ea typeface="ＭＳ Ｐゴシック" pitchFamily="34" charset="-128"/>
              </a:rPr>
              <a:t>Y</a:t>
            </a:r>
            <a:r>
              <a:rPr lang="en-US" sz="4000" b="1" baseline="-25000" dirty="0" smtClean="0">
                <a:latin typeface="Times New Roman" pitchFamily="18" charset="0"/>
                <a:ea typeface="ＭＳ Ｐゴシック" pitchFamily="34" charset="-128"/>
              </a:rPr>
              <a:t>S </a:t>
            </a:r>
            <a:r>
              <a:rPr lang="en-US" sz="4000" b="1" dirty="0" smtClean="0">
                <a:latin typeface="Times New Roman" pitchFamily="18" charset="0"/>
                <a:ea typeface="ＭＳ Ｐゴシック" pitchFamily="34" charset="-128"/>
              </a:rPr>
              <a:t>+ </a:t>
            </a:r>
            <a:r>
              <a:rPr lang="en-US" sz="4000" b="1" dirty="0" err="1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Y</a:t>
            </a:r>
            <a:r>
              <a:rPr lang="en-US" sz="4000" b="1" baseline="-25000" dirty="0" err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sz="4000" b="1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4000" b="1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z="700" b="1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sz="700" b="1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Changes in water potential by changes in pressure or solute potential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2988" y="2408373"/>
            <a:ext cx="9263606" cy="4149081"/>
            <a:chOff x="304800" y="2759794"/>
            <a:chExt cx="8725836" cy="323051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304800" y="2759794"/>
              <a:ext cx="202882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2438400" y="2759794"/>
              <a:ext cx="210185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4668695" y="2759794"/>
              <a:ext cx="203835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6823365" y="2759794"/>
              <a:ext cx="2103438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154208" y="5632224"/>
              <a:ext cx="5876428" cy="358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     Positive pressure 		                Tension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5257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8779" y="328052"/>
            <a:ext cx="9630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Water Potential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helps us to evaluate the water status of a plant.</a:t>
            </a:r>
          </a:p>
          <a:p>
            <a:pPr marL="342900" marR="0" lvl="0" indent="-342900" algn="just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Components of water potential vary with growth conditions</a:t>
            </a:r>
            <a:r>
              <a:rPr lang="ar-EG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R="0" lvl="0" algn="just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and the</a:t>
            </a:r>
            <a:r>
              <a:rPr lang="ar-EG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location within the plant.</a:t>
            </a:r>
          </a:p>
          <a:p>
            <a:pPr marR="0" lvl="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74480" y="1799104"/>
            <a:ext cx="7932737" cy="39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58779" y="608924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j-cs"/>
              </a:rPr>
              <a:t>Sensitivity of various physiological processes to water potential</a:t>
            </a:r>
          </a:p>
        </p:txBody>
      </p:sp>
    </p:spTree>
    <p:extLst>
      <p:ext uri="{BB962C8B-B14F-4D97-AF65-F5344CB8AC3E}">
        <p14:creationId xmlns:p14="http://schemas.microsoft.com/office/powerpoint/2010/main" val="828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85"/>
            <a:ext cx="11945257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9877" y="239939"/>
            <a:ext cx="8208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Water potential affects plants in many ways;</a:t>
            </a:r>
          </a:p>
          <a:p>
            <a:pPr marL="22860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Atmospheric water potential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is one of the factors that influences the rate of transpiration or water loss in the plants.</a:t>
            </a:r>
          </a:p>
          <a:p>
            <a:pPr marL="22860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Soil water potential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influences the water available for uptake by plant roots.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94881" y="3263027"/>
            <a:ext cx="2952328" cy="29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Atmospheric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</a:p>
          <a:p>
            <a:pPr algn="ctr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Water available for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uptake by plant roots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295169"/>
              </p:ext>
            </p:extLst>
          </p:nvPr>
        </p:nvGraphicFramePr>
        <p:xfrm>
          <a:off x="6847209" y="3176358"/>
          <a:ext cx="3227734" cy="312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!" r:id="rId4" imgW="6999120" imgH="5557680" progId="">
                  <p:embed/>
                </p:oleObj>
              </mc:Choice>
              <mc:Fallback>
                <p:oleObj name="CorelDRAW!" r:id="rId4" imgW="6999120" imgH="55576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7209" y="3176358"/>
                        <a:ext cx="3227734" cy="3128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3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133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2587" y="366656"/>
            <a:ext cx="824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rtl="1">
              <a:spcBef>
                <a:spcPts val="1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The importance of water potential:</a:t>
            </a:r>
          </a:p>
          <a:p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90469" y="1009180"/>
            <a:ext cx="472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Describes how tightly water is bound in the soil.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Describes the availability of water for 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physiological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processes in the plant.</a:t>
            </a: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Defines the flow of water in all plant systems.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9328" b="1765"/>
          <a:stretch>
            <a:fillRect/>
          </a:stretch>
        </p:blipFill>
        <p:spPr bwMode="auto">
          <a:xfrm>
            <a:off x="6740422" y="1009181"/>
            <a:ext cx="4545887" cy="531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1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104523" y="431085"/>
            <a:ext cx="12191980" cy="6857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450" y="589928"/>
            <a:ext cx="92855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Scientists use water potential measurements to;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determine drought tolerance in the plants,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the irrigation needs of different crops,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how the water status of a plant affects its yield and quality</a:t>
            </a:r>
            <a:endParaRPr lang="en-US" dirty="0"/>
          </a:p>
        </p:txBody>
      </p:sp>
      <p:pic>
        <p:nvPicPr>
          <p:cNvPr id="2050" name="Picture 2" descr="https://static.producer.com/wp-content/uploads/2017/10/13_2col_BJM10181206_wheat_5col997-copy.jpg#_ga=2.242786181.685427987.1580799003-1408155105.1580799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3" y="3566160"/>
            <a:ext cx="7537269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87" y="66262"/>
            <a:ext cx="5151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787" y="651037"/>
            <a:ext cx="9265391" cy="565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700" dirty="0"/>
              <a:t>Water plays an important role in the life of the plant. 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700" dirty="0"/>
              <a:t>For every gram of organic matter made by the plant, approximately </a:t>
            </a:r>
            <a:r>
              <a:rPr lang="en-US" sz="2700" dirty="0">
                <a:solidFill>
                  <a:srgbClr val="FF0000"/>
                </a:solidFill>
              </a:rPr>
              <a:t>500 g </a:t>
            </a:r>
            <a:r>
              <a:rPr lang="en-US" sz="2700" dirty="0"/>
              <a:t>of water is absorbed by the roots, and transported through the plant body.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altLang="en-US" sz="2700" dirty="0"/>
              <a:t>Plant continuously absorb and lose water. 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altLang="en-US" sz="2700" dirty="0"/>
              <a:t>Lost through plant leaves called </a:t>
            </a:r>
            <a:r>
              <a:rPr lang="en-US" altLang="en-US" sz="2700" b="1" dirty="0">
                <a:solidFill>
                  <a:srgbClr val="FF0000"/>
                </a:solidFill>
              </a:rPr>
              <a:t>transpiration</a:t>
            </a:r>
            <a:endParaRPr lang="en-US" sz="2700" b="1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700" dirty="0"/>
              <a:t>Water deficit affects plant growth and cellular processes. </a:t>
            </a:r>
          </a:p>
          <a:p>
            <a:pPr marL="457200" indent="-457200" algn="just">
              <a:lnSpc>
                <a:spcPct val="170000"/>
              </a:lnSpc>
              <a:buFont typeface="Wingdings" charset="2"/>
              <a:buChar char="v"/>
            </a:pPr>
            <a:r>
              <a:rPr lang="en-US" sz="2700" dirty="0"/>
              <a:t>Plant must delicately balance its uptake and loss of water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14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606926" y="3429005"/>
            <a:ext cx="5257800" cy="152400"/>
            <a:chOff x="1752600" y="3429000"/>
            <a:chExt cx="5257800" cy="1524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7526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7244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4343400" y="3429000"/>
              <a:ext cx="152400" cy="152400"/>
            </a:xfrm>
            <a:prstGeom prst="ellipse">
              <a:avLst/>
            </a:prstGeom>
            <a:solidFill>
              <a:srgbClr val="FFEEB7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/>
              <a:endParaRPr lang="en-US" altLang="zh-CN" sz="23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  <a:ea typeface="宋体" pitchFamily="2" charset="-122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78826" y="2170922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charset="0"/>
                <a:ea typeface="Times New Roman" charset="0"/>
                <a:cs typeface="Times New Roman" charset="0"/>
              </a:rPr>
              <a:t>Thank you 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6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289152"/>
            <a:ext cx="12191980" cy="685799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751520" y="4711413"/>
            <a:ext cx="5257800" cy="152400"/>
            <a:chOff x="1752600" y="3429000"/>
            <a:chExt cx="5257800" cy="1524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7526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724400" y="3505200"/>
              <a:ext cx="228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4343400" y="3429000"/>
              <a:ext cx="152400" cy="152400"/>
            </a:xfrm>
            <a:prstGeom prst="ellipse">
              <a:avLst/>
            </a:prstGeom>
            <a:solidFill>
              <a:srgbClr val="FFEEB7"/>
            </a:solidFill>
            <a:ln w="28575">
              <a:solidFill>
                <a:schemeClr val="accent1"/>
              </a:solidFill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2813"/>
              <a:endParaRPr lang="en-US" altLang="zh-CN" sz="23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01714" cy="68580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64053" y="274638"/>
            <a:ext cx="5135302" cy="603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603" y="1253331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80000"/>
              </a:lnSpc>
              <a:buFont typeface="Wingdings" charset="2"/>
              <a:buChar char="v"/>
            </a:pPr>
            <a:r>
              <a:rPr lang="en-US" sz="2400" dirty="0"/>
              <a:t>Water makes up most of the mass of plant cells.</a:t>
            </a:r>
          </a:p>
          <a:p>
            <a:pPr algn="just">
              <a:lnSpc>
                <a:spcPct val="180000"/>
              </a:lnSpc>
              <a:buFont typeface="Wingdings" charset="2"/>
              <a:buChar char="v"/>
            </a:pPr>
            <a:r>
              <a:rPr lang="en-US" altLang="en-US" sz="2400" dirty="0">
                <a:solidFill>
                  <a:srgbClr val="FF0000"/>
                </a:solidFill>
              </a:rPr>
              <a:t>80-95% </a:t>
            </a:r>
            <a:r>
              <a:rPr lang="en-US" altLang="en-US" sz="2400" dirty="0"/>
              <a:t>of a growing plant cell is water. </a:t>
            </a:r>
          </a:p>
          <a:p>
            <a:pPr algn="just">
              <a:lnSpc>
                <a:spcPct val="180000"/>
              </a:lnSpc>
              <a:buFont typeface="Wingdings" charset="2"/>
              <a:buChar char="v"/>
            </a:pPr>
            <a:r>
              <a:rPr lang="en-US" altLang="en-US" sz="2400" dirty="0"/>
              <a:t>Water content varies between types of plant cells;</a:t>
            </a:r>
          </a:p>
          <a:p>
            <a:pPr lvl="1" algn="just">
              <a:lnSpc>
                <a:spcPct val="180000"/>
              </a:lnSpc>
              <a:buFont typeface="Wingdings" charset="2"/>
              <a:buChar char="v"/>
            </a:pPr>
            <a:r>
              <a:rPr lang="en-US" dirty="0"/>
              <a:t> Vegetables such as carrots </a:t>
            </a:r>
            <a:r>
              <a:rPr lang="en-US" altLang="en-US" dirty="0"/>
              <a:t>has 85 to 95% water.</a:t>
            </a:r>
          </a:p>
          <a:p>
            <a:pPr lvl="1" algn="just">
              <a:lnSpc>
                <a:spcPct val="180000"/>
              </a:lnSpc>
              <a:buFont typeface="Wingdings" charset="2"/>
              <a:buChar char="v"/>
            </a:pPr>
            <a:r>
              <a:rPr lang="en-US" dirty="0"/>
              <a:t> Lettuce may contain 85 to 95% water.</a:t>
            </a:r>
            <a:endParaRPr lang="ar-EG" dirty="0"/>
          </a:p>
          <a:p>
            <a:pPr lvl="1" algn="just">
              <a:lnSpc>
                <a:spcPct val="180000"/>
              </a:lnSpc>
              <a:buFont typeface="Wingdings" charset="2"/>
              <a:buChar char="v"/>
            </a:pPr>
            <a:r>
              <a:rPr lang="ar-EG" dirty="0"/>
              <a:t> </a:t>
            </a:r>
            <a:r>
              <a:rPr lang="en-US" dirty="0"/>
              <a:t>Wood contains 35 to 75% water. </a:t>
            </a:r>
          </a:p>
          <a:p>
            <a:pPr lvl="1" algn="just">
              <a:lnSpc>
                <a:spcPct val="180000"/>
              </a:lnSpc>
              <a:buFont typeface="Wingdings" charset="2"/>
              <a:buChar char="v"/>
            </a:pPr>
            <a:r>
              <a:rPr lang="en-US" dirty="0"/>
              <a:t> Seeds, the driest of plant tissues, have 5 to 15% water.</a:t>
            </a: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1558539" y="877890"/>
            <a:ext cx="3662390" cy="0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545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39214"/>
            <a:ext cx="12191980" cy="6857990"/>
          </a:xfrm>
          <a:prstGeom prst="rect">
            <a:avLst/>
          </a:prstGeom>
        </p:spPr>
      </p:pic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flipV="1">
            <a:off x="1145255" y="811161"/>
            <a:ext cx="3222938" cy="13145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10" y="11"/>
            <a:ext cx="3837029" cy="929138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854" y="1101249"/>
            <a:ext cx="10402955" cy="399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80000"/>
              </a:lnSpc>
              <a:buFont typeface="Wingdings" charset="2"/>
              <a:buChar char="v"/>
            </a:pPr>
            <a:r>
              <a:rPr lang="en-US" sz="2400" dirty="0"/>
              <a:t>Water makes up most of the mass of plant cells.</a:t>
            </a:r>
          </a:p>
          <a:p>
            <a:pPr marL="457200" indent="-457200" algn="just">
              <a:lnSpc>
                <a:spcPct val="180000"/>
              </a:lnSpc>
              <a:buFont typeface="Wingdings" charset="2"/>
              <a:buChar char="v"/>
            </a:pPr>
            <a:r>
              <a:rPr lang="en-US" altLang="zh-TW" sz="2400" dirty="0"/>
              <a:t>Most (97%) of the water absorbed by roots is carried through the plant and evaporates from leaf surfaces  (transpiration).</a:t>
            </a:r>
          </a:p>
          <a:p>
            <a:pPr marL="457200" indent="-457200" algn="just">
              <a:lnSpc>
                <a:spcPct val="180000"/>
              </a:lnSpc>
              <a:buFont typeface="Wingdings" charset="2"/>
              <a:buChar char="v"/>
            </a:pPr>
            <a:r>
              <a:rPr lang="en-US" altLang="zh-TW" sz="2400" dirty="0"/>
              <a:t>Only a small amount of water absorbed by roots actually remains in the plant to supply growth (~2%) or to be used in photosynthesis and other metabolic processes (~1%).</a:t>
            </a:r>
          </a:p>
        </p:txBody>
      </p:sp>
    </p:spTree>
    <p:extLst>
      <p:ext uri="{BB962C8B-B14F-4D97-AF65-F5344CB8AC3E}">
        <p14:creationId xmlns:p14="http://schemas.microsoft.com/office/powerpoint/2010/main" val="39893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-314185"/>
            <a:ext cx="12191980" cy="685799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5867" y="-148994"/>
            <a:ext cx="4449097" cy="72263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 flipV="1">
            <a:off x="1037366" y="564117"/>
            <a:ext cx="4046098" cy="4396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2" name="Rectangle 1"/>
          <p:cNvSpPr/>
          <p:nvPr/>
        </p:nvSpPr>
        <p:spPr>
          <a:xfrm>
            <a:off x="1233948" y="852652"/>
            <a:ext cx="8676968" cy="534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b="1" dirty="0"/>
              <a:t>The importance of Water in Plant Life:</a:t>
            </a:r>
          </a:p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dirty="0"/>
              <a:t>Makes up the medium for the movement of molecules within and between cells.</a:t>
            </a:r>
          </a:p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dirty="0">
                <a:ea typeface="ＭＳ Ｐゴシック" pitchFamily="34" charset="-128"/>
              </a:rPr>
              <a:t>Needed for the proper conformation of all macromolecules.</a:t>
            </a:r>
            <a:endParaRPr lang="en-US" sz="2400" dirty="0"/>
          </a:p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dirty="0">
                <a:ea typeface="ＭＳ Ｐゴシック" pitchFamily="34" charset="-128"/>
              </a:rPr>
              <a:t>Constitutes the environment for nearly all biochemical reactions in the cell.</a:t>
            </a:r>
            <a:endParaRPr lang="en-US" sz="2400" dirty="0"/>
          </a:p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dirty="0"/>
              <a:t>Reagent in many chemical reactions, (e.g. hydrolysis).</a:t>
            </a:r>
          </a:p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dirty="0"/>
              <a:t>Necessary for tissue mechanics.</a:t>
            </a:r>
          </a:p>
          <a:p>
            <a:pPr marL="457200" indent="-457200" algn="just">
              <a:lnSpc>
                <a:spcPct val="160000"/>
              </a:lnSpc>
              <a:buFont typeface="Wingdings" charset="2"/>
              <a:buChar char="v"/>
            </a:pPr>
            <a:r>
              <a:rPr lang="en-US" sz="2400" dirty="0"/>
              <a:t>Evaporative cooling.</a:t>
            </a:r>
          </a:p>
        </p:txBody>
      </p:sp>
    </p:spTree>
    <p:extLst>
      <p:ext uri="{BB962C8B-B14F-4D97-AF65-F5344CB8AC3E}">
        <p14:creationId xmlns:p14="http://schemas.microsoft.com/office/powerpoint/2010/main" val="7371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302029"/>
            <a:ext cx="12191980" cy="685799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983459" y="998953"/>
            <a:ext cx="5112551" cy="170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83459" y="358157"/>
            <a:ext cx="5067946" cy="5355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pic>
        <p:nvPicPr>
          <p:cNvPr id="16" name="Picture 1028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b="4597"/>
          <a:stretch>
            <a:fillRect/>
          </a:stretch>
        </p:blipFill>
        <p:spPr bwMode="auto">
          <a:xfrm>
            <a:off x="1936291" y="1696047"/>
            <a:ext cx="6860743" cy="47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74307" y="1234382"/>
            <a:ext cx="466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Importance of water on crop yield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80979" y="6458133"/>
            <a:ext cx="4847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2000" b="1" dirty="0"/>
              <a:t>Corn yield as a function of water availability</a:t>
            </a:r>
          </a:p>
        </p:txBody>
      </p:sp>
    </p:spTree>
    <p:extLst>
      <p:ext uri="{BB962C8B-B14F-4D97-AF65-F5344CB8AC3E}">
        <p14:creationId xmlns:p14="http://schemas.microsoft.com/office/powerpoint/2010/main" val="13127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0" y="214144"/>
            <a:ext cx="12191980" cy="6857990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987746" y="862838"/>
            <a:ext cx="3847725" cy="28641"/>
          </a:xfrm>
          <a:prstGeom prst="line">
            <a:avLst/>
          </a:prstGeom>
          <a:noFill/>
          <a:ln w="63500" cmpd="thickThin">
            <a:solidFill>
              <a:schemeClr val="accent1"/>
            </a:solidFill>
            <a:round/>
            <a:headEnd/>
            <a:tailEnd/>
          </a:ln>
          <a:effectLst>
            <a:outerShdw blurRad="63500" dist="381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7" name="Rectangle 6"/>
          <p:cNvSpPr/>
          <p:nvPr/>
        </p:nvSpPr>
        <p:spPr>
          <a:xfrm>
            <a:off x="1070995" y="245148"/>
            <a:ext cx="3739677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Water in Plant Life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0995" y="1143135"/>
            <a:ext cx="9247635" cy="5866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TW" sz="2000" b="1" dirty="0">
                <a:latin typeface="Times New Roman" pitchFamily="18" charset="0"/>
              </a:rPr>
              <a:t>Productivity of various </a:t>
            </a:r>
            <a:r>
              <a:rPr lang="en-US" altLang="zh-TW" sz="2000" b="1">
                <a:latin typeface="Times New Roman" pitchFamily="18" charset="0"/>
              </a:rPr>
              <a:t>ecosystems </a:t>
            </a:r>
            <a:r>
              <a:rPr lang="en-US" altLang="zh-TW" sz="2000" b="1" smtClean="0">
                <a:latin typeface="Times New Roman" pitchFamily="18" charset="0"/>
              </a:rPr>
              <a:t>as </a:t>
            </a:r>
            <a:r>
              <a:rPr lang="en-US" altLang="zh-TW" sz="2000" b="1" dirty="0">
                <a:latin typeface="Times New Roman" pitchFamily="18" charset="0"/>
              </a:rPr>
              <a:t>a function of annual precipitation</a:t>
            </a:r>
            <a:endParaRPr lang="en-US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b="3903"/>
          <a:stretch>
            <a:fillRect/>
          </a:stretch>
        </p:blipFill>
        <p:spPr bwMode="auto">
          <a:xfrm>
            <a:off x="1985770" y="2104595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3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1560</Words>
  <Application>Microsoft Macintosh PowerPoint</Application>
  <PresentationFormat>Widescreen</PresentationFormat>
  <Paragraphs>226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Calibri</vt:lpstr>
      <vt:lpstr>Calibri Light</vt:lpstr>
      <vt:lpstr>ＭＳ Ｐゴシック</vt:lpstr>
      <vt:lpstr>Segoe</vt:lpstr>
      <vt:lpstr>Symbol</vt:lpstr>
      <vt:lpstr>Tahoma</vt:lpstr>
      <vt:lpstr>Times New Roman</vt:lpstr>
      <vt:lpstr>Wingdings</vt:lpstr>
      <vt:lpstr>宋体</vt:lpstr>
      <vt:lpstr>新細明體</vt:lpstr>
      <vt:lpstr>Arial</vt:lpstr>
      <vt:lpstr>Office Theme</vt:lpstr>
      <vt:lpstr>CorelDRAW!</vt:lpstr>
      <vt:lpstr>272 Bot- Plant Physiology  </vt:lpstr>
      <vt:lpstr>PowerPoint Presentation</vt:lpstr>
      <vt:lpstr>PowerPoint Presentation</vt:lpstr>
      <vt:lpstr>PowerPoint Presentation</vt:lpstr>
      <vt:lpstr>1- Water in Plant Life</vt:lpstr>
      <vt:lpstr>1- Water in Plant Life</vt:lpstr>
      <vt:lpstr>1- Water in Plant Life</vt:lpstr>
      <vt:lpstr>1- Water in Plant Life</vt:lpstr>
      <vt:lpstr>PowerPoint Presentation</vt:lpstr>
      <vt:lpstr>1- Water in Plant Life</vt:lpstr>
      <vt:lpstr>Plants Characteristics </vt:lpstr>
      <vt:lpstr>PowerPoint Presentation</vt:lpstr>
      <vt:lpstr>The turgor pressure is the force within the cell that pushes the plasma membrane against the cell wall. </vt:lpstr>
      <vt:lpstr>1- Water in Plant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Yw =  YS + Yp  Changes in water potential by changes in pressure or solute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Hashimi</dc:creator>
  <cp:lastModifiedBy>Abdulrahman Hashimi</cp:lastModifiedBy>
  <cp:revision>81</cp:revision>
  <dcterms:created xsi:type="dcterms:W3CDTF">2019-11-10T10:45:38Z</dcterms:created>
  <dcterms:modified xsi:type="dcterms:W3CDTF">2020-02-04T06:52:17Z</dcterms:modified>
</cp:coreProperties>
</file>