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4"/>
  </p:sldMasterIdLst>
  <p:notesMasterIdLst>
    <p:notesMasterId r:id="rId27"/>
  </p:notesMasterIdLst>
  <p:sldIdLst>
    <p:sldId id="256" r:id="rId5"/>
    <p:sldId id="328" r:id="rId6"/>
    <p:sldId id="261" r:id="rId7"/>
    <p:sldId id="289" r:id="rId8"/>
    <p:sldId id="329" r:id="rId9"/>
    <p:sldId id="330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9" r:id="rId18"/>
    <p:sldId id="312" r:id="rId19"/>
    <p:sldId id="313" r:id="rId20"/>
    <p:sldId id="314" r:id="rId21"/>
    <p:sldId id="317" r:id="rId22"/>
    <p:sldId id="331" r:id="rId23"/>
    <p:sldId id="315" r:id="rId24"/>
    <p:sldId id="318" r:id="rId25"/>
    <p:sldId id="327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3" autoAdjust="0"/>
    <p:restoredTop sz="94660" autoAdjust="0"/>
  </p:normalViewPr>
  <p:slideViewPr>
    <p:cSldViewPr>
      <p:cViewPr varScale="1">
        <p:scale>
          <a:sx n="94" d="100"/>
          <a:sy n="94" d="100"/>
        </p:scale>
        <p:origin x="-4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32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7-04-25T13:37:36.359"/>
    </inkml:context>
    <inkml:brush xml:id="br0">
      <inkml:brushProperty name="width" value="0.15875" units="cm"/>
      <inkml:brushProperty name="height" value="0.635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48 0,'0'0'4,"0"0"1,0 0 0,0 0-1,0 0 0,0 0 0,0 0 0,0 0-1,0 0 0,0 0-1,0 0 1,0 0-1,11-4 0,-11 4 0,9-2 0,-9 2-1,13-2 1,-13 2-1,16-2-1,-7 1 1,1 0 0,0 1 1,0-1-1,1 0 1,-1 0-1,0 0 1,1 1 0,-11 0-1,22 0 0,-12 0 0,1 1 0,2 0-1,0 0 0,2 1 0,-3-2 1,2 2-1,0-1 0,2 1 1,0-1-2,0 0 2,-2 0-1,3-1 1,-2 1-1,3 0 0,-4 0 1,3 0-2,-3 1 2,3-1-1,3 1 0,-3 1 1,5-2 0,-5 0-1,5 0 0,1 0 1,0-1-1,-3 1 1,3-1 0,-4 1-1,0-1 1,1 1 0,-2-1-1,-2 1 1,3 0 0,-4 0-1,0 2 1,2-3-1,-3 1 0,2 0 0,-1 0 2,3 0-2,-5-1 0,3 0 1,-1-1-1,2 1 0,1 0 0,2 0 1,-1 0-1,-1 0 0,3 0 0,1 0 0,-3-1 0,4 1 1,-2-1 0,-2 0-1,4-2 1,-2 2 0,2 0-1,-2-1 1,3 1 0,-1 1-1,-1-1 1,0 1-1,-1-1 0,1 1 0,0 0 0,-3 0 1,2 0-1,-1-1 0,-1 2 0,1-2 0,-2 1 0,0 0 0,-1 0 1,1-1-1,-2 0 0,1 1 0,0-3 0,1 2 0,1-1 0,2 1 0,0 0 0,-2 1 0,2-1 0,2 1 0,-2-1 0,-1 1 0,2 0 0,-1 0 0,1-1 0,-1 1 0,4-1 0,-2 0 0,2 0 0,-4 0 0,3-1 0,-1 1 0,0 0 0,1 0 1,-3 0-1,2 0 0,-2 1 0,1-2 0,-2 2 0,2-1 0,-1-1 0,-3 1 1,0-2-1,1 1 0,-2 0 0,1 1 0,-1-1 1,-2 1-1,0-1 1,3 1-1,-4 0 1,1 1-1,-4-2 1,1 1-1,-3 0 0,1 1 0,-10 0 0,13-2 0,-13 2 0,11 0 0,-11 0 0,14-2 0,-14 2 1,15-2-2,-15 2 2,19 0-1,-8 0 0,-2 0 0,3 0 0,-3 0 0,3 0-1,-3 0 1,0 0 0,-9 0 1,18-2-1,-18 2 0,16-1 0,-6 0 0,-10 1 0,15-2 0,-15 2 1,13-1-1,-13 1 0,0 0 0,0 0 0,0 0 1,9 0-1,-9 0 1,0 0-1,0 0 1,0 0-1,0 0 0,0 0 1,0 0-1,0 0 0,0 0 0,0 0 1,0 0-2,0 0 2,0 0-1,0 0 1,0 0 1,0 0 0,0 0 0,0 0-1,0 0 1,0 0 0,0 0 0,0 0-1,0 0 0,0 0-3,0 0-1,0 0-6,0 0-15,0 0-2,0 10 1,-20-19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7-04-25T13:37:39.015"/>
    </inkml:context>
    <inkml:brush xml:id="br0">
      <inkml:brushProperty name="width" value="0.15875" units="cm"/>
      <inkml:brushProperty name="height" value="0.635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-1 43 6,'0'0'11,"13"-4"-1,-13 4 0,10-5-2,-10 5-2,14-5-1,-14 5-1,16-4-1,-3 2 0,-2 0 1,2 0-2,3 1 1,1-1-1,1 2 0,1-2 0,0 2 0,3 0 1,1 0-2,1 0 1,-1 0 0,2 0 0,1 0 0,1 0 0,0 2 0,1-1 0,2 1 0,3 0 0,-2 0-1,1 0 0,1 0 0,2 0 0,1 1-1,-1 0 0,2 0 0,1 0 0,0 0 0,0 0 0,3-1 0,-2 1 0,5-2 0,-3 0-1,4-1 2,-2 1-1,1-1 0,2 0 0,-3 0 0,1 1 0,-2-1 0,0 2 1,1-1-1,-1 0 0,-1 0 0,0-1 0,1 0 0,-2 0 0,1 0 1,1-1-1,-2 1 0,-2-1 0,3-2 0,1 3 0,-1-1 0,0-1 0,-2 1 1,-2 0-2,1-1 1,0 1 0,-5 0 0,-2 1 0,0 0 0,-1-2 0,0 2 0,-1-1 0,-2 0 0,1 0 0,1 0 0,-1-1 0,-2-2 0,-1 3 0,1-1 0,0 0 0,-2-1 1,0 2-1,-2-2 0,-3 1 1,2 1-2,0 0 2,-2-1-1,-1 2 0,-2 0 0,-1-1 0,-1 1 0,-2 0-1,-2 0 1,0-2 0,-10 2 0,16 2 0,-16-2 0,13 0 0,-13 0 0,16 0 0,-7 0 0,-9 0 0,16 0 1,-16 0-1,11-2 0,-11 2 0,0 0 1,0 0-1,0 0 1,9-2 0,-9 2-1,0 0 0,0 0 0,0 0 0,0 0 1,0 0 0,10-4 0,-10 4-1,0 0 0,0 0 1,0 0 0,0 0 1,0 0-1,0 0 1,0 0-1,0 0 0,0 0 1,0 0-1,0 0 0,0 0-1,0 0 1,0 0-2,0 0 2,0 0-1,0 0 1,0 0-1,0 0 1,13-4-1,-13 4 0,0 0 0,10-3 0,-10 3 0,0 0 0,11-1 0,-11 1 0,0 0 0,0 0 0,0 0 0,0 0 0,11-1 1,-11 1-1,0 0 0,0 0 1,0 0 0,0 0 0,0 0 0,0 0 1,0 0-1,0 0 0,0 0 0,0 0 0,0 0 0,0 0-2,0 0-5,0 0-16,0 0-6,-9 1-1,9-1 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E9633CA-2940-4F0C-8B12-AD724D4449A4}" type="datetimeFigureOut">
              <a:rPr lang="en-US"/>
              <a:pPr>
                <a:defRPr/>
              </a:pPr>
              <a:t>15-08-26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5EB1728-BB9F-47BB-A28A-1376C2EA1B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2349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B1728-BB9F-47BB-A28A-1376C2EA1BA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725C27-C7F6-4359-B84D-0B569C438C5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DAD5F8-4596-42B3-8F67-487FC29AEEE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8B7B00-A2C4-4FC6-A464-6A5F84977F8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B1728-BB9F-47BB-A28A-1376C2EA1B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643887-63EA-42D8-A7B0-C9955507EA8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8A41F0-3DC8-466B-8E69-66F40D7901F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C4038F-862C-411D-92BD-4D84644DAF1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63CA2C-B7FC-47C4-A36E-239EE20EA7A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B1728-BB9F-47BB-A28A-1376C2EA1BA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2292F0-615A-4295-9D9F-09F8DAE40B7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9FE4F0-0257-4D26-AAF7-A3AF181F1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B1728-BB9F-47BB-A28A-1376C2EA1BA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B1728-BB9F-47BB-A28A-1376C2EA1B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B1728-BB9F-47BB-A28A-1376C2EA1B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B1728-BB9F-47BB-A28A-1376C2EA1B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EA817B-DCD8-444C-BACC-0F48FD0297E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B31DD0-991E-4CF4-B788-A86A8D20119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F06EAF-ABF9-43F9-B9F7-7BE64FCB243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93FE2C-CAA3-40F4-86C3-52B0BF8401B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405FD32-444A-42CF-AAB7-625FF973B909}" type="datetime1">
              <a:rPr lang="en-US" smtClean="0"/>
              <a:pPr>
                <a:defRPr/>
              </a:pPr>
              <a:t>15-08-26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/>
              <a:t>Asma Alosaimi -- Edit by Nouf Almunyif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5C142BE-78F4-4A04-995D-91BE91D0073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3DDCF6-71B7-44E4-AAC3-091ED9339AA9}" type="datetime1">
              <a:rPr lang="en-US" smtClean="0"/>
              <a:pPr>
                <a:defRPr/>
              </a:pPr>
              <a:t>15-08-26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/>
              <a:t>Asma Alosaimi -- Edit by Nouf Almunyif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9442ECB-0499-4C2C-BAFA-C21E17F678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157478D-9636-4004-9ED2-3C0072942120}" type="datetime1">
              <a:rPr lang="en-US" smtClean="0"/>
              <a:pPr>
                <a:defRPr/>
              </a:pPr>
              <a:t>15-08-26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/>
              <a:t>Asma Alosaimi -- Edit by Nouf Almunyif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3096948-D2B1-4AE9-A3C7-BC56BB5AF0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ABA13-2A95-4A49-BACC-53909925ED7C}" type="datetime1">
              <a:rPr lang="en-US" smtClean="0"/>
              <a:pPr>
                <a:defRPr/>
              </a:pPr>
              <a:t>15-08-26</a:t>
            </a:fld>
            <a:endParaRPr lang="en-US"/>
          </a:p>
        </p:txBody>
      </p:sp>
      <p:sp>
        <p:nvSpPr>
          <p:cNvPr id="6" name="Rectangle 7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Asma Alosaimi -- Edit by Nouf Almunyif</a:t>
            </a:r>
            <a:endParaRPr lang="en-US"/>
          </a:p>
        </p:txBody>
      </p:sp>
      <p:sp>
        <p:nvSpPr>
          <p:cNvPr id="7" name="Rectangle 7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A4D5B42-5FB6-4816-AFB0-5B69B1443B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41B3CB2-6AE9-4B3A-9A2E-64BFB0F119C8}" type="datetime1">
              <a:rPr lang="en-US" smtClean="0"/>
              <a:pPr>
                <a:defRPr/>
              </a:pPr>
              <a:t>15-08-26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/>
              <a:t>Asma Alosaimi -- Edit by Nouf Almunyif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53D17B8-54E2-42B9-8C12-A2EC8A8E06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373E939-0267-495A-AFE7-988FA32F686C}" type="datetime1">
              <a:rPr lang="en-US" smtClean="0"/>
              <a:pPr>
                <a:defRPr/>
              </a:pPr>
              <a:t>15-08-26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/>
              <a:t>Asma Alosaimi -- Edit by Nouf Almunyif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6ACFD4A-2EF5-4605-83DE-1280FB557F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710A0F4-1C26-41FB-8CEA-8A349032B43E}" type="datetime1">
              <a:rPr lang="en-US" smtClean="0"/>
              <a:pPr>
                <a:defRPr/>
              </a:pPr>
              <a:t>15-08-26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/>
              <a:t>Asma Alosaimi -- Edit by Nouf Almunyif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5C56CFA-796B-4321-B256-30C2976089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3210312-9993-4C92-85BF-02F9E5620E48}" type="datetime1">
              <a:rPr lang="en-US" smtClean="0"/>
              <a:pPr>
                <a:defRPr/>
              </a:pPr>
              <a:t>15-08-26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/>
              <a:t>Asma Alosaimi -- Edit by Nouf Almunyif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A64CB05-D4EA-4DB8-B320-75F1C0D397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E0E6E93-7E7B-4323-AB6F-8CBB23C222FA}" type="datetime1">
              <a:rPr lang="en-US" smtClean="0"/>
              <a:pPr>
                <a:defRPr/>
              </a:pPr>
              <a:t>15-08-26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/>
              <a:t>Asma Alosaimi -- Edit by 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0A2B6B3-5F09-42A5-80FD-A14A596DBC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AB43211-EDEB-42DD-895E-19A55EA07B0F}" type="datetime1">
              <a:rPr lang="en-US" smtClean="0"/>
              <a:pPr>
                <a:defRPr/>
              </a:pPr>
              <a:t>15-08-26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/>
              <a:t>Asma Alosaimi -- Edit by Nouf Almunyif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7103470-84B7-4B68-A94C-294A6685FB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F715144-ABAB-497B-AF75-93F178FD3AF3}" type="datetime1">
              <a:rPr lang="en-US" smtClean="0"/>
              <a:pPr>
                <a:defRPr/>
              </a:pPr>
              <a:t>15-08-26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/>
              <a:t>Asma Alosaimi -- Edit by Nouf Almunyif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EFA5FEE-13E7-4E99-8DB1-715CD1CD0A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C4B38C-9FC7-426B-BC66-ACFEDF4F6BA3}" type="datetime1">
              <a:rPr lang="en-US" smtClean="0"/>
              <a:pPr>
                <a:defRPr/>
              </a:pPr>
              <a:t>15-08-26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/>
              <a:t>Asma Alosaimi -- Edit by Nouf Almunyif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EE7C5B4-2E6E-4134-B385-080B50373E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4EF3597A-81BA-446C-8701-EC3EA849B552}" type="datetime1">
              <a:rPr lang="en-US" smtClean="0"/>
              <a:pPr>
                <a:defRPr/>
              </a:pPr>
              <a:t>15-08-26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GB" smtClean="0"/>
              <a:t>Asma Alosaimi -- Edit by 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ADB7176-F6E6-46BF-BD00-6CE293250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4" Type="http://schemas.openxmlformats.org/officeDocument/2006/relationships/image" Target="../media/image3.emf"/><Relationship Id="rId5" Type="http://schemas.openxmlformats.org/officeDocument/2006/relationships/customXml" Target="../ink/ink2.xml"/><Relationship Id="rId6" Type="http://schemas.openxmlformats.org/officeDocument/2006/relationships/image" Target="../media/image4.emf"/><Relationship Id="rId7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x-none" sz="3100" b="1" dirty="0" smtClean="0"/>
              <a:t/>
            </a:r>
            <a:br>
              <a:rPr lang="en-US" altLang="x-none" sz="3100" b="1" dirty="0" smtClean="0"/>
            </a:br>
            <a:r>
              <a:rPr lang="en-US" altLang="x-none" sz="3100" b="1" dirty="0" smtClean="0"/>
              <a:t> </a:t>
            </a:r>
            <a:r>
              <a:rPr lang="en-US" altLang="x-none" b="1" dirty="0" smtClean="0"/>
              <a:t>C</a:t>
            </a:r>
            <a:r>
              <a:rPr lang="en-US" dirty="0" smtClean="0"/>
              <a:t>hapter 1</a:t>
            </a:r>
            <a:br>
              <a:rPr lang="en-US" dirty="0" smtClean="0"/>
            </a:b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  </a:t>
            </a:r>
            <a:r>
              <a:rPr lang="en-US" smtClean="0"/>
              <a:t>Semester </a:t>
            </a:r>
            <a:r>
              <a:rPr lang="en-US" smtClean="0"/>
              <a:t>2015</a:t>
            </a:r>
            <a:endParaRPr lang="en-US" dirty="0" smtClean="0"/>
          </a:p>
        </p:txBody>
      </p:sp>
      <p:sp>
        <p:nvSpPr>
          <p:cNvPr id="1331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1619672" y="6093296"/>
            <a:ext cx="58674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436096" y="620688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x-none" b="1" dirty="0" smtClean="0"/>
              <a:t>CSC 1101</a:t>
            </a:r>
            <a:r>
              <a:rPr lang="en-US" altLang="x-none" dirty="0" smtClean="0"/>
              <a:t/>
            </a:r>
            <a:br>
              <a:rPr lang="en-US" altLang="x-none" dirty="0" smtClean="0"/>
            </a:br>
            <a:r>
              <a:rPr lang="en-US" altLang="x-none" b="1" dirty="0" smtClean="0"/>
              <a:t>Computer Programming-1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9144000" cy="69148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/>
              <a:t>Example 1</a:t>
            </a:r>
          </a:p>
        </p:txBody>
      </p:sp>
      <p:sp>
        <p:nvSpPr>
          <p:cNvPr id="2151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95536" y="1268760"/>
            <a:ext cx="7772400" cy="520824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Problem: </a:t>
            </a:r>
            <a:r>
              <a:rPr lang="en-US" sz="2000" dirty="0" smtClean="0"/>
              <a:t>Calculate Area and Perimeter of a rectangle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Input</a:t>
            </a:r>
            <a:r>
              <a:rPr lang="en-US" sz="24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Length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Width</a:t>
            </a:r>
          </a:p>
          <a:p>
            <a:pPr>
              <a:lnSpc>
                <a:spcPct val="90000"/>
              </a:lnSpc>
            </a:pPr>
            <a:r>
              <a:rPr lang="en-US" sz="2400" b="1" dirty="0" smtClean="0"/>
              <a:t>Output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Area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Perimeter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Processing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Area = length*width  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Perimeter = 2*( length + width)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/>
              <a:t>Asma Alosaimi -- Edit by Nouf Almunyif</a:t>
            </a:r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5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5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15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15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5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5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9144000" cy="66409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/>
              <a:t>Example 2</a:t>
            </a:r>
          </a:p>
        </p:txBody>
      </p:sp>
      <p:sp>
        <p:nvSpPr>
          <p:cNvPr id="2253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67544" y="1124744"/>
            <a:ext cx="8183880" cy="4692008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b="1" dirty="0" smtClean="0"/>
              <a:t>Problem :</a:t>
            </a:r>
            <a:r>
              <a:rPr lang="en-US" sz="2400" dirty="0" smtClean="0"/>
              <a:t> Sum and Average of 5 numbers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Input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five number x1, x2, x3, x4, x5</a:t>
            </a:r>
          </a:p>
          <a:p>
            <a:pPr>
              <a:lnSpc>
                <a:spcPct val="90000"/>
              </a:lnSpc>
            </a:pPr>
            <a:r>
              <a:rPr lang="en-US" sz="2400" b="1" dirty="0" smtClean="0"/>
              <a:t>Output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Sum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Average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Processing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Sum = x1+x2+x3+x4+x5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Average = Sum/5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/>
              <a:t>Asma Alosaimi -- Edit by Nouf Almunyif</a:t>
            </a:r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5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25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25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25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5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9144000" cy="921296"/>
          </a:xfrm>
        </p:spPr>
        <p:txBody>
          <a:bodyPr/>
          <a:lstStyle/>
          <a:p>
            <a:pPr eaLnBrk="1" hangingPunct="1"/>
            <a:r>
              <a:rPr lang="en-US" sz="4000" b="1" dirty="0" smtClean="0"/>
              <a:t>Example 3</a:t>
            </a:r>
          </a:p>
        </p:txBody>
      </p:sp>
      <p:sp>
        <p:nvSpPr>
          <p:cNvPr id="2355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endParaRPr lang="en-US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b="1" dirty="0" err="1" smtClean="0"/>
              <a:t>Inut</a:t>
            </a:r>
            <a:endParaRPr lang="en-US" sz="24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Radius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Output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Area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Perimeter</a:t>
            </a:r>
          </a:p>
          <a:p>
            <a:pPr>
              <a:lnSpc>
                <a:spcPct val="90000"/>
              </a:lnSpc>
            </a:pPr>
            <a:r>
              <a:rPr lang="en-US" sz="2400" b="1" dirty="0" smtClean="0"/>
              <a:t>Processing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Area = PI * Radius * Radius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Perimeter = 2 * PI * Radius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/>
              <a:t>Asma Alosaimi -- Edit by Nouf Almunyif</a:t>
            </a:r>
            <a:endParaRPr lang="en-US" smtClean="0"/>
          </a:p>
        </p:txBody>
      </p:sp>
      <p:sp>
        <p:nvSpPr>
          <p:cNvPr id="5" name="TextBox 4"/>
          <p:cNvSpPr txBox="1"/>
          <p:nvPr/>
        </p:nvSpPr>
        <p:spPr>
          <a:xfrm>
            <a:off x="755576" y="1340768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Problem: Area and Perimeter of a circle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5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5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3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35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dirty="0" smtClean="0"/>
              <a:t>2-Planning the Solution</a:t>
            </a:r>
          </a:p>
        </p:txBody>
      </p:sp>
      <p:sp>
        <p:nvSpPr>
          <p:cNvPr id="30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07375" cy="4492625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When planning, algorithms are used to outline the solution steps using </a:t>
            </a:r>
            <a:r>
              <a:rPr lang="en-US" sz="2800" b="1" dirty="0" smtClean="0"/>
              <a:t>English like statements</a:t>
            </a:r>
            <a:r>
              <a:rPr lang="en-US" sz="2800" dirty="0" smtClean="0"/>
              <a:t>, called </a:t>
            </a:r>
            <a:r>
              <a:rPr lang="en-US" sz="2800" b="1" i="1" dirty="0" err="1" smtClean="0">
                <a:solidFill>
                  <a:schemeClr val="accent2">
                    <a:lumMod val="75000"/>
                  </a:schemeClr>
                </a:solidFill>
              </a:rPr>
              <a:t>pseudocode</a:t>
            </a:r>
            <a:r>
              <a:rPr lang="en-US" sz="2800" dirty="0" smtClean="0"/>
              <a:t>. </a:t>
            </a:r>
          </a:p>
          <a:p>
            <a:pPr marL="320040" indent="-320040" eaLnBrk="1" fontAlgn="auto" hangingPunct="1">
              <a:lnSpc>
                <a:spcPct val="104000"/>
              </a:lnSpc>
              <a:spcAft>
                <a:spcPts val="0"/>
              </a:spcAft>
              <a:buFontTx/>
              <a:buChar char="•"/>
              <a:defRPr/>
            </a:pPr>
            <a:r>
              <a:rPr lang="en-US" altLang="x-none" sz="2800" dirty="0" smtClean="0"/>
              <a:t> </a:t>
            </a:r>
          </a:p>
          <a:p>
            <a:pPr marL="320040" indent="-320040" eaLnBrk="1" fontAlgn="auto" hangingPunct="1">
              <a:lnSpc>
                <a:spcPct val="104000"/>
              </a:lnSpc>
              <a:spcAft>
                <a:spcPts val="0"/>
              </a:spcAft>
              <a:buFontTx/>
              <a:buChar char="•"/>
              <a:defRPr/>
            </a:pPr>
            <a:r>
              <a:rPr lang="en-US" altLang="x-none" sz="2800" dirty="0" smtClean="0"/>
              <a:t>A </a:t>
            </a:r>
            <a:r>
              <a:rPr lang="en-US" altLang="x-none" sz="2800" b="1" i="1" dirty="0" smtClean="0">
                <a:solidFill>
                  <a:schemeClr val="accent2">
                    <a:lumMod val="75000"/>
                  </a:schemeClr>
                </a:solidFill>
              </a:rPr>
              <a:t>flowchart</a:t>
            </a:r>
            <a:r>
              <a:rPr lang="en-US" altLang="x-none" sz="2800" dirty="0" smtClean="0"/>
              <a:t> is useful for the graphical representation of an algorithm.</a:t>
            </a:r>
          </a:p>
          <a:p>
            <a:pPr marL="640080" lvl="1" indent="-274320" eaLnBrk="1" fontAlgn="auto" hangingPunct="1">
              <a:lnSpc>
                <a:spcPct val="104000"/>
              </a:lnSpc>
              <a:spcAft>
                <a:spcPts val="0"/>
              </a:spcAft>
              <a:buFontTx/>
              <a:buChar char="•"/>
              <a:defRPr/>
            </a:pPr>
            <a:r>
              <a:rPr lang="en-US" altLang="x-none" sz="2500" dirty="0" smtClean="0"/>
              <a:t>They are   drawn using rectangles, diamonds, ovals, and small circles.</a:t>
            </a:r>
          </a:p>
          <a:p>
            <a:pPr marL="320040" indent="-320040" eaLnBrk="1" fontAlgn="auto" hangingPunct="1">
              <a:lnSpc>
                <a:spcPct val="104000"/>
              </a:lnSpc>
              <a:spcAft>
                <a:spcPts val="0"/>
              </a:spcAft>
              <a:buFontTx/>
              <a:buChar char="•"/>
              <a:defRPr/>
            </a:pPr>
            <a:endParaRPr lang="en-US" altLang="x-none" sz="2800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800" dirty="0" smtClean="0"/>
          </a:p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800" dirty="0" smtClean="0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/>
              <a:t>Asma Alosaimi -- Edit by Nouf Almunyif</a:t>
            </a:r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229600" cy="87917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b="1" dirty="0" smtClean="0"/>
              <a:t>Write a Program to Print the Sum of two integer Numbers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5938" y="1717675"/>
            <a:ext cx="5580062" cy="453072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b="1" dirty="0" smtClean="0"/>
              <a:t>Start the program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b="1" dirty="0" smtClean="0"/>
              <a:t>Read the first number and save in  the variable ( N1 )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b="1" dirty="0" smtClean="0"/>
              <a:t>Read the second number and save in the variable ( N2 )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b="1" dirty="0" smtClean="0"/>
              <a:t>Sum the both numbers and save the result in the variable ( Sum )                      	</a:t>
            </a:r>
            <a:r>
              <a:rPr lang="en-US" sz="2400" b="1" dirty="0" smtClean="0">
                <a:sym typeface="Wingdings" pitchFamily="2" charset="2"/>
              </a:rPr>
              <a:t></a:t>
            </a:r>
            <a:r>
              <a:rPr lang="en-US" sz="2400" b="1" dirty="0" smtClean="0"/>
              <a:t> Sum = N1 + N2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b="1" dirty="0" smtClean="0"/>
              <a:t>Print the variable ( Sum )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b="1" dirty="0" smtClean="0"/>
              <a:t>End the program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/>
              <a:t>Asma Alosaimi -- Edit by Nouf Almunyif</a:t>
            </a:r>
            <a:endParaRPr lang="en-US" smtClean="0"/>
          </a:p>
        </p:txBody>
      </p:sp>
      <p:sp>
        <p:nvSpPr>
          <p:cNvPr id="232452" name="AutoShape 4"/>
          <p:cNvSpPr>
            <a:spLocks noChangeArrowheads="1"/>
          </p:cNvSpPr>
          <p:nvPr/>
        </p:nvSpPr>
        <p:spPr bwMode="auto">
          <a:xfrm>
            <a:off x="5867400" y="1341438"/>
            <a:ext cx="2305050" cy="576262"/>
          </a:xfrm>
          <a:prstGeom prst="flowChartTerminator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tx1"/>
                </a:solidFill>
                <a:latin typeface="Arial" charset="0"/>
                <a:cs typeface="Arial" charset="0"/>
              </a:rPr>
              <a:t>start</a:t>
            </a:r>
          </a:p>
        </p:txBody>
      </p:sp>
      <p:sp>
        <p:nvSpPr>
          <p:cNvPr id="232453" name="AutoShape 5"/>
          <p:cNvSpPr>
            <a:spLocks noChangeArrowheads="1"/>
          </p:cNvSpPr>
          <p:nvPr/>
        </p:nvSpPr>
        <p:spPr bwMode="auto">
          <a:xfrm>
            <a:off x="5795963" y="2276475"/>
            <a:ext cx="2447925" cy="503238"/>
          </a:xfrm>
          <a:prstGeom prst="flowChartInputOutpu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tx1"/>
                </a:solidFill>
                <a:latin typeface="Arial" charset="0"/>
                <a:cs typeface="Arial" charset="0"/>
              </a:rPr>
              <a:t>Read N1</a:t>
            </a:r>
          </a:p>
        </p:txBody>
      </p:sp>
      <p:sp>
        <p:nvSpPr>
          <p:cNvPr id="232454" name="AutoShape 6"/>
          <p:cNvSpPr>
            <a:spLocks noChangeArrowheads="1"/>
          </p:cNvSpPr>
          <p:nvPr/>
        </p:nvSpPr>
        <p:spPr bwMode="auto">
          <a:xfrm>
            <a:off x="5726113" y="3141663"/>
            <a:ext cx="2590800" cy="503237"/>
          </a:xfrm>
          <a:prstGeom prst="flowChartInputOutpu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tx1"/>
                </a:solidFill>
                <a:latin typeface="Arial" charset="0"/>
                <a:cs typeface="Arial" charset="0"/>
              </a:rPr>
              <a:t>Read N2</a:t>
            </a:r>
          </a:p>
        </p:txBody>
      </p:sp>
      <p:sp>
        <p:nvSpPr>
          <p:cNvPr id="232455" name="AutoShape 7"/>
          <p:cNvSpPr>
            <a:spLocks noChangeArrowheads="1"/>
          </p:cNvSpPr>
          <p:nvPr/>
        </p:nvSpPr>
        <p:spPr bwMode="auto">
          <a:xfrm>
            <a:off x="5726113" y="4005263"/>
            <a:ext cx="2590800" cy="720725"/>
          </a:xfrm>
          <a:prstGeom prst="flowChartProcess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tx1"/>
                </a:solidFill>
                <a:latin typeface="Arial" charset="0"/>
                <a:cs typeface="Arial" charset="0"/>
              </a:rPr>
              <a:t>Sum = N1 + N2</a:t>
            </a:r>
          </a:p>
        </p:txBody>
      </p:sp>
      <p:sp>
        <p:nvSpPr>
          <p:cNvPr id="232456" name="AutoShape 8"/>
          <p:cNvSpPr>
            <a:spLocks noChangeArrowheads="1"/>
          </p:cNvSpPr>
          <p:nvPr/>
        </p:nvSpPr>
        <p:spPr bwMode="auto">
          <a:xfrm>
            <a:off x="5726113" y="5084763"/>
            <a:ext cx="2590800" cy="576262"/>
          </a:xfrm>
          <a:prstGeom prst="flowChartInputOutpu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tx1"/>
                </a:solidFill>
                <a:latin typeface="Arial" charset="0"/>
                <a:cs typeface="Arial" charset="0"/>
              </a:rPr>
              <a:t>Print Sum</a:t>
            </a:r>
          </a:p>
        </p:txBody>
      </p:sp>
      <p:sp>
        <p:nvSpPr>
          <p:cNvPr id="232457" name="AutoShape 9"/>
          <p:cNvSpPr>
            <a:spLocks noChangeArrowheads="1"/>
          </p:cNvSpPr>
          <p:nvPr/>
        </p:nvSpPr>
        <p:spPr bwMode="auto">
          <a:xfrm>
            <a:off x="5795963" y="6092825"/>
            <a:ext cx="2447925" cy="576263"/>
          </a:xfrm>
          <a:prstGeom prst="flowChartTerminator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tx1"/>
                </a:solidFill>
                <a:latin typeface="Arial" charset="0"/>
                <a:cs typeface="Arial" charset="0"/>
              </a:rPr>
              <a:t>End</a:t>
            </a:r>
          </a:p>
        </p:txBody>
      </p:sp>
      <p:cxnSp>
        <p:nvCxnSpPr>
          <p:cNvPr id="232458" name="AutoShape 10"/>
          <p:cNvCxnSpPr>
            <a:cxnSpLocks noChangeShapeType="1"/>
            <a:stCxn id="232452" idx="2"/>
            <a:endCxn id="232453" idx="1"/>
          </p:cNvCxnSpPr>
          <p:nvPr/>
        </p:nvCxnSpPr>
        <p:spPr bwMode="auto">
          <a:xfrm>
            <a:off x="7019925" y="1946275"/>
            <a:ext cx="0" cy="301625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232459" name="AutoShape 11"/>
          <p:cNvCxnSpPr>
            <a:cxnSpLocks noChangeShapeType="1"/>
            <a:stCxn id="232453" idx="4"/>
            <a:endCxn id="232454" idx="1"/>
          </p:cNvCxnSpPr>
          <p:nvPr/>
        </p:nvCxnSpPr>
        <p:spPr bwMode="auto">
          <a:xfrm>
            <a:off x="7019925" y="2808288"/>
            <a:ext cx="1588" cy="30480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232460" name="AutoShape 12"/>
          <p:cNvCxnSpPr>
            <a:cxnSpLocks noChangeShapeType="1"/>
            <a:stCxn id="232454" idx="4"/>
            <a:endCxn id="232455" idx="0"/>
          </p:cNvCxnSpPr>
          <p:nvPr/>
        </p:nvCxnSpPr>
        <p:spPr bwMode="auto">
          <a:xfrm>
            <a:off x="7021513" y="3673475"/>
            <a:ext cx="0" cy="303213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232461" name="AutoShape 13"/>
          <p:cNvCxnSpPr>
            <a:cxnSpLocks noChangeShapeType="1"/>
            <a:stCxn id="232455" idx="2"/>
            <a:endCxn id="232456" idx="1"/>
          </p:cNvCxnSpPr>
          <p:nvPr/>
        </p:nvCxnSpPr>
        <p:spPr bwMode="auto">
          <a:xfrm>
            <a:off x="7021513" y="4754563"/>
            <a:ext cx="0" cy="301625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232462" name="AutoShape 14"/>
          <p:cNvCxnSpPr>
            <a:cxnSpLocks noChangeShapeType="1"/>
            <a:stCxn id="232456" idx="4"/>
            <a:endCxn id="232457" idx="0"/>
          </p:cNvCxnSpPr>
          <p:nvPr/>
        </p:nvCxnSpPr>
        <p:spPr bwMode="auto">
          <a:xfrm flipH="1">
            <a:off x="7019925" y="5689600"/>
            <a:ext cx="1588" cy="37465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32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2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2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2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2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2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2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3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32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32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3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32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32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2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32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0" grpId="0"/>
      <p:bldP spid="232451" grpId="0" build="p"/>
      <p:bldP spid="232452" grpId="0" animBg="1"/>
      <p:bldP spid="232453" grpId="0" animBg="1"/>
      <p:bldP spid="232454" grpId="0" animBg="1"/>
      <p:bldP spid="232455" grpId="0" animBg="1"/>
      <p:bldP spid="232456" grpId="0" animBg="1"/>
      <p:bldP spid="23245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68707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dirty="0" smtClean="0"/>
              <a:t>3-Coding the Program</a:t>
            </a:r>
          </a:p>
        </p:txBody>
      </p:sp>
      <p:sp>
        <p:nvSpPr>
          <p:cNvPr id="26629" name="Rectangle 9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07987" y="980728"/>
            <a:ext cx="8736013" cy="4114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Coding is writing the program in a formal language called </a:t>
            </a:r>
            <a:r>
              <a:rPr lang="en-US" sz="2800" dirty="0" smtClean="0">
                <a:solidFill>
                  <a:srgbClr val="FF0000"/>
                </a:solidFill>
              </a:rPr>
              <a:t>Programming Language</a:t>
            </a:r>
            <a:r>
              <a:rPr lang="en-US" sz="2800" dirty="0" smtClean="0"/>
              <a:t>.</a:t>
            </a:r>
          </a:p>
          <a:p>
            <a:pPr lvl="2" eaLnBrk="1" hangingPunct="1"/>
            <a:r>
              <a:rPr lang="en-US" sz="2000" b="1" dirty="0" smtClean="0"/>
              <a:t>Programming Language :</a:t>
            </a:r>
            <a:r>
              <a:rPr lang="en-US" sz="2000" dirty="0" smtClean="0"/>
              <a:t> A set of rules, symbols and special words used to write statements.</a:t>
            </a:r>
          </a:p>
          <a:p>
            <a:pPr eaLnBrk="1" hangingPunct="1"/>
            <a:r>
              <a:rPr lang="en-US" sz="2800" dirty="0" smtClean="0"/>
              <a:t>The program is written by translating the algorithm steps into a programming language statements.</a:t>
            </a:r>
          </a:p>
          <a:p>
            <a:pPr eaLnBrk="1" hangingPunct="1"/>
            <a:r>
              <a:rPr lang="en-US" sz="2800" dirty="0" smtClean="0"/>
              <a:t>The written program is called </a:t>
            </a:r>
            <a:r>
              <a:rPr lang="en-US" sz="2800" b="1" i="1" dirty="0" smtClean="0">
                <a:solidFill>
                  <a:schemeClr val="tx2"/>
                </a:solidFill>
              </a:rPr>
              <a:t>Source code </a:t>
            </a:r>
            <a:r>
              <a:rPr lang="en-US" sz="2800" dirty="0" smtClean="0"/>
              <a:t>and it is saved in a file with “.</a:t>
            </a:r>
            <a:r>
              <a:rPr lang="en-US" sz="2800" dirty="0" err="1" smtClean="0"/>
              <a:t>cpp</a:t>
            </a:r>
            <a:r>
              <a:rPr lang="en-US" sz="2800" dirty="0" smtClean="0"/>
              <a:t>” extension.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  <p:sp>
        <p:nvSpPr>
          <p:cNvPr id="26627" name="Footer Placeholder 18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/>
              <a:t>Asma Alosaimi -- Edit by Nouf Almunyif</a:t>
            </a:r>
            <a:endParaRPr lang="en-US" smtClean="0"/>
          </a:p>
        </p:txBody>
      </p:sp>
      <p:grpSp>
        <p:nvGrpSpPr>
          <p:cNvPr id="26630" name="Group 14"/>
          <p:cNvGrpSpPr>
            <a:grpSpLocks/>
          </p:cNvGrpSpPr>
          <p:nvPr/>
        </p:nvGrpSpPr>
        <p:grpSpPr bwMode="auto">
          <a:xfrm>
            <a:off x="5486400" y="4797425"/>
            <a:ext cx="3046413" cy="1784350"/>
            <a:chOff x="1728" y="2928"/>
            <a:chExt cx="1919" cy="1124"/>
          </a:xfrm>
        </p:grpSpPr>
        <p:sp>
          <p:nvSpPr>
            <p:cNvPr id="26631" name="Line 2"/>
            <p:cNvSpPr>
              <a:spLocks noChangeShapeType="1"/>
            </p:cNvSpPr>
            <p:nvPr/>
          </p:nvSpPr>
          <p:spPr bwMode="auto">
            <a:xfrm>
              <a:off x="3168" y="3120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632" name="Text Box 3"/>
            <p:cNvSpPr txBox="1">
              <a:spLocks noChangeArrowheads="1"/>
            </p:cNvSpPr>
            <p:nvPr/>
          </p:nvSpPr>
          <p:spPr bwMode="auto">
            <a:xfrm>
              <a:off x="1826" y="3648"/>
              <a:ext cx="6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  <a:latin typeface="Comic Sans MS" pitchFamily="66" charset="0"/>
                </a:rPr>
                <a:t>Program</a:t>
              </a:r>
            </a:p>
          </p:txBody>
        </p:sp>
        <p:sp>
          <p:nvSpPr>
            <p:cNvPr id="26633" name="Line 4"/>
            <p:cNvSpPr>
              <a:spLocks noChangeShapeType="1"/>
            </p:cNvSpPr>
            <p:nvPr/>
          </p:nvSpPr>
          <p:spPr bwMode="auto">
            <a:xfrm>
              <a:off x="2160" y="3120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26634" name="Group 5"/>
            <p:cNvGrpSpPr>
              <a:grpSpLocks/>
            </p:cNvGrpSpPr>
            <p:nvPr/>
          </p:nvGrpSpPr>
          <p:grpSpPr bwMode="auto">
            <a:xfrm>
              <a:off x="1728" y="3216"/>
              <a:ext cx="864" cy="336"/>
              <a:chOff x="1728" y="3360"/>
              <a:chExt cx="864" cy="336"/>
            </a:xfrm>
          </p:grpSpPr>
          <p:sp>
            <p:nvSpPr>
              <p:cNvPr id="26639" name="Oval 6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864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 pitchFamily="34" charset="0"/>
                </a:endParaRPr>
              </a:p>
            </p:txBody>
          </p:sp>
          <p:sp>
            <p:nvSpPr>
              <p:cNvPr id="26640" name="Text Box 7"/>
              <p:cNvSpPr txBox="1">
                <a:spLocks noChangeArrowheads="1"/>
              </p:cNvSpPr>
              <p:nvPr/>
            </p:nvSpPr>
            <p:spPr bwMode="auto">
              <a:xfrm>
                <a:off x="1882" y="3412"/>
                <a:ext cx="55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>
                    <a:solidFill>
                      <a:schemeClr val="tx2"/>
                    </a:solidFill>
                    <a:latin typeface="Comic Sans MS" pitchFamily="66" charset="0"/>
                  </a:rPr>
                  <a:t>Coding</a:t>
                </a:r>
              </a:p>
            </p:txBody>
          </p:sp>
        </p:grpSp>
        <p:sp>
          <p:nvSpPr>
            <p:cNvPr id="26635" name="Text Box 10"/>
            <p:cNvSpPr txBox="1">
              <a:spLocks noChangeArrowheads="1"/>
            </p:cNvSpPr>
            <p:nvPr/>
          </p:nvSpPr>
          <p:spPr bwMode="auto">
            <a:xfrm>
              <a:off x="1768" y="2928"/>
              <a:ext cx="7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  <a:latin typeface="Comic Sans MS" pitchFamily="66" charset="0"/>
                </a:rPr>
                <a:t>Algorithm</a:t>
              </a:r>
            </a:p>
          </p:txBody>
        </p:sp>
        <p:sp>
          <p:nvSpPr>
            <p:cNvPr id="26636" name="Text Box 11"/>
            <p:cNvSpPr txBox="1">
              <a:spLocks noChangeArrowheads="1"/>
            </p:cNvSpPr>
            <p:nvPr/>
          </p:nvSpPr>
          <p:spPr bwMode="auto">
            <a:xfrm>
              <a:off x="2693" y="2928"/>
              <a:ext cx="8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hlink"/>
                  </a:solidFill>
                  <a:latin typeface="Comic Sans MS" pitchFamily="66" charset="0"/>
                </a:rPr>
                <a:t>Pseudocode</a:t>
              </a:r>
            </a:p>
          </p:txBody>
        </p:sp>
        <p:sp>
          <p:nvSpPr>
            <p:cNvPr id="26637" name="Text Box 12"/>
            <p:cNvSpPr txBox="1">
              <a:spLocks noChangeArrowheads="1"/>
            </p:cNvSpPr>
            <p:nvPr/>
          </p:nvSpPr>
          <p:spPr bwMode="auto">
            <a:xfrm>
              <a:off x="2688" y="3648"/>
              <a:ext cx="959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chemeClr val="hlink"/>
                  </a:solidFill>
                  <a:latin typeface="Comic Sans MS" pitchFamily="66" charset="0"/>
                </a:rPr>
                <a:t>Source Code</a:t>
              </a:r>
            </a:p>
            <a:p>
              <a:pPr algn="ctr"/>
              <a:r>
                <a:rPr lang="en-US">
                  <a:solidFill>
                    <a:schemeClr val="hlink"/>
                  </a:solidFill>
                  <a:latin typeface="Comic Sans MS" pitchFamily="66" charset="0"/>
                </a:rPr>
                <a:t>(The “.cpp”)</a:t>
              </a:r>
            </a:p>
          </p:txBody>
        </p:sp>
        <p:sp>
          <p:nvSpPr>
            <p:cNvPr id="26638" name="Rectangle 13"/>
            <p:cNvSpPr>
              <a:spLocks noChangeArrowheads="1"/>
            </p:cNvSpPr>
            <p:nvPr/>
          </p:nvSpPr>
          <p:spPr bwMode="auto">
            <a:xfrm>
              <a:off x="2731" y="3264"/>
              <a:ext cx="874" cy="2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2"/>
                  </a:solidFill>
                  <a:latin typeface="Comic Sans MS" pitchFamily="66" charset="0"/>
                </a:rPr>
                <a:t>Translating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9154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b="1" dirty="0" smtClean="0"/>
              <a:t>Why Coding in Programming Languages</a:t>
            </a:r>
          </a:p>
        </p:txBody>
      </p:sp>
      <p:sp>
        <p:nvSpPr>
          <p:cNvPr id="2765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77724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We write computer programs (i.e. a set of instructions) in programming languages such as C, C++, and Java.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We use these programming languages because they are easily understood by humans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But then how does the computer understand the instructions that we write?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/>
              <a:t>Asma Alosaimi -- Edit by Nouf Almunyif</a:t>
            </a:r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52450" y="430213"/>
            <a:ext cx="89154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dirty="0" smtClean="0"/>
              <a:t>4-Compiling Computer Programs</a:t>
            </a:r>
            <a:endParaRPr lang="en-US" sz="3200" dirty="0" smtClean="0"/>
          </a:p>
        </p:txBody>
      </p:sp>
      <p:sp>
        <p:nvSpPr>
          <p:cNvPr id="1843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7696200" cy="3657600"/>
          </a:xfrm>
        </p:spPr>
        <p:txBody>
          <a:bodyPr>
            <a:noAutofit/>
          </a:bodyPr>
          <a:lstStyle/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000" i="1" dirty="0" smtClean="0">
                <a:solidFill>
                  <a:srgbClr val="FF0000"/>
                </a:solidFill>
              </a:rPr>
              <a:t>Computers do not understand</a:t>
            </a:r>
            <a:r>
              <a:rPr lang="en-US" sz="2000" dirty="0" smtClean="0"/>
              <a:t> programs written in </a:t>
            </a:r>
            <a:r>
              <a:rPr lang="en-US" sz="2000" i="1" dirty="0" smtClean="0">
                <a:solidFill>
                  <a:srgbClr val="FF0000"/>
                </a:solidFill>
              </a:rPr>
              <a:t>programming languages</a:t>
            </a:r>
            <a:r>
              <a:rPr lang="en-US" sz="2000" dirty="0" smtClean="0"/>
              <a:t> such as  C, C++ and Java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en-US" sz="2000" dirty="0" smtClean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000" i="1" dirty="0" smtClean="0"/>
              <a:t>Programs</a:t>
            </a:r>
            <a:r>
              <a:rPr lang="en-US" sz="2000" dirty="0" smtClean="0"/>
              <a:t> must first be </a:t>
            </a:r>
            <a:r>
              <a:rPr lang="en-US" sz="2000" i="1" dirty="0" smtClean="0">
                <a:solidFill>
                  <a:srgbClr val="FF0000"/>
                </a:solidFill>
              </a:rPr>
              <a:t>converted</a:t>
            </a: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into</a:t>
            </a: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machine code</a:t>
            </a:r>
            <a:r>
              <a:rPr lang="en-US" sz="2000" dirty="0" smtClean="0"/>
              <a:t> that the computer can run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en-US" sz="2000" dirty="0" smtClean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000" dirty="0" smtClean="0"/>
              <a:t>A Software that </a:t>
            </a:r>
            <a:r>
              <a:rPr lang="en-US" sz="2000" i="1" dirty="0" smtClean="0">
                <a:solidFill>
                  <a:srgbClr val="FF0000"/>
                </a:solidFill>
              </a:rPr>
              <a:t>translates</a:t>
            </a:r>
            <a:r>
              <a:rPr lang="en-US" sz="2000" dirty="0" smtClean="0"/>
              <a:t> a programming language statements into machine code is called a </a:t>
            </a:r>
            <a:r>
              <a:rPr lang="en-US" sz="2000" b="1" i="1" dirty="0" smtClean="0">
                <a:solidFill>
                  <a:schemeClr val="tx2"/>
                </a:solidFill>
              </a:rPr>
              <a:t>compiler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en-US" sz="2000" b="1" i="1" dirty="0" smtClean="0">
              <a:solidFill>
                <a:schemeClr val="tx2"/>
              </a:solidFill>
            </a:endParaRP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16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endParaRPr lang="en-US" sz="2000" dirty="0" smtClean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en-US" sz="2000" dirty="0" smtClean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en-US" sz="2000" b="1" dirty="0" smtClean="0">
              <a:solidFill>
                <a:schemeClr val="tx2"/>
              </a:solidFill>
            </a:endParaRP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/>
              <a:t>Asma Alosaimi -- Edit by Nouf Almunyif</a:t>
            </a:r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54013"/>
            <a:ext cx="91440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dirty="0" smtClean="0"/>
              <a:t>Programming Language Compiler</a:t>
            </a:r>
          </a:p>
        </p:txBody>
      </p:sp>
      <p:sp>
        <p:nvSpPr>
          <p:cNvPr id="2970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696200" cy="3657600"/>
          </a:xfrm>
        </p:spPr>
        <p:txBody>
          <a:bodyPr/>
          <a:lstStyle/>
          <a:p>
            <a:pPr eaLnBrk="1" hangingPunct="1"/>
            <a:r>
              <a:rPr lang="en-US" dirty="0" smtClean="0"/>
              <a:t>A compiler is a software that:</a:t>
            </a:r>
          </a:p>
          <a:p>
            <a:pPr lvl="1" eaLnBrk="1" hangingPunct="1"/>
            <a:r>
              <a:rPr lang="en-US" i="1" dirty="0" smtClean="0">
                <a:solidFill>
                  <a:srgbClr val="FF0000"/>
                </a:solidFill>
              </a:rPr>
              <a:t>Checks the correctness</a:t>
            </a:r>
            <a:r>
              <a:rPr lang="en-US" dirty="0" smtClean="0"/>
              <a:t> of the source code according to the language rules.</a:t>
            </a:r>
          </a:p>
          <a:p>
            <a:pPr lvl="2" eaLnBrk="1" hangingPunct="1"/>
            <a:r>
              <a:rPr lang="en-US" b="1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Syntax errors </a:t>
            </a:r>
            <a:r>
              <a:rPr lang="en-US" dirty="0" smtClean="0"/>
              <a:t>are raised if some rules were violated.</a:t>
            </a:r>
          </a:p>
          <a:p>
            <a:pPr lvl="1" eaLnBrk="1" hangingPunct="1"/>
            <a:r>
              <a:rPr lang="en-US" i="1" dirty="0" smtClean="0">
                <a:solidFill>
                  <a:srgbClr val="FF0000"/>
                </a:solidFill>
              </a:rPr>
              <a:t>Translates</a:t>
            </a:r>
            <a:r>
              <a:rPr lang="en-US" dirty="0" smtClean="0"/>
              <a:t> the source code into a machine code if no errors were found.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9699" name="Footer Placeholder 8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/>
              <a:t>Asma Alosaimi -- Edit by Nouf Almunyif</a:t>
            </a:r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8183880" cy="1051560"/>
          </a:xfrm>
        </p:spPr>
        <p:txBody>
          <a:bodyPr/>
          <a:lstStyle/>
          <a:p>
            <a:r>
              <a:rPr lang="en-GB" dirty="0" smtClean="0"/>
              <a:t>syntax vs. semantics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183880" cy="4908032"/>
          </a:xfrm>
        </p:spPr>
        <p:txBody>
          <a:bodyPr/>
          <a:lstStyle/>
          <a:p>
            <a:r>
              <a:rPr lang="en-GB" dirty="0" smtClean="0"/>
              <a:t>Syntax </a:t>
            </a:r>
            <a:r>
              <a:rPr lang="en-GB" i="1" dirty="0" smtClean="0"/>
              <a:t>refers to grammatical </a:t>
            </a:r>
            <a:r>
              <a:rPr lang="en-GB" dirty="0" smtClean="0"/>
              <a:t> structure</a:t>
            </a:r>
          </a:p>
          <a:p>
            <a:r>
              <a:rPr lang="en-US" dirty="0" smtClean="0"/>
              <a:t>Ex: adding two numbers </a:t>
            </a:r>
          </a:p>
          <a:p>
            <a:r>
              <a:rPr lang="en-US" dirty="0" smtClean="0"/>
              <a:t>c=</a:t>
            </a:r>
            <a:r>
              <a:rPr lang="en-US" dirty="0" err="1" smtClean="0"/>
              <a:t>a#b</a:t>
            </a:r>
            <a:endParaRPr lang="en-US" dirty="0" smtClean="0"/>
          </a:p>
          <a:p>
            <a:endParaRPr lang="en-GB" dirty="0" smtClean="0"/>
          </a:p>
          <a:p>
            <a:r>
              <a:rPr lang="en-GB" dirty="0" smtClean="0"/>
              <a:t>semantics </a:t>
            </a:r>
            <a:r>
              <a:rPr lang="en-GB" i="1" dirty="0" smtClean="0"/>
              <a:t>refers to the</a:t>
            </a:r>
            <a:r>
              <a:rPr lang="en-GB" dirty="0" smtClean="0"/>
              <a:t> meaning.</a:t>
            </a:r>
          </a:p>
          <a:p>
            <a:r>
              <a:rPr lang="en-US" dirty="0" smtClean="0"/>
              <a:t>Ex:</a:t>
            </a:r>
          </a:p>
          <a:p>
            <a:pPr>
              <a:buNone/>
            </a:pPr>
            <a:r>
              <a:rPr lang="en-US" dirty="0" smtClean="0"/>
              <a:t> c=a/0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Asma Alosaimi -- Edit by Nouf Almunyif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83880" cy="1051560"/>
          </a:xfrm>
        </p:spPr>
        <p:txBody>
          <a:bodyPr/>
          <a:lstStyle/>
          <a:p>
            <a:r>
              <a:rPr lang="en-GB" dirty="0" smtClean="0"/>
              <a:t>what is programming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183880" cy="4187952"/>
          </a:xfrm>
        </p:spPr>
        <p:txBody>
          <a:bodyPr/>
          <a:lstStyle/>
          <a:p>
            <a:r>
              <a:rPr lang="en-GB" dirty="0" smtClean="0"/>
              <a:t>is a process that leads from an original formulation of a computing problem to executable programs.</a:t>
            </a:r>
          </a:p>
          <a:p>
            <a:r>
              <a:rPr lang="en-GB" dirty="0" smtClean="0"/>
              <a:t>It involves activities such as analysis, understanding, solving such problems, implementation (coding) and testing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Asma Alosaimi -- Edit by Nouf Almunyif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83880" cy="1051560"/>
          </a:xfrm>
        </p:spPr>
        <p:txBody>
          <a:bodyPr/>
          <a:lstStyle/>
          <a:p>
            <a:pPr eaLnBrk="1" hangingPunct="1"/>
            <a:r>
              <a:rPr lang="en-US" b="1" dirty="0" smtClean="0"/>
              <a:t>5-Running The Program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9552" y="1772816"/>
            <a:ext cx="8183880" cy="4187952"/>
          </a:xfrm>
        </p:spPr>
        <p:txBody>
          <a:bodyPr>
            <a:normAutofit fontScale="77500" lnSpcReduction="20000"/>
          </a:bodyPr>
          <a:lstStyle/>
          <a:p>
            <a:pPr marL="320040" lvl="1" indent="-320040" eaLnBrk="1" fontAlgn="auto" hangingPunct="1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Before  running.. </a:t>
            </a:r>
            <a:endParaRPr lang="en-US" sz="24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en-US" sz="2800" dirty="0" smtClean="0"/>
              <a:t>links the object code with the code for the missing functions to produce an executable image (with no missing pieces) , this is called </a:t>
            </a:r>
            <a:r>
              <a:rPr lang="en-US" sz="2800" b="1" dirty="0" smtClean="0"/>
              <a:t>link phase </a:t>
            </a:r>
            <a:r>
              <a:rPr lang="en-US" sz="2800" dirty="0" smtClean="0"/>
              <a:t>. 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endParaRPr lang="en-US" sz="2800" dirty="0" smtClean="0"/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en-US" sz="2800" dirty="0" smtClean="0"/>
              <a:t>If the program compiles and links correctly, a file called </a:t>
            </a:r>
            <a:r>
              <a:rPr lang="en-US" sz="2800" dirty="0" err="1" smtClean="0"/>
              <a:t>a.out</a:t>
            </a:r>
            <a:r>
              <a:rPr lang="en-US" sz="2800" dirty="0" smtClean="0"/>
              <a:t> is produced.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endParaRPr lang="en-US" sz="2800" dirty="0" smtClean="0"/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en-US" sz="2800" dirty="0" smtClean="0"/>
              <a:t>Before a program can be executed, the program must first be placed in memory this called </a:t>
            </a:r>
            <a:r>
              <a:rPr lang="en-US" sz="2800" b="1" dirty="0" smtClean="0"/>
              <a:t>load phase </a:t>
            </a:r>
            <a:r>
              <a:rPr lang="en-US" sz="2800" dirty="0" smtClean="0"/>
              <a:t>.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endParaRPr lang="en-US" sz="2800" dirty="0" smtClean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3100" dirty="0" smtClean="0"/>
              <a:t>the computer, under the control of its CPU, </a:t>
            </a:r>
            <a:r>
              <a:rPr lang="en-US" sz="3100" b="1" dirty="0" smtClean="0"/>
              <a:t>executes</a:t>
            </a:r>
            <a:r>
              <a:rPr lang="en-US" sz="3100" dirty="0" smtClean="0"/>
              <a:t> the program one instruction at a time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  <p:sp>
        <p:nvSpPr>
          <p:cNvPr id="30723" name="Footer Placeholder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/>
              <a:t>Asma Alosaimi -- Edit by Nouf Almunyif</a:t>
            </a:r>
            <a:endParaRPr lang="en-U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48680"/>
            <a:ext cx="7848600" cy="914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/>
              <a:t>6-Testing and Debugging the Program</a:t>
            </a:r>
          </a:p>
        </p:txBody>
      </p:sp>
      <p:sp>
        <p:nvSpPr>
          <p:cNvPr id="2765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179388" y="1844675"/>
            <a:ext cx="8640762" cy="3657600"/>
          </a:xfrm>
        </p:spPr>
        <p:txBody>
          <a:bodyPr>
            <a:normAutofit fontScale="92500"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b="1" dirty="0" smtClean="0"/>
              <a:t>Testing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b="1" dirty="0" smtClean="0"/>
              <a:t>Be sure that the output of the program conforms with the input.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b="1" dirty="0" smtClean="0"/>
              <a:t>There are two types of errors:</a:t>
            </a:r>
          </a:p>
          <a:p>
            <a:pPr lvl="2" eaLnBrk="1" fontAlgn="auto" hangingPunct="1">
              <a:spcAft>
                <a:spcPts val="0"/>
              </a:spcAft>
              <a:buFont typeface="Wingdings"/>
              <a:buChar char=""/>
              <a:defRPr/>
            </a:pPr>
            <a:r>
              <a:rPr lang="en-US" b="1" dirty="0" smtClean="0">
                <a:solidFill>
                  <a:schemeClr val="tx2"/>
                </a:solidFill>
              </a:rPr>
              <a:t>Logical Errors:</a:t>
            </a:r>
            <a:r>
              <a:rPr lang="en-US" b="1" dirty="0" smtClean="0">
                <a:solidFill>
                  <a:schemeClr val="folHlink"/>
                </a:solidFill>
              </a:rPr>
              <a:t> </a:t>
            </a:r>
            <a:r>
              <a:rPr lang="en-US" b="1" dirty="0" smtClean="0"/>
              <a:t>The program run but provides wrong output.</a:t>
            </a:r>
          </a:p>
          <a:p>
            <a:pPr lvl="2" eaLnBrk="1" fontAlgn="auto" hangingPunct="1">
              <a:spcAft>
                <a:spcPts val="0"/>
              </a:spcAft>
              <a:buFont typeface="Wingdings"/>
              <a:buChar char=""/>
              <a:defRPr/>
            </a:pPr>
            <a:r>
              <a:rPr lang="en-US" b="1" dirty="0" smtClean="0">
                <a:solidFill>
                  <a:schemeClr val="tx2"/>
                </a:solidFill>
              </a:rPr>
              <a:t>Runtime errors:</a:t>
            </a:r>
            <a:r>
              <a:rPr lang="en-US" b="1" dirty="0" smtClean="0">
                <a:solidFill>
                  <a:schemeClr val="folHlink"/>
                </a:solidFill>
              </a:rPr>
              <a:t> </a:t>
            </a:r>
            <a:r>
              <a:rPr lang="en-US" b="1" dirty="0" smtClean="0"/>
              <a:t>The program stop running suddenly when asking the OS executing a non accepted statement (divide by zero, etc).</a:t>
            </a:r>
            <a:r>
              <a:rPr lang="en-US" b="1" dirty="0" smtClean="0">
                <a:solidFill>
                  <a:schemeClr val="folHlink"/>
                </a:solidFill>
              </a:rPr>
              <a:t>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b="1" dirty="0" smtClean="0"/>
              <a:t>Debugging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Find, Understand and correct the error</a:t>
            </a:r>
          </a:p>
        </p:txBody>
      </p:sp>
      <p:sp>
        <p:nvSpPr>
          <p:cNvPr id="31747" name="Footer Placeholder 8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/>
              <a:t>Asma Alosaimi -- Edit by Nouf Almunyif</a:t>
            </a:r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4868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 Basics of a Typical C++ Environment</a:t>
            </a: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152400" y="1733550"/>
            <a:ext cx="4724400" cy="500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/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Phases of C++ Programs:</a:t>
            </a:r>
          </a:p>
          <a:p>
            <a:pPr marL="914400" lvl="1" indent="-457200" eaLnBrk="0" hangingPunct="0"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Edit</a:t>
            </a:r>
          </a:p>
          <a:p>
            <a:pPr marL="914400" lvl="1" indent="-457200" eaLnBrk="0" hangingPunct="0"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Preprocess</a:t>
            </a:r>
          </a:p>
          <a:p>
            <a:pPr marL="914400" lvl="1" indent="-457200" eaLnBrk="0" hangingPunct="0"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Compile</a:t>
            </a:r>
          </a:p>
          <a:p>
            <a:pPr marL="914400" lvl="1" indent="-457200" eaLnBrk="0" hangingPunct="0"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Link</a:t>
            </a:r>
          </a:p>
          <a:p>
            <a:pPr marL="914400" lvl="1" indent="-457200" eaLnBrk="0" hangingPunct="0"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Load</a:t>
            </a:r>
          </a:p>
          <a:p>
            <a:pPr marL="914400" lvl="1" indent="-457200" eaLnBrk="0" hangingPunct="0"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Execute </a:t>
            </a:r>
          </a:p>
          <a:p>
            <a:pPr marL="457200" indent="-457200" eaLnBrk="0" hangingPunct="0"/>
            <a:endParaRPr lang="en-US" sz="28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32773" name="Group 157"/>
          <p:cNvGrpSpPr>
            <a:grpSpLocks/>
          </p:cNvGrpSpPr>
          <p:nvPr/>
        </p:nvGrpSpPr>
        <p:grpSpPr bwMode="auto">
          <a:xfrm>
            <a:off x="4187825" y="1057275"/>
            <a:ext cx="4656138" cy="5572125"/>
            <a:chOff x="2638" y="762"/>
            <a:chExt cx="2933" cy="3510"/>
          </a:xfrm>
        </p:grpSpPr>
        <p:sp>
          <p:nvSpPr>
            <p:cNvPr id="32774" name="Freeform 5"/>
            <p:cNvSpPr>
              <a:spLocks/>
            </p:cNvSpPr>
            <p:nvPr/>
          </p:nvSpPr>
          <p:spPr bwMode="auto">
            <a:xfrm>
              <a:off x="2638" y="2381"/>
              <a:ext cx="756" cy="288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w 20000"/>
                <a:gd name="T5" fmla="*/ 0 h 20000"/>
                <a:gd name="T6" fmla="*/ 0 w 20000"/>
                <a:gd name="T7" fmla="*/ 0 h 20000"/>
                <a:gd name="T8" fmla="*/ 0 w 20000"/>
                <a:gd name="T9" fmla="*/ 0 h 2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000"/>
                <a:gd name="T16" fmla="*/ 0 h 20000"/>
                <a:gd name="T17" fmla="*/ 20000 w 20000"/>
                <a:gd name="T18" fmla="*/ 20000 h 20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000" h="20000">
                  <a:moveTo>
                    <a:pt x="19988" y="0"/>
                  </a:moveTo>
                  <a:lnTo>
                    <a:pt x="19988" y="19972"/>
                  </a:lnTo>
                  <a:lnTo>
                    <a:pt x="0" y="19972"/>
                  </a:lnTo>
                  <a:lnTo>
                    <a:pt x="0" y="0"/>
                  </a:lnTo>
                  <a:lnTo>
                    <a:pt x="19988" y="0"/>
                  </a:lnTo>
                  <a:close/>
                </a:path>
              </a:pathLst>
            </a:custGeom>
            <a:solidFill>
              <a:srgbClr val="4DB3E6"/>
            </a:solidFill>
            <a:ln w="3175">
              <a:solidFill>
                <a:srgbClr val="4DB3E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5" name="Freeform 6"/>
            <p:cNvSpPr>
              <a:spLocks/>
            </p:cNvSpPr>
            <p:nvPr/>
          </p:nvSpPr>
          <p:spPr bwMode="auto">
            <a:xfrm>
              <a:off x="2638" y="1545"/>
              <a:ext cx="756" cy="288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w 20000"/>
                <a:gd name="T5" fmla="*/ 0 h 20000"/>
                <a:gd name="T6" fmla="*/ 0 w 20000"/>
                <a:gd name="T7" fmla="*/ 0 h 20000"/>
                <a:gd name="T8" fmla="*/ 0 w 20000"/>
                <a:gd name="T9" fmla="*/ 0 h 2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000"/>
                <a:gd name="T16" fmla="*/ 0 h 20000"/>
                <a:gd name="T17" fmla="*/ 20000 w 20000"/>
                <a:gd name="T18" fmla="*/ 20000 h 20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000" h="20000">
                  <a:moveTo>
                    <a:pt x="19988" y="0"/>
                  </a:moveTo>
                  <a:lnTo>
                    <a:pt x="19988" y="19972"/>
                  </a:lnTo>
                  <a:lnTo>
                    <a:pt x="0" y="19972"/>
                  </a:lnTo>
                  <a:lnTo>
                    <a:pt x="0" y="0"/>
                  </a:lnTo>
                  <a:lnTo>
                    <a:pt x="19988" y="0"/>
                  </a:lnTo>
                  <a:close/>
                </a:path>
              </a:pathLst>
            </a:custGeom>
            <a:solidFill>
              <a:srgbClr val="4DB3E6"/>
            </a:solidFill>
            <a:ln w="3175">
              <a:solidFill>
                <a:srgbClr val="4DB3E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6" name="Freeform 7"/>
            <p:cNvSpPr>
              <a:spLocks/>
            </p:cNvSpPr>
            <p:nvPr/>
          </p:nvSpPr>
          <p:spPr bwMode="auto">
            <a:xfrm>
              <a:off x="2638" y="2381"/>
              <a:ext cx="756" cy="288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w 20000"/>
                <a:gd name="T5" fmla="*/ 0 h 20000"/>
                <a:gd name="T6" fmla="*/ 0 w 20000"/>
                <a:gd name="T7" fmla="*/ 0 h 20000"/>
                <a:gd name="T8" fmla="*/ 0 w 20000"/>
                <a:gd name="T9" fmla="*/ 0 h 2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000"/>
                <a:gd name="T16" fmla="*/ 0 h 20000"/>
                <a:gd name="T17" fmla="*/ 20000 w 20000"/>
                <a:gd name="T18" fmla="*/ 20000 h 20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000" h="20000">
                  <a:moveTo>
                    <a:pt x="19988" y="0"/>
                  </a:moveTo>
                  <a:lnTo>
                    <a:pt x="19988" y="19972"/>
                  </a:lnTo>
                  <a:lnTo>
                    <a:pt x="0" y="19972"/>
                  </a:lnTo>
                  <a:lnTo>
                    <a:pt x="0" y="0"/>
                  </a:lnTo>
                  <a:lnTo>
                    <a:pt x="19988" y="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7" name="Rectangle 8"/>
            <p:cNvSpPr>
              <a:spLocks noChangeArrowheads="1"/>
            </p:cNvSpPr>
            <p:nvPr/>
          </p:nvSpPr>
          <p:spPr bwMode="auto">
            <a:xfrm>
              <a:off x="2844" y="2472"/>
              <a:ext cx="342" cy="112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000">
                  <a:solidFill>
                    <a:srgbClr val="000000"/>
                  </a:solidFill>
                  <a:latin typeface="Times New Roman" pitchFamily="18" charset="0"/>
                  <a:ea typeface="Mincho"/>
                  <a:cs typeface="Mincho"/>
                </a:rPr>
                <a:t>Loader</a:t>
              </a:r>
              <a:endParaRPr lang="en-US" sz="1200">
                <a:solidFill>
                  <a:srgbClr val="000000"/>
                </a:solidFill>
                <a:latin typeface="Times New Roman" pitchFamily="18" charset="0"/>
              </a:endParaRPr>
            </a:p>
            <a:p>
              <a:pPr eaLnBrk="0" hangingPunct="0"/>
              <a:endParaRPr lang="en-US" sz="2400">
                <a:latin typeface="Times New Roman" pitchFamily="18" charset="0"/>
                <a:ea typeface="Mincho"/>
                <a:cs typeface="Mincho"/>
              </a:endParaRPr>
            </a:p>
          </p:txBody>
        </p:sp>
        <p:sp>
          <p:nvSpPr>
            <p:cNvPr id="32778" name="Freeform 9"/>
            <p:cNvSpPr>
              <a:spLocks/>
            </p:cNvSpPr>
            <p:nvPr/>
          </p:nvSpPr>
          <p:spPr bwMode="auto">
            <a:xfrm>
              <a:off x="3396" y="912"/>
              <a:ext cx="324" cy="0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20000 w 20000"/>
                <a:gd name="T9" fmla="*/ 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19972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 type="triangle" w="med" len="sm"/>
              <a:tailEnd type="triangle" w="med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9" name="Freeform 10"/>
            <p:cNvSpPr>
              <a:spLocks/>
            </p:cNvSpPr>
            <p:nvPr/>
          </p:nvSpPr>
          <p:spPr bwMode="auto">
            <a:xfrm>
              <a:off x="3396" y="1305"/>
              <a:ext cx="324" cy="0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20000 w 20000"/>
                <a:gd name="T9" fmla="*/ 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19972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 type="triangle" w="med" len="sm"/>
              <a:tailEnd type="triangle" w="med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0" name="Freeform 11"/>
            <p:cNvSpPr>
              <a:spLocks/>
            </p:cNvSpPr>
            <p:nvPr/>
          </p:nvSpPr>
          <p:spPr bwMode="auto">
            <a:xfrm>
              <a:off x="3396" y="2525"/>
              <a:ext cx="324" cy="0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20000 w 20000"/>
                <a:gd name="T9" fmla="*/ 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19972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1" name="Rectangle 12"/>
            <p:cNvSpPr>
              <a:spLocks noChangeArrowheads="1"/>
            </p:cNvSpPr>
            <p:nvPr/>
          </p:nvSpPr>
          <p:spPr bwMode="auto">
            <a:xfrm>
              <a:off x="3720" y="2310"/>
              <a:ext cx="486" cy="160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indent="228600"/>
              <a:r>
                <a:rPr lang="en-US" sz="900">
                  <a:solidFill>
                    <a:srgbClr val="000000"/>
                  </a:solidFill>
                  <a:latin typeface="AvantGarde"/>
                </a:rPr>
                <a:t>Primary</a:t>
              </a:r>
              <a:endParaRPr lang="en-US" sz="1000">
                <a:solidFill>
                  <a:srgbClr val="000000"/>
                </a:solidFill>
                <a:latin typeface="Times" pitchFamily="18" charset="0"/>
              </a:endParaRPr>
            </a:p>
            <a:p>
              <a:pPr indent="228600" eaLnBrk="0" hangingPunct="0"/>
              <a:r>
                <a:rPr lang="en-US" sz="900">
                  <a:solidFill>
                    <a:srgbClr val="000000"/>
                  </a:solidFill>
                  <a:latin typeface="AvantGarde"/>
                </a:rPr>
                <a:t>Memory</a:t>
              </a:r>
              <a:endParaRPr lang="en-US" sz="1000">
                <a:solidFill>
                  <a:srgbClr val="000000"/>
                </a:solidFill>
                <a:latin typeface="Times" pitchFamily="18" charset="0"/>
              </a:endParaRPr>
            </a:p>
            <a:p>
              <a:pPr indent="228600" eaLnBrk="0" hangingPunct="0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782" name="Freeform 13"/>
            <p:cNvSpPr>
              <a:spLocks/>
            </p:cNvSpPr>
            <p:nvPr/>
          </p:nvSpPr>
          <p:spPr bwMode="auto">
            <a:xfrm>
              <a:off x="3396" y="3533"/>
              <a:ext cx="324" cy="0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20000 w 20000"/>
                <a:gd name="T9" fmla="*/ 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19972" y="0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 type="triangle" w="med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783" name="Group 14"/>
            <p:cNvGrpSpPr>
              <a:grpSpLocks/>
            </p:cNvGrpSpPr>
            <p:nvPr/>
          </p:nvGrpSpPr>
          <p:grpSpPr bwMode="auto">
            <a:xfrm>
              <a:off x="4260" y="2304"/>
              <a:ext cx="108" cy="960"/>
              <a:chOff x="0" y="0"/>
              <a:chExt cx="19999" cy="19999"/>
            </a:xfrm>
          </p:grpSpPr>
          <p:sp>
            <p:nvSpPr>
              <p:cNvPr id="32918" name="Arc 15"/>
              <p:cNvSpPr>
                <a:spLocks/>
              </p:cNvSpPr>
              <p:nvPr/>
            </p:nvSpPr>
            <p:spPr bwMode="auto">
              <a:xfrm>
                <a:off x="0" y="0"/>
                <a:ext cx="10041" cy="5006"/>
              </a:xfrm>
              <a:custGeom>
                <a:avLst/>
                <a:gdLst>
                  <a:gd name="T0" fmla="*/ 0 w 21600"/>
                  <a:gd name="T1" fmla="*/ 0 h 21600"/>
                  <a:gd name="T2" fmla="*/ 47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9" name="Arc 16"/>
              <p:cNvSpPr>
                <a:spLocks/>
              </p:cNvSpPr>
              <p:nvPr/>
            </p:nvSpPr>
            <p:spPr bwMode="auto">
              <a:xfrm flipV="1">
                <a:off x="0" y="14993"/>
                <a:ext cx="10041" cy="5006"/>
              </a:xfrm>
              <a:custGeom>
                <a:avLst/>
                <a:gdLst>
                  <a:gd name="T0" fmla="*/ 0 w 21600"/>
                  <a:gd name="T1" fmla="*/ 0 h 21600"/>
                  <a:gd name="T2" fmla="*/ 47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0" name="Arc 17"/>
              <p:cNvSpPr>
                <a:spLocks/>
              </p:cNvSpPr>
              <p:nvPr/>
            </p:nvSpPr>
            <p:spPr bwMode="auto">
              <a:xfrm flipH="1">
                <a:off x="9958" y="9995"/>
                <a:ext cx="10041" cy="5006"/>
              </a:xfrm>
              <a:custGeom>
                <a:avLst/>
                <a:gdLst>
                  <a:gd name="T0" fmla="*/ 0 w 21600"/>
                  <a:gd name="T1" fmla="*/ 0 h 21600"/>
                  <a:gd name="T2" fmla="*/ 47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1" name="Arc 18"/>
              <p:cNvSpPr>
                <a:spLocks/>
              </p:cNvSpPr>
              <p:nvPr/>
            </p:nvSpPr>
            <p:spPr bwMode="auto">
              <a:xfrm flipH="1" flipV="1">
                <a:off x="9958" y="4998"/>
                <a:ext cx="10041" cy="5006"/>
              </a:xfrm>
              <a:custGeom>
                <a:avLst/>
                <a:gdLst>
                  <a:gd name="T0" fmla="*/ 0 w 21600"/>
                  <a:gd name="T1" fmla="*/ 0 h 21600"/>
                  <a:gd name="T2" fmla="*/ 47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784" name="Group 19"/>
            <p:cNvGrpSpPr>
              <a:grpSpLocks/>
            </p:cNvGrpSpPr>
            <p:nvPr/>
          </p:nvGrpSpPr>
          <p:grpSpPr bwMode="auto">
            <a:xfrm>
              <a:off x="4260" y="3312"/>
              <a:ext cx="108" cy="960"/>
              <a:chOff x="0" y="0"/>
              <a:chExt cx="19999" cy="19999"/>
            </a:xfrm>
          </p:grpSpPr>
          <p:sp>
            <p:nvSpPr>
              <p:cNvPr id="32914" name="Arc 20"/>
              <p:cNvSpPr>
                <a:spLocks/>
              </p:cNvSpPr>
              <p:nvPr/>
            </p:nvSpPr>
            <p:spPr bwMode="auto">
              <a:xfrm>
                <a:off x="0" y="0"/>
                <a:ext cx="10041" cy="5006"/>
              </a:xfrm>
              <a:custGeom>
                <a:avLst/>
                <a:gdLst>
                  <a:gd name="T0" fmla="*/ 0 w 21600"/>
                  <a:gd name="T1" fmla="*/ 0 h 21600"/>
                  <a:gd name="T2" fmla="*/ 47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5" name="Arc 21"/>
              <p:cNvSpPr>
                <a:spLocks/>
              </p:cNvSpPr>
              <p:nvPr/>
            </p:nvSpPr>
            <p:spPr bwMode="auto">
              <a:xfrm flipV="1">
                <a:off x="0" y="14993"/>
                <a:ext cx="10041" cy="5006"/>
              </a:xfrm>
              <a:custGeom>
                <a:avLst/>
                <a:gdLst>
                  <a:gd name="T0" fmla="*/ 0 w 21600"/>
                  <a:gd name="T1" fmla="*/ 0 h 21600"/>
                  <a:gd name="T2" fmla="*/ 47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6" name="Arc 22"/>
              <p:cNvSpPr>
                <a:spLocks/>
              </p:cNvSpPr>
              <p:nvPr/>
            </p:nvSpPr>
            <p:spPr bwMode="auto">
              <a:xfrm flipH="1">
                <a:off x="9958" y="9995"/>
                <a:ext cx="10041" cy="5006"/>
              </a:xfrm>
              <a:custGeom>
                <a:avLst/>
                <a:gdLst>
                  <a:gd name="T0" fmla="*/ 0 w 21600"/>
                  <a:gd name="T1" fmla="*/ 0 h 21600"/>
                  <a:gd name="T2" fmla="*/ 47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7" name="Arc 23"/>
              <p:cNvSpPr>
                <a:spLocks/>
              </p:cNvSpPr>
              <p:nvPr/>
            </p:nvSpPr>
            <p:spPr bwMode="auto">
              <a:xfrm flipH="1" flipV="1">
                <a:off x="9958" y="4998"/>
                <a:ext cx="10041" cy="5006"/>
              </a:xfrm>
              <a:custGeom>
                <a:avLst/>
                <a:gdLst>
                  <a:gd name="T0" fmla="*/ 0 w 21600"/>
                  <a:gd name="T1" fmla="*/ 0 h 21600"/>
                  <a:gd name="T2" fmla="*/ 47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785" name="Group 24"/>
            <p:cNvGrpSpPr>
              <a:grpSpLocks/>
            </p:cNvGrpSpPr>
            <p:nvPr/>
          </p:nvGrpSpPr>
          <p:grpSpPr bwMode="auto">
            <a:xfrm>
              <a:off x="4260" y="768"/>
              <a:ext cx="108" cy="288"/>
              <a:chOff x="0" y="0"/>
              <a:chExt cx="19999" cy="20001"/>
            </a:xfrm>
          </p:grpSpPr>
          <p:sp>
            <p:nvSpPr>
              <p:cNvPr id="32910" name="Arc 25"/>
              <p:cNvSpPr>
                <a:spLocks/>
              </p:cNvSpPr>
              <p:nvPr/>
            </p:nvSpPr>
            <p:spPr bwMode="auto">
              <a:xfrm>
                <a:off x="0" y="0"/>
                <a:ext cx="10041" cy="5021"/>
              </a:xfrm>
              <a:custGeom>
                <a:avLst/>
                <a:gdLst>
                  <a:gd name="T0" fmla="*/ 0 w 21600"/>
                  <a:gd name="T1" fmla="*/ 0 h 21600"/>
                  <a:gd name="T2" fmla="*/ 47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1" name="Arc 26"/>
              <p:cNvSpPr>
                <a:spLocks/>
              </p:cNvSpPr>
              <p:nvPr/>
            </p:nvSpPr>
            <p:spPr bwMode="auto">
              <a:xfrm flipV="1">
                <a:off x="0" y="14980"/>
                <a:ext cx="10041" cy="5021"/>
              </a:xfrm>
              <a:custGeom>
                <a:avLst/>
                <a:gdLst>
                  <a:gd name="T0" fmla="*/ 0 w 21600"/>
                  <a:gd name="T1" fmla="*/ 0 h 21600"/>
                  <a:gd name="T2" fmla="*/ 47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2" name="Arc 27"/>
              <p:cNvSpPr>
                <a:spLocks/>
              </p:cNvSpPr>
              <p:nvPr/>
            </p:nvSpPr>
            <p:spPr bwMode="auto">
              <a:xfrm flipH="1">
                <a:off x="9958" y="9987"/>
                <a:ext cx="10041" cy="5021"/>
              </a:xfrm>
              <a:custGeom>
                <a:avLst/>
                <a:gdLst>
                  <a:gd name="T0" fmla="*/ 0 w 21600"/>
                  <a:gd name="T1" fmla="*/ 0 h 21600"/>
                  <a:gd name="T2" fmla="*/ 47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3" name="Arc 28"/>
              <p:cNvSpPr>
                <a:spLocks/>
              </p:cNvSpPr>
              <p:nvPr/>
            </p:nvSpPr>
            <p:spPr bwMode="auto">
              <a:xfrm flipH="1" flipV="1">
                <a:off x="9958" y="4993"/>
                <a:ext cx="10041" cy="5021"/>
              </a:xfrm>
              <a:custGeom>
                <a:avLst/>
                <a:gdLst>
                  <a:gd name="T0" fmla="*/ 0 w 21600"/>
                  <a:gd name="T1" fmla="*/ 0 h 21600"/>
                  <a:gd name="T2" fmla="*/ 47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786" name="Arc 29"/>
            <p:cNvSpPr>
              <a:spLocks/>
            </p:cNvSpPr>
            <p:nvPr/>
          </p:nvSpPr>
          <p:spPr bwMode="auto">
            <a:xfrm>
              <a:off x="4260" y="1155"/>
              <a:ext cx="54" cy="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7" name="Arc 30"/>
            <p:cNvSpPr>
              <a:spLocks/>
            </p:cNvSpPr>
            <p:nvPr/>
          </p:nvSpPr>
          <p:spPr bwMode="auto">
            <a:xfrm flipV="1">
              <a:off x="4260" y="1371"/>
              <a:ext cx="54" cy="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8" name="Arc 31"/>
            <p:cNvSpPr>
              <a:spLocks/>
            </p:cNvSpPr>
            <p:nvPr/>
          </p:nvSpPr>
          <p:spPr bwMode="auto">
            <a:xfrm flipH="1">
              <a:off x="4314" y="1299"/>
              <a:ext cx="54" cy="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9" name="Arc 32"/>
            <p:cNvSpPr>
              <a:spLocks/>
            </p:cNvSpPr>
            <p:nvPr/>
          </p:nvSpPr>
          <p:spPr bwMode="auto">
            <a:xfrm flipH="1" flipV="1">
              <a:off x="4314" y="1227"/>
              <a:ext cx="54" cy="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0" name="Rectangle 33"/>
            <p:cNvSpPr>
              <a:spLocks noChangeArrowheads="1"/>
            </p:cNvSpPr>
            <p:nvPr/>
          </p:nvSpPr>
          <p:spPr bwMode="auto">
            <a:xfrm>
              <a:off x="4419" y="787"/>
              <a:ext cx="1149" cy="304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/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Program is created in</a:t>
              </a:r>
            </a:p>
            <a:p>
              <a:pPr algn="just" eaLnBrk="0" hangingPunct="0"/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the editor and stored</a:t>
              </a:r>
            </a:p>
            <a:p>
              <a:pPr algn="just" eaLnBrk="0" hangingPunct="0"/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on disk.</a:t>
              </a:r>
            </a:p>
            <a:p>
              <a:pPr eaLnBrk="0" hangingPunct="0"/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32791" name="Rectangle 34"/>
            <p:cNvSpPr>
              <a:spLocks noChangeArrowheads="1"/>
            </p:cNvSpPr>
            <p:nvPr/>
          </p:nvSpPr>
          <p:spPr bwMode="auto">
            <a:xfrm>
              <a:off x="4419" y="1218"/>
              <a:ext cx="1149" cy="191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/>
              <a:r>
                <a:rPr lang="en-US" sz="1200" dirty="0">
                  <a:solidFill>
                    <a:srgbClr val="000000"/>
                  </a:solidFill>
                  <a:latin typeface="Times" pitchFamily="18" charset="0"/>
                </a:rPr>
                <a:t>Preprocessor program</a:t>
              </a:r>
            </a:p>
            <a:p>
              <a:pPr algn="just" eaLnBrk="0" hangingPunct="0"/>
              <a:r>
                <a:rPr lang="en-US" sz="1200" dirty="0">
                  <a:solidFill>
                    <a:srgbClr val="000000"/>
                  </a:solidFill>
                  <a:latin typeface="Times" pitchFamily="18" charset="0"/>
                </a:rPr>
                <a:t>processes the code.</a:t>
              </a:r>
            </a:p>
            <a:p>
              <a:pPr eaLnBrk="0" hangingPunct="0"/>
              <a:endParaRPr lang="en-US" sz="1200" dirty="0">
                <a:latin typeface="Times New Roman" pitchFamily="18" charset="0"/>
              </a:endParaRPr>
            </a:p>
          </p:txBody>
        </p:sp>
        <p:sp>
          <p:nvSpPr>
            <p:cNvPr id="32792" name="Rectangle 35"/>
            <p:cNvSpPr>
              <a:spLocks noChangeArrowheads="1"/>
            </p:cNvSpPr>
            <p:nvPr/>
          </p:nvSpPr>
          <p:spPr bwMode="auto">
            <a:xfrm>
              <a:off x="4422" y="2703"/>
              <a:ext cx="1149" cy="194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/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Loader puts program</a:t>
              </a:r>
            </a:p>
            <a:p>
              <a:pPr algn="just" eaLnBrk="0" hangingPunct="0"/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in memory.</a:t>
              </a:r>
            </a:p>
            <a:p>
              <a:pPr eaLnBrk="0" hangingPunct="0"/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32793" name="Rectangle 36"/>
            <p:cNvSpPr>
              <a:spLocks noChangeArrowheads="1"/>
            </p:cNvSpPr>
            <p:nvPr/>
          </p:nvSpPr>
          <p:spPr bwMode="auto">
            <a:xfrm>
              <a:off x="4419" y="3518"/>
              <a:ext cx="1149" cy="579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/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CPU takes each</a:t>
              </a:r>
            </a:p>
            <a:p>
              <a:pPr algn="just" eaLnBrk="0" hangingPunct="0"/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instruction and</a:t>
              </a:r>
            </a:p>
            <a:p>
              <a:pPr algn="just" eaLnBrk="0" hangingPunct="0"/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executes it, possibly</a:t>
              </a:r>
            </a:p>
            <a:p>
              <a:pPr algn="just" eaLnBrk="0" hangingPunct="0"/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storing new data</a:t>
              </a:r>
            </a:p>
            <a:p>
              <a:pPr algn="just" eaLnBrk="0" hangingPunct="0"/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values as the program</a:t>
              </a:r>
            </a:p>
            <a:p>
              <a:pPr algn="just" eaLnBrk="0" hangingPunct="0"/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executes.</a:t>
              </a:r>
            </a:p>
            <a:p>
              <a:pPr eaLnBrk="0" hangingPunct="0"/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32794" name="Freeform 37"/>
            <p:cNvSpPr>
              <a:spLocks/>
            </p:cNvSpPr>
            <p:nvPr/>
          </p:nvSpPr>
          <p:spPr bwMode="auto">
            <a:xfrm>
              <a:off x="2638" y="1545"/>
              <a:ext cx="756" cy="288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w 20000"/>
                <a:gd name="T5" fmla="*/ 0 h 20000"/>
                <a:gd name="T6" fmla="*/ 0 w 20000"/>
                <a:gd name="T7" fmla="*/ 0 h 20000"/>
                <a:gd name="T8" fmla="*/ 0 w 20000"/>
                <a:gd name="T9" fmla="*/ 0 h 2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000"/>
                <a:gd name="T16" fmla="*/ 0 h 20000"/>
                <a:gd name="T17" fmla="*/ 20000 w 20000"/>
                <a:gd name="T18" fmla="*/ 20000 h 20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000" h="20000">
                  <a:moveTo>
                    <a:pt x="19988" y="0"/>
                  </a:moveTo>
                  <a:lnTo>
                    <a:pt x="19988" y="19972"/>
                  </a:lnTo>
                  <a:lnTo>
                    <a:pt x="0" y="19972"/>
                  </a:lnTo>
                  <a:lnTo>
                    <a:pt x="0" y="0"/>
                  </a:lnTo>
                  <a:lnTo>
                    <a:pt x="19988" y="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5" name="Rectangle 38"/>
            <p:cNvSpPr>
              <a:spLocks noChangeArrowheads="1"/>
            </p:cNvSpPr>
            <p:nvPr/>
          </p:nvSpPr>
          <p:spPr bwMode="auto">
            <a:xfrm>
              <a:off x="2790" y="1635"/>
              <a:ext cx="450" cy="112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000">
                  <a:solidFill>
                    <a:srgbClr val="000000"/>
                  </a:solidFill>
                  <a:latin typeface="Times New Roman" pitchFamily="18" charset="0"/>
                  <a:ea typeface="Mincho"/>
                  <a:cs typeface="Mincho"/>
                </a:rPr>
                <a:t>Compiler</a:t>
              </a:r>
              <a:endParaRPr lang="en-US" sz="1200">
                <a:solidFill>
                  <a:srgbClr val="000000"/>
                </a:solidFill>
                <a:latin typeface="Times New Roman" pitchFamily="18" charset="0"/>
              </a:endParaRPr>
            </a:p>
            <a:p>
              <a:pPr eaLnBrk="0" hangingPunct="0"/>
              <a:endParaRPr lang="en-US" sz="2400">
                <a:latin typeface="Times New Roman" pitchFamily="18" charset="0"/>
                <a:ea typeface="Mincho"/>
                <a:cs typeface="Mincho"/>
              </a:endParaRPr>
            </a:p>
          </p:txBody>
        </p:sp>
        <p:sp>
          <p:nvSpPr>
            <p:cNvPr id="32796" name="Freeform 39"/>
            <p:cNvSpPr>
              <a:spLocks/>
            </p:cNvSpPr>
            <p:nvPr/>
          </p:nvSpPr>
          <p:spPr bwMode="auto">
            <a:xfrm>
              <a:off x="3396" y="1689"/>
              <a:ext cx="324" cy="0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20000 w 20000"/>
                <a:gd name="T9" fmla="*/ 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19972" y="0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 type="triangle" w="med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797" name="Group 40"/>
            <p:cNvGrpSpPr>
              <a:grpSpLocks/>
            </p:cNvGrpSpPr>
            <p:nvPr/>
          </p:nvGrpSpPr>
          <p:grpSpPr bwMode="auto">
            <a:xfrm>
              <a:off x="4260" y="1538"/>
              <a:ext cx="108" cy="288"/>
              <a:chOff x="0" y="0"/>
              <a:chExt cx="19999" cy="20001"/>
            </a:xfrm>
          </p:grpSpPr>
          <p:sp>
            <p:nvSpPr>
              <p:cNvPr id="32906" name="Arc 41"/>
              <p:cNvSpPr>
                <a:spLocks/>
              </p:cNvSpPr>
              <p:nvPr/>
            </p:nvSpPr>
            <p:spPr bwMode="auto">
              <a:xfrm>
                <a:off x="0" y="0"/>
                <a:ext cx="10041" cy="5021"/>
              </a:xfrm>
              <a:custGeom>
                <a:avLst/>
                <a:gdLst>
                  <a:gd name="T0" fmla="*/ 0 w 21600"/>
                  <a:gd name="T1" fmla="*/ 0 h 21600"/>
                  <a:gd name="T2" fmla="*/ 47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07" name="Arc 42"/>
              <p:cNvSpPr>
                <a:spLocks/>
              </p:cNvSpPr>
              <p:nvPr/>
            </p:nvSpPr>
            <p:spPr bwMode="auto">
              <a:xfrm flipV="1">
                <a:off x="0" y="14980"/>
                <a:ext cx="10041" cy="5021"/>
              </a:xfrm>
              <a:custGeom>
                <a:avLst/>
                <a:gdLst>
                  <a:gd name="T0" fmla="*/ 0 w 21600"/>
                  <a:gd name="T1" fmla="*/ 0 h 21600"/>
                  <a:gd name="T2" fmla="*/ 47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08" name="Arc 43"/>
              <p:cNvSpPr>
                <a:spLocks/>
              </p:cNvSpPr>
              <p:nvPr/>
            </p:nvSpPr>
            <p:spPr bwMode="auto">
              <a:xfrm flipH="1">
                <a:off x="9958" y="9987"/>
                <a:ext cx="10041" cy="5021"/>
              </a:xfrm>
              <a:custGeom>
                <a:avLst/>
                <a:gdLst>
                  <a:gd name="T0" fmla="*/ 0 w 21600"/>
                  <a:gd name="T1" fmla="*/ 0 h 21600"/>
                  <a:gd name="T2" fmla="*/ 47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09" name="Arc 44"/>
              <p:cNvSpPr>
                <a:spLocks/>
              </p:cNvSpPr>
              <p:nvPr/>
            </p:nvSpPr>
            <p:spPr bwMode="auto">
              <a:xfrm flipH="1" flipV="1">
                <a:off x="9958" y="4993"/>
                <a:ext cx="10041" cy="5021"/>
              </a:xfrm>
              <a:custGeom>
                <a:avLst/>
                <a:gdLst>
                  <a:gd name="T0" fmla="*/ 0 w 21600"/>
                  <a:gd name="T1" fmla="*/ 0 h 21600"/>
                  <a:gd name="T2" fmla="*/ 47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798" name="Rectangle 45"/>
            <p:cNvSpPr>
              <a:spLocks noChangeArrowheads="1"/>
            </p:cNvSpPr>
            <p:nvPr/>
          </p:nvSpPr>
          <p:spPr bwMode="auto">
            <a:xfrm>
              <a:off x="4419" y="1520"/>
              <a:ext cx="1149" cy="304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/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Compiler creates</a:t>
              </a:r>
            </a:p>
            <a:p>
              <a:pPr algn="just" eaLnBrk="0" hangingPunct="0"/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object code and stores</a:t>
              </a:r>
            </a:p>
            <a:p>
              <a:pPr algn="just" eaLnBrk="0" hangingPunct="0"/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it on disk.</a:t>
              </a:r>
            </a:p>
            <a:p>
              <a:pPr eaLnBrk="0" hangingPunct="0"/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32799" name="Freeform 46"/>
            <p:cNvSpPr>
              <a:spLocks/>
            </p:cNvSpPr>
            <p:nvPr/>
          </p:nvSpPr>
          <p:spPr bwMode="auto">
            <a:xfrm>
              <a:off x="3396" y="2072"/>
              <a:ext cx="324" cy="0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20000 w 20000"/>
                <a:gd name="T9" fmla="*/ 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19972" y="0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 type="triangle" w="med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0" name="Arc 47"/>
            <p:cNvSpPr>
              <a:spLocks/>
            </p:cNvSpPr>
            <p:nvPr/>
          </p:nvSpPr>
          <p:spPr bwMode="auto">
            <a:xfrm>
              <a:off x="4260" y="1921"/>
              <a:ext cx="54" cy="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1" name="Arc 48"/>
            <p:cNvSpPr>
              <a:spLocks/>
            </p:cNvSpPr>
            <p:nvPr/>
          </p:nvSpPr>
          <p:spPr bwMode="auto">
            <a:xfrm flipV="1">
              <a:off x="4260" y="2137"/>
              <a:ext cx="54" cy="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2" name="Arc 49"/>
            <p:cNvSpPr>
              <a:spLocks/>
            </p:cNvSpPr>
            <p:nvPr/>
          </p:nvSpPr>
          <p:spPr bwMode="auto">
            <a:xfrm flipH="1">
              <a:off x="4314" y="2065"/>
              <a:ext cx="54" cy="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3" name="Arc 50"/>
            <p:cNvSpPr>
              <a:spLocks/>
            </p:cNvSpPr>
            <p:nvPr/>
          </p:nvSpPr>
          <p:spPr bwMode="auto">
            <a:xfrm flipH="1" flipV="1">
              <a:off x="4314" y="1993"/>
              <a:ext cx="54" cy="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4" name="Rectangle 51"/>
            <p:cNvSpPr>
              <a:spLocks noChangeArrowheads="1"/>
            </p:cNvSpPr>
            <p:nvPr/>
          </p:nvSpPr>
          <p:spPr bwMode="auto">
            <a:xfrm>
              <a:off x="4419" y="1920"/>
              <a:ext cx="1149" cy="384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/>
              <a:r>
                <a:rPr lang="en-US" sz="1200" dirty="0">
                  <a:solidFill>
                    <a:srgbClr val="000000"/>
                  </a:solidFill>
                  <a:latin typeface="Times" pitchFamily="18" charset="0"/>
                </a:rPr>
                <a:t>Linker links the object</a:t>
              </a:r>
            </a:p>
            <a:p>
              <a:pPr algn="just" eaLnBrk="0" hangingPunct="0"/>
              <a:r>
                <a:rPr lang="en-US" sz="1200" dirty="0">
                  <a:solidFill>
                    <a:srgbClr val="000000"/>
                  </a:solidFill>
                  <a:latin typeface="Times" pitchFamily="18" charset="0"/>
                </a:rPr>
                <a:t>code with the libraries,</a:t>
              </a:r>
            </a:p>
            <a:p>
              <a:pPr algn="just" eaLnBrk="0" hangingPunct="0"/>
              <a:r>
                <a:rPr lang="en-US" sz="1200" dirty="0">
                  <a:solidFill>
                    <a:srgbClr val="000000"/>
                  </a:solidFill>
                  <a:latin typeface="Times" pitchFamily="18" charset="0"/>
                </a:rPr>
                <a:t>creates </a:t>
              </a:r>
              <a:r>
                <a:rPr lang="en-US" sz="12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a.out</a:t>
              </a:r>
              <a:r>
                <a:rPr lang="en-US" sz="1200" dirty="0">
                  <a:solidFill>
                    <a:srgbClr val="000000"/>
                  </a:solidFill>
                  <a:latin typeface="Times" pitchFamily="18" charset="0"/>
                </a:rPr>
                <a:t> and</a:t>
              </a:r>
            </a:p>
            <a:p>
              <a:pPr algn="just" eaLnBrk="0" hangingPunct="0"/>
              <a:r>
                <a:rPr lang="en-US" sz="1200" dirty="0">
                  <a:solidFill>
                    <a:srgbClr val="000000"/>
                  </a:solidFill>
                  <a:latin typeface="Times" pitchFamily="18" charset="0"/>
                </a:rPr>
                <a:t>stores it on disk</a:t>
              </a:r>
            </a:p>
            <a:p>
              <a:pPr eaLnBrk="0" hangingPunct="0"/>
              <a:endParaRPr lang="en-US" sz="1200" dirty="0">
                <a:latin typeface="Times New Roman" pitchFamily="18" charset="0"/>
                <a:cs typeface="Courier New" pitchFamily="49" charset="0"/>
              </a:endParaRPr>
            </a:p>
          </p:txBody>
        </p:sp>
        <p:grpSp>
          <p:nvGrpSpPr>
            <p:cNvPr id="32805" name="Group 52"/>
            <p:cNvGrpSpPr>
              <a:grpSpLocks/>
            </p:cNvGrpSpPr>
            <p:nvPr/>
          </p:nvGrpSpPr>
          <p:grpSpPr bwMode="auto">
            <a:xfrm>
              <a:off x="2638" y="762"/>
              <a:ext cx="756" cy="288"/>
              <a:chOff x="0" y="0"/>
              <a:chExt cx="20000" cy="20000"/>
            </a:xfrm>
          </p:grpSpPr>
          <p:sp>
            <p:nvSpPr>
              <p:cNvPr id="32903" name="Freeform 53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>
                  <a:gd name="T0" fmla="*/ 19988 w 20000"/>
                  <a:gd name="T1" fmla="*/ 0 h 20000"/>
                  <a:gd name="T2" fmla="*/ 19988 w 20000"/>
                  <a:gd name="T3" fmla="*/ 19972 h 20000"/>
                  <a:gd name="T4" fmla="*/ 0 w 20000"/>
                  <a:gd name="T5" fmla="*/ 19972 h 20000"/>
                  <a:gd name="T6" fmla="*/ 0 w 20000"/>
                  <a:gd name="T7" fmla="*/ 0 h 20000"/>
                  <a:gd name="T8" fmla="*/ 19988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8" y="0"/>
                    </a:moveTo>
                    <a:lnTo>
                      <a:pt x="19988" y="19972"/>
                    </a:lnTo>
                    <a:lnTo>
                      <a:pt x="0" y="19972"/>
                    </a:lnTo>
                    <a:lnTo>
                      <a:pt x="0" y="0"/>
                    </a:lnTo>
                    <a:lnTo>
                      <a:pt x="19988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04" name="Freeform 54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>
                  <a:gd name="T0" fmla="*/ 19988 w 20000"/>
                  <a:gd name="T1" fmla="*/ 0 h 20000"/>
                  <a:gd name="T2" fmla="*/ 19988 w 20000"/>
                  <a:gd name="T3" fmla="*/ 19972 h 20000"/>
                  <a:gd name="T4" fmla="*/ 0 w 20000"/>
                  <a:gd name="T5" fmla="*/ 19972 h 20000"/>
                  <a:gd name="T6" fmla="*/ 0 w 20000"/>
                  <a:gd name="T7" fmla="*/ 0 h 20000"/>
                  <a:gd name="T8" fmla="*/ 19988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8" y="0"/>
                    </a:moveTo>
                    <a:lnTo>
                      <a:pt x="19988" y="19972"/>
                    </a:lnTo>
                    <a:lnTo>
                      <a:pt x="0" y="19972"/>
                    </a:lnTo>
                    <a:lnTo>
                      <a:pt x="0" y="0"/>
                    </a:lnTo>
                    <a:lnTo>
                      <a:pt x="19988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05" name="Rectangle 55"/>
              <p:cNvSpPr>
                <a:spLocks noChangeArrowheads="1"/>
              </p:cNvSpPr>
              <p:nvPr/>
            </p:nvSpPr>
            <p:spPr bwMode="auto">
              <a:xfrm>
                <a:off x="5464" y="6306"/>
                <a:ext cx="9060" cy="7805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1000">
                    <a:solidFill>
                      <a:srgbClr val="000000"/>
                    </a:solidFill>
                    <a:latin typeface="Times New Roman" pitchFamily="18" charset="0"/>
                    <a:ea typeface="Mincho"/>
                    <a:cs typeface="Mincho"/>
                  </a:rPr>
                  <a:t>Editor</a:t>
                </a:r>
                <a:endParaRPr lang="en-US" sz="1200">
                  <a:solidFill>
                    <a:srgbClr val="000000"/>
                  </a:solidFill>
                  <a:latin typeface="Times New Roman" pitchFamily="18" charset="0"/>
                </a:endParaRPr>
              </a:p>
              <a:p>
                <a:pPr eaLnBrk="0" hangingPunct="0"/>
                <a:endParaRPr lang="en-US" sz="2400">
                  <a:latin typeface="Times New Roman" pitchFamily="18" charset="0"/>
                  <a:ea typeface="Mincho"/>
                  <a:cs typeface="Mincho"/>
                </a:endParaRPr>
              </a:p>
            </p:txBody>
          </p:sp>
        </p:grpSp>
        <p:grpSp>
          <p:nvGrpSpPr>
            <p:cNvPr id="32806" name="Group 56"/>
            <p:cNvGrpSpPr>
              <a:grpSpLocks/>
            </p:cNvGrpSpPr>
            <p:nvPr/>
          </p:nvGrpSpPr>
          <p:grpSpPr bwMode="auto">
            <a:xfrm>
              <a:off x="2638" y="1161"/>
              <a:ext cx="756" cy="288"/>
              <a:chOff x="0" y="0"/>
              <a:chExt cx="20000" cy="20000"/>
            </a:xfrm>
          </p:grpSpPr>
          <p:sp>
            <p:nvSpPr>
              <p:cNvPr id="32899" name="Freeform 57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>
                  <a:gd name="T0" fmla="*/ 19988 w 20000"/>
                  <a:gd name="T1" fmla="*/ 0 h 20000"/>
                  <a:gd name="T2" fmla="*/ 19988 w 20000"/>
                  <a:gd name="T3" fmla="*/ 19972 h 20000"/>
                  <a:gd name="T4" fmla="*/ 0 w 20000"/>
                  <a:gd name="T5" fmla="*/ 19972 h 20000"/>
                  <a:gd name="T6" fmla="*/ 0 w 20000"/>
                  <a:gd name="T7" fmla="*/ 0 h 20000"/>
                  <a:gd name="T8" fmla="*/ 19988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8" y="0"/>
                    </a:moveTo>
                    <a:lnTo>
                      <a:pt x="19988" y="19972"/>
                    </a:lnTo>
                    <a:lnTo>
                      <a:pt x="0" y="19972"/>
                    </a:lnTo>
                    <a:lnTo>
                      <a:pt x="0" y="0"/>
                    </a:lnTo>
                    <a:lnTo>
                      <a:pt x="19988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2900" name="Group 58"/>
              <p:cNvGrpSpPr>
                <a:grpSpLocks/>
              </p:cNvGrpSpPr>
              <p:nvPr/>
            </p:nvGrpSpPr>
            <p:grpSpPr bwMode="auto">
              <a:xfrm>
                <a:off x="0" y="0"/>
                <a:ext cx="20000" cy="20000"/>
                <a:chOff x="0" y="0"/>
                <a:chExt cx="20000" cy="20000"/>
              </a:xfrm>
            </p:grpSpPr>
            <p:sp>
              <p:nvSpPr>
                <p:cNvPr id="32901" name="Freeform 59"/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19988 w 20000"/>
                    <a:gd name="T1" fmla="*/ 0 h 20000"/>
                    <a:gd name="T2" fmla="*/ 19988 w 20000"/>
                    <a:gd name="T3" fmla="*/ 19972 h 20000"/>
                    <a:gd name="T4" fmla="*/ 0 w 20000"/>
                    <a:gd name="T5" fmla="*/ 19972 h 20000"/>
                    <a:gd name="T6" fmla="*/ 0 w 20000"/>
                    <a:gd name="T7" fmla="*/ 0 h 20000"/>
                    <a:gd name="T8" fmla="*/ 19988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8" y="0"/>
                      </a:moveTo>
                      <a:lnTo>
                        <a:pt x="19988" y="19972"/>
                      </a:lnTo>
                      <a:lnTo>
                        <a:pt x="0" y="19972"/>
                      </a:lnTo>
                      <a:lnTo>
                        <a:pt x="0" y="0"/>
                      </a:lnTo>
                      <a:lnTo>
                        <a:pt x="19988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02" name="Rectangle 60"/>
                <p:cNvSpPr>
                  <a:spLocks noChangeArrowheads="1"/>
                </p:cNvSpPr>
                <p:nvPr/>
              </p:nvSpPr>
              <p:spPr bwMode="auto">
                <a:xfrm>
                  <a:off x="1179" y="5861"/>
                  <a:ext cx="17631" cy="7806"/>
                </a:xfrm>
                <a:prstGeom prst="rect">
                  <a:avLst/>
                </a:prstGeom>
                <a:noFill/>
                <a:ln w="0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Times New Roman" pitchFamily="18" charset="0"/>
                      <a:ea typeface="Mincho"/>
                      <a:cs typeface="Mincho"/>
                    </a:rPr>
                    <a:t>Preprocessor</a:t>
                  </a:r>
                  <a:endParaRPr lang="en-US" sz="12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  <a:p>
                  <a:pPr eaLnBrk="0" hangingPunct="0"/>
                  <a:endParaRPr lang="en-US" sz="2400">
                    <a:latin typeface="Times New Roman" pitchFamily="18" charset="0"/>
                    <a:ea typeface="Mincho"/>
                    <a:cs typeface="Mincho"/>
                  </a:endParaRPr>
                </a:p>
              </p:txBody>
            </p:sp>
          </p:grpSp>
        </p:grpSp>
        <p:grpSp>
          <p:nvGrpSpPr>
            <p:cNvPr id="32807" name="Group 61"/>
            <p:cNvGrpSpPr>
              <a:grpSpLocks/>
            </p:cNvGrpSpPr>
            <p:nvPr/>
          </p:nvGrpSpPr>
          <p:grpSpPr bwMode="auto">
            <a:xfrm>
              <a:off x="2638" y="1928"/>
              <a:ext cx="756" cy="288"/>
              <a:chOff x="0" y="0"/>
              <a:chExt cx="20000" cy="20000"/>
            </a:xfrm>
          </p:grpSpPr>
          <p:sp>
            <p:nvSpPr>
              <p:cNvPr id="32895" name="Freeform 62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>
                  <a:gd name="T0" fmla="*/ 19988 w 20000"/>
                  <a:gd name="T1" fmla="*/ 0 h 20000"/>
                  <a:gd name="T2" fmla="*/ 19988 w 20000"/>
                  <a:gd name="T3" fmla="*/ 19972 h 20000"/>
                  <a:gd name="T4" fmla="*/ 0 w 20000"/>
                  <a:gd name="T5" fmla="*/ 19972 h 20000"/>
                  <a:gd name="T6" fmla="*/ 0 w 20000"/>
                  <a:gd name="T7" fmla="*/ 0 h 20000"/>
                  <a:gd name="T8" fmla="*/ 19988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8" y="0"/>
                    </a:moveTo>
                    <a:lnTo>
                      <a:pt x="19988" y="19972"/>
                    </a:lnTo>
                    <a:lnTo>
                      <a:pt x="0" y="19972"/>
                    </a:lnTo>
                    <a:lnTo>
                      <a:pt x="0" y="0"/>
                    </a:lnTo>
                    <a:lnTo>
                      <a:pt x="19988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2896" name="Group 63"/>
              <p:cNvGrpSpPr>
                <a:grpSpLocks/>
              </p:cNvGrpSpPr>
              <p:nvPr/>
            </p:nvGrpSpPr>
            <p:grpSpPr bwMode="auto">
              <a:xfrm>
                <a:off x="0" y="0"/>
                <a:ext cx="20000" cy="20000"/>
                <a:chOff x="0" y="0"/>
                <a:chExt cx="20000" cy="20000"/>
              </a:xfrm>
            </p:grpSpPr>
            <p:sp>
              <p:nvSpPr>
                <p:cNvPr id="32897" name="Freeform 64"/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19988 w 20000"/>
                    <a:gd name="T1" fmla="*/ 0 h 20000"/>
                    <a:gd name="T2" fmla="*/ 19988 w 20000"/>
                    <a:gd name="T3" fmla="*/ 19972 h 20000"/>
                    <a:gd name="T4" fmla="*/ 0 w 20000"/>
                    <a:gd name="T5" fmla="*/ 19972 h 20000"/>
                    <a:gd name="T6" fmla="*/ 0 w 20000"/>
                    <a:gd name="T7" fmla="*/ 0 h 20000"/>
                    <a:gd name="T8" fmla="*/ 19988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8" y="0"/>
                      </a:moveTo>
                      <a:lnTo>
                        <a:pt x="19988" y="19972"/>
                      </a:lnTo>
                      <a:lnTo>
                        <a:pt x="0" y="19972"/>
                      </a:lnTo>
                      <a:lnTo>
                        <a:pt x="0" y="0"/>
                      </a:lnTo>
                      <a:lnTo>
                        <a:pt x="19988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98" name="Rectangle 65"/>
                <p:cNvSpPr>
                  <a:spLocks noChangeArrowheads="1"/>
                </p:cNvSpPr>
                <p:nvPr/>
              </p:nvSpPr>
              <p:spPr bwMode="auto">
                <a:xfrm>
                  <a:off x="5464" y="5889"/>
                  <a:ext cx="9060" cy="7805"/>
                </a:xfrm>
                <a:prstGeom prst="rect">
                  <a:avLst/>
                </a:prstGeom>
                <a:noFill/>
                <a:ln w="0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Times New Roman" pitchFamily="18" charset="0"/>
                      <a:ea typeface="Mincho"/>
                      <a:cs typeface="Mincho"/>
                    </a:rPr>
                    <a:t>Linker</a:t>
                  </a:r>
                  <a:endParaRPr lang="en-US" sz="12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  <a:p>
                  <a:pPr eaLnBrk="0" hangingPunct="0"/>
                  <a:endParaRPr lang="en-US" sz="2400">
                    <a:latin typeface="Times New Roman" pitchFamily="18" charset="0"/>
                    <a:ea typeface="Mincho"/>
                    <a:cs typeface="Mincho"/>
                  </a:endParaRPr>
                </a:p>
              </p:txBody>
            </p:sp>
          </p:grpSp>
        </p:grpSp>
        <p:grpSp>
          <p:nvGrpSpPr>
            <p:cNvPr id="32808" name="Group 66"/>
            <p:cNvGrpSpPr>
              <a:grpSpLocks/>
            </p:cNvGrpSpPr>
            <p:nvPr/>
          </p:nvGrpSpPr>
          <p:grpSpPr bwMode="auto">
            <a:xfrm>
              <a:off x="2638" y="3389"/>
              <a:ext cx="756" cy="288"/>
              <a:chOff x="0" y="0"/>
              <a:chExt cx="20000" cy="20000"/>
            </a:xfrm>
          </p:grpSpPr>
          <p:grpSp>
            <p:nvGrpSpPr>
              <p:cNvPr id="32889" name="Group 67"/>
              <p:cNvGrpSpPr>
                <a:grpSpLocks/>
              </p:cNvGrpSpPr>
              <p:nvPr/>
            </p:nvGrpSpPr>
            <p:grpSpPr bwMode="auto">
              <a:xfrm>
                <a:off x="0" y="0"/>
                <a:ext cx="20000" cy="20000"/>
                <a:chOff x="0" y="0"/>
                <a:chExt cx="20000" cy="20000"/>
              </a:xfrm>
            </p:grpSpPr>
            <p:sp>
              <p:nvSpPr>
                <p:cNvPr id="32893" name="Freeform 68"/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19988 w 20000"/>
                    <a:gd name="T1" fmla="*/ 0 h 20000"/>
                    <a:gd name="T2" fmla="*/ 19988 w 20000"/>
                    <a:gd name="T3" fmla="*/ 19972 h 20000"/>
                    <a:gd name="T4" fmla="*/ 0 w 20000"/>
                    <a:gd name="T5" fmla="*/ 19972 h 20000"/>
                    <a:gd name="T6" fmla="*/ 0 w 20000"/>
                    <a:gd name="T7" fmla="*/ 0 h 20000"/>
                    <a:gd name="T8" fmla="*/ 19988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8" y="0"/>
                      </a:moveTo>
                      <a:lnTo>
                        <a:pt x="19988" y="19972"/>
                      </a:lnTo>
                      <a:lnTo>
                        <a:pt x="0" y="19972"/>
                      </a:lnTo>
                      <a:lnTo>
                        <a:pt x="0" y="0"/>
                      </a:lnTo>
                      <a:lnTo>
                        <a:pt x="19988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94" name="Rectangle 69"/>
                <p:cNvSpPr>
                  <a:spLocks noChangeArrowheads="1"/>
                </p:cNvSpPr>
                <p:nvPr/>
              </p:nvSpPr>
              <p:spPr bwMode="auto">
                <a:xfrm>
                  <a:off x="9750" y="12222"/>
                  <a:ext cx="488" cy="2250"/>
                </a:xfrm>
                <a:prstGeom prst="rect">
                  <a:avLst/>
                </a:prstGeom>
                <a:noFill/>
                <a:ln w="0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r>
                    <a:rPr lang="en-US" sz="1200">
                      <a:latin typeface="Times New Roman" pitchFamily="18" charset="0"/>
                    </a:rPr>
                    <a:t> </a:t>
                  </a:r>
                </a:p>
                <a:p>
                  <a:pPr eaLnBrk="0" hangingPunct="0"/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32890" name="Group 70"/>
              <p:cNvGrpSpPr>
                <a:grpSpLocks/>
              </p:cNvGrpSpPr>
              <p:nvPr/>
            </p:nvGrpSpPr>
            <p:grpSpPr bwMode="auto">
              <a:xfrm>
                <a:off x="0" y="0"/>
                <a:ext cx="20000" cy="20000"/>
                <a:chOff x="0" y="0"/>
                <a:chExt cx="20000" cy="20000"/>
              </a:xfrm>
            </p:grpSpPr>
            <p:sp>
              <p:nvSpPr>
                <p:cNvPr id="32891" name="Freeform 71"/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19988 w 20000"/>
                    <a:gd name="T1" fmla="*/ 0 h 20000"/>
                    <a:gd name="T2" fmla="*/ 19988 w 20000"/>
                    <a:gd name="T3" fmla="*/ 19972 h 20000"/>
                    <a:gd name="T4" fmla="*/ 0 w 20000"/>
                    <a:gd name="T5" fmla="*/ 19972 h 20000"/>
                    <a:gd name="T6" fmla="*/ 0 w 20000"/>
                    <a:gd name="T7" fmla="*/ 0 h 20000"/>
                    <a:gd name="T8" fmla="*/ 19988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8" y="0"/>
                      </a:moveTo>
                      <a:lnTo>
                        <a:pt x="19988" y="19972"/>
                      </a:lnTo>
                      <a:lnTo>
                        <a:pt x="0" y="19972"/>
                      </a:lnTo>
                      <a:lnTo>
                        <a:pt x="0" y="0"/>
                      </a:lnTo>
                      <a:lnTo>
                        <a:pt x="19988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92" name="Rectangle 72"/>
                <p:cNvSpPr>
                  <a:spLocks noChangeArrowheads="1"/>
                </p:cNvSpPr>
                <p:nvPr/>
              </p:nvSpPr>
              <p:spPr bwMode="auto">
                <a:xfrm>
                  <a:off x="7607" y="6667"/>
                  <a:ext cx="4774" cy="7805"/>
                </a:xfrm>
                <a:prstGeom prst="rect">
                  <a:avLst/>
                </a:prstGeom>
                <a:noFill/>
                <a:ln w="0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Times New Roman" pitchFamily="18" charset="0"/>
                      <a:ea typeface="Mincho"/>
                      <a:cs typeface="Mincho"/>
                    </a:rPr>
                    <a:t>CPU</a:t>
                  </a:r>
                  <a:endParaRPr lang="en-US" sz="12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  <a:p>
                  <a:pPr eaLnBrk="0" hangingPunct="0"/>
                  <a:endParaRPr lang="en-US" sz="2400">
                    <a:latin typeface="Times New Roman" pitchFamily="18" charset="0"/>
                    <a:ea typeface="Mincho"/>
                    <a:cs typeface="Mincho"/>
                  </a:endParaRPr>
                </a:p>
              </p:txBody>
            </p:sp>
          </p:grpSp>
        </p:grpSp>
        <p:sp>
          <p:nvSpPr>
            <p:cNvPr id="32809" name="Rectangle 73"/>
            <p:cNvSpPr>
              <a:spLocks noChangeArrowheads="1"/>
            </p:cNvSpPr>
            <p:nvPr/>
          </p:nvSpPr>
          <p:spPr bwMode="auto">
            <a:xfrm>
              <a:off x="3720" y="3310"/>
              <a:ext cx="486" cy="160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indent="228600"/>
              <a:r>
                <a:rPr lang="en-US" sz="900">
                  <a:solidFill>
                    <a:srgbClr val="000000"/>
                  </a:solidFill>
                  <a:latin typeface="AvantGarde"/>
                </a:rPr>
                <a:t>Primary</a:t>
              </a:r>
              <a:endParaRPr lang="en-US" sz="1000">
                <a:solidFill>
                  <a:srgbClr val="000000"/>
                </a:solidFill>
                <a:latin typeface="Times" pitchFamily="18" charset="0"/>
              </a:endParaRPr>
            </a:p>
            <a:p>
              <a:pPr indent="228600" eaLnBrk="0" hangingPunct="0"/>
              <a:r>
                <a:rPr lang="en-US" sz="900">
                  <a:solidFill>
                    <a:srgbClr val="000000"/>
                  </a:solidFill>
                  <a:latin typeface="AvantGarde"/>
                </a:rPr>
                <a:t>Memory</a:t>
              </a:r>
              <a:endParaRPr lang="en-US" sz="1000">
                <a:solidFill>
                  <a:srgbClr val="000000"/>
                </a:solidFill>
                <a:latin typeface="Times" pitchFamily="18" charset="0"/>
              </a:endParaRPr>
            </a:p>
            <a:p>
              <a:pPr indent="228600" eaLnBrk="0" hangingPunct="0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32810" name="Group 74"/>
            <p:cNvGrpSpPr>
              <a:grpSpLocks/>
            </p:cNvGrpSpPr>
            <p:nvPr/>
          </p:nvGrpSpPr>
          <p:grpSpPr bwMode="auto">
            <a:xfrm>
              <a:off x="3720" y="3477"/>
              <a:ext cx="487" cy="764"/>
              <a:chOff x="-2" y="1"/>
              <a:chExt cx="20003" cy="19999"/>
            </a:xfrm>
          </p:grpSpPr>
          <p:sp>
            <p:nvSpPr>
              <p:cNvPr id="32879" name="Rectangle 75"/>
              <p:cNvSpPr>
                <a:spLocks noChangeArrowheads="1"/>
              </p:cNvSpPr>
              <p:nvPr/>
            </p:nvSpPr>
            <p:spPr bwMode="auto">
              <a:xfrm>
                <a:off x="8336" y="12593"/>
                <a:ext cx="2237" cy="5458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indent="228600"/>
                <a:r>
                  <a:rPr lang="en-US" sz="700">
                    <a:solidFill>
                      <a:srgbClr val="000000"/>
                    </a:solidFill>
                    <a:latin typeface="Courier"/>
                  </a:rPr>
                  <a:t>.</a:t>
                </a:r>
                <a:endParaRPr lang="en-US" sz="1000">
                  <a:solidFill>
                    <a:srgbClr val="000000"/>
                  </a:solidFill>
                  <a:latin typeface="Times" pitchFamily="18" charset="0"/>
                </a:endParaRPr>
              </a:p>
              <a:p>
                <a:pPr indent="228600" eaLnBrk="0" hangingPunct="0"/>
                <a:r>
                  <a:rPr lang="en-US" sz="700">
                    <a:solidFill>
                      <a:srgbClr val="000000"/>
                    </a:solidFill>
                    <a:latin typeface="Courier"/>
                  </a:rPr>
                  <a:t>.</a:t>
                </a:r>
                <a:endParaRPr lang="en-US" sz="1000">
                  <a:solidFill>
                    <a:srgbClr val="000000"/>
                  </a:solidFill>
                  <a:latin typeface="Times" pitchFamily="18" charset="0"/>
                </a:endParaRPr>
              </a:p>
              <a:p>
                <a:pPr indent="228600" eaLnBrk="0" hangingPunct="0"/>
                <a:r>
                  <a:rPr lang="en-US" sz="700">
                    <a:solidFill>
                      <a:srgbClr val="000000"/>
                    </a:solidFill>
                    <a:latin typeface="Courier"/>
                  </a:rPr>
                  <a:t>.</a:t>
                </a:r>
                <a:endParaRPr lang="en-US" sz="1000">
                  <a:solidFill>
                    <a:srgbClr val="000000"/>
                  </a:solidFill>
                  <a:latin typeface="Times" pitchFamily="18" charset="0"/>
                </a:endParaRPr>
              </a:p>
              <a:p>
                <a:pPr indent="228600" eaLnBrk="0" hangingPunct="0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2880" name="Freeform 76"/>
              <p:cNvSpPr>
                <a:spLocks/>
              </p:cNvSpPr>
              <p:nvPr/>
            </p:nvSpPr>
            <p:spPr bwMode="auto">
              <a:xfrm>
                <a:off x="-2" y="1"/>
                <a:ext cx="19837" cy="19999"/>
              </a:xfrm>
              <a:custGeom>
                <a:avLst/>
                <a:gdLst>
                  <a:gd name="T0" fmla="*/ 18868 w 20000"/>
                  <a:gd name="T1" fmla="*/ 0 h 20000"/>
                  <a:gd name="T2" fmla="*/ 18868 w 20000"/>
                  <a:gd name="T3" fmla="*/ 19983 h 20000"/>
                  <a:gd name="T4" fmla="*/ 0 w 20000"/>
                  <a:gd name="T5" fmla="*/ 19983 h 20000"/>
                  <a:gd name="T6" fmla="*/ 0 w 20000"/>
                  <a:gd name="T7" fmla="*/ 0 h 20000"/>
                  <a:gd name="T8" fmla="*/ 18868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990"/>
                    </a:lnTo>
                    <a:lnTo>
                      <a:pt x="0" y="19990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81" name="Freeform 77"/>
              <p:cNvSpPr>
                <a:spLocks/>
              </p:cNvSpPr>
              <p:nvPr/>
            </p:nvSpPr>
            <p:spPr bwMode="auto">
              <a:xfrm>
                <a:off x="35" y="22"/>
                <a:ext cx="19966" cy="2493"/>
              </a:xfrm>
              <a:custGeom>
                <a:avLst/>
                <a:gdLst>
                  <a:gd name="T0" fmla="*/ 19743 w 20000"/>
                  <a:gd name="T1" fmla="*/ 0 h 20000"/>
                  <a:gd name="T2" fmla="*/ 19743 w 20000"/>
                  <a:gd name="T3" fmla="*/ 0 h 20000"/>
                  <a:gd name="T4" fmla="*/ 0 w 20000"/>
                  <a:gd name="T5" fmla="*/ 0 h 20000"/>
                  <a:gd name="T6" fmla="*/ 0 w 20000"/>
                  <a:gd name="T7" fmla="*/ 0 h 20000"/>
                  <a:gd name="T8" fmla="*/ 19743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916"/>
                    </a:lnTo>
                    <a:lnTo>
                      <a:pt x="0" y="19916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82" name="Freeform 78"/>
              <p:cNvSpPr>
                <a:spLocks/>
              </p:cNvSpPr>
              <p:nvPr/>
            </p:nvSpPr>
            <p:spPr bwMode="auto">
              <a:xfrm>
                <a:off x="35" y="2536"/>
                <a:ext cx="19966" cy="2515"/>
              </a:xfrm>
              <a:custGeom>
                <a:avLst/>
                <a:gdLst>
                  <a:gd name="T0" fmla="*/ 19743 w 20000"/>
                  <a:gd name="T1" fmla="*/ 0 h 20000"/>
                  <a:gd name="T2" fmla="*/ 19743 w 20000"/>
                  <a:gd name="T3" fmla="*/ 0 h 20000"/>
                  <a:gd name="T4" fmla="*/ 0 w 20000"/>
                  <a:gd name="T5" fmla="*/ 0 h 20000"/>
                  <a:gd name="T6" fmla="*/ 0 w 20000"/>
                  <a:gd name="T7" fmla="*/ 0 h 20000"/>
                  <a:gd name="T8" fmla="*/ 19743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917"/>
                    </a:lnTo>
                    <a:lnTo>
                      <a:pt x="0" y="19917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83" name="Freeform 79"/>
              <p:cNvSpPr>
                <a:spLocks/>
              </p:cNvSpPr>
              <p:nvPr/>
            </p:nvSpPr>
            <p:spPr bwMode="auto">
              <a:xfrm>
                <a:off x="35" y="5009"/>
                <a:ext cx="19966" cy="2493"/>
              </a:xfrm>
              <a:custGeom>
                <a:avLst/>
                <a:gdLst>
                  <a:gd name="T0" fmla="*/ 19743 w 20000"/>
                  <a:gd name="T1" fmla="*/ 0 h 20000"/>
                  <a:gd name="T2" fmla="*/ 19743 w 20000"/>
                  <a:gd name="T3" fmla="*/ 0 h 20000"/>
                  <a:gd name="T4" fmla="*/ 0 w 20000"/>
                  <a:gd name="T5" fmla="*/ 0 h 20000"/>
                  <a:gd name="T6" fmla="*/ 0 w 20000"/>
                  <a:gd name="T7" fmla="*/ 0 h 20000"/>
                  <a:gd name="T8" fmla="*/ 19743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916"/>
                    </a:lnTo>
                    <a:lnTo>
                      <a:pt x="0" y="19916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84" name="Freeform 80"/>
              <p:cNvSpPr>
                <a:spLocks/>
              </p:cNvSpPr>
              <p:nvPr/>
            </p:nvSpPr>
            <p:spPr bwMode="auto">
              <a:xfrm>
                <a:off x="35" y="7512"/>
                <a:ext cx="19966" cy="2494"/>
              </a:xfrm>
              <a:custGeom>
                <a:avLst/>
                <a:gdLst>
                  <a:gd name="T0" fmla="*/ 19743 w 20000"/>
                  <a:gd name="T1" fmla="*/ 0 h 20000"/>
                  <a:gd name="T2" fmla="*/ 19743 w 20000"/>
                  <a:gd name="T3" fmla="*/ 0 h 20000"/>
                  <a:gd name="T4" fmla="*/ 0 w 20000"/>
                  <a:gd name="T5" fmla="*/ 0 h 20000"/>
                  <a:gd name="T6" fmla="*/ 0 w 20000"/>
                  <a:gd name="T7" fmla="*/ 0 h 20000"/>
                  <a:gd name="T8" fmla="*/ 19743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916"/>
                    </a:lnTo>
                    <a:lnTo>
                      <a:pt x="0" y="19916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85" name="Freeform 81"/>
              <p:cNvSpPr>
                <a:spLocks/>
              </p:cNvSpPr>
              <p:nvPr/>
            </p:nvSpPr>
            <p:spPr bwMode="auto">
              <a:xfrm>
                <a:off x="35" y="10006"/>
                <a:ext cx="19966" cy="2493"/>
              </a:xfrm>
              <a:custGeom>
                <a:avLst/>
                <a:gdLst>
                  <a:gd name="T0" fmla="*/ 19743 w 20000"/>
                  <a:gd name="T1" fmla="*/ 0 h 20000"/>
                  <a:gd name="T2" fmla="*/ 19743 w 20000"/>
                  <a:gd name="T3" fmla="*/ 0 h 20000"/>
                  <a:gd name="T4" fmla="*/ 0 w 20000"/>
                  <a:gd name="T5" fmla="*/ 0 h 20000"/>
                  <a:gd name="T6" fmla="*/ 0 w 20000"/>
                  <a:gd name="T7" fmla="*/ 0 h 20000"/>
                  <a:gd name="T8" fmla="*/ 19743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916"/>
                    </a:lnTo>
                    <a:lnTo>
                      <a:pt x="0" y="19916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86" name="Freeform 82"/>
              <p:cNvSpPr>
                <a:spLocks/>
              </p:cNvSpPr>
              <p:nvPr/>
            </p:nvSpPr>
            <p:spPr bwMode="auto">
              <a:xfrm>
                <a:off x="35" y="12510"/>
                <a:ext cx="19966" cy="4997"/>
              </a:xfrm>
              <a:custGeom>
                <a:avLst/>
                <a:gdLst>
                  <a:gd name="T0" fmla="*/ 19743 w 20000"/>
                  <a:gd name="T1" fmla="*/ 0 h 20000"/>
                  <a:gd name="T2" fmla="*/ 19743 w 20000"/>
                  <a:gd name="T3" fmla="*/ 1 h 20000"/>
                  <a:gd name="T4" fmla="*/ 0 w 20000"/>
                  <a:gd name="T5" fmla="*/ 1 h 20000"/>
                  <a:gd name="T6" fmla="*/ 0 w 20000"/>
                  <a:gd name="T7" fmla="*/ 0 h 20000"/>
                  <a:gd name="T8" fmla="*/ 19743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958"/>
                    </a:lnTo>
                    <a:lnTo>
                      <a:pt x="0" y="19958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87" name="Freeform 83"/>
              <p:cNvSpPr>
                <a:spLocks/>
              </p:cNvSpPr>
              <p:nvPr/>
            </p:nvSpPr>
            <p:spPr bwMode="auto">
              <a:xfrm>
                <a:off x="35" y="17507"/>
                <a:ext cx="19966" cy="2493"/>
              </a:xfrm>
              <a:custGeom>
                <a:avLst/>
                <a:gdLst>
                  <a:gd name="T0" fmla="*/ 19743 w 20000"/>
                  <a:gd name="T1" fmla="*/ 0 h 20000"/>
                  <a:gd name="T2" fmla="*/ 19743 w 20000"/>
                  <a:gd name="T3" fmla="*/ 0 h 20000"/>
                  <a:gd name="T4" fmla="*/ 0 w 20000"/>
                  <a:gd name="T5" fmla="*/ 0 h 20000"/>
                  <a:gd name="T6" fmla="*/ 0 w 20000"/>
                  <a:gd name="T7" fmla="*/ 0 h 20000"/>
                  <a:gd name="T8" fmla="*/ 19743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916"/>
                    </a:lnTo>
                    <a:lnTo>
                      <a:pt x="0" y="19916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88" name="Rectangle 84"/>
              <p:cNvSpPr>
                <a:spLocks noChangeArrowheads="1"/>
              </p:cNvSpPr>
              <p:nvPr/>
            </p:nvSpPr>
            <p:spPr bwMode="auto">
              <a:xfrm>
                <a:off x="8890" y="12510"/>
                <a:ext cx="2237" cy="5426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indent="228600"/>
                <a:r>
                  <a:rPr lang="en-US" sz="700">
                    <a:solidFill>
                      <a:srgbClr val="000000"/>
                    </a:solidFill>
                    <a:latin typeface="Courier"/>
                  </a:rPr>
                  <a:t>.</a:t>
                </a:r>
                <a:endParaRPr lang="en-US" sz="1000">
                  <a:solidFill>
                    <a:srgbClr val="000000"/>
                  </a:solidFill>
                  <a:latin typeface="Times" pitchFamily="18" charset="0"/>
                </a:endParaRPr>
              </a:p>
              <a:p>
                <a:pPr indent="228600" eaLnBrk="0" hangingPunct="0"/>
                <a:r>
                  <a:rPr lang="en-US" sz="700">
                    <a:solidFill>
                      <a:srgbClr val="000000"/>
                    </a:solidFill>
                    <a:latin typeface="Courier"/>
                  </a:rPr>
                  <a:t>.</a:t>
                </a:r>
                <a:endParaRPr lang="en-US" sz="1000">
                  <a:solidFill>
                    <a:srgbClr val="000000"/>
                  </a:solidFill>
                  <a:latin typeface="Times" pitchFamily="18" charset="0"/>
                </a:endParaRPr>
              </a:p>
              <a:p>
                <a:pPr indent="228600" eaLnBrk="0" hangingPunct="0"/>
                <a:r>
                  <a:rPr lang="en-US" sz="700">
                    <a:solidFill>
                      <a:srgbClr val="000000"/>
                    </a:solidFill>
                    <a:latin typeface="Courier"/>
                  </a:rPr>
                  <a:t>.</a:t>
                </a:r>
                <a:endParaRPr lang="en-US" sz="1000">
                  <a:solidFill>
                    <a:srgbClr val="000000"/>
                  </a:solidFill>
                  <a:latin typeface="Times" pitchFamily="18" charset="0"/>
                </a:endParaRPr>
              </a:p>
              <a:p>
                <a:pPr indent="228600" eaLnBrk="0" hangingPunct="0"/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32811" name="Group 85"/>
            <p:cNvGrpSpPr>
              <a:grpSpLocks/>
            </p:cNvGrpSpPr>
            <p:nvPr/>
          </p:nvGrpSpPr>
          <p:grpSpPr bwMode="auto">
            <a:xfrm>
              <a:off x="3720" y="2477"/>
              <a:ext cx="487" cy="765"/>
              <a:chOff x="0" y="0"/>
              <a:chExt cx="20000" cy="20000"/>
            </a:xfrm>
          </p:grpSpPr>
          <p:sp>
            <p:nvSpPr>
              <p:cNvPr id="32868" name="Freeform 86"/>
              <p:cNvSpPr>
                <a:spLocks/>
              </p:cNvSpPr>
              <p:nvPr/>
            </p:nvSpPr>
            <p:spPr bwMode="auto">
              <a:xfrm>
                <a:off x="0" y="0"/>
                <a:ext cx="19834" cy="19969"/>
              </a:xfrm>
              <a:custGeom>
                <a:avLst/>
                <a:gdLst>
                  <a:gd name="T0" fmla="*/ 18849 w 20000"/>
                  <a:gd name="T1" fmla="*/ 0 h 20000"/>
                  <a:gd name="T2" fmla="*/ 18849 w 20000"/>
                  <a:gd name="T3" fmla="*/ 19773 h 20000"/>
                  <a:gd name="T4" fmla="*/ 0 w 20000"/>
                  <a:gd name="T5" fmla="*/ 19773 h 20000"/>
                  <a:gd name="T6" fmla="*/ 0 w 20000"/>
                  <a:gd name="T7" fmla="*/ 0 h 20000"/>
                  <a:gd name="T8" fmla="*/ 18849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990"/>
                    </a:lnTo>
                    <a:lnTo>
                      <a:pt x="0" y="19990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69" name="Freeform 87"/>
              <p:cNvSpPr>
                <a:spLocks/>
              </p:cNvSpPr>
              <p:nvPr/>
            </p:nvSpPr>
            <p:spPr bwMode="auto">
              <a:xfrm>
                <a:off x="37" y="21"/>
                <a:ext cx="19963" cy="2490"/>
              </a:xfrm>
              <a:custGeom>
                <a:avLst/>
                <a:gdLst>
                  <a:gd name="T0" fmla="*/ 19722 w 20000"/>
                  <a:gd name="T1" fmla="*/ 0 h 20000"/>
                  <a:gd name="T2" fmla="*/ 19722 w 20000"/>
                  <a:gd name="T3" fmla="*/ 0 h 20000"/>
                  <a:gd name="T4" fmla="*/ 0 w 20000"/>
                  <a:gd name="T5" fmla="*/ 0 h 20000"/>
                  <a:gd name="T6" fmla="*/ 0 w 20000"/>
                  <a:gd name="T7" fmla="*/ 0 h 20000"/>
                  <a:gd name="T8" fmla="*/ 19722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916"/>
                    </a:lnTo>
                    <a:lnTo>
                      <a:pt x="0" y="19916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70" name="Freeform 88"/>
              <p:cNvSpPr>
                <a:spLocks/>
              </p:cNvSpPr>
              <p:nvPr/>
            </p:nvSpPr>
            <p:spPr bwMode="auto">
              <a:xfrm>
                <a:off x="37" y="2531"/>
                <a:ext cx="19963" cy="2511"/>
              </a:xfrm>
              <a:custGeom>
                <a:avLst/>
                <a:gdLst>
                  <a:gd name="T0" fmla="*/ 19722 w 20000"/>
                  <a:gd name="T1" fmla="*/ 0 h 20000"/>
                  <a:gd name="T2" fmla="*/ 19722 w 20000"/>
                  <a:gd name="T3" fmla="*/ 0 h 20000"/>
                  <a:gd name="T4" fmla="*/ 0 w 20000"/>
                  <a:gd name="T5" fmla="*/ 0 h 20000"/>
                  <a:gd name="T6" fmla="*/ 0 w 20000"/>
                  <a:gd name="T7" fmla="*/ 0 h 20000"/>
                  <a:gd name="T8" fmla="*/ 19722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917"/>
                    </a:lnTo>
                    <a:lnTo>
                      <a:pt x="0" y="19917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2871" name="Group 89"/>
              <p:cNvGrpSpPr>
                <a:grpSpLocks/>
              </p:cNvGrpSpPr>
              <p:nvPr/>
            </p:nvGrpSpPr>
            <p:grpSpPr bwMode="auto">
              <a:xfrm>
                <a:off x="37" y="5042"/>
                <a:ext cx="19963" cy="14958"/>
                <a:chOff x="-4" y="-1"/>
                <a:chExt cx="20008" cy="20001"/>
              </a:xfrm>
            </p:grpSpPr>
            <p:sp>
              <p:nvSpPr>
                <p:cNvPr id="32872" name="Rectangle 90"/>
                <p:cNvSpPr>
                  <a:spLocks noChangeArrowheads="1"/>
                </p:cNvSpPr>
                <p:nvPr/>
              </p:nvSpPr>
              <p:spPr bwMode="auto">
                <a:xfrm>
                  <a:off x="8314" y="10112"/>
                  <a:ext cx="2242" cy="7286"/>
                </a:xfrm>
                <a:prstGeom prst="rect">
                  <a:avLst/>
                </a:prstGeom>
                <a:noFill/>
                <a:ln w="0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indent="228600"/>
                  <a:r>
                    <a:rPr lang="en-US" sz="700">
                      <a:solidFill>
                        <a:srgbClr val="000000"/>
                      </a:solidFill>
                      <a:latin typeface="Courier"/>
                    </a:rPr>
                    <a:t>.</a:t>
                  </a:r>
                  <a:endParaRPr lang="en-US" sz="1000">
                    <a:solidFill>
                      <a:srgbClr val="000000"/>
                    </a:solidFill>
                    <a:latin typeface="Times" pitchFamily="18" charset="0"/>
                  </a:endParaRPr>
                </a:p>
                <a:p>
                  <a:pPr indent="228600" eaLnBrk="0" hangingPunct="0"/>
                  <a:r>
                    <a:rPr lang="en-US" sz="700">
                      <a:solidFill>
                        <a:srgbClr val="000000"/>
                      </a:solidFill>
                      <a:latin typeface="Courier"/>
                    </a:rPr>
                    <a:t>.</a:t>
                  </a:r>
                  <a:endParaRPr lang="en-US" sz="1000">
                    <a:solidFill>
                      <a:srgbClr val="000000"/>
                    </a:solidFill>
                    <a:latin typeface="Times" pitchFamily="18" charset="0"/>
                  </a:endParaRPr>
                </a:p>
                <a:p>
                  <a:pPr indent="228600" eaLnBrk="0" hangingPunct="0"/>
                  <a:r>
                    <a:rPr lang="en-US" sz="700">
                      <a:solidFill>
                        <a:srgbClr val="000000"/>
                      </a:solidFill>
                      <a:latin typeface="Courier"/>
                    </a:rPr>
                    <a:t>.</a:t>
                  </a:r>
                  <a:endParaRPr lang="en-US" sz="1000">
                    <a:solidFill>
                      <a:srgbClr val="000000"/>
                    </a:solidFill>
                    <a:latin typeface="Times" pitchFamily="18" charset="0"/>
                  </a:endParaRPr>
                </a:p>
                <a:p>
                  <a:pPr indent="228600" eaLnBrk="0" hangingPunct="0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32873" name="Freeform 91"/>
                <p:cNvSpPr>
                  <a:spLocks/>
                </p:cNvSpPr>
                <p:nvPr/>
              </p:nvSpPr>
              <p:spPr bwMode="auto">
                <a:xfrm>
                  <a:off x="-4" y="-1"/>
                  <a:ext cx="20008" cy="3330"/>
                </a:xfrm>
                <a:custGeom>
                  <a:avLst/>
                  <a:gdLst>
                    <a:gd name="T0" fmla="*/ 20037 w 20000"/>
                    <a:gd name="T1" fmla="*/ 0 h 20000"/>
                    <a:gd name="T2" fmla="*/ 20037 w 20000"/>
                    <a:gd name="T3" fmla="*/ 0 h 20000"/>
                    <a:gd name="T4" fmla="*/ 0 w 20000"/>
                    <a:gd name="T5" fmla="*/ 0 h 20000"/>
                    <a:gd name="T6" fmla="*/ 0 w 20000"/>
                    <a:gd name="T7" fmla="*/ 0 h 20000"/>
                    <a:gd name="T8" fmla="*/ 20037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1" y="0"/>
                      </a:moveTo>
                      <a:lnTo>
                        <a:pt x="19981" y="19916"/>
                      </a:lnTo>
                      <a:lnTo>
                        <a:pt x="0" y="19916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74" name="Freeform 92"/>
                <p:cNvSpPr>
                  <a:spLocks/>
                </p:cNvSpPr>
                <p:nvPr/>
              </p:nvSpPr>
              <p:spPr bwMode="auto">
                <a:xfrm>
                  <a:off x="-4" y="3329"/>
                  <a:ext cx="20008" cy="3328"/>
                </a:xfrm>
                <a:custGeom>
                  <a:avLst/>
                  <a:gdLst>
                    <a:gd name="T0" fmla="*/ 20037 w 20000"/>
                    <a:gd name="T1" fmla="*/ 0 h 20000"/>
                    <a:gd name="T2" fmla="*/ 20037 w 20000"/>
                    <a:gd name="T3" fmla="*/ 0 h 20000"/>
                    <a:gd name="T4" fmla="*/ 0 w 20000"/>
                    <a:gd name="T5" fmla="*/ 0 h 20000"/>
                    <a:gd name="T6" fmla="*/ 0 w 20000"/>
                    <a:gd name="T7" fmla="*/ 0 h 20000"/>
                    <a:gd name="T8" fmla="*/ 20037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1" y="0"/>
                      </a:moveTo>
                      <a:lnTo>
                        <a:pt x="19981" y="19916"/>
                      </a:lnTo>
                      <a:lnTo>
                        <a:pt x="0" y="19916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75" name="Freeform 93"/>
                <p:cNvSpPr>
                  <a:spLocks/>
                </p:cNvSpPr>
                <p:nvPr/>
              </p:nvSpPr>
              <p:spPr bwMode="auto">
                <a:xfrm>
                  <a:off x="-4" y="6657"/>
                  <a:ext cx="20008" cy="3329"/>
                </a:xfrm>
                <a:custGeom>
                  <a:avLst/>
                  <a:gdLst>
                    <a:gd name="T0" fmla="*/ 20037 w 20000"/>
                    <a:gd name="T1" fmla="*/ 0 h 20000"/>
                    <a:gd name="T2" fmla="*/ 20037 w 20000"/>
                    <a:gd name="T3" fmla="*/ 0 h 20000"/>
                    <a:gd name="T4" fmla="*/ 0 w 20000"/>
                    <a:gd name="T5" fmla="*/ 0 h 20000"/>
                    <a:gd name="T6" fmla="*/ 0 w 20000"/>
                    <a:gd name="T7" fmla="*/ 0 h 20000"/>
                    <a:gd name="T8" fmla="*/ 20037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1" y="0"/>
                      </a:moveTo>
                      <a:lnTo>
                        <a:pt x="19981" y="19916"/>
                      </a:lnTo>
                      <a:lnTo>
                        <a:pt x="0" y="19916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76" name="Freeform 94"/>
                <p:cNvSpPr>
                  <a:spLocks/>
                </p:cNvSpPr>
                <p:nvPr/>
              </p:nvSpPr>
              <p:spPr bwMode="auto">
                <a:xfrm>
                  <a:off x="-4" y="10000"/>
                  <a:ext cx="20008" cy="6672"/>
                </a:xfrm>
                <a:custGeom>
                  <a:avLst/>
                  <a:gdLst>
                    <a:gd name="T0" fmla="*/ 20037 w 20000"/>
                    <a:gd name="T1" fmla="*/ 0 h 20000"/>
                    <a:gd name="T2" fmla="*/ 20037 w 20000"/>
                    <a:gd name="T3" fmla="*/ 9 h 20000"/>
                    <a:gd name="T4" fmla="*/ 0 w 20000"/>
                    <a:gd name="T5" fmla="*/ 9 h 20000"/>
                    <a:gd name="T6" fmla="*/ 0 w 20000"/>
                    <a:gd name="T7" fmla="*/ 0 h 20000"/>
                    <a:gd name="T8" fmla="*/ 20037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1" y="0"/>
                      </a:moveTo>
                      <a:lnTo>
                        <a:pt x="19981" y="19958"/>
                      </a:lnTo>
                      <a:lnTo>
                        <a:pt x="0" y="19958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77" name="Freeform 95"/>
                <p:cNvSpPr>
                  <a:spLocks/>
                </p:cNvSpPr>
                <p:nvPr/>
              </p:nvSpPr>
              <p:spPr bwMode="auto">
                <a:xfrm>
                  <a:off x="-4" y="16672"/>
                  <a:ext cx="20008" cy="3328"/>
                </a:xfrm>
                <a:custGeom>
                  <a:avLst/>
                  <a:gdLst>
                    <a:gd name="T0" fmla="*/ 20037 w 20000"/>
                    <a:gd name="T1" fmla="*/ 0 h 20000"/>
                    <a:gd name="T2" fmla="*/ 20037 w 20000"/>
                    <a:gd name="T3" fmla="*/ 0 h 20000"/>
                    <a:gd name="T4" fmla="*/ 0 w 20000"/>
                    <a:gd name="T5" fmla="*/ 0 h 20000"/>
                    <a:gd name="T6" fmla="*/ 0 w 20000"/>
                    <a:gd name="T7" fmla="*/ 0 h 20000"/>
                    <a:gd name="T8" fmla="*/ 20037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1" y="0"/>
                      </a:moveTo>
                      <a:lnTo>
                        <a:pt x="19981" y="19916"/>
                      </a:lnTo>
                      <a:lnTo>
                        <a:pt x="0" y="19916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78" name="Rectangle 96"/>
                <p:cNvSpPr>
                  <a:spLocks noChangeArrowheads="1"/>
                </p:cNvSpPr>
                <p:nvPr/>
              </p:nvSpPr>
              <p:spPr bwMode="auto">
                <a:xfrm>
                  <a:off x="8870" y="10000"/>
                  <a:ext cx="2242" cy="7244"/>
                </a:xfrm>
                <a:prstGeom prst="rect">
                  <a:avLst/>
                </a:prstGeom>
                <a:noFill/>
                <a:ln w="0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indent="228600"/>
                  <a:r>
                    <a:rPr lang="en-US" sz="700">
                      <a:solidFill>
                        <a:srgbClr val="000000"/>
                      </a:solidFill>
                      <a:latin typeface="Courier"/>
                    </a:rPr>
                    <a:t>.</a:t>
                  </a:r>
                  <a:endParaRPr lang="en-US" sz="1000">
                    <a:solidFill>
                      <a:srgbClr val="000000"/>
                    </a:solidFill>
                    <a:latin typeface="Times" pitchFamily="18" charset="0"/>
                  </a:endParaRPr>
                </a:p>
                <a:p>
                  <a:pPr indent="228600" eaLnBrk="0" hangingPunct="0"/>
                  <a:r>
                    <a:rPr lang="en-US" sz="700">
                      <a:solidFill>
                        <a:srgbClr val="000000"/>
                      </a:solidFill>
                      <a:latin typeface="Courier"/>
                    </a:rPr>
                    <a:t>.</a:t>
                  </a:r>
                  <a:endParaRPr lang="en-US" sz="1000">
                    <a:solidFill>
                      <a:srgbClr val="000000"/>
                    </a:solidFill>
                    <a:latin typeface="Times" pitchFamily="18" charset="0"/>
                  </a:endParaRPr>
                </a:p>
                <a:p>
                  <a:pPr indent="228600" eaLnBrk="0" hangingPunct="0"/>
                  <a:r>
                    <a:rPr lang="en-US" sz="700">
                      <a:solidFill>
                        <a:srgbClr val="000000"/>
                      </a:solidFill>
                      <a:latin typeface="Courier"/>
                    </a:rPr>
                    <a:t>.</a:t>
                  </a:r>
                  <a:endParaRPr lang="en-US" sz="1000">
                    <a:solidFill>
                      <a:srgbClr val="000000"/>
                    </a:solidFill>
                    <a:latin typeface="Times" pitchFamily="18" charset="0"/>
                  </a:endParaRPr>
                </a:p>
                <a:p>
                  <a:pPr indent="228600" eaLnBrk="0" hangingPunct="0"/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32812" name="Group 97"/>
            <p:cNvGrpSpPr>
              <a:grpSpLocks/>
            </p:cNvGrpSpPr>
            <p:nvPr/>
          </p:nvGrpSpPr>
          <p:grpSpPr bwMode="auto">
            <a:xfrm>
              <a:off x="3720" y="815"/>
              <a:ext cx="486" cy="195"/>
              <a:chOff x="0" y="1"/>
              <a:chExt cx="20000" cy="19999"/>
            </a:xfrm>
          </p:grpSpPr>
          <p:grpSp>
            <p:nvGrpSpPr>
              <p:cNvPr id="32858" name="Group 98"/>
              <p:cNvGrpSpPr>
                <a:grpSpLocks/>
              </p:cNvGrpSpPr>
              <p:nvPr/>
            </p:nvGrpSpPr>
            <p:grpSpPr bwMode="auto">
              <a:xfrm>
                <a:off x="0" y="83"/>
                <a:ext cx="20000" cy="19917"/>
                <a:chOff x="0" y="3"/>
                <a:chExt cx="20000" cy="19997"/>
              </a:xfrm>
            </p:grpSpPr>
            <p:sp>
              <p:nvSpPr>
                <p:cNvPr id="32865" name="Oval 99"/>
                <p:cNvSpPr>
                  <a:spLocks noChangeArrowheads="1"/>
                </p:cNvSpPr>
                <p:nvPr/>
              </p:nvSpPr>
              <p:spPr bwMode="auto">
                <a:xfrm>
                  <a:off x="0" y="15011"/>
                  <a:ext cx="20000" cy="498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w Cen MT" pitchFamily="34" charset="0"/>
                  </a:endParaRPr>
                </a:p>
              </p:txBody>
            </p:sp>
            <p:sp>
              <p:nvSpPr>
                <p:cNvPr id="32866" name="Freeform 100"/>
                <p:cNvSpPr>
                  <a:spLocks/>
                </p:cNvSpPr>
                <p:nvPr/>
              </p:nvSpPr>
              <p:spPr bwMode="auto">
                <a:xfrm>
                  <a:off x="19" y="2559"/>
                  <a:ext cx="19981" cy="14844"/>
                </a:xfrm>
                <a:custGeom>
                  <a:avLst/>
                  <a:gdLst>
                    <a:gd name="T0" fmla="*/ 19848 w 20000"/>
                    <a:gd name="T1" fmla="*/ 0 h 20000"/>
                    <a:gd name="T2" fmla="*/ 19848 w 20000"/>
                    <a:gd name="T3" fmla="*/ 2474 h 20000"/>
                    <a:gd name="T4" fmla="*/ 0 w 20000"/>
                    <a:gd name="T5" fmla="*/ 2474 h 20000"/>
                    <a:gd name="T6" fmla="*/ 0 w 20000"/>
                    <a:gd name="T7" fmla="*/ 0 h 20000"/>
                    <a:gd name="T8" fmla="*/ 19848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1" y="0"/>
                      </a:moveTo>
                      <a:lnTo>
                        <a:pt x="19981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67" name="Oval 101"/>
                <p:cNvSpPr>
                  <a:spLocks noChangeArrowheads="1"/>
                </p:cNvSpPr>
                <p:nvPr/>
              </p:nvSpPr>
              <p:spPr bwMode="auto">
                <a:xfrm>
                  <a:off x="0" y="3"/>
                  <a:ext cx="20000" cy="498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w Cen MT" pitchFamily="34" charset="0"/>
                  </a:endParaRPr>
                </a:p>
              </p:txBody>
            </p:sp>
          </p:grpSp>
          <p:sp>
            <p:nvSpPr>
              <p:cNvPr id="32859" name="Oval 102"/>
              <p:cNvSpPr>
                <a:spLocks noChangeArrowheads="1"/>
              </p:cNvSpPr>
              <p:nvPr/>
            </p:nvSpPr>
            <p:spPr bwMode="auto">
              <a:xfrm>
                <a:off x="0" y="14990"/>
                <a:ext cx="20000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w Cen MT" pitchFamily="34" charset="0"/>
                </a:endParaRPr>
              </a:p>
            </p:txBody>
          </p:sp>
          <p:sp>
            <p:nvSpPr>
              <p:cNvPr id="32860" name="Freeform 103"/>
              <p:cNvSpPr>
                <a:spLocks/>
              </p:cNvSpPr>
              <p:nvPr/>
            </p:nvSpPr>
            <p:spPr bwMode="auto">
              <a:xfrm>
                <a:off x="19" y="2547"/>
                <a:ext cx="19981" cy="14784"/>
              </a:xfrm>
              <a:custGeom>
                <a:avLst/>
                <a:gdLst>
                  <a:gd name="T0" fmla="*/ 19848 w 20000"/>
                  <a:gd name="T1" fmla="*/ 0 h 20000"/>
                  <a:gd name="T2" fmla="*/ 19848 w 20000"/>
                  <a:gd name="T3" fmla="*/ 2405 h 20000"/>
                  <a:gd name="T4" fmla="*/ 0 w 20000"/>
                  <a:gd name="T5" fmla="*/ 2405 h 20000"/>
                  <a:gd name="T6" fmla="*/ 0 w 20000"/>
                  <a:gd name="T7" fmla="*/ 0 h 20000"/>
                  <a:gd name="T8" fmla="*/ 19848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944"/>
                    </a:lnTo>
                    <a:lnTo>
                      <a:pt x="0" y="19944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61" name="Freeform 104"/>
              <p:cNvSpPr>
                <a:spLocks/>
              </p:cNvSpPr>
              <p:nvPr/>
            </p:nvSpPr>
            <p:spPr bwMode="auto">
              <a:xfrm>
                <a:off x="204" y="14949"/>
                <a:ext cx="19611" cy="2669"/>
              </a:xfrm>
              <a:custGeom>
                <a:avLst/>
                <a:gdLst>
                  <a:gd name="T0" fmla="*/ 17415 w 20000"/>
                  <a:gd name="T1" fmla="*/ 0 h 20000"/>
                  <a:gd name="T2" fmla="*/ 17415 w 20000"/>
                  <a:gd name="T3" fmla="*/ 0 h 20000"/>
                  <a:gd name="T4" fmla="*/ 0 w 20000"/>
                  <a:gd name="T5" fmla="*/ 0 h 20000"/>
                  <a:gd name="T6" fmla="*/ 0 w 20000"/>
                  <a:gd name="T7" fmla="*/ 0 h 20000"/>
                  <a:gd name="T8" fmla="*/ 17415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692"/>
                    </a:lnTo>
                    <a:lnTo>
                      <a:pt x="0" y="19692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62" name="Rectangle 105"/>
              <p:cNvSpPr>
                <a:spLocks noChangeArrowheads="1"/>
              </p:cNvSpPr>
              <p:nvPr/>
            </p:nvSpPr>
            <p:spPr bwMode="auto">
              <a:xfrm>
                <a:off x="5180" y="6530"/>
                <a:ext cx="9640" cy="11540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1000">
                    <a:solidFill>
                      <a:srgbClr val="000000"/>
                    </a:solidFill>
                    <a:latin typeface="Times New Roman" pitchFamily="18" charset="0"/>
                    <a:ea typeface="Mincho"/>
                    <a:cs typeface="Mincho"/>
                  </a:rPr>
                  <a:t>Disk</a:t>
                </a:r>
                <a:endParaRPr lang="en-US" sz="1200">
                  <a:solidFill>
                    <a:srgbClr val="000000"/>
                  </a:solidFill>
                  <a:latin typeface="Times New Roman" pitchFamily="18" charset="0"/>
                </a:endParaRPr>
              </a:p>
              <a:p>
                <a:pPr eaLnBrk="0" hangingPunct="0"/>
                <a:endParaRPr lang="en-US" sz="2400">
                  <a:latin typeface="Times New Roman" pitchFamily="18" charset="0"/>
                  <a:ea typeface="Mincho"/>
                  <a:cs typeface="Mincho"/>
                </a:endParaRPr>
              </a:p>
            </p:txBody>
          </p:sp>
          <p:sp>
            <p:nvSpPr>
              <p:cNvPr id="32863" name="Freeform 106"/>
              <p:cNvSpPr>
                <a:spLocks/>
              </p:cNvSpPr>
              <p:nvPr/>
            </p:nvSpPr>
            <p:spPr bwMode="auto">
              <a:xfrm>
                <a:off x="148" y="2136"/>
                <a:ext cx="19759" cy="2752"/>
              </a:xfrm>
              <a:custGeom>
                <a:avLst/>
                <a:gdLst>
                  <a:gd name="T0" fmla="*/ 18355 w 20000"/>
                  <a:gd name="T1" fmla="*/ 0 h 20000"/>
                  <a:gd name="T2" fmla="*/ 18355 w 20000"/>
                  <a:gd name="T3" fmla="*/ 0 h 20000"/>
                  <a:gd name="T4" fmla="*/ 0 w 20000"/>
                  <a:gd name="T5" fmla="*/ 0 h 20000"/>
                  <a:gd name="T6" fmla="*/ 0 w 20000"/>
                  <a:gd name="T7" fmla="*/ 0 h 20000"/>
                  <a:gd name="T8" fmla="*/ 18355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701"/>
                    </a:lnTo>
                    <a:lnTo>
                      <a:pt x="0" y="19701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64" name="Oval 107"/>
              <p:cNvSpPr>
                <a:spLocks noChangeArrowheads="1"/>
              </p:cNvSpPr>
              <p:nvPr/>
            </p:nvSpPr>
            <p:spPr bwMode="auto">
              <a:xfrm>
                <a:off x="0" y="1"/>
                <a:ext cx="20000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w Cen MT" pitchFamily="34" charset="0"/>
                </a:endParaRPr>
              </a:p>
            </p:txBody>
          </p:sp>
        </p:grpSp>
        <p:grpSp>
          <p:nvGrpSpPr>
            <p:cNvPr id="32813" name="Group 108"/>
            <p:cNvGrpSpPr>
              <a:grpSpLocks/>
            </p:cNvGrpSpPr>
            <p:nvPr/>
          </p:nvGrpSpPr>
          <p:grpSpPr bwMode="auto">
            <a:xfrm>
              <a:off x="3720" y="1207"/>
              <a:ext cx="486" cy="195"/>
              <a:chOff x="0" y="1"/>
              <a:chExt cx="20000" cy="19999"/>
            </a:xfrm>
          </p:grpSpPr>
          <p:grpSp>
            <p:nvGrpSpPr>
              <p:cNvPr id="32848" name="Group 109"/>
              <p:cNvGrpSpPr>
                <a:grpSpLocks/>
              </p:cNvGrpSpPr>
              <p:nvPr/>
            </p:nvGrpSpPr>
            <p:grpSpPr bwMode="auto">
              <a:xfrm>
                <a:off x="0" y="83"/>
                <a:ext cx="20000" cy="19917"/>
                <a:chOff x="0" y="3"/>
                <a:chExt cx="20000" cy="19997"/>
              </a:xfrm>
            </p:grpSpPr>
            <p:sp>
              <p:nvSpPr>
                <p:cNvPr id="32855" name="Oval 110"/>
                <p:cNvSpPr>
                  <a:spLocks noChangeArrowheads="1"/>
                </p:cNvSpPr>
                <p:nvPr/>
              </p:nvSpPr>
              <p:spPr bwMode="auto">
                <a:xfrm>
                  <a:off x="0" y="15011"/>
                  <a:ext cx="20000" cy="498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w Cen MT" pitchFamily="34" charset="0"/>
                  </a:endParaRPr>
                </a:p>
              </p:txBody>
            </p:sp>
            <p:sp>
              <p:nvSpPr>
                <p:cNvPr id="32856" name="Freeform 111"/>
                <p:cNvSpPr>
                  <a:spLocks/>
                </p:cNvSpPr>
                <p:nvPr/>
              </p:nvSpPr>
              <p:spPr bwMode="auto">
                <a:xfrm>
                  <a:off x="19" y="2559"/>
                  <a:ext cx="19981" cy="14844"/>
                </a:xfrm>
                <a:custGeom>
                  <a:avLst/>
                  <a:gdLst>
                    <a:gd name="T0" fmla="*/ 19848 w 20000"/>
                    <a:gd name="T1" fmla="*/ 0 h 20000"/>
                    <a:gd name="T2" fmla="*/ 19848 w 20000"/>
                    <a:gd name="T3" fmla="*/ 2474 h 20000"/>
                    <a:gd name="T4" fmla="*/ 0 w 20000"/>
                    <a:gd name="T5" fmla="*/ 2474 h 20000"/>
                    <a:gd name="T6" fmla="*/ 0 w 20000"/>
                    <a:gd name="T7" fmla="*/ 0 h 20000"/>
                    <a:gd name="T8" fmla="*/ 19848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1" y="0"/>
                      </a:moveTo>
                      <a:lnTo>
                        <a:pt x="19981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57" name="Oval 112"/>
                <p:cNvSpPr>
                  <a:spLocks noChangeArrowheads="1"/>
                </p:cNvSpPr>
                <p:nvPr/>
              </p:nvSpPr>
              <p:spPr bwMode="auto">
                <a:xfrm>
                  <a:off x="0" y="3"/>
                  <a:ext cx="20000" cy="498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w Cen MT" pitchFamily="34" charset="0"/>
                  </a:endParaRPr>
                </a:p>
              </p:txBody>
            </p:sp>
          </p:grpSp>
          <p:sp>
            <p:nvSpPr>
              <p:cNvPr id="32849" name="Oval 113"/>
              <p:cNvSpPr>
                <a:spLocks noChangeArrowheads="1"/>
              </p:cNvSpPr>
              <p:nvPr/>
            </p:nvSpPr>
            <p:spPr bwMode="auto">
              <a:xfrm>
                <a:off x="0" y="14990"/>
                <a:ext cx="20000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w Cen MT" pitchFamily="34" charset="0"/>
                </a:endParaRPr>
              </a:p>
            </p:txBody>
          </p:sp>
          <p:sp>
            <p:nvSpPr>
              <p:cNvPr id="32850" name="Freeform 114"/>
              <p:cNvSpPr>
                <a:spLocks/>
              </p:cNvSpPr>
              <p:nvPr/>
            </p:nvSpPr>
            <p:spPr bwMode="auto">
              <a:xfrm>
                <a:off x="19" y="2547"/>
                <a:ext cx="19981" cy="14784"/>
              </a:xfrm>
              <a:custGeom>
                <a:avLst/>
                <a:gdLst>
                  <a:gd name="T0" fmla="*/ 19848 w 20000"/>
                  <a:gd name="T1" fmla="*/ 0 h 20000"/>
                  <a:gd name="T2" fmla="*/ 19848 w 20000"/>
                  <a:gd name="T3" fmla="*/ 2405 h 20000"/>
                  <a:gd name="T4" fmla="*/ 0 w 20000"/>
                  <a:gd name="T5" fmla="*/ 2405 h 20000"/>
                  <a:gd name="T6" fmla="*/ 0 w 20000"/>
                  <a:gd name="T7" fmla="*/ 0 h 20000"/>
                  <a:gd name="T8" fmla="*/ 19848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944"/>
                    </a:lnTo>
                    <a:lnTo>
                      <a:pt x="0" y="19944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51" name="Freeform 115"/>
              <p:cNvSpPr>
                <a:spLocks/>
              </p:cNvSpPr>
              <p:nvPr/>
            </p:nvSpPr>
            <p:spPr bwMode="auto">
              <a:xfrm>
                <a:off x="204" y="14949"/>
                <a:ext cx="19611" cy="2669"/>
              </a:xfrm>
              <a:custGeom>
                <a:avLst/>
                <a:gdLst>
                  <a:gd name="T0" fmla="*/ 17415 w 20000"/>
                  <a:gd name="T1" fmla="*/ 0 h 20000"/>
                  <a:gd name="T2" fmla="*/ 17415 w 20000"/>
                  <a:gd name="T3" fmla="*/ 0 h 20000"/>
                  <a:gd name="T4" fmla="*/ 0 w 20000"/>
                  <a:gd name="T5" fmla="*/ 0 h 20000"/>
                  <a:gd name="T6" fmla="*/ 0 w 20000"/>
                  <a:gd name="T7" fmla="*/ 0 h 20000"/>
                  <a:gd name="T8" fmla="*/ 17415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692"/>
                    </a:lnTo>
                    <a:lnTo>
                      <a:pt x="0" y="19692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52" name="Rectangle 116"/>
              <p:cNvSpPr>
                <a:spLocks noChangeArrowheads="1"/>
              </p:cNvSpPr>
              <p:nvPr/>
            </p:nvSpPr>
            <p:spPr bwMode="auto">
              <a:xfrm>
                <a:off x="5180" y="6530"/>
                <a:ext cx="9640" cy="11540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1000">
                    <a:solidFill>
                      <a:srgbClr val="000000"/>
                    </a:solidFill>
                    <a:latin typeface="Times New Roman" pitchFamily="18" charset="0"/>
                    <a:ea typeface="Mincho"/>
                    <a:cs typeface="Mincho"/>
                  </a:rPr>
                  <a:t>Disk</a:t>
                </a:r>
                <a:endParaRPr lang="en-US" sz="1200">
                  <a:solidFill>
                    <a:srgbClr val="000000"/>
                  </a:solidFill>
                  <a:latin typeface="Times New Roman" pitchFamily="18" charset="0"/>
                </a:endParaRPr>
              </a:p>
              <a:p>
                <a:pPr eaLnBrk="0" hangingPunct="0"/>
                <a:endParaRPr lang="en-US" sz="2400">
                  <a:latin typeface="Times New Roman" pitchFamily="18" charset="0"/>
                  <a:ea typeface="Mincho"/>
                  <a:cs typeface="Mincho"/>
                </a:endParaRPr>
              </a:p>
            </p:txBody>
          </p:sp>
          <p:sp>
            <p:nvSpPr>
              <p:cNvPr id="32853" name="Freeform 117"/>
              <p:cNvSpPr>
                <a:spLocks/>
              </p:cNvSpPr>
              <p:nvPr/>
            </p:nvSpPr>
            <p:spPr bwMode="auto">
              <a:xfrm>
                <a:off x="148" y="2136"/>
                <a:ext cx="19759" cy="2752"/>
              </a:xfrm>
              <a:custGeom>
                <a:avLst/>
                <a:gdLst>
                  <a:gd name="T0" fmla="*/ 18355 w 20000"/>
                  <a:gd name="T1" fmla="*/ 0 h 20000"/>
                  <a:gd name="T2" fmla="*/ 18355 w 20000"/>
                  <a:gd name="T3" fmla="*/ 0 h 20000"/>
                  <a:gd name="T4" fmla="*/ 0 w 20000"/>
                  <a:gd name="T5" fmla="*/ 0 h 20000"/>
                  <a:gd name="T6" fmla="*/ 0 w 20000"/>
                  <a:gd name="T7" fmla="*/ 0 h 20000"/>
                  <a:gd name="T8" fmla="*/ 18355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701"/>
                    </a:lnTo>
                    <a:lnTo>
                      <a:pt x="0" y="19701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54" name="Oval 118"/>
              <p:cNvSpPr>
                <a:spLocks noChangeArrowheads="1"/>
              </p:cNvSpPr>
              <p:nvPr/>
            </p:nvSpPr>
            <p:spPr bwMode="auto">
              <a:xfrm>
                <a:off x="0" y="1"/>
                <a:ext cx="20000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w Cen MT" pitchFamily="34" charset="0"/>
                </a:endParaRPr>
              </a:p>
            </p:txBody>
          </p:sp>
        </p:grpSp>
        <p:grpSp>
          <p:nvGrpSpPr>
            <p:cNvPr id="32814" name="Group 119"/>
            <p:cNvGrpSpPr>
              <a:grpSpLocks/>
            </p:cNvGrpSpPr>
            <p:nvPr/>
          </p:nvGrpSpPr>
          <p:grpSpPr bwMode="auto">
            <a:xfrm>
              <a:off x="3720" y="1595"/>
              <a:ext cx="486" cy="195"/>
              <a:chOff x="0" y="1"/>
              <a:chExt cx="20000" cy="19999"/>
            </a:xfrm>
          </p:grpSpPr>
          <p:grpSp>
            <p:nvGrpSpPr>
              <p:cNvPr id="32838" name="Group 120"/>
              <p:cNvGrpSpPr>
                <a:grpSpLocks/>
              </p:cNvGrpSpPr>
              <p:nvPr/>
            </p:nvGrpSpPr>
            <p:grpSpPr bwMode="auto">
              <a:xfrm>
                <a:off x="0" y="83"/>
                <a:ext cx="20000" cy="19917"/>
                <a:chOff x="0" y="3"/>
                <a:chExt cx="20000" cy="19997"/>
              </a:xfrm>
            </p:grpSpPr>
            <p:sp>
              <p:nvSpPr>
                <p:cNvPr id="32845" name="Oval 121"/>
                <p:cNvSpPr>
                  <a:spLocks noChangeArrowheads="1"/>
                </p:cNvSpPr>
                <p:nvPr/>
              </p:nvSpPr>
              <p:spPr bwMode="auto">
                <a:xfrm>
                  <a:off x="0" y="15011"/>
                  <a:ext cx="20000" cy="498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w Cen MT" pitchFamily="34" charset="0"/>
                  </a:endParaRPr>
                </a:p>
              </p:txBody>
            </p:sp>
            <p:sp>
              <p:nvSpPr>
                <p:cNvPr id="32846" name="Freeform 122"/>
                <p:cNvSpPr>
                  <a:spLocks/>
                </p:cNvSpPr>
                <p:nvPr/>
              </p:nvSpPr>
              <p:spPr bwMode="auto">
                <a:xfrm>
                  <a:off x="19" y="2559"/>
                  <a:ext cx="19981" cy="14844"/>
                </a:xfrm>
                <a:custGeom>
                  <a:avLst/>
                  <a:gdLst>
                    <a:gd name="T0" fmla="*/ 19848 w 20000"/>
                    <a:gd name="T1" fmla="*/ 0 h 20000"/>
                    <a:gd name="T2" fmla="*/ 19848 w 20000"/>
                    <a:gd name="T3" fmla="*/ 2474 h 20000"/>
                    <a:gd name="T4" fmla="*/ 0 w 20000"/>
                    <a:gd name="T5" fmla="*/ 2474 h 20000"/>
                    <a:gd name="T6" fmla="*/ 0 w 20000"/>
                    <a:gd name="T7" fmla="*/ 0 h 20000"/>
                    <a:gd name="T8" fmla="*/ 19848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1" y="0"/>
                      </a:moveTo>
                      <a:lnTo>
                        <a:pt x="19981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47" name="Oval 123"/>
                <p:cNvSpPr>
                  <a:spLocks noChangeArrowheads="1"/>
                </p:cNvSpPr>
                <p:nvPr/>
              </p:nvSpPr>
              <p:spPr bwMode="auto">
                <a:xfrm>
                  <a:off x="0" y="3"/>
                  <a:ext cx="20000" cy="498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w Cen MT" pitchFamily="34" charset="0"/>
                  </a:endParaRPr>
                </a:p>
              </p:txBody>
            </p:sp>
          </p:grpSp>
          <p:sp>
            <p:nvSpPr>
              <p:cNvPr id="32839" name="Oval 124"/>
              <p:cNvSpPr>
                <a:spLocks noChangeArrowheads="1"/>
              </p:cNvSpPr>
              <p:nvPr/>
            </p:nvSpPr>
            <p:spPr bwMode="auto">
              <a:xfrm>
                <a:off x="0" y="14990"/>
                <a:ext cx="20000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w Cen MT" pitchFamily="34" charset="0"/>
                </a:endParaRPr>
              </a:p>
            </p:txBody>
          </p:sp>
          <p:sp>
            <p:nvSpPr>
              <p:cNvPr id="32840" name="Freeform 125"/>
              <p:cNvSpPr>
                <a:spLocks/>
              </p:cNvSpPr>
              <p:nvPr/>
            </p:nvSpPr>
            <p:spPr bwMode="auto">
              <a:xfrm>
                <a:off x="19" y="2547"/>
                <a:ext cx="19981" cy="14784"/>
              </a:xfrm>
              <a:custGeom>
                <a:avLst/>
                <a:gdLst>
                  <a:gd name="T0" fmla="*/ 19848 w 20000"/>
                  <a:gd name="T1" fmla="*/ 0 h 20000"/>
                  <a:gd name="T2" fmla="*/ 19848 w 20000"/>
                  <a:gd name="T3" fmla="*/ 2405 h 20000"/>
                  <a:gd name="T4" fmla="*/ 0 w 20000"/>
                  <a:gd name="T5" fmla="*/ 2405 h 20000"/>
                  <a:gd name="T6" fmla="*/ 0 w 20000"/>
                  <a:gd name="T7" fmla="*/ 0 h 20000"/>
                  <a:gd name="T8" fmla="*/ 19848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944"/>
                    </a:lnTo>
                    <a:lnTo>
                      <a:pt x="0" y="19944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1" name="Freeform 126"/>
              <p:cNvSpPr>
                <a:spLocks/>
              </p:cNvSpPr>
              <p:nvPr/>
            </p:nvSpPr>
            <p:spPr bwMode="auto">
              <a:xfrm>
                <a:off x="204" y="14949"/>
                <a:ext cx="19611" cy="2669"/>
              </a:xfrm>
              <a:custGeom>
                <a:avLst/>
                <a:gdLst>
                  <a:gd name="T0" fmla="*/ 17415 w 20000"/>
                  <a:gd name="T1" fmla="*/ 0 h 20000"/>
                  <a:gd name="T2" fmla="*/ 17415 w 20000"/>
                  <a:gd name="T3" fmla="*/ 0 h 20000"/>
                  <a:gd name="T4" fmla="*/ 0 w 20000"/>
                  <a:gd name="T5" fmla="*/ 0 h 20000"/>
                  <a:gd name="T6" fmla="*/ 0 w 20000"/>
                  <a:gd name="T7" fmla="*/ 0 h 20000"/>
                  <a:gd name="T8" fmla="*/ 17415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692"/>
                    </a:lnTo>
                    <a:lnTo>
                      <a:pt x="0" y="19692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2" name="Rectangle 127"/>
              <p:cNvSpPr>
                <a:spLocks noChangeArrowheads="1"/>
              </p:cNvSpPr>
              <p:nvPr/>
            </p:nvSpPr>
            <p:spPr bwMode="auto">
              <a:xfrm>
                <a:off x="5180" y="6530"/>
                <a:ext cx="9640" cy="11540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1000">
                    <a:solidFill>
                      <a:srgbClr val="000000"/>
                    </a:solidFill>
                    <a:latin typeface="Times New Roman" pitchFamily="18" charset="0"/>
                    <a:ea typeface="Mincho"/>
                    <a:cs typeface="Mincho"/>
                  </a:rPr>
                  <a:t>Disk</a:t>
                </a:r>
                <a:endParaRPr lang="en-US" sz="1200">
                  <a:solidFill>
                    <a:srgbClr val="000000"/>
                  </a:solidFill>
                  <a:latin typeface="Times New Roman" pitchFamily="18" charset="0"/>
                </a:endParaRPr>
              </a:p>
              <a:p>
                <a:pPr eaLnBrk="0" hangingPunct="0"/>
                <a:endParaRPr lang="en-US" sz="2400">
                  <a:latin typeface="Times New Roman" pitchFamily="18" charset="0"/>
                  <a:ea typeface="Mincho"/>
                  <a:cs typeface="Mincho"/>
                </a:endParaRPr>
              </a:p>
            </p:txBody>
          </p:sp>
          <p:sp>
            <p:nvSpPr>
              <p:cNvPr id="32843" name="Freeform 128"/>
              <p:cNvSpPr>
                <a:spLocks/>
              </p:cNvSpPr>
              <p:nvPr/>
            </p:nvSpPr>
            <p:spPr bwMode="auto">
              <a:xfrm>
                <a:off x="148" y="2136"/>
                <a:ext cx="19759" cy="2752"/>
              </a:xfrm>
              <a:custGeom>
                <a:avLst/>
                <a:gdLst>
                  <a:gd name="T0" fmla="*/ 18355 w 20000"/>
                  <a:gd name="T1" fmla="*/ 0 h 20000"/>
                  <a:gd name="T2" fmla="*/ 18355 w 20000"/>
                  <a:gd name="T3" fmla="*/ 0 h 20000"/>
                  <a:gd name="T4" fmla="*/ 0 w 20000"/>
                  <a:gd name="T5" fmla="*/ 0 h 20000"/>
                  <a:gd name="T6" fmla="*/ 0 w 20000"/>
                  <a:gd name="T7" fmla="*/ 0 h 20000"/>
                  <a:gd name="T8" fmla="*/ 18355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701"/>
                    </a:lnTo>
                    <a:lnTo>
                      <a:pt x="0" y="19701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4" name="Oval 129"/>
              <p:cNvSpPr>
                <a:spLocks noChangeArrowheads="1"/>
              </p:cNvSpPr>
              <p:nvPr/>
            </p:nvSpPr>
            <p:spPr bwMode="auto">
              <a:xfrm>
                <a:off x="0" y="1"/>
                <a:ext cx="20000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w Cen MT" pitchFamily="34" charset="0"/>
                </a:endParaRPr>
              </a:p>
            </p:txBody>
          </p:sp>
        </p:grpSp>
        <p:grpSp>
          <p:nvGrpSpPr>
            <p:cNvPr id="32815" name="Group 130"/>
            <p:cNvGrpSpPr>
              <a:grpSpLocks/>
            </p:cNvGrpSpPr>
            <p:nvPr/>
          </p:nvGrpSpPr>
          <p:grpSpPr bwMode="auto">
            <a:xfrm>
              <a:off x="3720" y="1975"/>
              <a:ext cx="486" cy="195"/>
              <a:chOff x="0" y="1"/>
              <a:chExt cx="20000" cy="19999"/>
            </a:xfrm>
          </p:grpSpPr>
          <p:grpSp>
            <p:nvGrpSpPr>
              <p:cNvPr id="32828" name="Group 131"/>
              <p:cNvGrpSpPr>
                <a:grpSpLocks/>
              </p:cNvGrpSpPr>
              <p:nvPr/>
            </p:nvGrpSpPr>
            <p:grpSpPr bwMode="auto">
              <a:xfrm>
                <a:off x="0" y="83"/>
                <a:ext cx="20000" cy="19917"/>
                <a:chOff x="0" y="3"/>
                <a:chExt cx="20000" cy="19997"/>
              </a:xfrm>
            </p:grpSpPr>
            <p:sp>
              <p:nvSpPr>
                <p:cNvPr id="32835" name="Oval 132"/>
                <p:cNvSpPr>
                  <a:spLocks noChangeArrowheads="1"/>
                </p:cNvSpPr>
                <p:nvPr/>
              </p:nvSpPr>
              <p:spPr bwMode="auto">
                <a:xfrm>
                  <a:off x="0" y="15011"/>
                  <a:ext cx="20000" cy="498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w Cen MT" pitchFamily="34" charset="0"/>
                  </a:endParaRPr>
                </a:p>
              </p:txBody>
            </p:sp>
            <p:sp>
              <p:nvSpPr>
                <p:cNvPr id="32836" name="Freeform 133"/>
                <p:cNvSpPr>
                  <a:spLocks/>
                </p:cNvSpPr>
                <p:nvPr/>
              </p:nvSpPr>
              <p:spPr bwMode="auto">
                <a:xfrm>
                  <a:off x="19" y="2559"/>
                  <a:ext cx="19981" cy="14844"/>
                </a:xfrm>
                <a:custGeom>
                  <a:avLst/>
                  <a:gdLst>
                    <a:gd name="T0" fmla="*/ 19848 w 20000"/>
                    <a:gd name="T1" fmla="*/ 0 h 20000"/>
                    <a:gd name="T2" fmla="*/ 19848 w 20000"/>
                    <a:gd name="T3" fmla="*/ 2474 h 20000"/>
                    <a:gd name="T4" fmla="*/ 0 w 20000"/>
                    <a:gd name="T5" fmla="*/ 2474 h 20000"/>
                    <a:gd name="T6" fmla="*/ 0 w 20000"/>
                    <a:gd name="T7" fmla="*/ 0 h 20000"/>
                    <a:gd name="T8" fmla="*/ 19848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1" y="0"/>
                      </a:moveTo>
                      <a:lnTo>
                        <a:pt x="19981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37" name="Oval 134"/>
                <p:cNvSpPr>
                  <a:spLocks noChangeArrowheads="1"/>
                </p:cNvSpPr>
                <p:nvPr/>
              </p:nvSpPr>
              <p:spPr bwMode="auto">
                <a:xfrm>
                  <a:off x="0" y="3"/>
                  <a:ext cx="20000" cy="498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w Cen MT" pitchFamily="34" charset="0"/>
                  </a:endParaRPr>
                </a:p>
              </p:txBody>
            </p:sp>
          </p:grpSp>
          <p:sp>
            <p:nvSpPr>
              <p:cNvPr id="32829" name="Oval 135"/>
              <p:cNvSpPr>
                <a:spLocks noChangeArrowheads="1"/>
              </p:cNvSpPr>
              <p:nvPr/>
            </p:nvSpPr>
            <p:spPr bwMode="auto">
              <a:xfrm>
                <a:off x="0" y="14990"/>
                <a:ext cx="20000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w Cen MT" pitchFamily="34" charset="0"/>
                </a:endParaRPr>
              </a:p>
            </p:txBody>
          </p:sp>
          <p:sp>
            <p:nvSpPr>
              <p:cNvPr id="32830" name="Freeform 136"/>
              <p:cNvSpPr>
                <a:spLocks/>
              </p:cNvSpPr>
              <p:nvPr/>
            </p:nvSpPr>
            <p:spPr bwMode="auto">
              <a:xfrm>
                <a:off x="19" y="2547"/>
                <a:ext cx="19981" cy="14784"/>
              </a:xfrm>
              <a:custGeom>
                <a:avLst/>
                <a:gdLst>
                  <a:gd name="T0" fmla="*/ 19848 w 20000"/>
                  <a:gd name="T1" fmla="*/ 0 h 20000"/>
                  <a:gd name="T2" fmla="*/ 19848 w 20000"/>
                  <a:gd name="T3" fmla="*/ 2405 h 20000"/>
                  <a:gd name="T4" fmla="*/ 0 w 20000"/>
                  <a:gd name="T5" fmla="*/ 2405 h 20000"/>
                  <a:gd name="T6" fmla="*/ 0 w 20000"/>
                  <a:gd name="T7" fmla="*/ 0 h 20000"/>
                  <a:gd name="T8" fmla="*/ 19848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944"/>
                    </a:lnTo>
                    <a:lnTo>
                      <a:pt x="0" y="19944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1" name="Freeform 137"/>
              <p:cNvSpPr>
                <a:spLocks/>
              </p:cNvSpPr>
              <p:nvPr/>
            </p:nvSpPr>
            <p:spPr bwMode="auto">
              <a:xfrm>
                <a:off x="204" y="14949"/>
                <a:ext cx="19611" cy="2669"/>
              </a:xfrm>
              <a:custGeom>
                <a:avLst/>
                <a:gdLst>
                  <a:gd name="T0" fmla="*/ 17415 w 20000"/>
                  <a:gd name="T1" fmla="*/ 0 h 20000"/>
                  <a:gd name="T2" fmla="*/ 17415 w 20000"/>
                  <a:gd name="T3" fmla="*/ 0 h 20000"/>
                  <a:gd name="T4" fmla="*/ 0 w 20000"/>
                  <a:gd name="T5" fmla="*/ 0 h 20000"/>
                  <a:gd name="T6" fmla="*/ 0 w 20000"/>
                  <a:gd name="T7" fmla="*/ 0 h 20000"/>
                  <a:gd name="T8" fmla="*/ 17415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692"/>
                    </a:lnTo>
                    <a:lnTo>
                      <a:pt x="0" y="19692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2" name="Rectangle 138"/>
              <p:cNvSpPr>
                <a:spLocks noChangeArrowheads="1"/>
              </p:cNvSpPr>
              <p:nvPr/>
            </p:nvSpPr>
            <p:spPr bwMode="auto">
              <a:xfrm>
                <a:off x="5180" y="6530"/>
                <a:ext cx="9640" cy="11540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1000">
                    <a:solidFill>
                      <a:srgbClr val="000000"/>
                    </a:solidFill>
                    <a:latin typeface="Times New Roman" pitchFamily="18" charset="0"/>
                    <a:ea typeface="Mincho"/>
                    <a:cs typeface="Mincho"/>
                  </a:rPr>
                  <a:t>Disk</a:t>
                </a:r>
                <a:endParaRPr lang="en-US" sz="1200">
                  <a:solidFill>
                    <a:srgbClr val="000000"/>
                  </a:solidFill>
                  <a:latin typeface="Times New Roman" pitchFamily="18" charset="0"/>
                </a:endParaRPr>
              </a:p>
              <a:p>
                <a:pPr eaLnBrk="0" hangingPunct="0"/>
                <a:endParaRPr lang="en-US" sz="2400">
                  <a:latin typeface="Times New Roman" pitchFamily="18" charset="0"/>
                  <a:ea typeface="Mincho"/>
                  <a:cs typeface="Mincho"/>
                </a:endParaRPr>
              </a:p>
            </p:txBody>
          </p:sp>
          <p:sp>
            <p:nvSpPr>
              <p:cNvPr id="32833" name="Freeform 139"/>
              <p:cNvSpPr>
                <a:spLocks/>
              </p:cNvSpPr>
              <p:nvPr/>
            </p:nvSpPr>
            <p:spPr bwMode="auto">
              <a:xfrm>
                <a:off x="148" y="2136"/>
                <a:ext cx="19759" cy="2752"/>
              </a:xfrm>
              <a:custGeom>
                <a:avLst/>
                <a:gdLst>
                  <a:gd name="T0" fmla="*/ 18355 w 20000"/>
                  <a:gd name="T1" fmla="*/ 0 h 20000"/>
                  <a:gd name="T2" fmla="*/ 18355 w 20000"/>
                  <a:gd name="T3" fmla="*/ 0 h 20000"/>
                  <a:gd name="T4" fmla="*/ 0 w 20000"/>
                  <a:gd name="T5" fmla="*/ 0 h 20000"/>
                  <a:gd name="T6" fmla="*/ 0 w 20000"/>
                  <a:gd name="T7" fmla="*/ 0 h 20000"/>
                  <a:gd name="T8" fmla="*/ 18355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701"/>
                    </a:lnTo>
                    <a:lnTo>
                      <a:pt x="0" y="19701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4" name="Oval 140"/>
              <p:cNvSpPr>
                <a:spLocks noChangeArrowheads="1"/>
              </p:cNvSpPr>
              <p:nvPr/>
            </p:nvSpPr>
            <p:spPr bwMode="auto">
              <a:xfrm>
                <a:off x="0" y="1"/>
                <a:ext cx="20000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w Cen MT" pitchFamily="34" charset="0"/>
                </a:endParaRPr>
              </a:p>
            </p:txBody>
          </p:sp>
        </p:grpSp>
        <p:grpSp>
          <p:nvGrpSpPr>
            <p:cNvPr id="32816" name="Group 141"/>
            <p:cNvGrpSpPr>
              <a:grpSpLocks/>
            </p:cNvGrpSpPr>
            <p:nvPr/>
          </p:nvGrpSpPr>
          <p:grpSpPr bwMode="auto">
            <a:xfrm>
              <a:off x="2775" y="2841"/>
              <a:ext cx="487" cy="195"/>
              <a:chOff x="0" y="1"/>
              <a:chExt cx="20000" cy="19999"/>
            </a:xfrm>
          </p:grpSpPr>
          <p:grpSp>
            <p:nvGrpSpPr>
              <p:cNvPr id="32818" name="Group 142"/>
              <p:cNvGrpSpPr>
                <a:grpSpLocks/>
              </p:cNvGrpSpPr>
              <p:nvPr/>
            </p:nvGrpSpPr>
            <p:grpSpPr bwMode="auto">
              <a:xfrm>
                <a:off x="18" y="42"/>
                <a:ext cx="19982" cy="19958"/>
                <a:chOff x="0" y="2"/>
                <a:chExt cx="20000" cy="19998"/>
              </a:xfrm>
            </p:grpSpPr>
            <p:sp>
              <p:nvSpPr>
                <p:cNvPr id="32825" name="Oval 143"/>
                <p:cNvSpPr>
                  <a:spLocks noChangeArrowheads="1"/>
                </p:cNvSpPr>
                <p:nvPr/>
              </p:nvSpPr>
              <p:spPr bwMode="auto">
                <a:xfrm>
                  <a:off x="0" y="15021"/>
                  <a:ext cx="20000" cy="497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w Cen MT" pitchFamily="34" charset="0"/>
                  </a:endParaRPr>
                </a:p>
              </p:txBody>
            </p:sp>
            <p:sp>
              <p:nvSpPr>
                <p:cNvPr id="32826" name="Freeform 144"/>
                <p:cNvSpPr>
                  <a:spLocks/>
                </p:cNvSpPr>
                <p:nvPr/>
              </p:nvSpPr>
              <p:spPr bwMode="auto">
                <a:xfrm>
                  <a:off x="18" y="2553"/>
                  <a:ext cx="19982" cy="14814"/>
                </a:xfrm>
                <a:custGeom>
                  <a:avLst/>
                  <a:gdLst>
                    <a:gd name="T0" fmla="*/ 19855 w 20000"/>
                    <a:gd name="T1" fmla="*/ 0 h 20000"/>
                    <a:gd name="T2" fmla="*/ 19855 w 20000"/>
                    <a:gd name="T3" fmla="*/ 2439 h 20000"/>
                    <a:gd name="T4" fmla="*/ 0 w 20000"/>
                    <a:gd name="T5" fmla="*/ 2439 h 20000"/>
                    <a:gd name="T6" fmla="*/ 0 w 20000"/>
                    <a:gd name="T7" fmla="*/ 0 h 20000"/>
                    <a:gd name="T8" fmla="*/ 19855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000"/>
                    <a:gd name="T16" fmla="*/ 0 h 20000"/>
                    <a:gd name="T17" fmla="*/ 20000 w 20000"/>
                    <a:gd name="T18" fmla="*/ 20000 h 20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000" h="20000">
                      <a:moveTo>
                        <a:pt x="19981" y="0"/>
                      </a:moveTo>
                      <a:lnTo>
                        <a:pt x="19981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27" name="Oval 145"/>
                <p:cNvSpPr>
                  <a:spLocks noChangeArrowheads="1"/>
                </p:cNvSpPr>
                <p:nvPr/>
              </p:nvSpPr>
              <p:spPr bwMode="auto">
                <a:xfrm>
                  <a:off x="0" y="2"/>
                  <a:ext cx="20000" cy="497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w Cen MT" pitchFamily="34" charset="0"/>
                  </a:endParaRPr>
                </a:p>
              </p:txBody>
            </p:sp>
          </p:grpSp>
          <p:sp>
            <p:nvSpPr>
              <p:cNvPr id="32819" name="Oval 146"/>
              <p:cNvSpPr>
                <a:spLocks noChangeArrowheads="1"/>
              </p:cNvSpPr>
              <p:nvPr/>
            </p:nvSpPr>
            <p:spPr bwMode="auto">
              <a:xfrm>
                <a:off x="0" y="14949"/>
                <a:ext cx="19982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w Cen MT" pitchFamily="34" charset="0"/>
                </a:endParaRPr>
              </a:p>
            </p:txBody>
          </p:sp>
          <p:sp>
            <p:nvSpPr>
              <p:cNvPr id="32820" name="Freeform 147"/>
              <p:cNvSpPr>
                <a:spLocks/>
              </p:cNvSpPr>
              <p:nvPr/>
            </p:nvSpPr>
            <p:spPr bwMode="auto">
              <a:xfrm>
                <a:off x="18" y="2547"/>
                <a:ext cx="19964" cy="14784"/>
              </a:xfrm>
              <a:custGeom>
                <a:avLst/>
                <a:gdLst>
                  <a:gd name="T0" fmla="*/ 19729 w 20000"/>
                  <a:gd name="T1" fmla="*/ 0 h 20000"/>
                  <a:gd name="T2" fmla="*/ 19729 w 20000"/>
                  <a:gd name="T3" fmla="*/ 2405 h 20000"/>
                  <a:gd name="T4" fmla="*/ 0 w 20000"/>
                  <a:gd name="T5" fmla="*/ 2405 h 20000"/>
                  <a:gd name="T6" fmla="*/ 0 w 20000"/>
                  <a:gd name="T7" fmla="*/ 0 h 20000"/>
                  <a:gd name="T8" fmla="*/ 19729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944"/>
                    </a:lnTo>
                    <a:lnTo>
                      <a:pt x="0" y="19944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1" name="Freeform 148"/>
              <p:cNvSpPr>
                <a:spLocks/>
              </p:cNvSpPr>
              <p:nvPr/>
            </p:nvSpPr>
            <p:spPr bwMode="auto">
              <a:xfrm>
                <a:off x="203" y="14949"/>
                <a:ext cx="19594" cy="2669"/>
              </a:xfrm>
              <a:custGeom>
                <a:avLst/>
                <a:gdLst>
                  <a:gd name="T0" fmla="*/ 17309 w 20000"/>
                  <a:gd name="T1" fmla="*/ 0 h 20000"/>
                  <a:gd name="T2" fmla="*/ 17309 w 20000"/>
                  <a:gd name="T3" fmla="*/ 0 h 20000"/>
                  <a:gd name="T4" fmla="*/ 0 w 20000"/>
                  <a:gd name="T5" fmla="*/ 0 h 20000"/>
                  <a:gd name="T6" fmla="*/ 0 w 20000"/>
                  <a:gd name="T7" fmla="*/ 0 h 20000"/>
                  <a:gd name="T8" fmla="*/ 17309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692"/>
                    </a:lnTo>
                    <a:lnTo>
                      <a:pt x="0" y="19692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2" name="Rectangle 149"/>
              <p:cNvSpPr>
                <a:spLocks noChangeArrowheads="1"/>
              </p:cNvSpPr>
              <p:nvPr/>
            </p:nvSpPr>
            <p:spPr bwMode="auto">
              <a:xfrm>
                <a:off x="5176" y="6489"/>
                <a:ext cx="9630" cy="11540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1000">
                    <a:solidFill>
                      <a:srgbClr val="000000"/>
                    </a:solidFill>
                    <a:latin typeface="Times New Roman" pitchFamily="18" charset="0"/>
                    <a:ea typeface="Mincho"/>
                    <a:cs typeface="Mincho"/>
                  </a:rPr>
                  <a:t>Disk</a:t>
                </a:r>
                <a:endParaRPr lang="en-US" sz="1200">
                  <a:solidFill>
                    <a:srgbClr val="000000"/>
                  </a:solidFill>
                  <a:latin typeface="Times New Roman" pitchFamily="18" charset="0"/>
                </a:endParaRPr>
              </a:p>
              <a:p>
                <a:pPr eaLnBrk="0" hangingPunct="0"/>
                <a:endParaRPr lang="en-US" sz="2400">
                  <a:latin typeface="Times New Roman" pitchFamily="18" charset="0"/>
                  <a:ea typeface="Mincho"/>
                  <a:cs typeface="Mincho"/>
                </a:endParaRPr>
              </a:p>
            </p:txBody>
          </p:sp>
          <p:sp>
            <p:nvSpPr>
              <p:cNvPr id="32823" name="Freeform 150"/>
              <p:cNvSpPr>
                <a:spLocks/>
              </p:cNvSpPr>
              <p:nvPr/>
            </p:nvSpPr>
            <p:spPr bwMode="auto">
              <a:xfrm>
                <a:off x="166" y="2095"/>
                <a:ext cx="19742" cy="2752"/>
              </a:xfrm>
              <a:custGeom>
                <a:avLst/>
                <a:gdLst>
                  <a:gd name="T0" fmla="*/ 18245 w 20000"/>
                  <a:gd name="T1" fmla="*/ 0 h 20000"/>
                  <a:gd name="T2" fmla="*/ 18245 w 20000"/>
                  <a:gd name="T3" fmla="*/ 0 h 20000"/>
                  <a:gd name="T4" fmla="*/ 0 w 20000"/>
                  <a:gd name="T5" fmla="*/ 0 h 20000"/>
                  <a:gd name="T6" fmla="*/ 0 w 20000"/>
                  <a:gd name="T7" fmla="*/ 0 h 20000"/>
                  <a:gd name="T8" fmla="*/ 18245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000"/>
                  <a:gd name="T16" fmla="*/ 0 h 20000"/>
                  <a:gd name="T17" fmla="*/ 20000 w 20000"/>
                  <a:gd name="T18" fmla="*/ 20000 h 200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000" h="20000">
                    <a:moveTo>
                      <a:pt x="19981" y="0"/>
                    </a:moveTo>
                    <a:lnTo>
                      <a:pt x="19981" y="19701"/>
                    </a:lnTo>
                    <a:lnTo>
                      <a:pt x="0" y="19701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4" name="Oval 151"/>
              <p:cNvSpPr>
                <a:spLocks noChangeArrowheads="1"/>
              </p:cNvSpPr>
              <p:nvPr/>
            </p:nvSpPr>
            <p:spPr bwMode="auto">
              <a:xfrm>
                <a:off x="0" y="1"/>
                <a:ext cx="19982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w Cen MT" pitchFamily="34" charset="0"/>
                </a:endParaRPr>
              </a:p>
            </p:txBody>
          </p:sp>
        </p:grpSp>
        <p:sp>
          <p:nvSpPr>
            <p:cNvPr id="32817" name="Freeform 152"/>
            <p:cNvSpPr>
              <a:spLocks/>
            </p:cNvSpPr>
            <p:nvPr/>
          </p:nvSpPr>
          <p:spPr bwMode="auto">
            <a:xfrm>
              <a:off x="3018" y="2669"/>
              <a:ext cx="0" cy="192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  <a:gd name="T6" fmla="*/ 0 w 20000"/>
                <a:gd name="T7" fmla="*/ 0 h 20000"/>
                <a:gd name="T8" fmla="*/ 0 w 20000"/>
                <a:gd name="T9" fmla="*/ 20000 h 200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000" h="20000">
                  <a:moveTo>
                    <a:pt x="0" y="0"/>
                  </a:moveTo>
                  <a:lnTo>
                    <a:pt x="0" y="19958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5" name="Footer Placeholder 15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Asma Alosaimi -- Edit by Nouf Almunyif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34975"/>
            <a:ext cx="84582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smtClean="0"/>
              <a:t>What a computer program is?</a:t>
            </a:r>
            <a:endParaRPr lang="en-US" sz="4000" smtClean="0"/>
          </a:p>
        </p:txBody>
      </p:sp>
      <p:sp>
        <p:nvSpPr>
          <p:cNvPr id="1536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95536" y="1484784"/>
            <a:ext cx="8183880" cy="418795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For a computer to be able to perform specific tasks (i.e. print what grade a student got on an exam), it must be given instructions to do the task.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The set of instructions that tells the computer to perform specific tasks is known as a </a:t>
            </a:r>
            <a:r>
              <a:rPr lang="en-US" sz="2800" i="1" dirty="0" smtClean="0">
                <a:solidFill>
                  <a:schemeClr val="tx2"/>
                </a:solidFill>
              </a:rPr>
              <a:t>computer program</a:t>
            </a:r>
            <a:endParaRPr lang="en-US" sz="2800" dirty="0" smtClean="0">
              <a:solidFill>
                <a:schemeClr val="tx2"/>
              </a:solidFill>
            </a:endParaRPr>
          </a:p>
        </p:txBody>
      </p:sp>
      <p:sp>
        <p:nvSpPr>
          <p:cNvPr id="15363" name="Footer Placeholder 8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/>
              <a:t>Asma Alosaimi -- Edit by Nouf Almunyif</a:t>
            </a:r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436096" y="1124744"/>
            <a:ext cx="3384376" cy="28083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20688"/>
            <a:ext cx="8183880" cy="589816"/>
          </a:xfrm>
        </p:spPr>
        <p:txBody>
          <a:bodyPr>
            <a:normAutofit fontScale="90000"/>
          </a:bodyPr>
          <a:lstStyle/>
          <a:p>
            <a:pPr marL="95250" indent="-12700" eaLnBrk="1" fontAlgn="auto" hangingPunct="1">
              <a:spcAft>
                <a:spcPts val="0"/>
              </a:spcAft>
              <a:defRPr/>
            </a:pPr>
            <a:r>
              <a:rPr lang="en-US" dirty="0" smtClean="0"/>
              <a:t>l</a:t>
            </a:r>
            <a:r>
              <a:rPr lang="en-US" sz="3600" b="1" dirty="0" smtClean="0"/>
              <a:t>anguage types (level)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Asma Alosaimi -- Edit by Nouf Almunyif</a:t>
            </a:r>
            <a:endParaRPr lang="en-US"/>
          </a:p>
        </p:txBody>
      </p:sp>
      <p:pic>
        <p:nvPicPr>
          <p:cNvPr id="76802" name="Picture 2" descr="machine langu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17568" y="1268760"/>
            <a:ext cx="3169703" cy="230425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95536" y="1340768"/>
            <a:ext cx="6624736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0040" indent="-320040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Machine language </a:t>
            </a:r>
          </a:p>
          <a:p>
            <a:pPr marL="777240" lvl="1" indent="-320040">
              <a:buFont typeface="Wingdings"/>
              <a:buChar char=""/>
              <a:defRPr/>
            </a:pPr>
            <a:r>
              <a:rPr lang="en-US" sz="1900" dirty="0" smtClean="0">
                <a:solidFill>
                  <a:schemeClr val="bg1"/>
                </a:solidFill>
              </a:rPr>
              <a:t>(</a:t>
            </a:r>
            <a:r>
              <a:rPr lang="en-GB" sz="1900" dirty="0" smtClean="0">
                <a:solidFill>
                  <a:schemeClr val="bg1"/>
                </a:solidFill>
              </a:rPr>
              <a:t>The lowest-level language)</a:t>
            </a:r>
            <a:endParaRPr lang="en-US" dirty="0" smtClean="0">
              <a:solidFill>
                <a:schemeClr val="bg1"/>
              </a:solidFill>
            </a:endParaRP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“Natural language” of computer component</a:t>
            </a:r>
          </a:p>
          <a:p>
            <a:pPr marL="640080" lvl="1" indent="-274320">
              <a:buFont typeface="Wingdings 2"/>
              <a:buChar char=""/>
              <a:defRPr/>
            </a:pPr>
            <a:r>
              <a:rPr lang="en-GB" dirty="0" smtClean="0"/>
              <a:t> the only languages understood by </a:t>
            </a:r>
          </a:p>
          <a:p>
            <a:pPr marL="640080" lvl="1" indent="-274320">
              <a:defRPr/>
            </a:pPr>
            <a:r>
              <a:rPr lang="en-GB" dirty="0" smtClean="0"/>
              <a:t>Computers</a:t>
            </a:r>
          </a:p>
          <a:p>
            <a:pPr marL="640080" lvl="1" indent="-274320">
              <a:buFont typeface="Arial" pitchFamily="34" charset="0"/>
              <a:buChar char="•"/>
              <a:defRPr/>
            </a:pPr>
            <a:r>
              <a:rPr lang="en-GB" dirty="0" smtClean="0"/>
              <a:t> almost impossible for humans to use</a:t>
            </a:r>
          </a:p>
          <a:p>
            <a:pPr marL="640080" lvl="1" indent="-274320">
              <a:defRPr/>
            </a:pPr>
            <a:r>
              <a:rPr lang="en-GB" dirty="0" smtClean="0"/>
              <a:t> because they consist entirely of numbers</a:t>
            </a:r>
          </a:p>
          <a:p>
            <a:pPr marL="640080" lvl="1" indent="-274320">
              <a:defRPr/>
            </a:pPr>
            <a:endParaRPr lang="en-US" dirty="0" smtClean="0"/>
          </a:p>
          <a:p>
            <a:pPr marL="640080" lvl="1" indent="-274320">
              <a:defRPr/>
            </a:pPr>
            <a:r>
              <a:rPr lang="en-US" dirty="0" smtClean="0"/>
              <a:t>Example :</a:t>
            </a:r>
          </a:p>
          <a:p>
            <a:r>
              <a:rPr lang="en-US" altLang="en-US" sz="1600" dirty="0" smtClean="0">
                <a:cs typeface="Traditional Arabic" pitchFamily="2" charset="-78"/>
              </a:rPr>
              <a:t>10100001 00000000 00000000	</a:t>
            </a:r>
            <a:endParaRPr lang="en-US" altLang="x-none" sz="1600" dirty="0" smtClean="0">
              <a:cs typeface="Traditional Arabic" pitchFamily="2" charset="-78"/>
            </a:endParaRPr>
          </a:p>
          <a:p>
            <a:r>
              <a:rPr lang="en-US" altLang="en-US" sz="1600" dirty="0" smtClean="0">
                <a:cs typeface="Traditional Arabic" pitchFamily="2" charset="-78"/>
              </a:rPr>
              <a:t>00000101 00000100 00000000	</a:t>
            </a:r>
            <a:endParaRPr lang="en-US" altLang="x-none" sz="1600" dirty="0" smtClean="0">
              <a:cs typeface="Traditional Arabic" pitchFamily="2" charset="-78"/>
            </a:endParaRPr>
          </a:p>
          <a:p>
            <a:r>
              <a:rPr lang="en-US" altLang="en-US" sz="1600" dirty="0" smtClean="0">
                <a:cs typeface="Traditional Arabic" pitchFamily="2" charset="-78"/>
              </a:rPr>
              <a:t>10100011 00000000 00000000</a:t>
            </a:r>
            <a:endParaRPr lang="en-US" sz="1600" dirty="0" smtClean="0"/>
          </a:p>
          <a:p>
            <a:pPr marL="640080" lvl="1" indent="-274320">
              <a:defRPr/>
            </a:pPr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20688"/>
            <a:ext cx="8183880" cy="589816"/>
          </a:xfrm>
        </p:spPr>
        <p:txBody>
          <a:bodyPr>
            <a:normAutofit fontScale="90000"/>
          </a:bodyPr>
          <a:lstStyle/>
          <a:p>
            <a:pPr marL="95250" indent="-12700" eaLnBrk="1" fontAlgn="auto" hangingPunct="1">
              <a:spcAft>
                <a:spcPts val="0"/>
              </a:spcAft>
              <a:defRPr/>
            </a:pPr>
            <a:r>
              <a:rPr lang="en-US" dirty="0" smtClean="0"/>
              <a:t>l</a:t>
            </a:r>
            <a:r>
              <a:rPr lang="en-US" sz="3600" b="1" dirty="0" smtClean="0"/>
              <a:t>anguage types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412776"/>
            <a:ext cx="8183880" cy="4187952"/>
          </a:xfrm>
        </p:spPr>
        <p:txBody>
          <a:bodyPr>
            <a:normAutofit fontScale="85000"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6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Assembly language</a:t>
            </a:r>
          </a:p>
          <a:p>
            <a:pPr marL="640080" lvl="1" indent="-274320">
              <a:defRPr/>
            </a:pPr>
            <a:r>
              <a:rPr lang="en-GB" dirty="0" smtClean="0"/>
              <a:t>contains the same instructions as a machine language, but the instructions and variables have names instead of being just numbers.</a:t>
            </a:r>
            <a:endParaRPr lang="en-US" dirty="0" smtClean="0"/>
          </a:p>
          <a:p>
            <a:pPr marL="640080" lvl="1" indent="-274320">
              <a:defRPr/>
            </a:pPr>
            <a:r>
              <a:rPr lang="en-US" dirty="0" smtClean="0"/>
              <a:t>English-like </a:t>
            </a:r>
            <a:r>
              <a:rPr lang="en-US" dirty="0"/>
              <a:t>abbreviations represent computer operations</a:t>
            </a:r>
          </a:p>
          <a:p>
            <a:pPr marL="640080" lvl="1" indent="-274320">
              <a:defRPr/>
            </a:pPr>
            <a:r>
              <a:rPr lang="en-GB" dirty="0" smtClean="0"/>
              <a:t> translated into machine language by a program called an </a:t>
            </a:r>
            <a:r>
              <a:rPr lang="en-GB" b="1" dirty="0" smtClean="0"/>
              <a:t>assembler</a:t>
            </a:r>
            <a:r>
              <a:rPr lang="en-GB" dirty="0" smtClean="0"/>
              <a:t>.</a:t>
            </a:r>
          </a:p>
          <a:p>
            <a:pPr marL="320040" lvl="1" indent="-320040">
              <a:buSzPct val="80000"/>
              <a:buNone/>
              <a:defRPr/>
            </a:pPr>
            <a:r>
              <a:rPr lang="en-GB" dirty="0" smtClean="0"/>
              <a:t>Example :</a:t>
            </a:r>
          </a:p>
          <a:p>
            <a:r>
              <a:rPr lang="en-US" altLang="x-none" sz="1800" dirty="0" smtClean="0">
                <a:solidFill>
                  <a:srgbClr val="1313FF"/>
                </a:solidFill>
                <a:cs typeface="Traditional Arabic" pitchFamily="2" charset="-78"/>
              </a:rPr>
              <a:t>MOV</a:t>
            </a:r>
            <a:r>
              <a:rPr lang="en-US" altLang="x-none" sz="1800" dirty="0" smtClean="0">
                <a:cs typeface="Traditional Arabic" pitchFamily="2" charset="-78"/>
              </a:rPr>
              <a:t> </a:t>
            </a:r>
            <a:r>
              <a:rPr lang="en-US" altLang="x-none" sz="1800" dirty="0" smtClean="0">
                <a:solidFill>
                  <a:srgbClr val="008000"/>
                </a:solidFill>
                <a:cs typeface="Traditional Arabic" pitchFamily="2" charset="-78"/>
              </a:rPr>
              <a:t>AX</a:t>
            </a:r>
            <a:r>
              <a:rPr lang="en-US" altLang="x-none" sz="1800" dirty="0" smtClean="0">
                <a:cs typeface="Traditional Arabic" pitchFamily="2" charset="-78"/>
              </a:rPr>
              <a:t>,</a:t>
            </a:r>
            <a:r>
              <a:rPr lang="en-US" altLang="x-none" sz="1800" dirty="0" smtClean="0">
                <a:solidFill>
                  <a:srgbClr val="FF3300"/>
                </a:solidFill>
                <a:cs typeface="Traditional Arabic" pitchFamily="2" charset="-78"/>
              </a:rPr>
              <a:t>A</a:t>
            </a:r>
            <a:endParaRPr lang="en-US" altLang="x-none" sz="1800" dirty="0" smtClean="0">
              <a:cs typeface="Traditional Arabic" pitchFamily="2" charset="-78"/>
            </a:endParaRPr>
          </a:p>
          <a:p>
            <a:r>
              <a:rPr lang="en-US" altLang="x-none" sz="1800" dirty="0" smtClean="0">
                <a:solidFill>
                  <a:srgbClr val="1313FF"/>
                </a:solidFill>
                <a:cs typeface="Traditional Arabic" pitchFamily="2" charset="-78"/>
              </a:rPr>
              <a:t>MOV A </a:t>
            </a:r>
            <a:r>
              <a:rPr lang="en-US" altLang="x-none" sz="1800" dirty="0" smtClean="0">
                <a:cs typeface="Traditional Arabic" pitchFamily="2" charset="-78"/>
              </a:rPr>
              <a:t>,</a:t>
            </a:r>
            <a:r>
              <a:rPr lang="en-US" altLang="x-none" sz="1800" dirty="0" smtClean="0">
                <a:solidFill>
                  <a:srgbClr val="008000"/>
                </a:solidFill>
                <a:cs typeface="Traditional Arabic" pitchFamily="2" charset="-78"/>
              </a:rPr>
              <a:t> AX</a:t>
            </a:r>
            <a:endParaRPr lang="en-US" altLang="x-none" sz="1800" dirty="0" smtClean="0">
              <a:solidFill>
                <a:srgbClr val="FF3300"/>
              </a:solidFill>
              <a:cs typeface="Traditional Arabic" pitchFamily="2" charset="-78"/>
            </a:endParaRPr>
          </a:p>
          <a:p>
            <a:r>
              <a:rPr lang="en-US" altLang="x-none" sz="1800" dirty="0" smtClean="0">
                <a:solidFill>
                  <a:srgbClr val="1313FF"/>
                </a:solidFill>
                <a:cs typeface="Traditional Arabic" pitchFamily="2" charset="-78"/>
              </a:rPr>
              <a:t>ADD </a:t>
            </a:r>
            <a:r>
              <a:rPr lang="en-US" altLang="x-none" sz="1800" dirty="0" smtClean="0">
                <a:solidFill>
                  <a:srgbClr val="008000"/>
                </a:solidFill>
                <a:cs typeface="Traditional Arabic" pitchFamily="2" charset="-78"/>
              </a:rPr>
              <a:t>AX</a:t>
            </a:r>
            <a:r>
              <a:rPr lang="en-US" altLang="x-none" sz="1800" dirty="0" smtClean="0">
                <a:cs typeface="Traditional Arabic" pitchFamily="2" charset="-78"/>
              </a:rPr>
              <a:t>,</a:t>
            </a:r>
            <a:r>
              <a:rPr lang="en-US" altLang="x-none" sz="1800" dirty="0" smtClean="0">
                <a:solidFill>
                  <a:srgbClr val="1313FF"/>
                </a:solidFill>
                <a:cs typeface="Traditional Arabic" pitchFamily="2" charset="-78"/>
              </a:rPr>
              <a:t> A</a:t>
            </a:r>
            <a:endParaRPr lang="en-US" dirty="0" smtClean="0"/>
          </a:p>
          <a:p>
            <a:pPr marL="320040" lvl="1" indent="-320040">
              <a:buSzPct val="80000"/>
              <a:buNone/>
              <a:defRPr/>
            </a:pPr>
            <a:endParaRPr lang="en-GB" dirty="0" smtClean="0"/>
          </a:p>
          <a:p>
            <a:pPr marL="320040" lvl="1" indent="-320040">
              <a:buSzPct val="80000"/>
              <a:buNone/>
              <a:defRPr/>
            </a:pPr>
            <a:r>
              <a:rPr lang="en-GB" dirty="0" smtClean="0"/>
              <a:t> 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Asma Alosaimi -- Edit by Nouf Almunyif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20688"/>
            <a:ext cx="8183880" cy="589816"/>
          </a:xfrm>
        </p:spPr>
        <p:txBody>
          <a:bodyPr>
            <a:normAutofit fontScale="90000"/>
          </a:bodyPr>
          <a:lstStyle/>
          <a:p>
            <a:pPr marL="95250" indent="-12700" eaLnBrk="1" fontAlgn="auto" hangingPunct="1">
              <a:spcAft>
                <a:spcPts val="0"/>
              </a:spcAft>
              <a:defRPr/>
            </a:pPr>
            <a:r>
              <a:rPr lang="en-US" dirty="0" smtClean="0"/>
              <a:t>l</a:t>
            </a:r>
            <a:r>
              <a:rPr lang="en-US" sz="3600" b="1" dirty="0" smtClean="0"/>
              <a:t>anguage types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412776"/>
            <a:ext cx="8183880" cy="4187952"/>
          </a:xfrm>
        </p:spPr>
        <p:txBody>
          <a:bodyPr>
            <a:normAutofit/>
          </a:bodyPr>
          <a:lstStyle/>
          <a:p>
            <a:pPr marL="320040" lvl="1" indent="-320040">
              <a:buSzPct val="80000"/>
              <a:buFont typeface="Wingdings"/>
              <a:buChar char=""/>
              <a:defRPr/>
            </a:pPr>
            <a:r>
              <a:rPr lang="en-US" sz="26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High-level </a:t>
            </a:r>
            <a:r>
              <a:rPr lang="en-US" sz="26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language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Allows for writing more “English-like” instructions</a:t>
            </a:r>
          </a:p>
          <a:p>
            <a:pPr lvl="2">
              <a:buFont typeface="Wingdings"/>
              <a:buChar char=""/>
              <a:defRPr/>
            </a:pPr>
            <a:r>
              <a:rPr lang="en-US" altLang="x-none" sz="2400" dirty="0" smtClean="0"/>
              <a:t>combines algebraic  expressions with symbols taken from  English </a:t>
            </a:r>
          </a:p>
          <a:p>
            <a:pPr lvl="2">
              <a:buFont typeface="Wingdings"/>
              <a:buChar char=""/>
              <a:defRPr/>
            </a:pPr>
            <a:r>
              <a:rPr lang="en-GB" dirty="0" smtClean="0"/>
              <a:t>translated into assembly language or machine language by a </a:t>
            </a:r>
            <a:r>
              <a:rPr lang="en-GB" b="1" dirty="0" smtClean="0"/>
              <a:t>compiler</a:t>
            </a:r>
            <a:r>
              <a:rPr lang="en-GB" dirty="0" smtClean="0"/>
              <a:t>. </a:t>
            </a:r>
          </a:p>
          <a:p>
            <a:pPr lvl="2">
              <a:buFont typeface="Wingdings"/>
              <a:buChar char=""/>
              <a:defRPr/>
            </a:pPr>
            <a:r>
              <a:rPr lang="en-US" dirty="0" smtClean="0"/>
              <a:t>Example :</a:t>
            </a:r>
          </a:p>
          <a:p>
            <a:pPr lvl="2">
              <a:buFont typeface="Wingdings"/>
              <a:buChar char=""/>
              <a:defRPr/>
            </a:pPr>
            <a:r>
              <a:rPr lang="en-US" dirty="0" smtClean="0"/>
              <a:t>A=A+4 *c</a:t>
            </a:r>
          </a:p>
          <a:p>
            <a:pPr lvl="2">
              <a:buNone/>
              <a:defRPr/>
            </a:pPr>
            <a:endParaRPr lang="en-US" dirty="0" smtClean="0"/>
          </a:p>
          <a:p>
            <a:pPr lvl="2">
              <a:buFont typeface="Wingdings"/>
              <a:buChar char=""/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Asma Alosaimi -- Edit by Nouf Almunyif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458200" cy="838200"/>
          </a:xfrm>
        </p:spPr>
        <p:txBody>
          <a:bodyPr/>
          <a:lstStyle/>
          <a:p>
            <a:pPr eaLnBrk="1" hangingPunct="1"/>
            <a:r>
              <a:rPr lang="en-US" b="1" smtClean="0"/>
              <a:t>The Programmer’s Algorithm</a:t>
            </a:r>
          </a:p>
        </p:txBody>
      </p:sp>
      <p:sp>
        <p:nvSpPr>
          <p:cNvPr id="1946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68313" y="1557338"/>
            <a:ext cx="8351837" cy="43195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An algorithm </a:t>
            </a:r>
            <a:r>
              <a:rPr lang="en-US" smtClean="0"/>
              <a:t>is a finite sequence of instructions that produces a solution to a problem.</a:t>
            </a:r>
          </a:p>
          <a:p>
            <a:pPr lvl="4"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The programmer’s algorithm: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Define the problem.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Plan the problem solution.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Code the program.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Compile the program.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Run the program.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Test and debug the program.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  <p:sp>
        <p:nvSpPr>
          <p:cNvPr id="19459" name="Footer Placeholder 7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/>
              <a:t>Asma Alosaimi -- Edit by Nouf Almunyif</a:t>
            </a:r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54013"/>
            <a:ext cx="6870700" cy="914400"/>
          </a:xfrm>
        </p:spPr>
        <p:txBody>
          <a:bodyPr/>
          <a:lstStyle/>
          <a:p>
            <a:pPr eaLnBrk="1" hangingPunct="1"/>
            <a:r>
              <a:rPr lang="en-US" b="1" smtClean="0"/>
              <a:t>1-Defining the Problem</a:t>
            </a:r>
          </a:p>
        </p:txBody>
      </p:sp>
      <p:sp>
        <p:nvSpPr>
          <p:cNvPr id="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250825" y="1484313"/>
            <a:ext cx="9144000" cy="36576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The problem must be defined in terms of:</a:t>
            </a:r>
          </a:p>
          <a:p>
            <a:pPr lvl="1" eaLnBrk="1" hangingPunct="1"/>
            <a:r>
              <a:rPr lang="en-US" sz="2400" b="1" dirty="0" smtClean="0"/>
              <a:t>Input</a:t>
            </a:r>
            <a:r>
              <a:rPr lang="en-US" sz="2400" dirty="0" smtClean="0"/>
              <a:t>: Data to be processed. </a:t>
            </a:r>
          </a:p>
          <a:p>
            <a:pPr lvl="1" eaLnBrk="1" hangingPunct="1"/>
            <a:r>
              <a:rPr lang="en-US" sz="2400" b="1" dirty="0" smtClean="0"/>
              <a:t>Output</a:t>
            </a:r>
            <a:r>
              <a:rPr lang="en-US" sz="2400" dirty="0" smtClean="0"/>
              <a:t>: The expected result.</a:t>
            </a:r>
          </a:p>
          <a:p>
            <a:pPr lvl="2" eaLnBrk="1" hangingPunct="1"/>
            <a:r>
              <a:rPr lang="en-US" sz="2000" dirty="0" smtClean="0"/>
              <a:t>Look for nouns in the problem statement that suggest output and input.</a:t>
            </a:r>
          </a:p>
          <a:p>
            <a:pPr lvl="1" eaLnBrk="1" hangingPunct="1"/>
            <a:r>
              <a:rPr lang="en-US" sz="2400" dirty="0" smtClean="0"/>
              <a:t>and </a:t>
            </a:r>
            <a:r>
              <a:rPr lang="en-US" sz="2400" b="1" dirty="0" smtClean="0"/>
              <a:t>processing</a:t>
            </a:r>
            <a:r>
              <a:rPr lang="en-US" sz="2400" dirty="0" smtClean="0"/>
              <a:t>: The statements to achieve. </a:t>
            </a:r>
          </a:p>
          <a:p>
            <a:pPr lvl="2" eaLnBrk="1" hangingPunct="1"/>
            <a:r>
              <a:rPr lang="en-US" sz="2000" dirty="0" smtClean="0"/>
              <a:t>Look for verbs to suggest processing steps.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  <p:grpSp>
        <p:nvGrpSpPr>
          <p:cNvPr id="2056" name="Group 4"/>
          <p:cNvGrpSpPr>
            <a:grpSpLocks/>
          </p:cNvGrpSpPr>
          <p:nvPr/>
        </p:nvGrpSpPr>
        <p:grpSpPr bwMode="auto">
          <a:xfrm>
            <a:off x="914400" y="4191000"/>
            <a:ext cx="7553325" cy="2065338"/>
            <a:chOff x="244" y="1718"/>
            <a:chExt cx="5288" cy="1446"/>
          </a:xfrm>
        </p:grpSpPr>
        <p:sp>
          <p:nvSpPr>
            <p:cNvPr id="2057" name="Oval 5"/>
            <p:cNvSpPr>
              <a:spLocks noChangeArrowheads="1"/>
            </p:cNvSpPr>
            <p:nvPr/>
          </p:nvSpPr>
          <p:spPr bwMode="auto">
            <a:xfrm>
              <a:off x="2260" y="1732"/>
              <a:ext cx="1192" cy="1432"/>
            </a:xfrm>
            <a:prstGeom prst="ellipse">
              <a:avLst/>
            </a:prstGeom>
            <a:solidFill>
              <a:srgbClr val="C0FEF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2058" name="Rectangle 6"/>
            <p:cNvSpPr>
              <a:spLocks noChangeArrowheads="1"/>
            </p:cNvSpPr>
            <p:nvPr/>
          </p:nvSpPr>
          <p:spPr bwMode="auto">
            <a:xfrm>
              <a:off x="244" y="2116"/>
              <a:ext cx="1192" cy="47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2059" name="Rectangle 7"/>
            <p:cNvSpPr>
              <a:spLocks noChangeArrowheads="1"/>
            </p:cNvSpPr>
            <p:nvPr/>
          </p:nvSpPr>
          <p:spPr bwMode="auto">
            <a:xfrm>
              <a:off x="326" y="2246"/>
              <a:ext cx="1112" cy="3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 b="1"/>
                <a:t>Keyboard</a:t>
              </a:r>
            </a:p>
          </p:txBody>
        </p:sp>
        <p:sp>
          <p:nvSpPr>
            <p:cNvPr id="2060" name="Rectangle 8"/>
            <p:cNvSpPr>
              <a:spLocks noChangeArrowheads="1"/>
            </p:cNvSpPr>
            <p:nvPr/>
          </p:nvSpPr>
          <p:spPr bwMode="auto">
            <a:xfrm>
              <a:off x="4324" y="2068"/>
              <a:ext cx="1096" cy="904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2061" name="Rectangle 9"/>
            <p:cNvSpPr>
              <a:spLocks noChangeArrowheads="1"/>
            </p:cNvSpPr>
            <p:nvPr/>
          </p:nvSpPr>
          <p:spPr bwMode="auto">
            <a:xfrm>
              <a:off x="4454" y="2246"/>
              <a:ext cx="839" cy="3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 b="1"/>
                <a:t>Screen</a:t>
              </a:r>
            </a:p>
          </p:txBody>
        </p:sp>
        <p:sp>
          <p:nvSpPr>
            <p:cNvPr id="2062" name="Rectangle 10"/>
            <p:cNvSpPr>
              <a:spLocks noChangeArrowheads="1"/>
            </p:cNvSpPr>
            <p:nvPr/>
          </p:nvSpPr>
          <p:spPr bwMode="auto">
            <a:xfrm>
              <a:off x="2196" y="2210"/>
              <a:ext cx="1277" cy="3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2400" b="1" i="1"/>
                <a:t>Processing</a:t>
              </a:r>
            </a:p>
          </p:txBody>
        </p:sp>
        <p:sp>
          <p:nvSpPr>
            <p:cNvPr id="2063" name="Rectangle 11"/>
            <p:cNvSpPr>
              <a:spLocks noChangeArrowheads="1"/>
            </p:cNvSpPr>
            <p:nvPr/>
          </p:nvSpPr>
          <p:spPr bwMode="auto">
            <a:xfrm>
              <a:off x="326" y="1766"/>
              <a:ext cx="1145" cy="3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 b="1" i="1"/>
                <a:t>input data</a:t>
              </a:r>
            </a:p>
          </p:txBody>
        </p:sp>
        <p:sp>
          <p:nvSpPr>
            <p:cNvPr id="2064" name="Rectangle 12"/>
            <p:cNvSpPr>
              <a:spLocks noChangeArrowheads="1"/>
            </p:cNvSpPr>
            <p:nvPr/>
          </p:nvSpPr>
          <p:spPr bwMode="auto">
            <a:xfrm>
              <a:off x="4245" y="1718"/>
              <a:ext cx="1287" cy="3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2400" b="1" i="1"/>
                <a:t>output data</a:t>
              </a:r>
            </a:p>
          </p:txBody>
        </p:sp>
        <p:grpSp>
          <p:nvGrpSpPr>
            <p:cNvPr id="2065" name="Group 13"/>
            <p:cNvGrpSpPr>
              <a:grpSpLocks/>
            </p:cNvGrpSpPr>
            <p:nvPr/>
          </p:nvGrpSpPr>
          <p:grpSpPr bwMode="auto">
            <a:xfrm>
              <a:off x="1569" y="2171"/>
              <a:ext cx="2604" cy="408"/>
              <a:chOff x="1569" y="2171"/>
              <a:chExt cx="2604" cy="408"/>
            </a:xfrm>
          </p:grpSpPr>
          <p:sp>
            <p:nvSpPr>
              <p:cNvPr id="45070" name="AutoShape 14"/>
              <p:cNvSpPr>
                <a:spLocks noChangeArrowheads="1"/>
              </p:cNvSpPr>
              <p:nvPr/>
            </p:nvSpPr>
            <p:spPr bwMode="auto">
              <a:xfrm>
                <a:off x="3585" y="2171"/>
                <a:ext cx="588" cy="408"/>
              </a:xfrm>
              <a:prstGeom prst="rightArrow">
                <a:avLst>
                  <a:gd name="adj1" fmla="val 50000"/>
                  <a:gd name="adj2" fmla="val 72079"/>
                </a:avLst>
              </a:prstGeom>
              <a:solidFill>
                <a:srgbClr val="CC99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45071" name="AutoShape 15"/>
              <p:cNvSpPr>
                <a:spLocks noChangeArrowheads="1"/>
              </p:cNvSpPr>
              <p:nvPr/>
            </p:nvSpPr>
            <p:spPr bwMode="auto">
              <a:xfrm>
                <a:off x="1569" y="2171"/>
                <a:ext cx="588" cy="408"/>
              </a:xfrm>
              <a:prstGeom prst="rightArrow">
                <a:avLst>
                  <a:gd name="adj1" fmla="val 50000"/>
                  <a:gd name="adj2" fmla="val 72079"/>
                </a:avLst>
              </a:prstGeom>
              <a:solidFill>
                <a:srgbClr val="CC99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050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71550" y="2276475"/>
              <a:ext cx="942975" cy="26988"/>
            </p14:xfrm>
          </p:contentPart>
        </mc:Choice>
        <mc:Fallback xmlns="">
          <p:pic>
            <p:nvPicPr>
              <p:cNvPr id="2050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943106" y="2168181"/>
                <a:ext cx="999863" cy="2435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051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71550" y="2708275"/>
              <a:ext cx="1022350" cy="22225"/>
            </p14:xfrm>
          </p:contentPart>
        </mc:Choice>
        <mc:Fallback xmlns="">
          <p:pic>
            <p:nvPicPr>
              <p:cNvPr id="2051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942751" y="2594282"/>
                <a:ext cx="1079947" cy="249852"/>
              </a:xfrm>
              <a:prstGeom prst="rect">
                <a:avLst/>
              </a:prstGeom>
            </p:spPr>
          </p:pic>
        </mc:Fallback>
      </mc:AlternateContent>
      <p:pic>
        <p:nvPicPr>
          <p:cNvPr id="2052" name="Ink 18"/>
          <p:cNvPicPr>
            <a:picLocks noRot="1" noChangeAspect="1" noEditPoints="1" noChangeArrowheads="1" noChangeShapeType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63688" y="3573016"/>
            <a:ext cx="1655899" cy="253273"/>
          </a:xfrm>
          <a:prstGeom prst="rect">
            <a:avLst/>
          </a:prstGeom>
        </p:spPr>
      </p:pic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Asma Alosaimi -- Edit by Nouf Almunyif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9144000" cy="990600"/>
          </a:xfrm>
        </p:spPr>
        <p:txBody>
          <a:bodyPr/>
          <a:lstStyle/>
          <a:p>
            <a:pPr eaLnBrk="1" hangingPunct="1"/>
            <a:r>
              <a:rPr lang="en-US" b="1" dirty="0" smtClean="0"/>
              <a:t>Input and Output</a:t>
            </a:r>
          </a:p>
        </p:txBody>
      </p:sp>
      <p:sp>
        <p:nvSpPr>
          <p:cNvPr id="2048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7696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/>
              <a:t>Inputs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Can come from many sources, such as users, files, and other programs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Can take on many forms, such as text, graphics, and sound</a:t>
            </a:r>
          </a:p>
          <a:p>
            <a:pPr lvl="4" eaLnBrk="1" hangingPunct="1">
              <a:lnSpc>
                <a:spcPct val="90000"/>
              </a:lnSpc>
            </a:pPr>
            <a:endParaRPr lang="en-US" sz="1800" smtClean="0"/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Outputs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Can also take on many forms, such as numbers, text, graphics, sounds, or commands to other programs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/>
              <a:t>Asma Alosaimi -- Edit by Nouf Almunyif</a:t>
            </a:r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36D3F0254A364FA5233E32238759C0" ma:contentTypeVersion="0" ma:contentTypeDescription="Create a new document." ma:contentTypeScope="" ma:versionID="bf3d6544d6646c1c63426f080d38fc8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3E6D47-A9F1-4DBF-B279-FD4D69F52D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198A23-0425-4027-8334-342A91D80C4D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BC90C96-A53A-45F8-90C7-0DF5368651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1460</TotalTime>
  <Words>1264</Words>
  <Application>Microsoft Macintosh PowerPoint</Application>
  <PresentationFormat>On-screen Show (4:3)</PresentationFormat>
  <Paragraphs>275</Paragraphs>
  <Slides>22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Aspect</vt:lpstr>
      <vt:lpstr>  Chapter 1 Introduction</vt:lpstr>
      <vt:lpstr>what is programming</vt:lpstr>
      <vt:lpstr>What a computer program is?</vt:lpstr>
      <vt:lpstr>language types (level)</vt:lpstr>
      <vt:lpstr>language types</vt:lpstr>
      <vt:lpstr>language types</vt:lpstr>
      <vt:lpstr>The Programmer’s Algorithm</vt:lpstr>
      <vt:lpstr>1-Defining the Problem</vt:lpstr>
      <vt:lpstr>Input and Output</vt:lpstr>
      <vt:lpstr>Example 1</vt:lpstr>
      <vt:lpstr>Example 2</vt:lpstr>
      <vt:lpstr>Example 3</vt:lpstr>
      <vt:lpstr>2-Planning the Solution</vt:lpstr>
      <vt:lpstr>Write a Program to Print the Sum of two integer Numbers</vt:lpstr>
      <vt:lpstr>3-Coding the Program</vt:lpstr>
      <vt:lpstr>Why Coding in Programming Languages</vt:lpstr>
      <vt:lpstr>4-Compiling Computer Programs</vt:lpstr>
      <vt:lpstr>Programming Language Compiler</vt:lpstr>
      <vt:lpstr>syntax vs. semantics</vt:lpstr>
      <vt:lpstr>5-Running The Program</vt:lpstr>
      <vt:lpstr>6-Testing and Debugging the Program</vt:lpstr>
      <vt:lpstr> Basics of a Typical C++ Environment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Nada</cp:lastModifiedBy>
  <cp:revision>76</cp:revision>
  <dcterms:created xsi:type="dcterms:W3CDTF">2011-09-17T11:23:47Z</dcterms:created>
  <dcterms:modified xsi:type="dcterms:W3CDTF">2015-08-26T05:19:06Z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0x0101002236D3F0254A364FA5233E32238759C0</vt:lpwstr>
  </property>
</Properties>
</file>