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70" r:id="rId3"/>
    <p:sldId id="271" r:id="rId4"/>
    <p:sldId id="258" r:id="rId5"/>
    <p:sldId id="272" r:id="rId6"/>
    <p:sldId id="273" r:id="rId7"/>
    <p:sldId id="260" r:id="rId8"/>
    <p:sldId id="261" r:id="rId9"/>
    <p:sldId id="285" r:id="rId10"/>
    <p:sldId id="284" r:id="rId11"/>
    <p:sldId id="276" r:id="rId12"/>
    <p:sldId id="266" r:id="rId13"/>
    <p:sldId id="262" r:id="rId14"/>
    <p:sldId id="263" r:id="rId15"/>
    <p:sldId id="264" r:id="rId16"/>
    <p:sldId id="267"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91" d="100"/>
          <a:sy n="91" d="100"/>
        </p:scale>
        <p:origin x="3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3"/>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1BEF0D-F0BB-DE4B-95CE-6DB70DBA9567}" type="datetimeFigureOut">
              <a:rPr lang="en-US" smtClean="0"/>
              <a:pPr/>
              <a:t>10/21/2019</a:t>
            </a:fld>
            <a:endParaRPr lang="en-US" dirty="0"/>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75360" y="930190"/>
            <a:ext cx="10363200" cy="1828800"/>
          </a:xfrm>
        </p:spPr>
        <p:txBody>
          <a:bodyPr>
            <a:normAutofit/>
          </a:bodyPr>
          <a:lstStyle/>
          <a:p>
            <a:pPr algn="ctr"/>
            <a:r>
              <a:rPr lang="en-GB" sz="3600" b="0" dirty="0">
                <a:solidFill>
                  <a:srgbClr val="C00000"/>
                </a:solidFill>
                <a:latin typeface="Tahoma" panose="020B0604030504040204" pitchFamily="34" charset="0"/>
                <a:ea typeface="Tahoma" panose="020B0604030504040204" pitchFamily="34" charset="0"/>
              </a:rPr>
              <a:t>Using Dictionaries in Translation</a:t>
            </a:r>
            <a:br>
              <a:rPr lang="en-GB" sz="3600" b="0" dirty="0">
                <a:solidFill>
                  <a:srgbClr val="C00000"/>
                </a:solidFill>
                <a:latin typeface="Tahoma" panose="020B0604030504040204" pitchFamily="34" charset="0"/>
                <a:ea typeface="Tahoma" panose="020B0604030504040204" pitchFamily="34" charset="0"/>
              </a:rPr>
            </a:br>
            <a:r>
              <a:rPr lang="en-GB" sz="3600" b="0" dirty="0">
                <a:solidFill>
                  <a:srgbClr val="C00000"/>
                </a:solidFill>
                <a:latin typeface="Tahoma" panose="020B0604030504040204" pitchFamily="34" charset="0"/>
                <a:ea typeface="Tahoma" panose="020B0604030504040204" pitchFamily="34" charset="0"/>
              </a:rPr>
              <a:t>(223 TRAJ)</a:t>
            </a:r>
            <a:endParaRPr lang="ar-SA" sz="3600" b="0" dirty="0">
              <a:solidFill>
                <a:schemeClr val="accent6"/>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725424" y="5178821"/>
            <a:ext cx="10863072" cy="1752600"/>
          </a:xfrm>
        </p:spPr>
        <p:txBody>
          <a:bodyPr/>
          <a:lstStyle/>
          <a:p>
            <a:pPr algn="ctr"/>
            <a:r>
              <a:rPr lang="ar-SA" dirty="0"/>
              <a:t>د. سلوى الحارثي</a:t>
            </a:r>
          </a:p>
          <a:p>
            <a:pPr algn="ctr"/>
            <a:r>
              <a:rPr lang="ar-SA" dirty="0"/>
              <a:t>أستاذ مساعد في قسم اللغة الإنجليزية والترجمة، كلية اللغات والترجمة</a:t>
            </a:r>
          </a:p>
          <a:p>
            <a:pPr algn="ctr"/>
            <a:r>
              <a:rPr lang="ar-SA" dirty="0"/>
              <a:t> </a:t>
            </a:r>
          </a:p>
        </p:txBody>
      </p:sp>
      <p:pic>
        <p:nvPicPr>
          <p:cNvPr id="2050" name="Picture 2" descr="https://www.wikihow.com/images/thumb/e/e0/Use-a-Dictionary-Step-2.jpg/aid27308-v4-900px-Use-a-Dictionary-Step-2.jpg">
            <a:extLst>
              <a:ext uri="{FF2B5EF4-FFF2-40B4-BE49-F238E27FC236}">
                <a16:creationId xmlns:a16="http://schemas.microsoft.com/office/drawing/2014/main" id="{93C63D9B-8470-452F-963E-546B3388FE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91" b="8126"/>
          <a:stretch/>
        </p:blipFill>
        <p:spPr bwMode="auto">
          <a:xfrm>
            <a:off x="4880015" y="3533422"/>
            <a:ext cx="2431969" cy="164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8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B82B1-0D73-449F-9B6F-388C30333FE9}"/>
              </a:ext>
            </a:extLst>
          </p:cNvPr>
          <p:cNvSpPr>
            <a:spLocks noGrp="1"/>
          </p:cNvSpPr>
          <p:nvPr>
            <p:ph idx="1"/>
          </p:nvPr>
        </p:nvSpPr>
        <p:spPr>
          <a:xfrm>
            <a:off x="756194" y="704522"/>
            <a:ext cx="10475452" cy="5159248"/>
          </a:xfrm>
        </p:spPr>
        <p:txBody>
          <a:bodyPr/>
          <a:lstStyle/>
          <a:p>
            <a:pPr marL="0" indent="0" algn="just">
              <a:lnSpc>
                <a:spcPct val="150000"/>
              </a:lnSpc>
              <a:buNone/>
            </a:pPr>
            <a:r>
              <a:rPr lang="en-US" dirty="0">
                <a:solidFill>
                  <a:schemeClr val="accent2">
                    <a:lumMod val="75000"/>
                  </a:schemeClr>
                </a:solidFill>
                <a:latin typeface="Times New Roman" panose="02020603050405020304" pitchFamily="18" charset="0"/>
                <a:cs typeface="Times New Roman" panose="02020603050405020304" pitchFamily="18" charset="0"/>
              </a:rPr>
              <a:t>Spelling</a:t>
            </a:r>
          </a:p>
          <a:p>
            <a:pPr marL="0" indent="0" algn="just">
              <a:lnSpc>
                <a:spcPct val="150000"/>
              </a:lnSpc>
              <a:buNone/>
            </a:pPr>
            <a:r>
              <a:rPr lang="en-US" dirty="0">
                <a:solidFill>
                  <a:schemeClr val="accent2">
                    <a:lumMod val="75000"/>
                  </a:schemeClr>
                </a:solidFill>
                <a:latin typeface="Times New Roman" panose="02020603050405020304" pitchFamily="18" charset="0"/>
                <a:cs typeface="Times New Roman" panose="02020603050405020304" pitchFamily="18" charset="0"/>
              </a:rPr>
              <a:t>Semantic specification</a:t>
            </a:r>
          </a:p>
          <a:p>
            <a:pPr marL="0" indent="0" algn="just">
              <a:lnSpc>
                <a:spcPct val="150000"/>
              </a:lnSpc>
              <a:buNone/>
            </a:pPr>
            <a:r>
              <a:rPr lang="en-GB" dirty="0">
                <a:solidFill>
                  <a:schemeClr val="accent2">
                    <a:lumMod val="75000"/>
                  </a:schemeClr>
                </a:solidFill>
                <a:latin typeface="Times New Roman" panose="02020603050405020304" pitchFamily="18" charset="0"/>
                <a:cs typeface="Times New Roman" panose="02020603050405020304" pitchFamily="18" charset="0"/>
              </a:rPr>
              <a:t>Synonyms and opposites: </a:t>
            </a:r>
            <a:r>
              <a:rPr lang="en-GB" dirty="0">
                <a:solidFill>
                  <a:schemeClr val="tx1">
                    <a:lumMod val="95000"/>
                    <a:lumOff val="5000"/>
                  </a:schemeClr>
                </a:solidFill>
                <a:latin typeface="Times New Roman" panose="02020603050405020304" pitchFamily="18" charset="0"/>
                <a:cs typeface="Times New Roman" panose="02020603050405020304" pitchFamily="18" charset="0"/>
              </a:rPr>
              <a:t>some dictionary entries also provide a list of synonyms (</a:t>
            </a:r>
            <a:r>
              <a:rPr lang="en-GB" dirty="0" err="1">
                <a:solidFill>
                  <a:schemeClr val="tx1">
                    <a:lumMod val="95000"/>
                    <a:lumOff val="5000"/>
                  </a:schemeClr>
                </a:solidFill>
                <a:latin typeface="Times New Roman" panose="02020603050405020304" pitchFamily="18" charset="0"/>
                <a:cs typeface="Times New Roman" panose="02020603050405020304" pitchFamily="18" charset="0"/>
              </a:rPr>
              <a:t>syn</a:t>
            </a:r>
            <a:r>
              <a:rPr lang="en-GB" dirty="0">
                <a:solidFill>
                  <a:schemeClr val="tx1">
                    <a:lumMod val="95000"/>
                    <a:lumOff val="5000"/>
                  </a:schemeClr>
                </a:solidFill>
                <a:latin typeface="Times New Roman" panose="02020603050405020304" pitchFamily="18" charset="0"/>
                <a:cs typeface="Times New Roman" panose="02020603050405020304" pitchFamily="18" charset="0"/>
              </a:rPr>
              <a:t>), words with similar meanings; and opposite meanings (</a:t>
            </a:r>
            <a:r>
              <a:rPr lang="en-GB" dirty="0" err="1">
                <a:solidFill>
                  <a:schemeClr val="tx1">
                    <a:lumMod val="95000"/>
                    <a:lumOff val="5000"/>
                  </a:schemeClr>
                </a:solidFill>
                <a:latin typeface="Times New Roman" panose="02020603050405020304" pitchFamily="18" charset="0"/>
                <a:cs typeface="Times New Roman" panose="02020603050405020304" pitchFamily="18" charset="0"/>
              </a:rPr>
              <a:t>opp</a:t>
            </a:r>
            <a:r>
              <a:rPr lang="en-GB"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GB" dirty="0"/>
          </a:p>
        </p:txBody>
      </p:sp>
      <p:pic>
        <p:nvPicPr>
          <p:cNvPr id="4" name="Picture 3">
            <a:extLst>
              <a:ext uri="{FF2B5EF4-FFF2-40B4-BE49-F238E27FC236}">
                <a16:creationId xmlns:a16="http://schemas.microsoft.com/office/drawing/2014/main" id="{42857B1E-7336-4442-9049-E410E74DF565}"/>
              </a:ext>
            </a:extLst>
          </p:cNvPr>
          <p:cNvPicPr>
            <a:picLocks noChangeAspect="1"/>
          </p:cNvPicPr>
          <p:nvPr/>
        </p:nvPicPr>
        <p:blipFill rotWithShape="1">
          <a:blip r:embed="rId2"/>
          <a:srcRect l="4192" t="33120" r="5190" b="45810"/>
          <a:stretch/>
        </p:blipFill>
        <p:spPr>
          <a:xfrm>
            <a:off x="858274" y="4320177"/>
            <a:ext cx="10475452" cy="1369423"/>
          </a:xfrm>
          <a:prstGeom prst="rect">
            <a:avLst/>
          </a:prstGeom>
        </p:spPr>
      </p:pic>
    </p:spTree>
    <p:extLst>
      <p:ext uri="{BB962C8B-B14F-4D97-AF65-F5344CB8AC3E}">
        <p14:creationId xmlns:p14="http://schemas.microsoft.com/office/powerpoint/2010/main" val="204160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91FDDA1-8CDA-46BB-AEE2-E48652AD9A70}"/>
              </a:ext>
            </a:extLst>
          </p:cNvPr>
          <p:cNvSpPr txBox="1">
            <a:spLocks noGrp="1"/>
          </p:cNvSpPr>
          <p:nvPr>
            <p:ph idx="1"/>
          </p:nvPr>
        </p:nvSpPr>
        <p:spPr>
          <a:xfrm>
            <a:off x="639762" y="648425"/>
            <a:ext cx="10912475" cy="4939575"/>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lnSpc>
                <a:spcPct val="150000"/>
              </a:lnSpc>
              <a:buNone/>
            </a:pPr>
            <a:r>
              <a:rPr lang="en-US" sz="2200" dirty="0">
                <a:solidFill>
                  <a:schemeClr val="accent2">
                    <a:lumMod val="50000"/>
                  </a:schemeClr>
                </a:solidFill>
                <a:latin typeface="Times New Roman" panose="02020603050405020304" pitchFamily="18" charset="0"/>
                <a:cs typeface="Times New Roman" panose="02020603050405020304" pitchFamily="18" charset="0"/>
              </a:rPr>
              <a:t>Cross-references: </a:t>
            </a:r>
            <a:r>
              <a:rPr lang="en-US" sz="2200" dirty="0">
                <a:latin typeface="Times New Roman" panose="02020603050405020304" pitchFamily="18" charset="0"/>
                <a:cs typeface="Times New Roman" panose="02020603050405020304" pitchFamily="18" charset="0"/>
              </a:rPr>
              <a:t>to related items: </a:t>
            </a:r>
            <a:r>
              <a:rPr lang="en-GB" sz="2200" dirty="0">
                <a:latin typeface="Times New Roman" panose="02020603050405020304" pitchFamily="18" charset="0"/>
                <a:cs typeface="Times New Roman" panose="02020603050405020304" pitchFamily="18" charset="0"/>
              </a:rPr>
              <a:t>some dictionary entries contain cross-references. Within the entry, you will find the word see, compare, or var of that directs you to another dictionary entry which will give you more information about the word you first looked up.</a:t>
            </a:r>
            <a:endParaRPr lang="en-US" sz="2200" dirty="0">
              <a:latin typeface="Times New Roman" panose="02020603050405020304" pitchFamily="18" charset="0"/>
              <a:cs typeface="Times New Roman" panose="02020603050405020304" pitchFamily="18" charset="0"/>
            </a:endParaRPr>
          </a:p>
          <a:p>
            <a:pPr marL="0" indent="0" algn="just" defTabSz="914400">
              <a:lnSpc>
                <a:spcPct val="150000"/>
              </a:lnSpc>
              <a:buNone/>
            </a:pPr>
            <a:r>
              <a:rPr lang="en-US" sz="2200" dirty="0">
                <a:solidFill>
                  <a:schemeClr val="accent2">
                    <a:lumMod val="50000"/>
                  </a:schemeClr>
                </a:solidFill>
                <a:latin typeface="Times New Roman" panose="02020603050405020304" pitchFamily="18" charset="0"/>
                <a:cs typeface="Times New Roman" panose="02020603050405020304" pitchFamily="18" charset="0"/>
              </a:rPr>
              <a:t>Collocations, co-occurrence strings: </a:t>
            </a:r>
            <a:r>
              <a:rPr lang="en-US" sz="2200" dirty="0">
                <a:latin typeface="Times New Roman" panose="02020603050405020304" pitchFamily="18" charset="0"/>
                <a:cs typeface="Times New Roman" panose="02020603050405020304" pitchFamily="18" charset="0"/>
              </a:rPr>
              <a:t>certain words are typically used with other words. For example, we say ‘ a tall tree’ but ‘a high mountain’. These words are called collocates.</a:t>
            </a:r>
          </a:p>
          <a:p>
            <a:pPr marL="0" indent="0" algn="just" defTabSz="914400">
              <a:lnSpc>
                <a:spcPct val="150000"/>
              </a:lnSpc>
              <a:buNone/>
            </a:pPr>
            <a:r>
              <a:rPr lang="en-US" sz="2200" dirty="0">
                <a:solidFill>
                  <a:schemeClr val="accent2">
                    <a:lumMod val="50000"/>
                  </a:schemeClr>
                </a:solidFill>
                <a:latin typeface="Times New Roman" panose="02020603050405020304" pitchFamily="18" charset="0"/>
                <a:cs typeface="Times New Roman" panose="02020603050405020304" pitchFamily="18" charset="0"/>
              </a:rPr>
              <a:t>Register:</a:t>
            </a:r>
            <a:r>
              <a:rPr lang="en-US" sz="2200" dirty="0">
                <a:latin typeface="Times New Roman" panose="02020603050405020304" pitchFamily="18" charset="0"/>
                <a:cs typeface="Times New Roman" panose="02020603050405020304" pitchFamily="18" charset="0"/>
              </a:rPr>
              <a:t> the dictionary contains a number of labels which tell you about how formal a word is, and in what situations you can use it. Here are some of these words: </a:t>
            </a:r>
          </a:p>
          <a:p>
            <a:pPr marL="0" indent="0" algn="just" defTabSz="914400">
              <a:lnSpc>
                <a:spcPct val="150000"/>
              </a:lnSpc>
              <a:buNone/>
            </a:pPr>
            <a:r>
              <a:rPr lang="en-US" sz="2200" b="1" dirty="0">
                <a:latin typeface="Times New Roman" panose="02020603050405020304" pitchFamily="18" charset="0"/>
                <a:cs typeface="Times New Roman" panose="02020603050405020304" pitchFamily="18" charset="0"/>
              </a:rPr>
              <a:t>                              technical    informal    disapproving   ironic   formal   taboo</a:t>
            </a:r>
          </a:p>
          <a:p>
            <a:pPr marL="0" indent="0" algn="just" defTabSz="914400">
              <a:lnSpc>
                <a:spcPct val="150000"/>
              </a:lnSpc>
              <a:buFont typeface="Wingdings 2"/>
              <a:buNone/>
            </a:pPr>
            <a:r>
              <a:rPr lang="en-US" sz="2200" dirty="0">
                <a:solidFill>
                  <a:schemeClr val="accent2">
                    <a:lumMod val="50000"/>
                  </a:schemeClr>
                </a:solidFill>
                <a:latin typeface="Times New Roman" panose="02020603050405020304" pitchFamily="18" charset="0"/>
                <a:cs typeface="Times New Roman" panose="02020603050405020304" pitchFamily="18" charset="0"/>
              </a:rPr>
              <a:t>Usage with examples </a:t>
            </a:r>
          </a:p>
          <a:p>
            <a:pPr marL="0" indent="0" algn="just">
              <a:lnSpc>
                <a:spcPct val="150000"/>
              </a:lnSpc>
              <a:buNone/>
            </a:pPr>
            <a:r>
              <a:rPr lang="en-US" sz="2200" dirty="0">
                <a:solidFill>
                  <a:schemeClr val="accent2">
                    <a:lumMod val="50000"/>
                  </a:schemeClr>
                </a:solidFill>
                <a:latin typeface="Times New Roman" panose="02020603050405020304" pitchFamily="18" charset="0"/>
                <a:cs typeface="Times New Roman" panose="02020603050405020304" pitchFamily="18" charset="0"/>
              </a:rPr>
              <a:t>Etymological: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this tells you the history of the word, and what language it came from.</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defTabSz="914400">
              <a:lnSpc>
                <a:spcPct val="150000"/>
              </a:lnSpc>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99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A3G6eahyCp0/T9xEAQP0BuI/AAAAAAAAAAQ/_L0xTTvDP58/s1600/999.jpg">
            <a:extLst>
              <a:ext uri="{FF2B5EF4-FFF2-40B4-BE49-F238E27FC236}">
                <a16:creationId xmlns:a16="http://schemas.microsoft.com/office/drawing/2014/main" id="{F86D064D-E1AD-4A2D-9460-94474FDC2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571500"/>
            <a:ext cx="6667500" cy="523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1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65" y="530352"/>
            <a:ext cx="10911840" cy="1051560"/>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802888" y="1581912"/>
            <a:ext cx="10456126" cy="4187952"/>
          </a:xfrm>
        </p:spPr>
        <p:txBody>
          <a:bodyPr>
            <a:normAutofit/>
          </a:bodyPr>
          <a:lstStyle/>
          <a:p>
            <a:pPr algn="just">
              <a:lnSpc>
                <a:spcPct val="150000"/>
              </a:lnSpc>
            </a:pPr>
            <a:r>
              <a:rPr lang="en-US" sz="2200" dirty="0">
                <a:latin typeface="Times New Roman" panose="02020603050405020304" pitchFamily="18" charset="0"/>
                <a:cs typeface="Times New Roman" panose="02020603050405020304" pitchFamily="18" charset="0"/>
              </a:rPr>
              <a:t>What is a word: are the following words? want, wanting, wanted, war chest, war crime, courthouse, wannabe, half-baked  </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1. </a:t>
            </a:r>
            <a:r>
              <a:rPr lang="en-US" sz="2200" i="1" dirty="0">
                <a:solidFill>
                  <a:schemeClr val="accent1">
                    <a:lumMod val="75000"/>
                  </a:schemeClr>
                </a:solidFill>
                <a:latin typeface="Times New Roman" panose="02020603050405020304" pitchFamily="18" charset="0"/>
                <a:cs typeface="Times New Roman" panose="02020603050405020304" pitchFamily="18" charset="0"/>
              </a:rPr>
              <a:t>Orthographic word </a:t>
            </a:r>
            <a:r>
              <a:rPr lang="en-US" sz="2200" dirty="0">
                <a:latin typeface="Times New Roman" panose="02020603050405020304" pitchFamily="18" charset="0"/>
                <a:cs typeface="Times New Roman" panose="02020603050405020304" pitchFamily="18" charset="0"/>
              </a:rPr>
              <a:t>– (relating to spelling) written word surrounded by spaces; but what about compounds, hyphenated forms etc. </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2. </a:t>
            </a:r>
            <a:r>
              <a:rPr lang="en-US" sz="2200" i="1" dirty="0">
                <a:solidFill>
                  <a:schemeClr val="accent1">
                    <a:lumMod val="75000"/>
                  </a:schemeClr>
                </a:solidFill>
                <a:latin typeface="Times New Roman" panose="02020603050405020304" pitchFamily="18" charset="0"/>
                <a:cs typeface="Times New Roman" panose="02020603050405020304" pitchFamily="18" charset="0"/>
              </a:rPr>
              <a:t>Phonological word </a:t>
            </a:r>
            <a:r>
              <a:rPr lang="en-US" sz="2200" dirty="0">
                <a:latin typeface="Times New Roman" panose="02020603050405020304" pitchFamily="18" charset="0"/>
                <a:cs typeface="Times New Roman" panose="02020603050405020304" pitchFamily="18" charset="0"/>
              </a:rPr>
              <a:t>– sequence of sounds that forms phonological unit (determined by rules of syllable structure, stress, </a:t>
            </a:r>
            <a:r>
              <a:rPr lang="en-US" sz="2200" dirty="0" err="1">
                <a:latin typeface="Times New Roman" panose="02020603050405020304" pitchFamily="18" charset="0"/>
                <a:cs typeface="Times New Roman" panose="02020603050405020304" pitchFamily="18" charset="0"/>
              </a:rPr>
              <a:t>etc</a:t>
            </a:r>
            <a:r>
              <a:rPr lang="en-US" sz="2200" dirty="0">
                <a:latin typeface="Times New Roman" panose="02020603050405020304" pitchFamily="18" charset="0"/>
                <a:cs typeface="Times New Roman" panose="02020603050405020304" pitchFamily="18" charset="0"/>
              </a:rPr>
              <a:t>) </a:t>
            </a:r>
          </a:p>
          <a:p>
            <a:pPr algn="just">
              <a:lnSpc>
                <a:spcPct val="150000"/>
              </a:lnSpc>
            </a:pPr>
            <a:endParaRPr lang="en-US" sz="22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DA95C87-53D5-4397-80CE-E21C74763445}"/>
              </a:ext>
            </a:extLst>
          </p:cNvPr>
          <p:cNvSpPr txBox="1">
            <a:spLocks/>
          </p:cNvSpPr>
          <p:nvPr/>
        </p:nvSpPr>
        <p:spPr>
          <a:xfrm>
            <a:off x="3717816" y="264178"/>
            <a:ext cx="6898143" cy="1583907"/>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defTabSz="914400"/>
            <a:r>
              <a:rPr lang="en-US" sz="3100" b="0" dirty="0">
                <a:solidFill>
                  <a:srgbClr val="C00000"/>
                </a:solidFill>
                <a:latin typeface="Times New Roman" panose="02020603050405020304" pitchFamily="18" charset="0"/>
                <a:cs typeface="Times New Roman" panose="02020603050405020304" pitchFamily="18" charset="0"/>
              </a:rPr>
              <a:t>Nature of Headwords</a:t>
            </a:r>
            <a:br>
              <a:rPr lang="en-US" sz="3100" b="0" dirty="0">
                <a:solidFill>
                  <a:srgbClr val="C00000"/>
                </a:solidFill>
                <a:latin typeface="Times New Roman" panose="02020603050405020304" pitchFamily="18" charset="0"/>
                <a:cs typeface="Times New Roman" panose="02020603050405020304" pitchFamily="18" charset="0"/>
              </a:rPr>
            </a:br>
            <a:endParaRPr lang="en-US" sz="3100" b="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4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097" y="702526"/>
            <a:ext cx="10604809" cy="5753209"/>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3. </a:t>
            </a:r>
            <a:r>
              <a:rPr lang="en-US" sz="2200" i="1" dirty="0">
                <a:solidFill>
                  <a:schemeClr val="accent1">
                    <a:lumMod val="75000"/>
                  </a:schemeClr>
                </a:solidFill>
                <a:latin typeface="Times New Roman" panose="02020603050405020304" pitchFamily="18" charset="0"/>
                <a:cs typeface="Times New Roman" panose="02020603050405020304" pitchFamily="18" charset="0"/>
              </a:rPr>
              <a:t>Lexeme</a:t>
            </a:r>
            <a:r>
              <a:rPr lang="en-US" sz="2200" dirty="0">
                <a:latin typeface="Times New Roman" panose="02020603050405020304" pitchFamily="18" charset="0"/>
                <a:cs typeface="Times New Roman" panose="02020603050405020304" pitchFamily="18" charset="0"/>
              </a:rPr>
              <a:t> – item of vocabulary that may occur as dictionary headword. Lexemes can be more than one orthographic word i.e. a word or several words that have a meaning that is not expressed by any of its separate parts</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Lexeme is an abstract concept – it is the set of word forms that comprise a paradigm of related words forms, </a:t>
            </a:r>
            <a:r>
              <a:rPr lang="en-US" sz="2200" dirty="0" err="1">
                <a:latin typeface="Times New Roman" panose="02020603050405020304" pitchFamily="18" charset="0"/>
                <a:cs typeface="Times New Roman" panose="02020603050405020304" pitchFamily="18" charset="0"/>
              </a:rPr>
              <a:t>eg</a:t>
            </a:r>
            <a:r>
              <a:rPr lang="en-US" sz="2200" dirty="0">
                <a:latin typeface="Times New Roman" panose="02020603050405020304" pitchFamily="18" charset="0"/>
                <a:cs typeface="Times New Roman" panose="02020603050405020304" pitchFamily="18" charset="0"/>
              </a:rPr>
              <a:t>. sing – sings – singing - sang – sung (cf. talk – talks – talking – talked – talked) – regular and irregular paradigms; </a:t>
            </a:r>
          </a:p>
          <a:p>
            <a:pPr marL="0" indent="0">
              <a:buNone/>
            </a:pPr>
            <a:r>
              <a:rPr lang="en-US" sz="2200" dirty="0">
                <a:latin typeface="Times New Roman" panose="02020603050405020304" pitchFamily="18" charset="0"/>
                <a:cs typeface="Times New Roman" panose="02020603050405020304" pitchFamily="18" charset="0"/>
              </a:rPr>
              <a:t>a lexeme can have many different forms. </a:t>
            </a:r>
          </a:p>
          <a:p>
            <a:pPr marL="0" indent="0">
              <a:buNone/>
            </a:pP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Word-form is inflectional variant of lexeme i.e. word forms have the same lexeme e.g. runs, ran, running are forms of the same lexeme (run). However, the derivative (runner ) has a different lexeme.</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 headword is typically a citation form of a lexeme i.e. represents a lexeme.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80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887" y="2217874"/>
            <a:ext cx="10181063" cy="5160336"/>
          </a:xfrm>
        </p:spPr>
        <p:txBody>
          <a:bodyPr>
            <a:normAutofit/>
          </a:bodyPr>
          <a:lstStyle/>
          <a:p>
            <a:pPr algn="just">
              <a:lnSpc>
                <a:spcPct val="150000"/>
              </a:lnSpc>
            </a:pPr>
            <a:r>
              <a:rPr lang="en-US" sz="2200" dirty="0">
                <a:latin typeface="Times New Roman" panose="02020603050405020304" pitchFamily="18" charset="0"/>
                <a:cs typeface="Times New Roman" panose="02020603050405020304" pitchFamily="18" charset="0"/>
              </a:rPr>
              <a:t>Dictionaries of alphabetic languages list words in alphabetical order. </a:t>
            </a:r>
          </a:p>
          <a:p>
            <a:pPr algn="just">
              <a:lnSpc>
                <a:spcPct val="150000"/>
              </a:lnSpc>
            </a:pPr>
            <a:r>
              <a:rPr lang="en-US" sz="2200" dirty="0">
                <a:latin typeface="Times New Roman" panose="02020603050405020304" pitchFamily="18" charset="0"/>
                <a:cs typeface="Times New Roman" panose="02020603050405020304" pitchFamily="18" charset="0"/>
              </a:rPr>
              <a:t>With non-alphabetic languages, it may be different. The order in a dictionary with ideographic entries  i.e. graphic symbols that represent an idea rather than a group of letters; such as Chinese character is often troublesome and controversial because each character has different readings.</a:t>
            </a:r>
          </a:p>
        </p:txBody>
      </p:sp>
      <p:sp>
        <p:nvSpPr>
          <p:cNvPr id="4" name="Title 1">
            <a:extLst>
              <a:ext uri="{FF2B5EF4-FFF2-40B4-BE49-F238E27FC236}">
                <a16:creationId xmlns:a16="http://schemas.microsoft.com/office/drawing/2014/main" id="{C4F7D923-AAC3-4E4F-8C13-D3DC61A0E07D}"/>
              </a:ext>
            </a:extLst>
          </p:cNvPr>
          <p:cNvSpPr txBox="1">
            <a:spLocks/>
          </p:cNvSpPr>
          <p:nvPr/>
        </p:nvSpPr>
        <p:spPr>
          <a:xfrm>
            <a:off x="4253076" y="122664"/>
            <a:ext cx="2593774" cy="1937295"/>
          </a:xfrm>
          <a:prstGeom prst="rect">
            <a:avLst/>
          </a:prstGeom>
        </p:spPr>
        <p:txBody>
          <a:bodyPr vert="horz" anchor="b">
            <a:normAutofit fontScale="825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defTabSz="914400"/>
            <a:endParaRPr lang="en-US" sz="3100" b="0" dirty="0">
              <a:solidFill>
                <a:srgbClr val="C00000"/>
              </a:solidFill>
              <a:latin typeface="Times New Roman" panose="02020603050405020304" pitchFamily="18" charset="0"/>
              <a:cs typeface="Times New Roman" panose="02020603050405020304" pitchFamily="18" charset="0"/>
            </a:endParaRPr>
          </a:p>
          <a:p>
            <a:pPr defTabSz="914400"/>
            <a:endParaRPr lang="en-US" sz="3100" b="0" dirty="0">
              <a:solidFill>
                <a:srgbClr val="C00000"/>
              </a:solidFill>
              <a:latin typeface="Times New Roman" panose="02020603050405020304" pitchFamily="18" charset="0"/>
              <a:cs typeface="Times New Roman" panose="02020603050405020304" pitchFamily="18" charset="0"/>
            </a:endParaRPr>
          </a:p>
          <a:p>
            <a:pPr defTabSz="914400"/>
            <a:endParaRPr lang="en-US" sz="3100" b="0" dirty="0">
              <a:solidFill>
                <a:srgbClr val="C00000"/>
              </a:solidFill>
              <a:latin typeface="Times New Roman" panose="02020603050405020304" pitchFamily="18" charset="0"/>
              <a:cs typeface="Times New Roman" panose="02020603050405020304" pitchFamily="18" charset="0"/>
            </a:endParaRPr>
          </a:p>
          <a:p>
            <a:pPr defTabSz="914400"/>
            <a:r>
              <a:rPr lang="en-US" sz="4800" b="0" dirty="0">
                <a:solidFill>
                  <a:srgbClr val="C00000"/>
                </a:solidFill>
                <a:latin typeface="Times New Roman" panose="02020603050405020304" pitchFamily="18" charset="0"/>
                <a:cs typeface="Times New Roman" panose="02020603050405020304" pitchFamily="18" charset="0"/>
              </a:rPr>
              <a:t>Entry order</a:t>
            </a:r>
            <a:br>
              <a:rPr lang="en-US" sz="3100" b="0" dirty="0">
                <a:solidFill>
                  <a:srgbClr val="C00000"/>
                </a:solidFill>
                <a:latin typeface="Times New Roman" panose="02020603050405020304" pitchFamily="18" charset="0"/>
                <a:cs typeface="Times New Roman" panose="02020603050405020304" pitchFamily="18" charset="0"/>
              </a:rPr>
            </a:br>
            <a:endParaRPr lang="en-US" sz="3100" b="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70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2493" y="1229518"/>
            <a:ext cx="4846638" cy="4398963"/>
          </a:xfrm>
        </p:spPr>
      </p:pic>
    </p:spTree>
    <p:extLst>
      <p:ext uri="{BB962C8B-B14F-4D97-AF65-F5344CB8AC3E}">
        <p14:creationId xmlns:p14="http://schemas.microsoft.com/office/powerpoint/2010/main" val="116213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46023" y="484051"/>
            <a:ext cx="2625634" cy="1051560"/>
          </a:xfrm>
        </p:spPr>
        <p:txBody>
          <a:bodyPr>
            <a:normAutofit/>
          </a:bodyPr>
          <a:lstStyle/>
          <a:p>
            <a:pPr eaLnBrk="1" hangingPunct="1"/>
            <a:r>
              <a:rPr lang="en-US" sz="4800" dirty="0">
                <a:solidFill>
                  <a:schemeClr val="accent2">
                    <a:lumMod val="50000"/>
                  </a:schemeClr>
                </a:solidFill>
                <a:latin typeface="Times New Roman" panose="02020603050405020304" pitchFamily="18" charset="0"/>
                <a:cs typeface="Times New Roman" panose="02020603050405020304" pitchFamily="18" charset="0"/>
              </a:rPr>
              <a:t>Activity</a:t>
            </a:r>
          </a:p>
        </p:txBody>
      </p:sp>
      <p:sp>
        <p:nvSpPr>
          <p:cNvPr id="27651" name="Content Placeholder 2"/>
          <p:cNvSpPr>
            <a:spLocks noGrp="1"/>
          </p:cNvSpPr>
          <p:nvPr>
            <p:ph idx="1"/>
          </p:nvPr>
        </p:nvSpPr>
        <p:spPr>
          <a:xfrm>
            <a:off x="740228" y="1738428"/>
            <a:ext cx="10711543" cy="4114800"/>
          </a:xfrm>
        </p:spPr>
        <p:txBody>
          <a:bodyPr>
            <a:normAutofit/>
          </a:bodyPr>
          <a:lstStyle/>
          <a:p>
            <a:pPr marL="0" indent="0" algn="just" eaLnBrk="1" hangingPunct="1">
              <a:lnSpc>
                <a:spcPct val="150000"/>
              </a:lnSpc>
              <a:buNone/>
            </a:pPr>
            <a:r>
              <a:rPr lang="en-US" sz="2400" dirty="0">
                <a:latin typeface="Times New Roman" panose="02020603050405020304" pitchFamily="18" charset="0"/>
                <a:cs typeface="Times New Roman" panose="02020603050405020304" pitchFamily="18" charset="0"/>
              </a:rPr>
              <a:t>Choose a word to look up in the dictionary. </a:t>
            </a:r>
          </a:p>
          <a:p>
            <a:pPr marL="0" indent="0" algn="just" eaLnBrk="1" hangingPunct="1">
              <a:lnSpc>
                <a:spcPct val="150000"/>
              </a:lnSpc>
              <a:buNone/>
            </a:pPr>
            <a:r>
              <a:rPr lang="en-US" sz="2400" dirty="0">
                <a:latin typeface="Times New Roman" panose="02020603050405020304" pitchFamily="18" charset="0"/>
                <a:cs typeface="Times New Roman" panose="02020603050405020304" pitchFamily="18" charset="0"/>
              </a:rPr>
              <a:t>Write that word and dictionary entry on a piece of white paper. </a:t>
            </a:r>
          </a:p>
          <a:p>
            <a:pPr marL="0" indent="0" algn="just" eaLnBrk="1" hangingPunct="1">
              <a:lnSpc>
                <a:spcPct val="150000"/>
              </a:lnSpc>
              <a:buNone/>
            </a:pPr>
            <a:r>
              <a:rPr lang="en-US" sz="2400" dirty="0">
                <a:latin typeface="Times New Roman" panose="02020603050405020304" pitchFamily="18" charset="0"/>
                <a:cs typeface="Times New Roman" panose="02020603050405020304" pitchFamily="18" charset="0"/>
              </a:rPr>
              <a:t>Label the parts of the entry.</a:t>
            </a:r>
          </a:p>
        </p:txBody>
      </p:sp>
      <p:pic>
        <p:nvPicPr>
          <p:cNvPr id="27652" name="Picture 2"/>
          <p:cNvPicPr>
            <a:picLocks noChangeAspect="1" noChangeArrowheads="1"/>
          </p:cNvPicPr>
          <p:nvPr/>
        </p:nvPicPr>
        <p:blipFill rotWithShape="1">
          <a:blip r:embed="rId2"/>
          <a:srcRect b="35655"/>
          <a:stretch/>
        </p:blipFill>
        <p:spPr bwMode="auto">
          <a:xfrm>
            <a:off x="4498883" y="3588313"/>
            <a:ext cx="2530202" cy="2264915"/>
          </a:xfrm>
          <a:prstGeom prst="rect">
            <a:avLst/>
          </a:prstGeom>
          <a:noFill/>
          <a:ln w="9525">
            <a:noFill/>
            <a:miter lim="800000"/>
            <a:headEnd/>
            <a:tailEnd/>
          </a:ln>
        </p:spPr>
      </p:pic>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266" y="715151"/>
            <a:ext cx="7239000" cy="822960"/>
          </a:xfrm>
        </p:spPr>
        <p:txBody>
          <a:bodyPr/>
          <a:lstStyle/>
          <a:p>
            <a:r>
              <a:rPr lang="en-US" b="0" dirty="0">
                <a:solidFill>
                  <a:srgbClr val="C00000"/>
                </a:solidFill>
                <a:latin typeface="Times New Roman" panose="02020603050405020304" pitchFamily="18" charset="0"/>
                <a:cs typeface="Times New Roman" panose="02020603050405020304" pitchFamily="18" charset="0"/>
              </a:rPr>
              <a:t>Lexicography</a:t>
            </a:r>
          </a:p>
        </p:txBody>
      </p:sp>
      <p:sp>
        <p:nvSpPr>
          <p:cNvPr id="3" name="Content Placeholder 2"/>
          <p:cNvSpPr>
            <a:spLocks noGrp="1"/>
          </p:cNvSpPr>
          <p:nvPr>
            <p:ph idx="1"/>
          </p:nvPr>
        </p:nvSpPr>
        <p:spPr>
          <a:xfrm>
            <a:off x="742245" y="2046112"/>
            <a:ext cx="10481734" cy="2988733"/>
          </a:xfrm>
        </p:spPr>
        <p:txBody>
          <a:bodyPr>
            <a:normAutofit/>
          </a:bodyPr>
          <a:lstStyle/>
          <a:p>
            <a:pPr>
              <a:buFont typeface="Wingdings" panose="05000000000000000000" pitchFamily="2" charset="2"/>
              <a:buChar char="Ø"/>
            </a:pPr>
            <a:r>
              <a:rPr lang="en-US" sz="2200" dirty="0">
                <a:solidFill>
                  <a:schemeClr val="bg2">
                    <a:lumMod val="50000"/>
                  </a:schemeClr>
                </a:solidFill>
                <a:latin typeface="Times New Roman" panose="02020603050405020304" pitchFamily="18" charset="0"/>
                <a:cs typeface="Times New Roman" panose="02020603050405020304" pitchFamily="18" charset="0"/>
              </a:rPr>
              <a:t>Lexicon</a:t>
            </a:r>
            <a:r>
              <a:rPr lang="en-US" sz="2200" dirty="0">
                <a:latin typeface="Times New Roman" panose="02020603050405020304" pitchFamily="18" charset="0"/>
                <a:cs typeface="Times New Roman" panose="02020603050405020304" pitchFamily="18" charset="0"/>
              </a:rPr>
              <a:t> has two different meanings:</a:t>
            </a:r>
          </a:p>
          <a:p>
            <a:pPr marL="514350" indent="-514350">
              <a:buAutoNum type="arabicPeriod"/>
            </a:pPr>
            <a:r>
              <a:rPr lang="en-US" sz="2200" dirty="0">
                <a:latin typeface="Times New Roman" panose="02020603050405020304" pitchFamily="18" charset="0"/>
                <a:cs typeface="Times New Roman" panose="02020603050405020304" pitchFamily="18" charset="0"/>
              </a:rPr>
              <a:t>All the vocabulary of a language</a:t>
            </a:r>
          </a:p>
          <a:p>
            <a:pPr marL="514350" indent="-514350">
              <a:buAutoNum type="arabicPeriod"/>
            </a:pPr>
            <a:r>
              <a:rPr lang="en-US" sz="2200" dirty="0">
                <a:latin typeface="Times New Roman" panose="02020603050405020304" pitchFamily="18" charset="0"/>
                <a:cs typeface="Times New Roman" panose="02020603050405020304" pitchFamily="18" charset="0"/>
              </a:rPr>
              <a:t>The dictionary</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English suffix - </a:t>
            </a:r>
            <a:r>
              <a:rPr lang="en-US" sz="2200" dirty="0" err="1">
                <a:solidFill>
                  <a:schemeClr val="bg2">
                    <a:lumMod val="50000"/>
                  </a:schemeClr>
                </a:solidFill>
                <a:latin typeface="Times New Roman" panose="02020603050405020304" pitchFamily="18" charset="0"/>
                <a:cs typeface="Times New Roman" panose="02020603050405020304" pitchFamily="18" charset="0"/>
              </a:rPr>
              <a:t>graphy</a:t>
            </a:r>
            <a:r>
              <a:rPr lang="en-US" sz="2200" dirty="0">
                <a:solidFill>
                  <a:schemeClr val="bg2">
                    <a:lumMod val="50000"/>
                  </a:schemeClr>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means:</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"writing" or </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a "field of study" </a:t>
            </a:r>
          </a:p>
          <a:p>
            <a:pPr marL="0" indent="0">
              <a:buNone/>
            </a:pPr>
            <a:endParaRPr lang="en-US" sz="2200" dirty="0">
              <a:latin typeface="Times New Roman" panose="02020603050405020304" pitchFamily="18" charset="0"/>
              <a:cs typeface="Times New Roman" panose="02020603050405020304" pitchFamily="18" charset="0"/>
            </a:endParaRPr>
          </a:p>
          <a:p>
            <a:pPr marL="514350" indent="-514350">
              <a:buAutoNum type="arabicPeriod"/>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75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7" y="914400"/>
            <a:ext cx="10453511" cy="5541336"/>
          </a:xfrm>
        </p:spPr>
        <p:txBody>
          <a:bodyPr>
            <a:normAutofit/>
          </a:bodyPr>
          <a:lstStyle/>
          <a:p>
            <a:pPr lvl="0">
              <a:lnSpc>
                <a:spcPct val="150000"/>
              </a:lnSpc>
              <a:spcBef>
                <a:spcPts val="0"/>
              </a:spcBef>
              <a:buClr>
                <a:srgbClr val="B13F9A"/>
              </a:buClr>
              <a:buFont typeface="Wingdings" panose="05000000000000000000" pitchFamily="2" charset="2"/>
              <a:buChar char="Ø"/>
            </a:pPr>
            <a:r>
              <a:rPr lang="en-US" sz="2200" dirty="0">
                <a:solidFill>
                  <a:schemeClr val="bg2">
                    <a:lumMod val="50000"/>
                  </a:schemeClr>
                </a:solidFill>
                <a:latin typeface="Times New Roman" panose="02020603050405020304" pitchFamily="18" charset="0"/>
                <a:cs typeface="Times New Roman" panose="02020603050405020304" pitchFamily="18" charset="0"/>
              </a:rPr>
              <a:t>Lexicography</a:t>
            </a:r>
            <a:r>
              <a:rPr lang="en-US" sz="2200" dirty="0">
                <a:solidFill>
                  <a:prstClr val="black"/>
                </a:solidFill>
                <a:latin typeface="Times New Roman" panose="02020603050405020304" pitchFamily="18" charset="0"/>
                <a:cs typeface="Times New Roman" panose="02020603050405020304" pitchFamily="18" charset="0"/>
              </a:rPr>
              <a:t> is used in two different senses: </a:t>
            </a:r>
          </a:p>
          <a:p>
            <a:pPr marL="457200" indent="-457200">
              <a:lnSpc>
                <a:spcPct val="150000"/>
              </a:lnSpc>
              <a:spcBef>
                <a:spcPts val="0"/>
              </a:spcBef>
              <a:buClr>
                <a:srgbClr val="B13F9A"/>
              </a:buClr>
              <a:buFont typeface="+mj-lt"/>
              <a:buAutoNum type="arabicPeriod"/>
            </a:pPr>
            <a:r>
              <a:rPr lang="en-US" sz="2200" dirty="0">
                <a:solidFill>
                  <a:schemeClr val="bg2">
                    <a:lumMod val="50000"/>
                  </a:schemeClr>
                </a:solidFill>
                <a:latin typeface="Times New Roman" panose="02020603050405020304" pitchFamily="18" charset="0"/>
                <a:cs typeface="Times New Roman" panose="02020603050405020304" pitchFamily="18" charset="0"/>
              </a:rPr>
              <a:t>Practical lexicography </a:t>
            </a:r>
            <a:r>
              <a:rPr lang="en-US" sz="2200" dirty="0">
                <a:solidFill>
                  <a:prstClr val="black"/>
                </a:solidFill>
                <a:latin typeface="Times New Roman" panose="02020603050405020304" pitchFamily="18" charset="0"/>
                <a:cs typeface="Times New Roman" panose="02020603050405020304" pitchFamily="18" charset="0"/>
              </a:rPr>
              <a:t>is the art or craft of writing dictionaries.</a:t>
            </a:r>
          </a:p>
          <a:p>
            <a:pPr marL="457200" indent="-457200">
              <a:lnSpc>
                <a:spcPct val="150000"/>
              </a:lnSpc>
              <a:spcBef>
                <a:spcPts val="0"/>
              </a:spcBef>
              <a:buClr>
                <a:srgbClr val="B13F9A"/>
              </a:buClr>
              <a:buFont typeface="+mj-lt"/>
              <a:buAutoNum type="arabicPeriod"/>
            </a:pPr>
            <a:r>
              <a:rPr lang="en-US" sz="2200" dirty="0">
                <a:solidFill>
                  <a:schemeClr val="bg2">
                    <a:lumMod val="50000"/>
                  </a:schemeClr>
                </a:solidFill>
                <a:latin typeface="Times New Roman" panose="02020603050405020304" pitchFamily="18" charset="0"/>
                <a:cs typeface="Times New Roman" panose="02020603050405020304" pitchFamily="18" charset="0"/>
              </a:rPr>
              <a:t>Theoretical lexicography </a:t>
            </a:r>
            <a:r>
              <a:rPr lang="en-US" sz="2200" dirty="0">
                <a:solidFill>
                  <a:prstClr val="black"/>
                </a:solidFill>
                <a:latin typeface="Times New Roman" panose="02020603050405020304" pitchFamily="18" charset="0"/>
                <a:cs typeface="Times New Roman" panose="02020603050405020304" pitchFamily="18" charset="0"/>
              </a:rPr>
              <a:t>is the theory or scholarly discipline of analyzing and describing dictionaries. </a:t>
            </a:r>
          </a:p>
          <a:p>
            <a:pPr marL="0" indent="0" algn="just">
              <a:lnSpc>
                <a:spcPct val="150000"/>
              </a:lnSpc>
              <a:buNone/>
            </a:pPr>
            <a:endParaRPr lang="en-US" sz="22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term </a:t>
            </a:r>
            <a:r>
              <a:rPr lang="en-US" sz="2200" dirty="0">
                <a:solidFill>
                  <a:schemeClr val="bg2">
                    <a:lumMod val="50000"/>
                  </a:schemeClr>
                </a:solidFill>
                <a:latin typeface="Times New Roman" panose="02020603050405020304" pitchFamily="18" charset="0"/>
                <a:cs typeface="Times New Roman" panose="02020603050405020304" pitchFamily="18" charset="0"/>
              </a:rPr>
              <a:t>lexicology</a:t>
            </a:r>
            <a:r>
              <a:rPr lang="en-US" sz="2200" dirty="0">
                <a:latin typeface="Times New Roman" panose="02020603050405020304" pitchFamily="18" charset="0"/>
                <a:cs typeface="Times New Roman" panose="02020603050405020304" pitchFamily="18" charset="0"/>
              </a:rPr>
              <a:t> is variously used. Some use it as a synonym for </a:t>
            </a:r>
            <a:r>
              <a:rPr lang="en-US" sz="2200" dirty="0">
                <a:solidFill>
                  <a:schemeClr val="bg2">
                    <a:lumMod val="50000"/>
                  </a:schemeClr>
                </a:solidFill>
                <a:latin typeface="Times New Roman" panose="02020603050405020304" pitchFamily="18" charset="0"/>
                <a:cs typeface="Times New Roman" panose="02020603050405020304" pitchFamily="18" charset="0"/>
              </a:rPr>
              <a:t>theoretical lexicography</a:t>
            </a:r>
            <a:r>
              <a:rPr lang="en-US" sz="2200" dirty="0">
                <a:latin typeface="Times New Roman" panose="02020603050405020304" pitchFamily="18" charset="0"/>
                <a:cs typeface="Times New Roman" panose="02020603050405020304" pitchFamily="18" charset="0"/>
              </a:rPr>
              <a:t>, others use it for a branch of linguistics pertaining to the treasure of words in a particular language i.e. the study of forms, meanings and behaviors of words. </a:t>
            </a:r>
          </a:p>
          <a:p>
            <a:pPr marL="0" indent="0" algn="just">
              <a:lnSpc>
                <a:spcPct val="150000"/>
              </a:lnSpc>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48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741" y="221181"/>
            <a:ext cx="5801831" cy="1051560"/>
          </a:xfrm>
        </p:spPr>
        <p:txBody>
          <a:bodyPr>
            <a:normAutofit/>
          </a:bodyPr>
          <a:lstStyle/>
          <a:p>
            <a:r>
              <a:rPr lang="en-US" b="0" dirty="0">
                <a:solidFill>
                  <a:srgbClr val="C00000"/>
                </a:solidFill>
                <a:latin typeface="Times New Roman" panose="02020603050405020304" pitchFamily="18" charset="0"/>
                <a:cs typeface="Times New Roman" panose="02020603050405020304" pitchFamily="18" charset="0"/>
              </a:rPr>
              <a:t>What is a “dictionary”?</a:t>
            </a:r>
          </a:p>
        </p:txBody>
      </p:sp>
      <p:sp>
        <p:nvSpPr>
          <p:cNvPr id="3" name="Content Placeholder 2"/>
          <p:cNvSpPr>
            <a:spLocks noGrp="1"/>
          </p:cNvSpPr>
          <p:nvPr>
            <p:ph idx="1"/>
          </p:nvPr>
        </p:nvSpPr>
        <p:spPr>
          <a:xfrm>
            <a:off x="536705" y="1012226"/>
            <a:ext cx="10911840" cy="4833547"/>
          </a:xfrm>
        </p:spPr>
        <p:txBody>
          <a:bodyPr>
            <a:normAutofit/>
          </a:bodyPr>
          <a:lstStyle/>
          <a:p>
            <a:endParaRPr lang="en-US" dirty="0"/>
          </a:p>
          <a:p>
            <a:pPr marL="0" indent="0" algn="just">
              <a:lnSpc>
                <a:spcPct val="150000"/>
              </a:lnSpc>
              <a:buNone/>
            </a:pPr>
            <a:r>
              <a:rPr lang="en-US" sz="2200" dirty="0">
                <a:solidFill>
                  <a:schemeClr val="accent1">
                    <a:lumMod val="75000"/>
                  </a:schemeClr>
                </a:solidFill>
                <a:latin typeface="Times New Roman" panose="02020603050405020304" pitchFamily="18" charset="0"/>
                <a:cs typeface="Times New Roman" panose="02020603050405020304" pitchFamily="18" charset="0"/>
              </a:rPr>
              <a:t>A dictionary is</a:t>
            </a:r>
            <a:r>
              <a:rPr lang="en-US" sz="22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list of words with their definitions, a list of characters with their glyphs or a list of words with corresponding words in other languages. </a:t>
            </a:r>
          </a:p>
          <a:p>
            <a:pPr algn="just">
              <a:lnSpc>
                <a:spcPct val="150000"/>
              </a:lnSpc>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a reference book containing words, usually alphabetically arranged along with information about their forms, pronunciations, functions, and meanings.</a:t>
            </a:r>
          </a:p>
          <a:p>
            <a:pPr algn="just">
              <a:lnSpc>
                <a:spcPct val="150000"/>
              </a:lnSpc>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a reference book listing terms or names important to a particular subject along with a discussion of their meanings. A sample sentence, pronunciation information, word derivations, histories, or etymologies, illustrations, usage guidance are often included. </a:t>
            </a:r>
            <a:endParaRPr lang="en-US" sz="2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7732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399" y="1575633"/>
            <a:ext cx="10911840" cy="1051560"/>
          </a:xfrm>
        </p:spPr>
        <p:txBody>
          <a:bodyPr>
            <a:noAutofit/>
          </a:bodyPr>
          <a:lstStyle/>
          <a:p>
            <a:r>
              <a:rPr lang="en-US" sz="2800" b="0" dirty="0"/>
              <a:t>Example: </a:t>
            </a:r>
            <a:r>
              <a:rPr lang="en-US" sz="2800" b="0" dirty="0">
                <a:solidFill>
                  <a:schemeClr val="accent2">
                    <a:lumMod val="75000"/>
                  </a:schemeClr>
                </a:solidFill>
              </a:rPr>
              <a:t>Character </a:t>
            </a:r>
            <a:r>
              <a:rPr lang="ar-SA" sz="2800" b="0" dirty="0">
                <a:solidFill>
                  <a:schemeClr val="accent2">
                    <a:lumMod val="75000"/>
                  </a:schemeClr>
                </a:solidFill>
              </a:rPr>
              <a:t>ك</a:t>
            </a:r>
            <a:br>
              <a:rPr lang="en-GB" sz="2800" b="0" dirty="0">
                <a:solidFill>
                  <a:schemeClr val="accent2">
                    <a:lumMod val="75000"/>
                  </a:schemeClr>
                </a:solidFill>
              </a:rPr>
            </a:br>
            <a:br>
              <a:rPr lang="en-US" sz="2800" b="0" dirty="0"/>
            </a:br>
            <a:endParaRPr lang="en-US" sz="2800" b="0" dirty="0"/>
          </a:p>
        </p:txBody>
      </p:sp>
      <p:sp>
        <p:nvSpPr>
          <p:cNvPr id="3" name="Content Placeholder 2"/>
          <p:cNvSpPr>
            <a:spLocks noGrp="1"/>
          </p:cNvSpPr>
          <p:nvPr>
            <p:ph idx="1"/>
          </p:nvPr>
        </p:nvSpPr>
        <p:spPr>
          <a:xfrm>
            <a:off x="2514600" y="1834896"/>
            <a:ext cx="6887901" cy="2691384"/>
          </a:xfrm>
        </p:spPr>
        <p:txBody>
          <a:bodyPr>
            <a:normAutofit lnSpcReduction="10000"/>
          </a:bodyPr>
          <a:lstStyle/>
          <a:p>
            <a:pPr marL="0" indent="0">
              <a:buNone/>
            </a:pPr>
            <a:r>
              <a:rPr lang="en-US" dirty="0"/>
              <a:t> </a:t>
            </a:r>
          </a:p>
          <a:p>
            <a:pPr marL="0" indent="0">
              <a:buNone/>
            </a:pPr>
            <a:endParaRPr lang="en-US" dirty="0"/>
          </a:p>
          <a:p>
            <a:pPr marL="0" indent="0">
              <a:buNone/>
            </a:pPr>
            <a:r>
              <a:rPr lang="ar-SA" dirty="0"/>
              <a:t>ك</a:t>
            </a:r>
          </a:p>
          <a:p>
            <a:pPr marL="0" indent="0">
              <a:buNone/>
            </a:pPr>
            <a:r>
              <a:rPr lang="ar-SA" dirty="0"/>
              <a:t>ـك</a:t>
            </a:r>
          </a:p>
          <a:p>
            <a:pPr marL="0" indent="0">
              <a:buNone/>
            </a:pPr>
            <a:r>
              <a:rPr lang="ar-SA" dirty="0"/>
              <a:t>ـكـ</a:t>
            </a:r>
          </a:p>
          <a:p>
            <a:pPr marL="0" indent="0">
              <a:buNone/>
            </a:pPr>
            <a:r>
              <a:rPr lang="ar-SA" dirty="0"/>
              <a:t>كـ</a:t>
            </a:r>
            <a:endParaRPr lang="en-US" dirty="0"/>
          </a:p>
        </p:txBody>
      </p:sp>
      <p:cxnSp>
        <p:nvCxnSpPr>
          <p:cNvPr id="9" name="Straight Arrow Connector 8"/>
          <p:cNvCxnSpPr/>
          <p:nvPr/>
        </p:nvCxnSpPr>
        <p:spPr>
          <a:xfrm>
            <a:off x="3529796" y="3794788"/>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29796" y="3947188"/>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82D562-B8E4-40BF-A3F6-E40373B97127}"/>
              </a:ext>
            </a:extLst>
          </p:cNvPr>
          <p:cNvCxnSpPr/>
          <p:nvPr/>
        </p:nvCxnSpPr>
        <p:spPr>
          <a:xfrm>
            <a:off x="3529796" y="2863991"/>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D3660BB-E171-4289-A7D0-66B457716685}"/>
              </a:ext>
            </a:extLst>
          </p:cNvPr>
          <p:cNvCxnSpPr/>
          <p:nvPr/>
        </p:nvCxnSpPr>
        <p:spPr>
          <a:xfrm>
            <a:off x="3529796" y="3321191"/>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B267AB-B647-477D-B5B3-0811E6D78854}"/>
              </a:ext>
            </a:extLst>
          </p:cNvPr>
          <p:cNvSpPr/>
          <p:nvPr/>
        </p:nvSpPr>
        <p:spPr>
          <a:xfrm>
            <a:off x="4552950" y="3180588"/>
            <a:ext cx="2510621" cy="685800"/>
          </a:xfrm>
          <a:prstGeom prst="rect">
            <a:avLst/>
          </a:prstGeom>
          <a:solidFill>
            <a:schemeClr val="accent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Different glyphs</a:t>
            </a:r>
          </a:p>
        </p:txBody>
      </p:sp>
      <p:pic>
        <p:nvPicPr>
          <p:cNvPr id="3074" name="Picture 2" descr="https://www.wikihow.com/images/thumb/3/37/Use-a-Dictionary-Step-3.jpg/aid27308-v4-900px-Use-a-Dictionary-Step-3.jpg">
            <a:extLst>
              <a:ext uri="{FF2B5EF4-FFF2-40B4-BE49-F238E27FC236}">
                <a16:creationId xmlns:a16="http://schemas.microsoft.com/office/drawing/2014/main" id="{1D246BC2-A365-4C7D-9250-E98D908A29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25"/>
          <a:stretch/>
        </p:blipFill>
        <p:spPr bwMode="auto">
          <a:xfrm>
            <a:off x="8221648" y="2476828"/>
            <a:ext cx="2699060" cy="190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1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163" y="2220923"/>
            <a:ext cx="10401302" cy="5541336"/>
          </a:xfrm>
        </p:spPr>
        <p:txBody>
          <a:bodyPr>
            <a:normAutofit/>
          </a:bodyPr>
          <a:lstStyle/>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rPr>
              <a:t>Users – who will use the dictionary? </a:t>
            </a: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rPr>
              <a:t>Uses – what will the dictionary be used for?</a:t>
            </a:r>
          </a:p>
          <a:p>
            <a:pPr marL="0" indent="0" algn="just">
              <a:buNone/>
            </a:pP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Answers to these questions will inform design and publication decisions for dictionary maker, e.g. monolingual vs. bilingual, encyclopedic vs. compact, symmetrical vs. asymmetrical bilingual, general purpose vs. specialist etc. </a:t>
            </a:r>
          </a:p>
          <a:p>
            <a:pPr algn="just"/>
            <a:endParaRPr lang="en-US" sz="22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340C35F-6F80-4B7E-8B1B-94D039CDBAC4}"/>
              </a:ext>
            </a:extLst>
          </p:cNvPr>
          <p:cNvSpPr>
            <a:spLocks noGrp="1"/>
          </p:cNvSpPr>
          <p:nvPr>
            <p:ph type="title"/>
          </p:nvPr>
        </p:nvSpPr>
        <p:spPr>
          <a:xfrm>
            <a:off x="694163" y="904060"/>
            <a:ext cx="8084775" cy="1051560"/>
          </a:xfrm>
        </p:spPr>
        <p:txBody>
          <a:bodyPr>
            <a:noAutofit/>
          </a:bodyPr>
          <a:lstStyle/>
          <a:p>
            <a:pPr lvl="0">
              <a:buClr>
                <a:srgbClr val="F07F09"/>
              </a:buClr>
              <a:buSzPct val="80000"/>
            </a:pPr>
            <a:r>
              <a:rPr lang="en-US" sz="2800" b="0" dirty="0">
                <a:solidFill>
                  <a:srgbClr val="C00000"/>
                </a:solidFill>
                <a:latin typeface="Times New Roman" panose="02020603050405020304" pitchFamily="18" charset="0"/>
                <a:cs typeface="Times New Roman" panose="02020603050405020304" pitchFamily="18" charset="0"/>
              </a:rPr>
              <a:t>Fundamental questions for lexicographers: </a:t>
            </a:r>
          </a:p>
        </p:txBody>
      </p:sp>
    </p:spTree>
    <p:extLst>
      <p:ext uri="{BB962C8B-B14F-4D97-AF65-F5344CB8AC3E}">
        <p14:creationId xmlns:p14="http://schemas.microsoft.com/office/powerpoint/2010/main" val="270472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149579"/>
            <a:ext cx="10911840" cy="1051560"/>
          </a:xfrm>
        </p:spPr>
        <p:txBody>
          <a:bodyPr>
            <a:normAutofit fontScale="90000"/>
          </a:bodyPr>
          <a:lstStyle/>
          <a:p>
            <a:r>
              <a:rPr lang="en-US" sz="3100" b="0" dirty="0">
                <a:solidFill>
                  <a:srgbClr val="C00000"/>
                </a:solidFill>
                <a:latin typeface="Times New Roman" panose="02020603050405020304" pitchFamily="18" charset="0"/>
                <a:cs typeface="Times New Roman" panose="02020603050405020304" pitchFamily="18" charset="0"/>
              </a:rPr>
              <a:t>The</a:t>
            </a:r>
            <a:r>
              <a:rPr lang="en-US" dirty="0"/>
              <a:t> </a:t>
            </a:r>
            <a:r>
              <a:rPr lang="en-US" sz="3100" b="0" dirty="0">
                <a:solidFill>
                  <a:srgbClr val="C00000"/>
                </a:solidFill>
                <a:latin typeface="Times New Roman" panose="02020603050405020304" pitchFamily="18" charset="0"/>
                <a:cs typeface="Times New Roman" panose="02020603050405020304" pitchFamily="18" charset="0"/>
              </a:rPr>
              <a:t>structure of a dictionary:</a:t>
            </a:r>
            <a:br>
              <a:rPr lang="en-US" sz="3100" b="0" dirty="0">
                <a:solidFill>
                  <a:srgbClr val="C00000"/>
                </a:solidFill>
                <a:latin typeface="Times New Roman" panose="02020603050405020304" pitchFamily="18" charset="0"/>
                <a:cs typeface="Times New Roman" panose="02020603050405020304" pitchFamily="18" charset="0"/>
              </a:rPr>
            </a:br>
            <a:endParaRPr lang="en-US" sz="3100" b="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0080" y="1966517"/>
            <a:ext cx="10455383" cy="4187952"/>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1. </a:t>
            </a:r>
            <a:r>
              <a:rPr lang="en-US" sz="2200" dirty="0">
                <a:solidFill>
                  <a:schemeClr val="accent1">
                    <a:lumMod val="75000"/>
                  </a:schemeClr>
                </a:solidFill>
                <a:latin typeface="Times New Roman" panose="02020603050405020304" pitchFamily="18" charset="0"/>
                <a:cs typeface="Times New Roman" panose="02020603050405020304" pitchFamily="18" charset="0"/>
              </a:rPr>
              <a:t>macrostructure</a:t>
            </a:r>
            <a:r>
              <a:rPr lang="en-US" sz="2200" dirty="0">
                <a:latin typeface="Times New Roman" panose="02020603050405020304" pitchFamily="18" charset="0"/>
                <a:cs typeface="Times New Roman" panose="02020603050405020304" pitchFamily="18" charset="0"/>
              </a:rPr>
              <a:t> – overall structural organization of volume, typically: </a:t>
            </a:r>
          </a:p>
          <a:p>
            <a:pPr algn="just">
              <a:lnSpc>
                <a:spcPct val="150000"/>
              </a:lnSpc>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front matter</a:t>
            </a:r>
            <a:r>
              <a:rPr lang="en-US" sz="2200" dirty="0">
                <a:latin typeface="Times New Roman" panose="02020603050405020304" pitchFamily="18" charset="0"/>
                <a:cs typeface="Times New Roman" panose="02020603050405020304" pitchFamily="18" charset="0"/>
              </a:rPr>
              <a:t>, introduction, user guidelines; (</a:t>
            </a:r>
            <a:r>
              <a:rPr lang="en-US" sz="2200" u="sng" dirty="0">
                <a:solidFill>
                  <a:schemeClr val="accent1">
                    <a:lumMod val="75000"/>
                  </a:schemeClr>
                </a:solidFill>
                <a:latin typeface="Times New Roman" panose="02020603050405020304" pitchFamily="18" charset="0"/>
                <a:cs typeface="Times New Roman" panose="02020603050405020304" pitchFamily="18" charset="0"/>
              </a:rPr>
              <a:t>before the “A” letter)</a:t>
            </a:r>
          </a:p>
          <a:p>
            <a:pPr algn="just">
              <a:lnSpc>
                <a:spcPct val="150000"/>
              </a:lnSpc>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body</a:t>
            </a:r>
            <a:r>
              <a:rPr lang="en-US" sz="2200" dirty="0">
                <a:latin typeface="Times New Roman" panose="02020603050405020304" pitchFamily="18" charset="0"/>
                <a:cs typeface="Times New Roman" panose="02020603050405020304" pitchFamily="18" charset="0"/>
              </a:rPr>
              <a:t> – entries and definitions (plus often other stuff), typically organized alphabetically; </a:t>
            </a:r>
            <a:r>
              <a:rPr lang="en-US" sz="2200" u="sng" dirty="0">
                <a:solidFill>
                  <a:schemeClr val="accent1">
                    <a:lumMod val="75000"/>
                  </a:schemeClr>
                </a:solidFill>
                <a:latin typeface="Times New Roman" panose="02020603050405020304" pitchFamily="18" charset="0"/>
                <a:cs typeface="Times New Roman" panose="02020603050405020304" pitchFamily="18" charset="0"/>
              </a:rPr>
              <a:t>(from A-z) </a:t>
            </a:r>
          </a:p>
          <a:p>
            <a:pPr algn="just">
              <a:lnSpc>
                <a:spcPct val="150000"/>
              </a:lnSpc>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end matter </a:t>
            </a:r>
            <a:r>
              <a:rPr lang="en-US" sz="2200" dirty="0">
                <a:latin typeface="Times New Roman" panose="02020603050405020304" pitchFamily="18" charset="0"/>
                <a:cs typeface="Times New Roman" panose="02020603050405020304" pitchFamily="18" charset="0"/>
              </a:rPr>
              <a:t>– appendices and additional information, e.g. personal names, place names, loan items etc. </a:t>
            </a:r>
            <a:r>
              <a:rPr lang="en-US" sz="2200" u="sng" dirty="0">
                <a:solidFill>
                  <a:schemeClr val="accent1">
                    <a:lumMod val="75000"/>
                  </a:schemeClr>
                </a:solidFill>
                <a:latin typeface="Times New Roman" panose="02020603050405020304" pitchFamily="18" charset="0"/>
                <a:cs typeface="Times New Roman" panose="02020603050405020304" pitchFamily="18" charset="0"/>
              </a:rPr>
              <a:t>(after the z)</a:t>
            </a:r>
          </a:p>
        </p:txBody>
      </p:sp>
    </p:spTree>
    <p:extLst>
      <p:ext uri="{BB962C8B-B14F-4D97-AF65-F5344CB8AC3E}">
        <p14:creationId xmlns:p14="http://schemas.microsoft.com/office/powerpoint/2010/main" val="165593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150" y="2614799"/>
            <a:ext cx="6132808" cy="5084136"/>
          </a:xfrm>
        </p:spPr>
        <p:txBody>
          <a:bodyPr>
            <a:normAutofit/>
          </a:bodyPr>
          <a:lstStyle/>
          <a:p>
            <a:pPr marL="0" indent="0" algn="just">
              <a:lnSpc>
                <a:spcPct val="150000"/>
              </a:lnSpc>
              <a:buNone/>
            </a:pPr>
            <a:r>
              <a:rPr lang="en-US" sz="2200" dirty="0">
                <a:solidFill>
                  <a:schemeClr val="accent2">
                    <a:lumMod val="75000"/>
                  </a:schemeClr>
                </a:solidFill>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2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FA8AF4E-FE68-4FB0-B3A4-A6A328A024DB}"/>
              </a:ext>
            </a:extLst>
          </p:cNvPr>
          <p:cNvSpPr txBox="1">
            <a:spLocks/>
          </p:cNvSpPr>
          <p:nvPr/>
        </p:nvSpPr>
        <p:spPr>
          <a:xfrm>
            <a:off x="3424523" y="522760"/>
            <a:ext cx="5861080" cy="105156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defTabSz="914400"/>
            <a:r>
              <a:rPr lang="en-US" sz="3100" b="0" dirty="0">
                <a:solidFill>
                  <a:srgbClr val="C00000"/>
                </a:solidFill>
                <a:latin typeface="Times New Roman" panose="02020603050405020304" pitchFamily="18" charset="0"/>
                <a:cs typeface="Times New Roman" panose="02020603050405020304" pitchFamily="18" charset="0"/>
              </a:rPr>
              <a:t>The</a:t>
            </a:r>
            <a:r>
              <a:rPr lang="en-US" dirty="0"/>
              <a:t> </a:t>
            </a:r>
            <a:r>
              <a:rPr lang="en-US" sz="3100" b="0" dirty="0">
                <a:solidFill>
                  <a:srgbClr val="C00000"/>
                </a:solidFill>
                <a:latin typeface="Times New Roman" panose="02020603050405020304" pitchFamily="18" charset="0"/>
                <a:cs typeface="Times New Roman" panose="02020603050405020304" pitchFamily="18" charset="0"/>
              </a:rPr>
              <a:t>structure of a dictionary:</a:t>
            </a:r>
            <a:br>
              <a:rPr lang="en-US" sz="3100" b="0" dirty="0">
                <a:solidFill>
                  <a:srgbClr val="C00000"/>
                </a:solidFill>
                <a:latin typeface="Times New Roman" panose="02020603050405020304" pitchFamily="18" charset="0"/>
                <a:cs typeface="Times New Roman" panose="02020603050405020304" pitchFamily="18" charset="0"/>
              </a:rPr>
            </a:br>
            <a:endParaRPr lang="en-US" sz="3100" b="0" dirty="0">
              <a:solidFill>
                <a:srgbClr val="C0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A98C5E49-CA0B-42B8-8082-A8814F2C6D5D}"/>
              </a:ext>
            </a:extLst>
          </p:cNvPr>
          <p:cNvSpPr txBox="1">
            <a:spLocks/>
          </p:cNvSpPr>
          <p:nvPr/>
        </p:nvSpPr>
        <p:spPr>
          <a:xfrm>
            <a:off x="645656" y="1304188"/>
            <a:ext cx="9445081" cy="1167293"/>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defTabSz="914400">
              <a:lnSpc>
                <a:spcPct val="150000"/>
              </a:lnSpc>
              <a:buFont typeface="Wingdings 2"/>
              <a:buNone/>
            </a:pPr>
            <a:r>
              <a:rPr lang="en-US" sz="2200" dirty="0">
                <a:solidFill>
                  <a:schemeClr val="accent1">
                    <a:lumMod val="75000"/>
                  </a:schemeClr>
                </a:solidFill>
                <a:latin typeface="Times New Roman" panose="02020603050405020304" pitchFamily="18" charset="0"/>
                <a:cs typeface="Times New Roman" panose="02020603050405020304" pitchFamily="18" charset="0"/>
              </a:rPr>
              <a:t>2. microstructure – </a:t>
            </a:r>
            <a:r>
              <a:rPr lang="en-US" sz="2200" dirty="0">
                <a:latin typeface="Times New Roman" panose="02020603050405020304" pitchFamily="18" charset="0"/>
                <a:cs typeface="Times New Roman" panose="02020603050405020304" pitchFamily="18" charset="0"/>
              </a:rPr>
              <a:t>internal structure of dictionary entry blocks, typically: </a:t>
            </a:r>
          </a:p>
          <a:p>
            <a:pPr marL="0" indent="0" algn="just" defTabSz="914400">
              <a:lnSpc>
                <a:spcPct val="150000"/>
              </a:lnSpc>
              <a:buFont typeface="Wingdings 2"/>
              <a:buNone/>
            </a:pPr>
            <a:endParaRPr lang="en-US" sz="2200" dirty="0">
              <a:latin typeface="Times New Roman" panose="02020603050405020304" pitchFamily="18" charset="0"/>
              <a:cs typeface="Times New Roman" panose="02020603050405020304" pitchFamily="18" charset="0"/>
            </a:endParaRPr>
          </a:p>
          <a:p>
            <a:pPr marL="0" indent="0" algn="just" defTabSz="914400">
              <a:lnSpc>
                <a:spcPct val="150000"/>
              </a:lnSpc>
              <a:buFont typeface="Wingdings 2"/>
              <a:buNone/>
            </a:pPr>
            <a:endParaRPr lang="en-US" sz="22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2544ADC9-8C75-48E6-B751-9CE32ED25D92}"/>
              </a:ext>
            </a:extLst>
          </p:cNvPr>
          <p:cNvSpPr txBox="1">
            <a:spLocks/>
          </p:cNvSpPr>
          <p:nvPr/>
        </p:nvSpPr>
        <p:spPr>
          <a:xfrm>
            <a:off x="849969" y="1844452"/>
            <a:ext cx="10696375" cy="5084136"/>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defTabSz="914400">
              <a:lnSpc>
                <a:spcPct val="150000"/>
              </a:lnSpc>
              <a:buNone/>
            </a:pPr>
            <a:r>
              <a:rPr lang="en-GB" sz="2200" dirty="0">
                <a:solidFill>
                  <a:schemeClr val="accent2">
                    <a:lumMod val="50000"/>
                  </a:schemeClr>
                </a:solidFill>
                <a:latin typeface="Times New Roman" panose="02020603050405020304" pitchFamily="18" charset="0"/>
                <a:cs typeface="Times New Roman" panose="02020603050405020304" pitchFamily="18" charset="0"/>
              </a:rPr>
              <a:t>Headword</a:t>
            </a:r>
            <a:r>
              <a:rPr lang="en-GB" sz="2200" dirty="0">
                <a:latin typeface="Times New Roman" panose="02020603050405020304" pitchFamily="18" charset="0"/>
                <a:cs typeface="Times New Roman" panose="02020603050405020304" pitchFamily="18" charset="0"/>
              </a:rPr>
              <a:t>- the word you are looking up. It is always in bold type.</a:t>
            </a:r>
          </a:p>
          <a:p>
            <a:pPr marL="0" indent="0" algn="just" defTabSz="914400">
              <a:lnSpc>
                <a:spcPct val="150000"/>
              </a:lnSpc>
              <a:buNone/>
            </a:pPr>
            <a:endParaRPr lang="en-GB" sz="2200" dirty="0">
              <a:latin typeface="Times New Roman" panose="02020603050405020304" pitchFamily="18" charset="0"/>
              <a:cs typeface="Times New Roman" panose="02020603050405020304" pitchFamily="18" charset="0"/>
            </a:endParaRPr>
          </a:p>
          <a:p>
            <a:pPr marL="0" indent="0" algn="just" defTabSz="914400">
              <a:lnSpc>
                <a:spcPct val="150000"/>
              </a:lnSpc>
              <a:buNone/>
            </a:pPr>
            <a:r>
              <a:rPr lang="en-GB" sz="2200" dirty="0">
                <a:solidFill>
                  <a:schemeClr val="accent2">
                    <a:lumMod val="50000"/>
                  </a:schemeClr>
                </a:solidFill>
                <a:latin typeface="Times New Roman" panose="02020603050405020304" pitchFamily="18" charset="0"/>
                <a:cs typeface="Times New Roman" panose="02020603050405020304" pitchFamily="18" charset="0"/>
              </a:rPr>
              <a:t>Entry</a:t>
            </a:r>
            <a:r>
              <a:rPr lang="en-GB" sz="2200" dirty="0">
                <a:latin typeface="Times New Roman" panose="02020603050405020304" pitchFamily="18" charset="0"/>
                <a:cs typeface="Times New Roman" panose="02020603050405020304" pitchFamily="18" charset="0"/>
              </a:rPr>
              <a:t>- the information on the word you are looking up. </a:t>
            </a:r>
          </a:p>
          <a:p>
            <a:pPr marL="0" indent="0" algn="just" defTabSz="914400">
              <a:lnSpc>
                <a:spcPct val="150000"/>
              </a:lnSpc>
              <a:buNone/>
            </a:pPr>
            <a:endParaRPr lang="en-GB" sz="2200" dirty="0">
              <a:latin typeface="Times New Roman" panose="02020603050405020304" pitchFamily="18" charset="0"/>
              <a:cs typeface="Times New Roman" panose="02020603050405020304" pitchFamily="18" charset="0"/>
            </a:endParaRPr>
          </a:p>
          <a:p>
            <a:pPr marL="0" indent="0" algn="just" defTabSz="914400">
              <a:lnSpc>
                <a:spcPct val="150000"/>
              </a:lnSpc>
              <a:buNone/>
            </a:pPr>
            <a:r>
              <a:rPr lang="en-GB" sz="2200" dirty="0">
                <a:solidFill>
                  <a:schemeClr val="accent2">
                    <a:lumMod val="50000"/>
                  </a:schemeClr>
                </a:solidFill>
                <a:latin typeface="Times New Roman" panose="02020603050405020304" pitchFamily="18" charset="0"/>
                <a:cs typeface="Times New Roman" panose="02020603050405020304" pitchFamily="18" charset="0"/>
              </a:rPr>
              <a:t>Pronunciation</a:t>
            </a:r>
            <a:r>
              <a:rPr lang="en-GB" sz="2200" dirty="0">
                <a:latin typeface="Times New Roman" panose="02020603050405020304" pitchFamily="18" charset="0"/>
                <a:cs typeface="Times New Roman" panose="02020603050405020304" pitchFamily="18" charset="0"/>
              </a:rPr>
              <a:t>- tells you how to say the word. Found in (parentheses).</a:t>
            </a:r>
          </a:p>
          <a:p>
            <a:pPr marL="0" indent="0" algn="just" defTabSz="914400">
              <a:lnSpc>
                <a:spcPct val="150000"/>
              </a:lnSpc>
              <a:buNone/>
            </a:pPr>
            <a:endParaRPr lang="en-GB" sz="2200" dirty="0">
              <a:latin typeface="Times New Roman" panose="02020603050405020304" pitchFamily="18" charset="0"/>
              <a:cs typeface="Times New Roman" panose="02020603050405020304" pitchFamily="18" charset="0"/>
            </a:endParaRPr>
          </a:p>
          <a:p>
            <a:pPr marL="0" indent="0" algn="just" defTabSz="914400">
              <a:lnSpc>
                <a:spcPct val="150000"/>
              </a:lnSpc>
              <a:buNone/>
            </a:pPr>
            <a:endParaRPr lang="en-GB" sz="2200" dirty="0">
              <a:latin typeface="Times New Roman" panose="02020603050405020304" pitchFamily="18" charset="0"/>
              <a:cs typeface="Times New Roman" panose="02020603050405020304" pitchFamily="18" charset="0"/>
            </a:endParaRPr>
          </a:p>
          <a:p>
            <a:pPr algn="just" defTabSz="914400">
              <a:lnSpc>
                <a:spcPct val="150000"/>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0" indent="0" algn="just" defTabSz="914400">
              <a:lnSpc>
                <a:spcPct val="150000"/>
              </a:lnSpc>
              <a:buFont typeface="Wingdings 2"/>
              <a:buNone/>
            </a:pPr>
            <a:endParaRPr lang="en-US" sz="2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841B7AC-6D18-4BDD-AE23-8A8BDB57AC01}"/>
              </a:ext>
            </a:extLst>
          </p:cNvPr>
          <p:cNvPicPr>
            <a:picLocks noChangeAspect="1"/>
          </p:cNvPicPr>
          <p:nvPr/>
        </p:nvPicPr>
        <p:blipFill rotWithShape="1">
          <a:blip r:embed="rId2"/>
          <a:srcRect l="8795" t="38328" r="53157" b="25805"/>
          <a:stretch/>
        </p:blipFill>
        <p:spPr>
          <a:xfrm>
            <a:off x="4427971" y="4704162"/>
            <a:ext cx="2132486" cy="1130191"/>
          </a:xfrm>
          <a:prstGeom prst="rect">
            <a:avLst/>
          </a:prstGeom>
        </p:spPr>
      </p:pic>
    </p:spTree>
    <p:extLst>
      <p:ext uri="{BB962C8B-B14F-4D97-AF65-F5344CB8AC3E}">
        <p14:creationId xmlns:p14="http://schemas.microsoft.com/office/powerpoint/2010/main" val="184125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D9DAB-8655-430E-879C-D9D163A58B5B}"/>
              </a:ext>
            </a:extLst>
          </p:cNvPr>
          <p:cNvSpPr>
            <a:spLocks noGrp="1"/>
          </p:cNvSpPr>
          <p:nvPr>
            <p:ph idx="1"/>
          </p:nvPr>
        </p:nvSpPr>
        <p:spPr>
          <a:xfrm>
            <a:off x="670560" y="792779"/>
            <a:ext cx="10911840" cy="4187952"/>
          </a:xfrm>
        </p:spPr>
        <p:txBody>
          <a:bodyPr>
            <a:normAutofit/>
          </a:bodyPr>
          <a:lstStyle/>
          <a:p>
            <a:pPr marL="0" indent="0">
              <a:buNone/>
            </a:pPr>
            <a:r>
              <a:rPr lang="en-GB" sz="2000" dirty="0">
                <a:solidFill>
                  <a:schemeClr val="accent2">
                    <a:lumMod val="50000"/>
                  </a:schemeClr>
                </a:solidFill>
                <a:latin typeface="Times New Roman" panose="02020603050405020304" pitchFamily="18" charset="0"/>
                <a:cs typeface="Times New Roman" panose="02020603050405020304" pitchFamily="18" charset="0"/>
              </a:rPr>
              <a:t>Stress</a:t>
            </a:r>
            <a:r>
              <a:rPr lang="en-GB" sz="2000" dirty="0">
                <a:latin typeface="Times New Roman" panose="02020603050405020304" pitchFamily="18" charset="0"/>
                <a:cs typeface="Times New Roman" panose="02020603050405020304" pitchFamily="18" charset="0"/>
              </a:rPr>
              <a:t>: stress is very important, because it is hard to understand a word pronounced with the wrong stress. </a:t>
            </a:r>
          </a:p>
          <a:p>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r>
              <a:rPr lang="en-GB" sz="2000" dirty="0">
                <a:solidFill>
                  <a:schemeClr val="accent2">
                    <a:lumMod val="50000"/>
                  </a:schemeClr>
                </a:solidFill>
                <a:latin typeface="Times New Roman" panose="02020603050405020304" pitchFamily="18" charset="0"/>
                <a:cs typeface="Times New Roman" panose="02020603050405020304" pitchFamily="18" charset="0"/>
              </a:rPr>
              <a:t>Part of speech</a:t>
            </a:r>
            <a:r>
              <a:rPr lang="en-GB" sz="2000" dirty="0">
                <a:latin typeface="Times New Roman" panose="02020603050405020304" pitchFamily="18" charset="0"/>
                <a:cs typeface="Times New Roman" panose="02020603050405020304" pitchFamily="18" charset="0"/>
              </a:rPr>
              <a:t>- tells you how the word is used in a sentence (n=noun, v=verb, </a:t>
            </a:r>
            <a:r>
              <a:rPr lang="en-GB" sz="2000" dirty="0" err="1">
                <a:latin typeface="Times New Roman" panose="02020603050405020304" pitchFamily="18" charset="0"/>
                <a:cs typeface="Times New Roman" panose="02020603050405020304" pitchFamily="18" charset="0"/>
              </a:rPr>
              <a:t>adj</a:t>
            </a:r>
            <a:r>
              <a:rPr lang="en-GB" sz="2000" dirty="0">
                <a:latin typeface="Times New Roman" panose="02020603050405020304" pitchFamily="18" charset="0"/>
                <a:cs typeface="Times New Roman" panose="02020603050405020304" pitchFamily="18" charset="0"/>
              </a:rPr>
              <a:t>=adjective, adv=adverb).</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solidFill>
                  <a:schemeClr val="accent2">
                    <a:lumMod val="50000"/>
                  </a:schemeClr>
                </a:solidFill>
                <a:latin typeface="Times New Roman" panose="02020603050405020304" pitchFamily="18" charset="0"/>
                <a:cs typeface="Times New Roman" panose="02020603050405020304" pitchFamily="18" charset="0"/>
              </a:rPr>
              <a:t>British and American vocabulary or pronunciation</a:t>
            </a:r>
            <a:r>
              <a:rPr lang="en-GB" sz="2000" dirty="0">
                <a:latin typeface="Times New Roman" panose="02020603050405020304" pitchFamily="18" charset="0"/>
                <a:cs typeface="Times New Roman" panose="02020603050405020304" pitchFamily="18" charset="0"/>
              </a:rPr>
              <a:t>: the British word (labelled </a:t>
            </a:r>
            <a:r>
              <a:rPr lang="en-GB" sz="2000" dirty="0" err="1">
                <a:latin typeface="Times New Roman" panose="02020603050405020304" pitchFamily="18" charset="0"/>
                <a:cs typeface="Times New Roman" panose="02020603050405020304" pitchFamily="18" charset="0"/>
              </a:rPr>
              <a:t>BrE</a:t>
            </a:r>
            <a:r>
              <a:rPr lang="en-GB" sz="2000" dirty="0">
                <a:latin typeface="Times New Roman" panose="02020603050405020304" pitchFamily="18" charset="0"/>
                <a:cs typeface="Times New Roman" panose="02020603050405020304" pitchFamily="18" charset="0"/>
              </a:rPr>
              <a:t>) and the American (labelled </a:t>
            </a:r>
            <a:r>
              <a:rPr lang="en-GB" sz="2000" dirty="0" err="1">
                <a:latin typeface="Times New Roman" panose="02020603050405020304" pitchFamily="18" charset="0"/>
                <a:cs typeface="Times New Roman" panose="02020603050405020304" pitchFamily="18" charset="0"/>
              </a:rPr>
              <a:t>NAmE</a:t>
            </a:r>
            <a:r>
              <a:rPr lang="en-GB" sz="2000" dirty="0">
                <a:latin typeface="Times New Roman" panose="02020603050405020304" pitchFamily="18" charset="0"/>
                <a:cs typeface="Times New Roman" panose="02020603050405020304" pitchFamily="18" charset="0"/>
              </a:rPr>
              <a:t> or (US to distinguish between American and Canadian words).</a:t>
            </a:r>
          </a:p>
        </p:txBody>
      </p:sp>
      <p:pic>
        <p:nvPicPr>
          <p:cNvPr id="4" name="Picture 3">
            <a:extLst>
              <a:ext uri="{FF2B5EF4-FFF2-40B4-BE49-F238E27FC236}">
                <a16:creationId xmlns:a16="http://schemas.microsoft.com/office/drawing/2014/main" id="{28CE837E-B54F-4242-8E09-E7A963B4A341}"/>
              </a:ext>
            </a:extLst>
          </p:cNvPr>
          <p:cNvPicPr>
            <a:picLocks noChangeAspect="1"/>
          </p:cNvPicPr>
          <p:nvPr/>
        </p:nvPicPr>
        <p:blipFill rotWithShape="1">
          <a:blip r:embed="rId2"/>
          <a:srcRect l="5000" t="29592" r="3388" b="46354"/>
          <a:stretch/>
        </p:blipFill>
        <p:spPr>
          <a:xfrm>
            <a:off x="867379" y="1682710"/>
            <a:ext cx="10100512" cy="1316934"/>
          </a:xfrm>
          <a:prstGeom prst="rect">
            <a:avLst/>
          </a:prstGeom>
        </p:spPr>
      </p:pic>
      <p:pic>
        <p:nvPicPr>
          <p:cNvPr id="5" name="Picture 4">
            <a:extLst>
              <a:ext uri="{FF2B5EF4-FFF2-40B4-BE49-F238E27FC236}">
                <a16:creationId xmlns:a16="http://schemas.microsoft.com/office/drawing/2014/main" id="{A27A6804-4976-443E-8B7E-6D727F47D4CF}"/>
              </a:ext>
            </a:extLst>
          </p:cNvPr>
          <p:cNvPicPr>
            <a:picLocks noChangeAspect="1"/>
          </p:cNvPicPr>
          <p:nvPr/>
        </p:nvPicPr>
        <p:blipFill rotWithShape="1">
          <a:blip r:embed="rId3"/>
          <a:srcRect l="2549" t="40697" r="52533" b="41751"/>
          <a:stretch/>
        </p:blipFill>
        <p:spPr>
          <a:xfrm>
            <a:off x="670560" y="4957093"/>
            <a:ext cx="3192156" cy="788953"/>
          </a:xfrm>
          <a:prstGeom prst="rect">
            <a:avLst/>
          </a:prstGeom>
        </p:spPr>
      </p:pic>
      <p:pic>
        <p:nvPicPr>
          <p:cNvPr id="6" name="Picture 5">
            <a:extLst>
              <a:ext uri="{FF2B5EF4-FFF2-40B4-BE49-F238E27FC236}">
                <a16:creationId xmlns:a16="http://schemas.microsoft.com/office/drawing/2014/main" id="{CE2D703F-3AFA-490F-BDE6-062873F4A64A}"/>
              </a:ext>
            </a:extLst>
          </p:cNvPr>
          <p:cNvPicPr>
            <a:picLocks noChangeAspect="1"/>
          </p:cNvPicPr>
          <p:nvPr/>
        </p:nvPicPr>
        <p:blipFill rotWithShape="1">
          <a:blip r:embed="rId3"/>
          <a:srcRect l="50834" t="40654" r="3888" b="43865"/>
          <a:stretch/>
        </p:blipFill>
        <p:spPr>
          <a:xfrm>
            <a:off x="3993705" y="4957092"/>
            <a:ext cx="3847861" cy="788953"/>
          </a:xfrm>
          <a:prstGeom prst="rect">
            <a:avLst/>
          </a:prstGeom>
        </p:spPr>
      </p:pic>
      <p:pic>
        <p:nvPicPr>
          <p:cNvPr id="7" name="Picture 6">
            <a:extLst>
              <a:ext uri="{FF2B5EF4-FFF2-40B4-BE49-F238E27FC236}">
                <a16:creationId xmlns:a16="http://schemas.microsoft.com/office/drawing/2014/main" id="{6DAB8177-7536-44C5-9EAE-2FB733C50C37}"/>
              </a:ext>
            </a:extLst>
          </p:cNvPr>
          <p:cNvPicPr>
            <a:picLocks noChangeAspect="1"/>
          </p:cNvPicPr>
          <p:nvPr/>
        </p:nvPicPr>
        <p:blipFill rotWithShape="1">
          <a:blip r:embed="rId3"/>
          <a:srcRect l="2407" t="60746" r="52500" b="24267"/>
          <a:stretch/>
        </p:blipFill>
        <p:spPr>
          <a:xfrm>
            <a:off x="7972555" y="4957092"/>
            <a:ext cx="3609845" cy="790222"/>
          </a:xfrm>
          <a:prstGeom prst="rect">
            <a:avLst/>
          </a:prstGeom>
        </p:spPr>
      </p:pic>
    </p:spTree>
    <p:extLst>
      <p:ext uri="{BB962C8B-B14F-4D97-AF65-F5344CB8AC3E}">
        <p14:creationId xmlns:p14="http://schemas.microsoft.com/office/powerpoint/2010/main" val="384669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3651</TotalTime>
  <Words>1059</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Tahoma</vt:lpstr>
      <vt:lpstr>Times New Roman</vt:lpstr>
      <vt:lpstr>Verdana</vt:lpstr>
      <vt:lpstr>Wingdings</vt:lpstr>
      <vt:lpstr>Wingdings 2</vt:lpstr>
      <vt:lpstr>Aspect</vt:lpstr>
      <vt:lpstr>Using Dictionaries in Translation (223 TRAJ)</vt:lpstr>
      <vt:lpstr>Lexicography</vt:lpstr>
      <vt:lpstr>PowerPoint Presentation</vt:lpstr>
      <vt:lpstr>What is a “dictionary”?</vt:lpstr>
      <vt:lpstr>Example: Character ك  </vt:lpstr>
      <vt:lpstr>Fundamental questions for lexicographers: </vt:lpstr>
      <vt:lpstr>The structure of a dictionary: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473 TRNE Arabization التعريب</dc:title>
  <dc:creator>Reem Alsalem</dc:creator>
  <cp:lastModifiedBy>Nouf Alfouzan</cp:lastModifiedBy>
  <cp:revision>91</cp:revision>
  <dcterms:created xsi:type="dcterms:W3CDTF">2015-08-27T09:43:11Z</dcterms:created>
  <dcterms:modified xsi:type="dcterms:W3CDTF">2019-10-21T10:06:53Z</dcterms:modified>
</cp:coreProperties>
</file>