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1"/>
  </p:notesMasterIdLst>
  <p:handoutMasterIdLst>
    <p:handoutMasterId r:id="rId32"/>
  </p:handoutMasterIdLst>
  <p:sldIdLst>
    <p:sldId id="256" r:id="rId2"/>
    <p:sldId id="305" r:id="rId3"/>
    <p:sldId id="291" r:id="rId4"/>
    <p:sldId id="306" r:id="rId5"/>
    <p:sldId id="330" r:id="rId6"/>
    <p:sldId id="351" r:id="rId7"/>
    <p:sldId id="354" r:id="rId8"/>
    <p:sldId id="282" r:id="rId9"/>
    <p:sldId id="293" r:id="rId10"/>
    <p:sldId id="294" r:id="rId11"/>
    <p:sldId id="298" r:id="rId12"/>
    <p:sldId id="355" r:id="rId13"/>
    <p:sldId id="356" r:id="rId14"/>
    <p:sldId id="323" r:id="rId15"/>
    <p:sldId id="337" r:id="rId16"/>
    <p:sldId id="326" r:id="rId17"/>
    <p:sldId id="313" r:id="rId18"/>
    <p:sldId id="327" r:id="rId19"/>
    <p:sldId id="328" r:id="rId20"/>
    <p:sldId id="329" r:id="rId21"/>
    <p:sldId id="357" r:id="rId22"/>
    <p:sldId id="335" r:id="rId23"/>
    <p:sldId id="311" r:id="rId24"/>
    <p:sldId id="333" r:id="rId25"/>
    <p:sldId id="352" r:id="rId26"/>
    <p:sldId id="339" r:id="rId27"/>
    <p:sldId id="340" r:id="rId28"/>
    <p:sldId id="258" r:id="rId29"/>
    <p:sldId id="307" r:id="rId30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74F6"/>
    <a:srgbClr val="6289F8"/>
    <a:srgbClr val="8097F8"/>
    <a:srgbClr val="2C61F6"/>
    <a:srgbClr val="F8F0D0"/>
    <a:srgbClr val="F2E4AA"/>
    <a:srgbClr val="000000"/>
    <a:srgbClr val="E4BB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86" autoAdjust="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8.xml"/><Relationship Id="rId2" Type="http://schemas.openxmlformats.org/officeDocument/2006/relationships/slide" Target="slides/slide11.xml"/><Relationship Id="rId1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50075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50075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6999B34C-70F7-4F5A-85C4-8EBA3EFFB83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4975" y="550863"/>
            <a:ext cx="3656013" cy="2741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8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50075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782C063E-5F3B-431F-AA65-4DE9A7C86FA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2C063E-5F3B-431F-AA65-4DE9A7C86FA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Stacks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149D9-56CE-4B7B-9653-4BAECE2B6F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Box 72"/>
          <p:cNvSpPr txBox="1">
            <a:spLocks noChangeArrowheads="1"/>
          </p:cNvSpPr>
          <p:nvPr userDrawn="1"/>
        </p:nvSpPr>
        <p:spPr bwMode="auto">
          <a:xfrm>
            <a:off x="152400" y="6451600"/>
            <a:ext cx="2387600" cy="3048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400"/>
              <a:t>© 2004 Goodrich, Tamassia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Stacks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B3E5-79C8-4609-B29A-D18C761FD4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Stacks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4CC9-80BA-4562-A197-36D221CF75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Stacks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E0CE0C8-E017-4C00-8E19-D9F474F2F8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Stacks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C88F-D089-412D-B08F-70CF0F6CF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Stacks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4D17E-EBEA-49A0-98F9-41620AB31E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Stacks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F47B-04AD-42C1-9B30-F8A72A2B8A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Stacks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0A4CE-9E13-4A0E-9550-CC984797DC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Stacks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ED011-C7C6-40D6-84A4-DD2BD48F2E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Stacks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E5E8-0892-4D0E-8D0F-217D66485B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Stacks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52B98-69F0-4801-83B6-A5802A7B21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Stacks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0EE4-D4F3-405C-9DA1-1E3AB76D57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Stacks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E1FC7-B5B3-44B2-93CE-526DEBE3EC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Box 68"/>
          <p:cNvSpPr txBox="1">
            <a:spLocks noChangeArrowheads="1"/>
          </p:cNvSpPr>
          <p:nvPr userDrawn="1"/>
        </p:nvSpPr>
        <p:spPr bwMode="auto">
          <a:xfrm>
            <a:off x="152400" y="6451600"/>
            <a:ext cx="2387600" cy="3048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400"/>
              <a:t>© 2004 Goodrich, Tamassia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sfca.edu/~galles/visualization/StackLL.html" TargetMode="External"/><Relationship Id="rId2" Type="http://schemas.openxmlformats.org/officeDocument/2006/relationships/hyperlink" Target="http://www.cs.usfca.edu/~galles/visualization/StackArray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676400"/>
            <a:ext cx="7772400" cy="1143000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Arial Black" pitchFamily="34" charset="0"/>
              </a:rPr>
              <a:t>Stacks</a:t>
            </a:r>
          </a:p>
        </p:txBody>
      </p:sp>
      <p:grpSp>
        <p:nvGrpSpPr>
          <p:cNvPr id="3239" name="Group 167"/>
          <p:cNvGrpSpPr>
            <a:grpSpLocks/>
          </p:cNvGrpSpPr>
          <p:nvPr/>
        </p:nvGrpSpPr>
        <p:grpSpPr bwMode="auto">
          <a:xfrm>
            <a:off x="2514600" y="3886200"/>
            <a:ext cx="1295400" cy="1066800"/>
            <a:chOff x="1440" y="2448"/>
            <a:chExt cx="816" cy="672"/>
          </a:xfrm>
        </p:grpSpPr>
        <p:sp>
          <p:nvSpPr>
            <p:cNvPr id="3231" name="AutoShape 159"/>
            <p:cNvSpPr>
              <a:spLocks noChangeArrowheads="1"/>
            </p:cNvSpPr>
            <p:nvPr/>
          </p:nvSpPr>
          <p:spPr bwMode="auto">
            <a:xfrm>
              <a:off x="1488" y="2880"/>
              <a:ext cx="672" cy="240"/>
            </a:xfrm>
            <a:prstGeom prst="can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rgbClr val="E4BB0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32" name="AutoShape 160"/>
            <p:cNvSpPr>
              <a:spLocks noChangeArrowheads="1"/>
            </p:cNvSpPr>
            <p:nvPr/>
          </p:nvSpPr>
          <p:spPr bwMode="auto">
            <a:xfrm>
              <a:off x="1584" y="2736"/>
              <a:ext cx="672" cy="240"/>
            </a:xfrm>
            <a:prstGeom prst="can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rgbClr val="E4BB0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33" name="AutoShape 161"/>
            <p:cNvSpPr>
              <a:spLocks noChangeArrowheads="1"/>
            </p:cNvSpPr>
            <p:nvPr/>
          </p:nvSpPr>
          <p:spPr bwMode="auto">
            <a:xfrm>
              <a:off x="1440" y="2592"/>
              <a:ext cx="672" cy="240"/>
            </a:xfrm>
            <a:prstGeom prst="can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rgbClr val="E4BB0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34" name="AutoShape 162"/>
            <p:cNvSpPr>
              <a:spLocks noChangeArrowheads="1"/>
            </p:cNvSpPr>
            <p:nvPr/>
          </p:nvSpPr>
          <p:spPr bwMode="auto">
            <a:xfrm>
              <a:off x="1584" y="2448"/>
              <a:ext cx="672" cy="240"/>
            </a:xfrm>
            <a:prstGeom prst="can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rgbClr val="E4BB0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240" name="Group 168"/>
          <p:cNvGrpSpPr>
            <a:grpSpLocks/>
          </p:cNvGrpSpPr>
          <p:nvPr/>
        </p:nvGrpSpPr>
        <p:grpSpPr bwMode="auto">
          <a:xfrm flipH="1">
            <a:off x="4191000" y="3886200"/>
            <a:ext cx="1295400" cy="1066800"/>
            <a:chOff x="1440" y="2448"/>
            <a:chExt cx="816" cy="672"/>
          </a:xfrm>
        </p:grpSpPr>
        <p:sp>
          <p:nvSpPr>
            <p:cNvPr id="3241" name="AutoShape 169"/>
            <p:cNvSpPr>
              <a:spLocks noChangeArrowheads="1"/>
            </p:cNvSpPr>
            <p:nvPr/>
          </p:nvSpPr>
          <p:spPr bwMode="auto">
            <a:xfrm>
              <a:off x="1488" y="2880"/>
              <a:ext cx="672" cy="240"/>
            </a:xfrm>
            <a:prstGeom prst="ca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42" name="AutoShape 170"/>
            <p:cNvSpPr>
              <a:spLocks noChangeArrowheads="1"/>
            </p:cNvSpPr>
            <p:nvPr/>
          </p:nvSpPr>
          <p:spPr bwMode="auto">
            <a:xfrm>
              <a:off x="1584" y="2736"/>
              <a:ext cx="672" cy="240"/>
            </a:xfrm>
            <a:prstGeom prst="ca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43" name="AutoShape 171"/>
            <p:cNvSpPr>
              <a:spLocks noChangeArrowheads="1"/>
            </p:cNvSpPr>
            <p:nvPr/>
          </p:nvSpPr>
          <p:spPr bwMode="auto">
            <a:xfrm>
              <a:off x="1440" y="2592"/>
              <a:ext cx="672" cy="240"/>
            </a:xfrm>
            <a:prstGeom prst="ca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44" name="AutoShape 172"/>
            <p:cNvSpPr>
              <a:spLocks noChangeArrowheads="1"/>
            </p:cNvSpPr>
            <p:nvPr/>
          </p:nvSpPr>
          <p:spPr bwMode="auto">
            <a:xfrm>
              <a:off x="1584" y="2448"/>
              <a:ext cx="672" cy="240"/>
            </a:xfrm>
            <a:prstGeom prst="ca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245" name="Group 173"/>
          <p:cNvGrpSpPr>
            <a:grpSpLocks/>
          </p:cNvGrpSpPr>
          <p:nvPr/>
        </p:nvGrpSpPr>
        <p:grpSpPr bwMode="auto">
          <a:xfrm>
            <a:off x="5867400" y="3886200"/>
            <a:ext cx="1295400" cy="1066800"/>
            <a:chOff x="1440" y="2448"/>
            <a:chExt cx="816" cy="672"/>
          </a:xfrm>
        </p:grpSpPr>
        <p:sp>
          <p:nvSpPr>
            <p:cNvPr id="3246" name="AutoShape 174"/>
            <p:cNvSpPr>
              <a:spLocks noChangeArrowheads="1"/>
            </p:cNvSpPr>
            <p:nvPr/>
          </p:nvSpPr>
          <p:spPr bwMode="auto">
            <a:xfrm>
              <a:off x="1488" y="2880"/>
              <a:ext cx="672" cy="240"/>
            </a:xfrm>
            <a:prstGeom prst="can">
              <a:avLst>
                <a:gd name="adj" fmla="val 50000"/>
              </a:avLst>
            </a:prstGeom>
            <a:solidFill>
              <a:schemeClr val="accent2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47" name="AutoShape 175"/>
            <p:cNvSpPr>
              <a:spLocks noChangeArrowheads="1"/>
            </p:cNvSpPr>
            <p:nvPr/>
          </p:nvSpPr>
          <p:spPr bwMode="auto">
            <a:xfrm>
              <a:off x="1584" y="2736"/>
              <a:ext cx="672" cy="240"/>
            </a:xfrm>
            <a:prstGeom prst="can">
              <a:avLst>
                <a:gd name="adj" fmla="val 50000"/>
              </a:avLst>
            </a:prstGeom>
            <a:solidFill>
              <a:schemeClr val="accent2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48" name="AutoShape 176"/>
            <p:cNvSpPr>
              <a:spLocks noChangeArrowheads="1"/>
            </p:cNvSpPr>
            <p:nvPr/>
          </p:nvSpPr>
          <p:spPr bwMode="auto">
            <a:xfrm>
              <a:off x="1440" y="2592"/>
              <a:ext cx="672" cy="240"/>
            </a:xfrm>
            <a:prstGeom prst="can">
              <a:avLst>
                <a:gd name="adj" fmla="val 50000"/>
              </a:avLst>
            </a:prstGeom>
            <a:solidFill>
              <a:schemeClr val="accent2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49" name="AutoShape 177"/>
            <p:cNvSpPr>
              <a:spLocks noChangeArrowheads="1"/>
            </p:cNvSpPr>
            <p:nvPr/>
          </p:nvSpPr>
          <p:spPr bwMode="auto">
            <a:xfrm>
              <a:off x="1584" y="2448"/>
              <a:ext cx="672" cy="240"/>
            </a:xfrm>
            <a:prstGeom prst="can">
              <a:avLst>
                <a:gd name="adj" fmla="val 50000"/>
              </a:avLst>
            </a:prstGeom>
            <a:solidFill>
              <a:schemeClr val="accent2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ADT Stack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38" y="1755775"/>
            <a:ext cx="7893050" cy="337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6638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Stack Interface in Java</a:t>
            </a:r>
          </a:p>
        </p:txBody>
      </p:sp>
      <p:sp>
        <p:nvSpPr>
          <p:cNvPr id="573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09600" y="1795463"/>
            <a:ext cx="358140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Java interface corresponding to our Stack ADT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Requires the definition of class </a:t>
            </a:r>
            <a:r>
              <a:rPr lang="en-US" sz="2800" dirty="0" err="1">
                <a:solidFill>
                  <a:schemeClr val="hlink"/>
                </a:solidFill>
                <a:latin typeface="Arial Narrow" pitchFamily="34" charset="0"/>
              </a:rPr>
              <a:t>EmptyStackException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Different from the built-in Java class </a:t>
            </a:r>
            <a:r>
              <a:rPr lang="en-US" sz="2800" dirty="0" err="1">
                <a:solidFill>
                  <a:schemeClr val="tx2"/>
                </a:solidFill>
                <a:latin typeface="Arial Narrow" pitchFamily="34" charset="0"/>
              </a:rPr>
              <a:t>java.util.Stack</a:t>
            </a:r>
            <a:endParaRPr lang="en-US" sz="2800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4343400" y="1643063"/>
            <a:ext cx="4267200" cy="4300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22860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Arial Narrow" pitchFamily="34" charset="0"/>
              </a:rPr>
              <a:t>public interface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Arial Narrow" pitchFamily="34" charset="0"/>
              </a:rPr>
              <a:t>Stack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 Narrow" pitchFamily="34" charset="0"/>
              </a:rPr>
              <a:t>{</a:t>
            </a:r>
          </a:p>
          <a:p>
            <a:pPr defTabSz="228600">
              <a:spcBef>
                <a:spcPct val="50000"/>
              </a:spcBef>
            </a:pPr>
            <a:r>
              <a:rPr lang="en-US" dirty="0">
                <a:latin typeface="Arial Narrow" pitchFamily="34" charset="0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 Narrow" pitchFamily="34" charset="0"/>
              </a:rPr>
              <a:t>public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int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Arial Narrow" pitchFamily="34" charset="0"/>
              </a:rPr>
              <a:t>size()</a:t>
            </a:r>
            <a:r>
              <a:rPr lang="en-US" dirty="0">
                <a:latin typeface="Arial Narrow" pitchFamily="34" charset="0"/>
              </a:rPr>
              <a:t>;</a:t>
            </a:r>
          </a:p>
          <a:p>
            <a:pPr defTabSz="228600">
              <a:spcBef>
                <a:spcPct val="50000"/>
              </a:spcBef>
            </a:pPr>
            <a:r>
              <a:rPr lang="en-US" dirty="0">
                <a:latin typeface="Arial Narrow" pitchFamily="34" charset="0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 Narrow" pitchFamily="34" charset="0"/>
              </a:rPr>
              <a:t>public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boolean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 Narrow" pitchFamily="34" charset="0"/>
              </a:rPr>
              <a:t>isEmpty</a:t>
            </a:r>
            <a:r>
              <a:rPr lang="en-US" dirty="0">
                <a:solidFill>
                  <a:schemeClr val="tx2"/>
                </a:solidFill>
                <a:latin typeface="Arial Narrow" pitchFamily="34" charset="0"/>
              </a:rPr>
              <a:t>()</a:t>
            </a:r>
            <a:r>
              <a:rPr lang="en-US" dirty="0">
                <a:latin typeface="Arial Narrow" pitchFamily="34" charset="0"/>
              </a:rPr>
              <a:t>;</a:t>
            </a:r>
          </a:p>
          <a:p>
            <a:pPr defTabSz="228600">
              <a:spcBef>
                <a:spcPct val="50000"/>
              </a:spcBef>
            </a:pPr>
            <a:r>
              <a:rPr lang="en-US" dirty="0">
                <a:latin typeface="Arial Narrow" pitchFamily="34" charset="0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 Narrow" pitchFamily="34" charset="0"/>
              </a:rPr>
              <a:t>public</a:t>
            </a:r>
            <a:r>
              <a:rPr lang="en-US" dirty="0">
                <a:latin typeface="Arial Narrow" pitchFamily="34" charset="0"/>
              </a:rPr>
              <a:t> Object </a:t>
            </a:r>
            <a:r>
              <a:rPr lang="en-US" dirty="0">
                <a:solidFill>
                  <a:schemeClr val="tx2"/>
                </a:solidFill>
                <a:latin typeface="Arial Narrow" pitchFamily="34" charset="0"/>
              </a:rPr>
              <a:t>top()</a:t>
            </a:r>
            <a:br>
              <a:rPr lang="en-US" dirty="0">
                <a:latin typeface="Arial Narrow" pitchFamily="34" charset="0"/>
              </a:rPr>
            </a:br>
            <a:r>
              <a:rPr lang="en-US" dirty="0">
                <a:latin typeface="Arial Narrow" pitchFamily="34" charset="0"/>
              </a:rPr>
              <a:t>			</a:t>
            </a:r>
            <a:r>
              <a:rPr lang="en-US" dirty="0">
                <a:solidFill>
                  <a:srgbClr val="000000"/>
                </a:solidFill>
                <a:latin typeface="Arial Narrow" pitchFamily="34" charset="0"/>
              </a:rPr>
              <a:t>throws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solidFill>
                  <a:schemeClr val="hlink"/>
                </a:solidFill>
                <a:latin typeface="Arial Narrow" pitchFamily="34" charset="0"/>
              </a:rPr>
              <a:t>EmptyStackException</a:t>
            </a:r>
            <a:r>
              <a:rPr lang="en-US" dirty="0">
                <a:latin typeface="Arial Narrow" pitchFamily="34" charset="0"/>
              </a:rPr>
              <a:t>;</a:t>
            </a:r>
          </a:p>
          <a:p>
            <a:pPr defTabSz="228600">
              <a:spcBef>
                <a:spcPct val="50000"/>
              </a:spcBef>
            </a:pPr>
            <a:r>
              <a:rPr lang="en-US" dirty="0">
                <a:latin typeface="Arial Narrow" pitchFamily="34" charset="0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 Narrow" pitchFamily="34" charset="0"/>
              </a:rPr>
              <a:t>public void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Arial Narrow" pitchFamily="34" charset="0"/>
              </a:rPr>
              <a:t>push(Object o)</a:t>
            </a:r>
            <a:r>
              <a:rPr lang="en-US" dirty="0">
                <a:latin typeface="Arial Narrow" pitchFamily="34" charset="0"/>
              </a:rPr>
              <a:t>;</a:t>
            </a:r>
          </a:p>
          <a:p>
            <a:pPr defTabSz="228600">
              <a:spcBef>
                <a:spcPct val="50000"/>
              </a:spcBef>
            </a:pPr>
            <a:r>
              <a:rPr lang="en-US" dirty="0">
                <a:latin typeface="Arial Narrow" pitchFamily="34" charset="0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 Narrow" pitchFamily="34" charset="0"/>
              </a:rPr>
              <a:t>public</a:t>
            </a:r>
            <a:r>
              <a:rPr lang="en-US" dirty="0">
                <a:latin typeface="Arial Narrow" pitchFamily="34" charset="0"/>
              </a:rPr>
              <a:t> Object </a:t>
            </a:r>
            <a:r>
              <a:rPr lang="en-US" dirty="0">
                <a:solidFill>
                  <a:schemeClr val="tx2"/>
                </a:solidFill>
                <a:latin typeface="Arial Narrow" pitchFamily="34" charset="0"/>
              </a:rPr>
              <a:t>pop()</a:t>
            </a:r>
            <a:br>
              <a:rPr lang="en-US" dirty="0">
                <a:latin typeface="Arial Narrow" pitchFamily="34" charset="0"/>
              </a:rPr>
            </a:br>
            <a:r>
              <a:rPr lang="en-US" dirty="0">
                <a:latin typeface="Arial Narrow" pitchFamily="34" charset="0"/>
              </a:rPr>
              <a:t>			 </a:t>
            </a:r>
            <a:r>
              <a:rPr lang="en-US" dirty="0">
                <a:solidFill>
                  <a:srgbClr val="000000"/>
                </a:solidFill>
                <a:latin typeface="Arial Narrow" pitchFamily="34" charset="0"/>
              </a:rPr>
              <a:t>throws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solidFill>
                  <a:schemeClr val="hlink"/>
                </a:solidFill>
                <a:latin typeface="Arial Narrow" pitchFamily="34" charset="0"/>
              </a:rPr>
              <a:t>EmptyStackException</a:t>
            </a:r>
            <a:r>
              <a:rPr lang="en-US" dirty="0">
                <a:latin typeface="Arial Narrow" pitchFamily="34" charset="0"/>
              </a:rPr>
              <a:t>;</a:t>
            </a:r>
            <a:br>
              <a:rPr lang="en-US" dirty="0">
                <a:latin typeface="Arial Narrow" pitchFamily="34" charset="0"/>
              </a:rPr>
            </a:br>
            <a:r>
              <a:rPr lang="en-US" dirty="0">
                <a:solidFill>
                  <a:srgbClr val="000000"/>
                </a:solidFill>
                <a:latin typeface="Arial Narrow" pitchFamily="34" charset="0"/>
              </a:rPr>
              <a:t>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AD375B7-2B71-49F3-8C44-16A58BDF691F}"/>
              </a:ext>
            </a:extLst>
          </p:cNvPr>
          <p:cNvSpPr/>
          <p:nvPr/>
        </p:nvSpPr>
        <p:spPr>
          <a:xfrm>
            <a:off x="304800" y="152400"/>
            <a:ext cx="815340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import java.io.*;</a:t>
            </a:r>
          </a:p>
          <a:p>
            <a:r>
              <a:rPr lang="en-US" sz="1400" dirty="0"/>
              <a:t>import </a:t>
            </a:r>
            <a:r>
              <a:rPr lang="en-US" sz="1400" dirty="0" err="1"/>
              <a:t>java.util</a:t>
            </a:r>
            <a:r>
              <a:rPr lang="en-US" sz="1400" dirty="0"/>
              <a:t>.*;</a:t>
            </a:r>
          </a:p>
          <a:p>
            <a:r>
              <a:rPr lang="en-US" sz="1400" dirty="0"/>
              <a:t>public class stack {</a:t>
            </a:r>
          </a:p>
          <a:p>
            <a:endParaRPr lang="en-US" sz="1400" dirty="0"/>
          </a:p>
          <a:p>
            <a:r>
              <a:rPr lang="en-US" sz="1400" dirty="0"/>
              <a:t>    public static void main(String[] </a:t>
            </a:r>
            <a:r>
              <a:rPr lang="en-US" sz="1400" dirty="0" err="1"/>
              <a:t>args</a:t>
            </a:r>
            <a:r>
              <a:rPr lang="en-US" sz="1400" dirty="0"/>
              <a:t>) {</a:t>
            </a:r>
          </a:p>
          <a:p>
            <a:endParaRPr lang="en-US" sz="1400" dirty="0"/>
          </a:p>
          <a:p>
            <a:r>
              <a:rPr lang="en-US" sz="1400" dirty="0"/>
              <a:t>       Stack&lt;Integer&gt; </a:t>
            </a:r>
            <a:r>
              <a:rPr lang="en-US" sz="1400" dirty="0" err="1"/>
              <a:t>myStack</a:t>
            </a:r>
            <a:r>
              <a:rPr lang="en-US" sz="1400" dirty="0"/>
              <a:t> = new Stack&lt;Integer&gt;();</a:t>
            </a:r>
          </a:p>
          <a:p>
            <a:endParaRPr lang="en-US" sz="1400" dirty="0"/>
          </a:p>
          <a:p>
            <a:r>
              <a:rPr lang="en-US" sz="1400" dirty="0"/>
              <a:t>			</a:t>
            </a:r>
            <a:r>
              <a:rPr lang="en-US" sz="1400" dirty="0" err="1"/>
              <a:t>myStack.push</a:t>
            </a:r>
            <a:r>
              <a:rPr lang="en-US" sz="1400" dirty="0"/>
              <a:t>(1);</a:t>
            </a:r>
          </a:p>
          <a:p>
            <a:r>
              <a:rPr lang="en-US" sz="1400" dirty="0"/>
              <a:t>			</a:t>
            </a:r>
            <a:r>
              <a:rPr lang="en-US" sz="1400" dirty="0" err="1"/>
              <a:t>myStack.push</a:t>
            </a:r>
            <a:r>
              <a:rPr lang="en-US" sz="1400" dirty="0"/>
              <a:t>(2);</a:t>
            </a:r>
          </a:p>
          <a:p>
            <a:r>
              <a:rPr lang="en-US" sz="1400" dirty="0"/>
              <a:t>			</a:t>
            </a:r>
            <a:r>
              <a:rPr lang="en-US" sz="1400" dirty="0" err="1"/>
              <a:t>myStack.push</a:t>
            </a:r>
            <a:r>
              <a:rPr lang="en-US" sz="1400" dirty="0"/>
              <a:t>(3);</a:t>
            </a:r>
          </a:p>
          <a:p>
            <a:r>
              <a:rPr lang="en-US" sz="1400" dirty="0"/>
              <a:t>			</a:t>
            </a:r>
            <a:r>
              <a:rPr lang="en-US" sz="1400" dirty="0" err="1"/>
              <a:t>myStack.push</a:t>
            </a:r>
            <a:r>
              <a:rPr lang="en-US" sz="1400" dirty="0"/>
              <a:t>(3);</a:t>
            </a:r>
          </a:p>
          <a:p>
            <a:r>
              <a:rPr lang="en-US" sz="1400" dirty="0"/>
              <a:t>			</a:t>
            </a:r>
            <a:r>
              <a:rPr lang="en-US" sz="1400" dirty="0" err="1"/>
              <a:t>myStack.push</a:t>
            </a:r>
            <a:r>
              <a:rPr lang="en-US" sz="1400" dirty="0"/>
              <a:t>(4);</a:t>
            </a:r>
          </a:p>
          <a:p>
            <a:r>
              <a:rPr lang="en-US" sz="1400" dirty="0"/>
              <a:t>			</a:t>
            </a:r>
            <a:r>
              <a:rPr lang="en-US" sz="1400" dirty="0" err="1"/>
              <a:t>myStack.push</a:t>
            </a:r>
            <a:r>
              <a:rPr lang="en-US" sz="1400" dirty="0"/>
              <a:t>(5);</a:t>
            </a:r>
          </a:p>
          <a:p>
            <a:endParaRPr lang="en-US" sz="1400" dirty="0"/>
          </a:p>
          <a:p>
            <a:r>
              <a:rPr lang="en-US" sz="1400" dirty="0"/>
              <a:t>        	</a:t>
            </a:r>
            <a:r>
              <a:rPr lang="en-US" sz="1400" dirty="0" err="1"/>
              <a:t>System.out.println</a:t>
            </a:r>
            <a:r>
              <a:rPr lang="en-US" sz="1400" dirty="0"/>
              <a:t>( "This is the stack :  " +</a:t>
            </a:r>
            <a:r>
              <a:rPr lang="en-US" sz="1400" dirty="0" err="1"/>
              <a:t>myStack</a:t>
            </a:r>
            <a:r>
              <a:rPr lang="en-US" sz="1400" dirty="0"/>
              <a:t>);</a:t>
            </a:r>
          </a:p>
          <a:p>
            <a:r>
              <a:rPr lang="en-US" sz="1400" dirty="0"/>
              <a:t>        	</a:t>
            </a:r>
            <a:r>
              <a:rPr lang="en-US" sz="1400" dirty="0" err="1"/>
              <a:t>myStack.pop</a:t>
            </a:r>
            <a:r>
              <a:rPr lang="en-US" sz="1400" dirty="0"/>
              <a:t>();</a:t>
            </a:r>
          </a:p>
          <a:p>
            <a:r>
              <a:rPr lang="en-US" sz="1400" dirty="0"/>
              <a:t>        	</a:t>
            </a:r>
            <a:r>
              <a:rPr lang="en-US" sz="1400" dirty="0" err="1"/>
              <a:t>System.out.println</a:t>
            </a:r>
            <a:r>
              <a:rPr lang="en-US" sz="1400" dirty="0"/>
              <a:t>("This is the stack after pop :  " +</a:t>
            </a:r>
            <a:r>
              <a:rPr lang="en-US" sz="1400" dirty="0" err="1"/>
              <a:t>myStack</a:t>
            </a:r>
            <a:r>
              <a:rPr lang="en-US" sz="1400" dirty="0"/>
              <a:t>);</a:t>
            </a:r>
          </a:p>
          <a:p>
            <a:endParaRPr lang="en-US" sz="1400" dirty="0"/>
          </a:p>
          <a:p>
            <a:r>
              <a:rPr lang="en-US" sz="1400" dirty="0"/>
              <a:t>	</a:t>
            </a:r>
            <a:r>
              <a:rPr lang="en-US" sz="1400" dirty="0" err="1"/>
              <a:t>System.out.println</a:t>
            </a:r>
            <a:r>
              <a:rPr lang="en-US" sz="1400" dirty="0"/>
              <a:t>("This is first number in  the stack :  " +</a:t>
            </a:r>
            <a:r>
              <a:rPr lang="en-US" sz="1400" dirty="0" err="1"/>
              <a:t>myStack.peek</a:t>
            </a:r>
            <a:r>
              <a:rPr lang="en-US" sz="1400" dirty="0"/>
              <a:t>());</a:t>
            </a:r>
          </a:p>
          <a:p>
            <a:r>
              <a:rPr lang="en-US" sz="1400" dirty="0"/>
              <a:t>        	</a:t>
            </a:r>
            <a:r>
              <a:rPr lang="en-US" sz="1400" dirty="0" err="1"/>
              <a:t>System.out.println</a:t>
            </a:r>
            <a:r>
              <a:rPr lang="en-US" sz="1400" dirty="0"/>
              <a:t>("This is the stack now :  " +</a:t>
            </a:r>
            <a:r>
              <a:rPr lang="en-US" sz="1400" dirty="0" err="1"/>
              <a:t>myStack</a:t>
            </a:r>
            <a:r>
              <a:rPr lang="en-US" sz="1400" dirty="0"/>
              <a:t>);</a:t>
            </a:r>
          </a:p>
          <a:p>
            <a:r>
              <a:rPr lang="en-US" sz="1400" dirty="0"/>
              <a:t>    }</a:t>
            </a:r>
          </a:p>
          <a:p>
            <a:r>
              <a:rPr lang="en-US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88315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7E94F61-7337-43FE-9EAA-538B0FC72E0E}"/>
              </a:ext>
            </a:extLst>
          </p:cNvPr>
          <p:cNvSpPr txBox="1"/>
          <p:nvPr/>
        </p:nvSpPr>
        <p:spPr>
          <a:xfrm>
            <a:off x="1295400" y="990600"/>
            <a:ext cx="3124200" cy="4572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Output: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B0718E-AEB6-4588-BF39-B70461ECF895}"/>
              </a:ext>
            </a:extLst>
          </p:cNvPr>
          <p:cNvSpPr/>
          <p:nvPr/>
        </p:nvSpPr>
        <p:spPr>
          <a:xfrm>
            <a:off x="838200" y="2057400"/>
            <a:ext cx="6629400" cy="26776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This is the stack :  [1, 2, 3, 3, 4, 5]</a:t>
            </a:r>
          </a:p>
          <a:p>
            <a:endParaRPr lang="en-US" dirty="0"/>
          </a:p>
          <a:p>
            <a:r>
              <a:rPr lang="en-US" dirty="0"/>
              <a:t>This is the stack after pop :  [1, 2, 3, 3, 4]</a:t>
            </a:r>
          </a:p>
          <a:p>
            <a:endParaRPr lang="en-US" dirty="0"/>
          </a:p>
          <a:p>
            <a:r>
              <a:rPr lang="en-US" dirty="0"/>
              <a:t>This is first number in  the stack :  4</a:t>
            </a:r>
          </a:p>
          <a:p>
            <a:endParaRPr lang="en-US" dirty="0"/>
          </a:p>
          <a:p>
            <a:r>
              <a:rPr lang="en-US" dirty="0"/>
              <a:t>This is the stack now :  [1, 2, 3, 3, 4]</a:t>
            </a:r>
          </a:p>
        </p:txBody>
      </p:sp>
    </p:spTree>
    <p:extLst>
      <p:ext uri="{BB962C8B-B14F-4D97-AF65-F5344CB8AC3E}">
        <p14:creationId xmlns:p14="http://schemas.microsoft.com/office/powerpoint/2010/main" val="4250808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Stack Usage Example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ADE9B-F886-4BB6-9466-1946B21B596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Adapted from Pearson Education, Inc.</a:t>
            </a: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805" y="4202028"/>
            <a:ext cx="5748597" cy="2152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365" name="Group 4"/>
          <p:cNvGrpSpPr>
            <a:grpSpLocks/>
          </p:cNvGrpSpPr>
          <p:nvPr/>
        </p:nvGrpSpPr>
        <p:grpSpPr bwMode="auto">
          <a:xfrm>
            <a:off x="300248" y="1241941"/>
            <a:ext cx="6222716" cy="3441184"/>
            <a:chOff x="1046884" y="3165763"/>
            <a:chExt cx="5662180" cy="2982618"/>
          </a:xfrm>
        </p:grpSpPr>
        <p:pic>
          <p:nvPicPr>
            <p:cNvPr id="1536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6884" y="3165763"/>
              <a:ext cx="5581650" cy="2695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369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758"/>
            <a:stretch>
              <a:fillRect/>
            </a:stretch>
          </p:blipFill>
          <p:spPr bwMode="auto">
            <a:xfrm>
              <a:off x="1060739" y="5763491"/>
              <a:ext cx="5648325" cy="3848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51084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Algebraic Expressions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E9B-F886-4BB6-9466-1946B21B596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en-US" dirty="0"/>
              <a:t>Algebraic expressions are composed of</a:t>
            </a:r>
          </a:p>
          <a:p>
            <a:pPr lvl="1"/>
            <a:r>
              <a:rPr lang="en-US" altLang="en-US" dirty="0"/>
              <a:t>Operands (variables, constants)</a:t>
            </a:r>
          </a:p>
          <a:p>
            <a:pPr lvl="1"/>
            <a:r>
              <a:rPr lang="en-US" altLang="en-US" dirty="0"/>
              <a:t>Operators (+, -, /, *, ^)</a:t>
            </a:r>
          </a:p>
          <a:p>
            <a:r>
              <a:rPr lang="en-US" altLang="en-US" dirty="0"/>
              <a:t>Operators can be unary or binary</a:t>
            </a:r>
          </a:p>
          <a:p>
            <a:r>
              <a:rPr lang="en-US" altLang="en-US" dirty="0"/>
              <a:t>Precedence must be maintained</a:t>
            </a:r>
          </a:p>
          <a:p>
            <a:pPr lvl="1"/>
            <a:r>
              <a:rPr lang="en-US" altLang="en-US" dirty="0"/>
              <a:t>According to order of operators</a:t>
            </a:r>
          </a:p>
          <a:p>
            <a:pPr lvl="1"/>
            <a:r>
              <a:rPr lang="en-US" altLang="en-US" dirty="0"/>
              <a:t>According to parentheses </a:t>
            </a:r>
          </a:p>
          <a:p>
            <a:r>
              <a:rPr lang="en-US" altLang="en-US" dirty="0"/>
              <a:t>When parentheses are used, they must be balanced</a:t>
            </a:r>
          </a:p>
          <a:p>
            <a:r>
              <a:rPr lang="en-US" altLang="en-US" dirty="0"/>
              <a:t>Different notations</a:t>
            </a:r>
          </a:p>
          <a:p>
            <a:pPr lvl="1"/>
            <a:r>
              <a:rPr lang="en-US" altLang="en-US" dirty="0"/>
              <a:t>Infix   a + b</a:t>
            </a:r>
          </a:p>
          <a:p>
            <a:pPr lvl="1"/>
            <a:r>
              <a:rPr lang="en-US" altLang="en-US" dirty="0"/>
              <a:t>Prefix  + a b</a:t>
            </a:r>
          </a:p>
          <a:p>
            <a:pPr lvl="1"/>
            <a:r>
              <a:rPr lang="en-US" altLang="en-US" dirty="0"/>
              <a:t>Postfix   a b +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33271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4812"/>
          </a:xfrm>
        </p:spPr>
        <p:txBody>
          <a:bodyPr>
            <a:normAutofit/>
          </a:bodyPr>
          <a:lstStyle/>
          <a:p>
            <a:r>
              <a:rPr lang="en-US" altLang="en-US" sz="3200" dirty="0"/>
              <a:t>Infix to Postfix Conversion – Example (1)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6439" y="1036450"/>
            <a:ext cx="8229600" cy="4525963"/>
          </a:xfrm>
        </p:spPr>
        <p:txBody>
          <a:bodyPr/>
          <a:lstStyle/>
          <a:p>
            <a:r>
              <a:rPr lang="en-US" altLang="en-US" dirty="0"/>
              <a:t>Figure 5-7 </a:t>
            </a:r>
          </a:p>
          <a:p>
            <a:pPr marL="0" indent="0">
              <a:buNone/>
            </a:pPr>
            <a:r>
              <a:rPr lang="en-US" altLang="en-US" dirty="0"/>
              <a:t>Converting     a + b * c     to postfix form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827961" y="2748130"/>
          <a:ext cx="7046796" cy="323596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505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6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3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0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Next Char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Postfix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Operator</a:t>
                      </a:r>
                      <a:r>
                        <a:rPr lang="en-US" baseline="0" dirty="0"/>
                        <a:t> Stack</a:t>
                      </a:r>
                    </a:p>
                    <a:p>
                      <a:r>
                        <a:rPr lang="en-US" baseline="0" dirty="0"/>
                        <a:t>(bottom to top)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(empty)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 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b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 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(end of infix)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b c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b c * 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(empty)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Right Arrow 9"/>
          <p:cNvSpPr/>
          <p:nvPr/>
        </p:nvSpPr>
        <p:spPr>
          <a:xfrm>
            <a:off x="1282890" y="3480178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16200000">
            <a:off x="2388358" y="2224582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1282889" y="3821371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16200000">
            <a:off x="2613544" y="2224582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82890" y="4203507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 rot="16200000">
            <a:off x="2886505" y="2238222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1282890" y="4572001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 rot="16200000">
            <a:off x="3145817" y="2238220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1282888" y="4926845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 rot="16200000">
            <a:off x="3405127" y="2238216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1282888" y="5268048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 rot="16200000">
            <a:off x="3637143" y="2238219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1282888" y="5677481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16200000">
            <a:off x="3637189" y="2224581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067033" y="3427898"/>
            <a:ext cx="2715904" cy="2819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067033" y="3775916"/>
            <a:ext cx="2715904" cy="2819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067033" y="4185348"/>
            <a:ext cx="2715904" cy="2819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067033" y="4540194"/>
            <a:ext cx="2715904" cy="2819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067033" y="4908686"/>
            <a:ext cx="2715904" cy="2819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067033" y="5281696"/>
            <a:ext cx="2715904" cy="2819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067033" y="5654813"/>
            <a:ext cx="2715904" cy="2819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57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5" grpId="0" animBg="1"/>
      <p:bldP spid="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Evaluating Infix Expressions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74746" y="773723"/>
            <a:ext cx="8229600" cy="4525963"/>
          </a:xfrm>
        </p:spPr>
        <p:txBody>
          <a:bodyPr/>
          <a:lstStyle/>
          <a:p>
            <a:r>
              <a:rPr lang="en-US" altLang="en-US" sz="2800" dirty="0"/>
              <a:t>evaluation of a + b * c when a is 2, b is 3, and c is 4</a:t>
            </a:r>
            <a:endParaRPr lang="en-US" dirty="0"/>
          </a:p>
        </p:txBody>
      </p:sp>
      <p:pic>
        <p:nvPicPr>
          <p:cNvPr id="3379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271" y="1418798"/>
            <a:ext cx="5254321" cy="2939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ounded Rectangle 11"/>
          <p:cNvSpPr/>
          <p:nvPr/>
        </p:nvSpPr>
        <p:spPr>
          <a:xfrm>
            <a:off x="5638800" y="2133600"/>
            <a:ext cx="4822767" cy="1064519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LcParenBoth"/>
            </a:pPr>
            <a:r>
              <a:rPr lang="en-US" altLang="en-US" sz="1600" dirty="0">
                <a:solidFill>
                  <a:schemeClr val="tx1"/>
                </a:solidFill>
                <a:latin typeface="+mj-lt"/>
              </a:rPr>
              <a:t>after reaching the end of the expression</a:t>
            </a:r>
          </a:p>
          <a:p>
            <a:pPr marL="342900" indent="-342900">
              <a:buFontTx/>
              <a:buAutoNum type="alphaLcParenBoth"/>
            </a:pPr>
            <a:r>
              <a:rPr lang="en-US" altLang="en-US" sz="1600" dirty="0">
                <a:solidFill>
                  <a:schemeClr val="tx1"/>
                </a:solidFill>
                <a:latin typeface="+mj-lt"/>
              </a:rPr>
              <a:t>while performing the multiplication;</a:t>
            </a:r>
          </a:p>
          <a:p>
            <a:pPr marL="342900" indent="-342900">
              <a:buFontTx/>
              <a:buAutoNum type="alphaLcParenBoth"/>
            </a:pPr>
            <a:r>
              <a:rPr lang="en-US" altLang="en-US" sz="1600" dirty="0">
                <a:solidFill>
                  <a:schemeClr val="tx1"/>
                </a:solidFill>
                <a:latin typeface="+mj-lt"/>
              </a:rPr>
              <a:t>while performing the addition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76" y="4506603"/>
            <a:ext cx="4454027" cy="1812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40077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1982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Infix to Postfix Conversion – Example (2)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03358" y="934111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Converting  the following to postfix form</a:t>
            </a:r>
          </a:p>
          <a:p>
            <a:pPr marL="0" indent="0">
              <a:buNone/>
            </a:pPr>
            <a:r>
              <a:rPr lang="en-US" altLang="en-US" sz="2800" dirty="0"/>
              <a:t>    7 + 2 ^ ( 1 + 3 ) / ( 6 + 5 * 3 – 5 )</a:t>
            </a:r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827961" y="2666242"/>
          <a:ext cx="7660946" cy="36068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505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6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1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65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Next Char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Postfix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Operator</a:t>
                      </a:r>
                      <a:r>
                        <a:rPr lang="en-US" baseline="0" dirty="0"/>
                        <a:t> Stack</a:t>
                      </a:r>
                    </a:p>
                    <a:p>
                      <a:r>
                        <a:rPr lang="en-US" baseline="0" dirty="0"/>
                        <a:t>(bottom to top)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(empty)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^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+^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+^(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+^(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+^(+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+^(+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Right Arrow 9"/>
          <p:cNvSpPr/>
          <p:nvPr/>
        </p:nvSpPr>
        <p:spPr>
          <a:xfrm>
            <a:off x="1282890" y="3398290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16200000">
            <a:off x="805190" y="2224582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1282889" y="3739483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16200000">
            <a:off x="1030376" y="2224582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82890" y="4121619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 rot="16200000">
            <a:off x="1303337" y="2238222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1282890" y="4490113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 rot="16200000">
            <a:off x="1562649" y="2238220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1282888" y="4844957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 rot="16200000">
            <a:off x="1821959" y="2238216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1282888" y="5186160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 rot="16200000">
            <a:off x="2053975" y="2238219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1282888" y="5595593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16200000">
            <a:off x="2299636" y="2238229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067031" y="3373305"/>
            <a:ext cx="4312693" cy="2743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067031" y="3721323"/>
            <a:ext cx="4312693" cy="274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067031" y="4130755"/>
            <a:ext cx="4312693" cy="2743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067031" y="4485601"/>
            <a:ext cx="4312693" cy="274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067031" y="4854093"/>
            <a:ext cx="4312693" cy="2743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067031" y="5227103"/>
            <a:ext cx="4312693" cy="274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067031" y="5600220"/>
            <a:ext cx="4312693" cy="2743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Arrow 31"/>
          <p:cNvSpPr/>
          <p:nvPr/>
        </p:nvSpPr>
        <p:spPr>
          <a:xfrm>
            <a:off x="1282888" y="5950434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067031" y="5991377"/>
            <a:ext cx="4312693" cy="274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ight Arrow 35"/>
          <p:cNvSpPr/>
          <p:nvPr/>
        </p:nvSpPr>
        <p:spPr>
          <a:xfrm rot="16200000">
            <a:off x="2531649" y="2238225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ular Callout 36"/>
          <p:cNvSpPr/>
          <p:nvPr/>
        </p:nvSpPr>
        <p:spPr>
          <a:xfrm>
            <a:off x="6826911" y="1029424"/>
            <a:ext cx="2133600" cy="1120081"/>
          </a:xfrm>
          <a:prstGeom prst="wedgeRectCallout">
            <a:avLst>
              <a:gd name="adj1" fmla="val -39455"/>
              <a:gd name="adj2" fmla="val 300004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i="1" dirty="0">
                <a:solidFill>
                  <a:schemeClr val="tx1"/>
                </a:solidFill>
                <a:latin typeface="+mj-lt"/>
              </a:rPr>
              <a:t>The </a:t>
            </a:r>
            <a:r>
              <a:rPr lang="en-US" sz="1600" b="1" i="1" dirty="0">
                <a:solidFill>
                  <a:schemeClr val="tx1"/>
                </a:solidFill>
                <a:latin typeface="+mj-lt"/>
              </a:rPr>
              <a:t>only</a:t>
            </a:r>
            <a:r>
              <a:rPr lang="en-US" sz="1600" i="1" dirty="0">
                <a:solidFill>
                  <a:schemeClr val="tx1"/>
                </a:solidFill>
                <a:latin typeface="+mj-lt"/>
              </a:rPr>
              <a:t> thing that can pop an open parenthesis is a matching closing parenthesis</a:t>
            </a:r>
          </a:p>
        </p:txBody>
      </p:sp>
    </p:spTree>
    <p:extLst>
      <p:ext uri="{BB962C8B-B14F-4D97-AF65-F5344CB8AC3E}">
        <p14:creationId xmlns:p14="http://schemas.microsoft.com/office/powerpoint/2010/main" val="739423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6" grpId="0" animBg="1"/>
      <p:bldP spid="37" grpId="0" animBg="1"/>
      <p:bldP spid="37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1981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Infix to Postfix Conversion – Example (2)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34388" y="995506"/>
            <a:ext cx="8229600" cy="4525963"/>
          </a:xfrm>
        </p:spPr>
        <p:txBody>
          <a:bodyPr/>
          <a:lstStyle/>
          <a:p>
            <a:r>
              <a:rPr lang="en-US" altLang="en-US" dirty="0"/>
              <a:t>Converting  the following to postfix form</a:t>
            </a:r>
          </a:p>
          <a:p>
            <a:pPr marL="0" indent="0">
              <a:buNone/>
            </a:pPr>
            <a:r>
              <a:rPr lang="en-US" altLang="en-US" dirty="0"/>
              <a:t>    7 + 2 ^ ( 1 + 3 ) / ( 6 + 5 * 3 – 5 )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827961" y="2666242"/>
          <a:ext cx="7660946" cy="36068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505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6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1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65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Next Char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Postfix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Operator</a:t>
                      </a:r>
                      <a:r>
                        <a:rPr lang="en-US" baseline="0" dirty="0"/>
                        <a:t> Stack</a:t>
                      </a:r>
                    </a:p>
                    <a:p>
                      <a:r>
                        <a:rPr lang="en-US" baseline="0" dirty="0"/>
                        <a:t>(bottom to top)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+^(+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7213+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+^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7213+^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7213+^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+/(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7213+^6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+/(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7213+^6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+/(+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7213+^65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+/(+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7213+^65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+/(+*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" name="Right Arrow 12"/>
          <p:cNvSpPr/>
          <p:nvPr/>
        </p:nvSpPr>
        <p:spPr>
          <a:xfrm rot="16200000">
            <a:off x="2538486" y="2224582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1282889" y="3739483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16200000">
            <a:off x="2763672" y="2224582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82890" y="4121619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 rot="16200000">
            <a:off x="3009337" y="2238222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1282890" y="4490113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 rot="16200000">
            <a:off x="3255001" y="2238220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1282888" y="4844957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 rot="16200000">
            <a:off x="3487015" y="2238216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1282888" y="5186160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 rot="16200000">
            <a:off x="3719031" y="2238219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1282888" y="5595593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16200000">
            <a:off x="3937396" y="2238229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067031" y="3721323"/>
            <a:ext cx="4312693" cy="274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067031" y="4130755"/>
            <a:ext cx="4312693" cy="2743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067031" y="4485601"/>
            <a:ext cx="4312693" cy="274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067031" y="4854093"/>
            <a:ext cx="4312693" cy="2743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067031" y="5227103"/>
            <a:ext cx="4312693" cy="274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067031" y="5600220"/>
            <a:ext cx="4312693" cy="2743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Arrow 31"/>
          <p:cNvSpPr/>
          <p:nvPr/>
        </p:nvSpPr>
        <p:spPr>
          <a:xfrm>
            <a:off x="1282888" y="5950434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067031" y="5991377"/>
            <a:ext cx="4312693" cy="274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ight Arrow 35"/>
          <p:cNvSpPr/>
          <p:nvPr/>
        </p:nvSpPr>
        <p:spPr>
          <a:xfrm rot="16200000">
            <a:off x="4169409" y="2238225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Arrow 33"/>
          <p:cNvSpPr/>
          <p:nvPr/>
        </p:nvSpPr>
        <p:spPr>
          <a:xfrm>
            <a:off x="1282890" y="3398290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45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6" grpId="0" animBg="1"/>
      <p:bldP spid="3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33400"/>
            <a:ext cx="7696200" cy="1600200"/>
          </a:xfrm>
        </p:spPr>
        <p:txBody>
          <a:bodyPr>
            <a:normAutofit fontScale="92500" lnSpcReduction="20000"/>
          </a:bodyPr>
          <a:lstStyle/>
          <a:p>
            <a:r>
              <a:rPr lang="en-GB" sz="4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Stack: </a:t>
            </a:r>
            <a:r>
              <a:rPr lang="en-GB" sz="40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Last In First Out (LIFO)</a:t>
            </a:r>
            <a:r>
              <a:rPr lang="en-GB" sz="4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.–Used in procedure calls, to compute arithmetic expressions etc</a:t>
            </a: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.•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29400" y="2895600"/>
            <a:ext cx="2133600" cy="2840355"/>
          </a:xfrm>
          <a:prstGeom prst="rect">
            <a:avLst/>
          </a:prstGeom>
        </p:spPr>
      </p:pic>
      <p:pic>
        <p:nvPicPr>
          <p:cNvPr id="8" name="Picture 7" descr="تنزيل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" y="2362200"/>
            <a:ext cx="2438400" cy="3697793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5945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Infix to Postfix Conversion – Example (2)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59307" y="957420"/>
            <a:ext cx="8229600" cy="4525963"/>
          </a:xfrm>
        </p:spPr>
        <p:txBody>
          <a:bodyPr/>
          <a:lstStyle/>
          <a:p>
            <a:r>
              <a:rPr lang="en-US" altLang="en-US" dirty="0"/>
              <a:t>Converting  the following to postfix form</a:t>
            </a:r>
          </a:p>
          <a:p>
            <a:pPr marL="0" indent="0">
              <a:buNone/>
            </a:pPr>
            <a:r>
              <a:rPr lang="en-US" altLang="en-US" dirty="0"/>
              <a:t>    7 + 2 ^ ( 1 + 3 ) / ( 6 + 5 * 3 – 5 )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827961" y="2666242"/>
          <a:ext cx="7660946" cy="36068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505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6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1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65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Next Char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Postfix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Operator</a:t>
                      </a:r>
                      <a:r>
                        <a:rPr lang="en-US" baseline="0" dirty="0"/>
                        <a:t> Stack</a:t>
                      </a:r>
                    </a:p>
                    <a:p>
                      <a:r>
                        <a:rPr lang="en-US" baseline="0" dirty="0"/>
                        <a:t>(bottom to top)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7213+^65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+/(+*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7213+^653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+/(+*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7213+^653*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+/(+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7213+^653*+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+/(-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7213+^653*+5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+/(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7213+^653*+5-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(end of infix)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7213+^653*+5-/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7213+^653*+5-/+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(empty)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" name="Right Arrow 12"/>
          <p:cNvSpPr/>
          <p:nvPr/>
        </p:nvSpPr>
        <p:spPr>
          <a:xfrm rot="16200000">
            <a:off x="4230838" y="2224582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1282889" y="3739483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16200000">
            <a:off x="4456024" y="2224582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82890" y="4121619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 rot="16200000">
            <a:off x="4715337" y="2238222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1282890" y="4858609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 rot="16200000">
            <a:off x="4974649" y="2238220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1282888" y="5213453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 rot="16200000">
            <a:off x="5220311" y="2238216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1282888" y="5636544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 rot="16200000">
            <a:off x="5452327" y="2238219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1282888" y="6005033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16200000">
            <a:off x="5465972" y="2238229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067031" y="3721323"/>
            <a:ext cx="4312693" cy="274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067031" y="4130755"/>
            <a:ext cx="4312693" cy="2743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067031" y="4485601"/>
            <a:ext cx="4312693" cy="274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067031" y="4854093"/>
            <a:ext cx="4312693" cy="2743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067031" y="5227103"/>
            <a:ext cx="4312693" cy="274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067031" y="5600220"/>
            <a:ext cx="4312693" cy="2743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067031" y="5991377"/>
            <a:ext cx="4312693" cy="274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Arrow 33"/>
          <p:cNvSpPr/>
          <p:nvPr/>
        </p:nvSpPr>
        <p:spPr>
          <a:xfrm>
            <a:off x="1282890" y="3398290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ular Callout 34"/>
          <p:cNvSpPr/>
          <p:nvPr/>
        </p:nvSpPr>
        <p:spPr>
          <a:xfrm>
            <a:off x="6591912" y="1201004"/>
            <a:ext cx="2374667" cy="1317004"/>
          </a:xfrm>
          <a:prstGeom prst="wedgeRectCallout">
            <a:avLst>
              <a:gd name="adj1" fmla="val -45777"/>
              <a:gd name="adj2" fmla="val 309782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i="1" dirty="0">
                <a:solidFill>
                  <a:schemeClr val="tx1"/>
                </a:solidFill>
                <a:latin typeface="+mj-lt"/>
              </a:rPr>
              <a:t>We are only </a:t>
            </a:r>
            <a:r>
              <a:rPr lang="en-US" sz="1600" b="1" i="1" dirty="0">
                <a:solidFill>
                  <a:schemeClr val="tx1"/>
                </a:solidFill>
                <a:latin typeface="+mj-lt"/>
              </a:rPr>
              <a:t>done</a:t>
            </a:r>
            <a:r>
              <a:rPr lang="en-US" sz="1600" i="1" dirty="0">
                <a:solidFill>
                  <a:schemeClr val="tx1"/>
                </a:solidFill>
                <a:latin typeface="+mj-lt"/>
              </a:rPr>
              <a:t> when we reach the end of the infix expression </a:t>
            </a:r>
            <a:r>
              <a:rPr lang="en-US" sz="1600" b="1" i="1" dirty="0">
                <a:solidFill>
                  <a:schemeClr val="tx1"/>
                </a:solidFill>
                <a:latin typeface="+mj-lt"/>
              </a:rPr>
              <a:t>AND</a:t>
            </a:r>
            <a:r>
              <a:rPr lang="en-US" sz="1600" i="1" dirty="0">
                <a:solidFill>
                  <a:schemeClr val="tx1"/>
                </a:solidFill>
                <a:latin typeface="+mj-lt"/>
              </a:rPr>
              <a:t> the stack is empty.</a:t>
            </a:r>
          </a:p>
        </p:txBody>
      </p:sp>
      <p:sp>
        <p:nvSpPr>
          <p:cNvPr id="37" name="Rectangular Callout 36"/>
          <p:cNvSpPr/>
          <p:nvPr/>
        </p:nvSpPr>
        <p:spPr>
          <a:xfrm>
            <a:off x="6591912" y="1204402"/>
            <a:ext cx="2374667" cy="1317004"/>
          </a:xfrm>
          <a:prstGeom prst="wedgeRectCallout">
            <a:avLst>
              <a:gd name="adj1" fmla="val -187158"/>
              <a:gd name="adj2" fmla="val 281802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i="1" dirty="0">
                <a:solidFill>
                  <a:schemeClr val="tx1"/>
                </a:solidFill>
                <a:latin typeface="+mj-lt"/>
              </a:rPr>
              <a:t>Are we done?</a:t>
            </a:r>
          </a:p>
        </p:txBody>
      </p:sp>
    </p:spTree>
    <p:extLst>
      <p:ext uri="{BB962C8B-B14F-4D97-AF65-F5344CB8AC3E}">
        <p14:creationId xmlns:p14="http://schemas.microsoft.com/office/powerpoint/2010/main" val="30475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3" grpId="0" animBg="1"/>
      <p:bldP spid="34" grpId="0" animBg="1"/>
      <p:bldP spid="35" grpId="0" animBg="1"/>
      <p:bldP spid="37" grpId="0" animBg="1"/>
      <p:bldP spid="37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Infix to Postfix Conversion – Example (2)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2495" y="1101918"/>
            <a:ext cx="8229600" cy="4525963"/>
          </a:xfrm>
        </p:spPr>
        <p:txBody>
          <a:bodyPr/>
          <a:lstStyle/>
          <a:p>
            <a:r>
              <a:rPr lang="en-US" altLang="en-US" dirty="0"/>
              <a:t>Converting  the following to postfix form</a:t>
            </a:r>
          </a:p>
          <a:p>
            <a:pPr marL="0" indent="0">
              <a:buNone/>
            </a:pPr>
            <a:r>
              <a:rPr lang="en-US" altLang="en-US" dirty="0"/>
              <a:t>    7 + 2 ^ ( 1 + 3 ) / ( 6 + 5 * 3 – 5 )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827961" y="2666242"/>
          <a:ext cx="7660946" cy="36068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505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6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1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65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Next Char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Postfix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Operator</a:t>
                      </a:r>
                      <a:r>
                        <a:rPr lang="en-US" baseline="0" dirty="0"/>
                        <a:t> Stack</a:t>
                      </a:r>
                    </a:p>
                    <a:p>
                      <a:r>
                        <a:rPr lang="en-US" baseline="0" dirty="0"/>
                        <a:t>(bottom to top)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7213+^65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+/(+*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7213+^653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+/(+*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7213+^653*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+/(+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7213+^653*+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+/(-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7213+^653*+5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+/(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7213+^653*+5-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(end of infix)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7213+^653*+5-/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7213+^653*+5-/+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(empty)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5" name="Rectangular Callout 34"/>
          <p:cNvSpPr/>
          <p:nvPr/>
        </p:nvSpPr>
        <p:spPr>
          <a:xfrm>
            <a:off x="6509984" y="1206673"/>
            <a:ext cx="2176816" cy="1376261"/>
          </a:xfrm>
          <a:prstGeom prst="wedgeRectCallout">
            <a:avLst>
              <a:gd name="adj1" fmla="val -89570"/>
              <a:gd name="adj2" fmla="val 1042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i="1" dirty="0">
                <a:solidFill>
                  <a:schemeClr val="tx1"/>
                </a:solidFill>
                <a:latin typeface="+mj-lt"/>
              </a:rPr>
              <a:t>7 + 2 ^  </a:t>
            </a:r>
            <a:r>
              <a:rPr lang="en-US" sz="1400" b="1" i="1" dirty="0">
                <a:solidFill>
                  <a:schemeClr val="tx1"/>
                </a:solidFill>
                <a:latin typeface="+mj-lt"/>
              </a:rPr>
              <a:t>4</a:t>
            </a:r>
            <a:r>
              <a:rPr lang="en-US" sz="1400" i="1" dirty="0">
                <a:solidFill>
                  <a:schemeClr val="tx1"/>
                </a:solidFill>
                <a:latin typeface="+mj-lt"/>
              </a:rPr>
              <a:t> / (6 + 5 * 3 – 5) =</a:t>
            </a:r>
          </a:p>
          <a:p>
            <a:r>
              <a:rPr lang="en-US" sz="1400" i="1" dirty="0">
                <a:solidFill>
                  <a:schemeClr val="tx1"/>
                </a:solidFill>
                <a:latin typeface="+mj-lt"/>
              </a:rPr>
              <a:t>7 + </a:t>
            </a:r>
            <a:r>
              <a:rPr lang="en-US" sz="1400" b="1" i="1" dirty="0">
                <a:solidFill>
                  <a:schemeClr val="tx1"/>
                </a:solidFill>
                <a:latin typeface="+mj-lt"/>
              </a:rPr>
              <a:t>16</a:t>
            </a:r>
            <a:r>
              <a:rPr lang="en-US" sz="1400" i="1" dirty="0">
                <a:solidFill>
                  <a:schemeClr val="tx1"/>
                </a:solidFill>
                <a:latin typeface="+mj-lt"/>
              </a:rPr>
              <a:t> / (6 + </a:t>
            </a:r>
            <a:r>
              <a:rPr lang="en-US" sz="1400" b="1" i="1" dirty="0">
                <a:solidFill>
                  <a:schemeClr val="tx1"/>
                </a:solidFill>
                <a:latin typeface="+mj-lt"/>
              </a:rPr>
              <a:t>15</a:t>
            </a:r>
            <a:r>
              <a:rPr lang="en-US" sz="1400" i="1" dirty="0">
                <a:solidFill>
                  <a:schemeClr val="tx1"/>
                </a:solidFill>
                <a:latin typeface="+mj-lt"/>
              </a:rPr>
              <a:t> – 5) =</a:t>
            </a:r>
          </a:p>
          <a:p>
            <a:r>
              <a:rPr lang="en-US" sz="1400" i="1" dirty="0">
                <a:solidFill>
                  <a:schemeClr val="tx1"/>
                </a:solidFill>
                <a:latin typeface="+mj-lt"/>
              </a:rPr>
              <a:t>7 + 16 / (</a:t>
            </a:r>
            <a:r>
              <a:rPr lang="en-US" sz="1400" b="1" i="1" dirty="0">
                <a:solidFill>
                  <a:schemeClr val="tx1"/>
                </a:solidFill>
                <a:latin typeface="+mj-lt"/>
              </a:rPr>
              <a:t>21</a:t>
            </a:r>
            <a:r>
              <a:rPr lang="en-US" sz="1400" i="1" dirty="0">
                <a:solidFill>
                  <a:schemeClr val="tx1"/>
                </a:solidFill>
                <a:latin typeface="+mj-lt"/>
              </a:rPr>
              <a:t> – 5) =</a:t>
            </a:r>
          </a:p>
          <a:p>
            <a:r>
              <a:rPr lang="en-US" sz="1400" i="1" dirty="0">
                <a:solidFill>
                  <a:schemeClr val="tx1"/>
                </a:solidFill>
                <a:latin typeface="+mj-lt"/>
              </a:rPr>
              <a:t>7 + 16 / </a:t>
            </a:r>
            <a:r>
              <a:rPr lang="en-US" sz="1400" b="1" i="1" dirty="0">
                <a:solidFill>
                  <a:schemeClr val="tx1"/>
                </a:solidFill>
                <a:latin typeface="+mj-lt"/>
              </a:rPr>
              <a:t>16</a:t>
            </a:r>
            <a:r>
              <a:rPr lang="en-US" sz="1400" i="1" dirty="0">
                <a:solidFill>
                  <a:schemeClr val="tx1"/>
                </a:solidFill>
                <a:latin typeface="+mj-lt"/>
              </a:rPr>
              <a:t> =</a:t>
            </a:r>
          </a:p>
          <a:p>
            <a:r>
              <a:rPr lang="en-US" sz="1400" i="1" dirty="0">
                <a:solidFill>
                  <a:schemeClr val="tx1"/>
                </a:solidFill>
                <a:latin typeface="+mj-lt"/>
              </a:rPr>
              <a:t>7 + </a:t>
            </a:r>
            <a:r>
              <a:rPr lang="en-US" sz="1400" b="1" i="1" dirty="0">
                <a:solidFill>
                  <a:schemeClr val="tx1"/>
                </a:solidFill>
                <a:latin typeface="+mj-lt"/>
              </a:rPr>
              <a:t>1</a:t>
            </a:r>
            <a:r>
              <a:rPr lang="en-US" sz="1400" i="1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US" sz="1400" b="1" i="1" dirty="0">
                <a:solidFill>
                  <a:schemeClr val="tx1"/>
                </a:solidFill>
                <a:latin typeface="+mj-lt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697547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Postfix Evaluation - Algorithm</a:t>
            </a:r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E9B-F886-4BB6-9466-1946B21B596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/>
              <a:t>Any operator operates on its two previous operands</a:t>
            </a:r>
          </a:p>
          <a:p>
            <a:endParaRPr lang="en-US" altLang="en-US" dirty="0"/>
          </a:p>
          <a:p>
            <a:r>
              <a:rPr lang="en-US" altLang="en-US" dirty="0"/>
              <a:t>Example - manual</a:t>
            </a:r>
          </a:p>
          <a:p>
            <a:pPr lvl="1"/>
            <a:r>
              <a:rPr lang="en-US" dirty="0"/>
              <a:t>7 2 1 3 + ^ 6 5 3 * + 5 - / +</a:t>
            </a:r>
          </a:p>
          <a:p>
            <a:pPr lvl="1"/>
            <a:r>
              <a:rPr lang="en-US" dirty="0"/>
              <a:t>7 2 </a:t>
            </a:r>
            <a:r>
              <a:rPr lang="en-US" b="1" dirty="0">
                <a:solidFill>
                  <a:schemeClr val="accent4"/>
                </a:solidFill>
              </a:rPr>
              <a:t>4</a:t>
            </a:r>
            <a:r>
              <a:rPr lang="en-US" dirty="0"/>
              <a:t> ^ 6 5 3 * + 5 - / +	</a:t>
            </a:r>
          </a:p>
          <a:p>
            <a:pPr lvl="1"/>
            <a:r>
              <a:rPr lang="en-US" dirty="0"/>
              <a:t>7 </a:t>
            </a:r>
            <a:r>
              <a:rPr lang="en-US" b="1" dirty="0">
                <a:solidFill>
                  <a:schemeClr val="accent4"/>
                </a:solidFill>
              </a:rPr>
              <a:t>16</a:t>
            </a:r>
            <a:r>
              <a:rPr lang="en-US" dirty="0"/>
              <a:t> 6 </a:t>
            </a:r>
            <a:r>
              <a:rPr lang="en-US" b="1" dirty="0">
                <a:solidFill>
                  <a:schemeClr val="accent4"/>
                </a:solidFill>
              </a:rPr>
              <a:t>15</a:t>
            </a:r>
            <a:r>
              <a:rPr lang="en-US" dirty="0"/>
              <a:t> + 5 - / +</a:t>
            </a:r>
          </a:p>
          <a:p>
            <a:pPr lvl="1"/>
            <a:r>
              <a:rPr lang="en-US" dirty="0"/>
              <a:t>7 16 </a:t>
            </a:r>
            <a:r>
              <a:rPr lang="en-US" b="1" dirty="0">
                <a:solidFill>
                  <a:schemeClr val="accent4"/>
                </a:solidFill>
              </a:rPr>
              <a:t>21</a:t>
            </a:r>
            <a:r>
              <a:rPr lang="en-US" dirty="0"/>
              <a:t> 5 -  / +</a:t>
            </a:r>
          </a:p>
          <a:p>
            <a:pPr lvl="1"/>
            <a:r>
              <a:rPr lang="en-US" dirty="0"/>
              <a:t>7 16 </a:t>
            </a:r>
            <a:r>
              <a:rPr lang="en-US" b="1" dirty="0">
                <a:solidFill>
                  <a:schemeClr val="accent4"/>
                </a:solidFill>
              </a:rPr>
              <a:t>16</a:t>
            </a:r>
            <a:r>
              <a:rPr lang="en-US" dirty="0"/>
              <a:t> / +</a:t>
            </a:r>
          </a:p>
          <a:p>
            <a:pPr lvl="1"/>
            <a:r>
              <a:rPr lang="en-US" dirty="0"/>
              <a:t>7 </a:t>
            </a:r>
            <a:r>
              <a:rPr lang="en-US" b="1" dirty="0">
                <a:solidFill>
                  <a:schemeClr val="accent4"/>
                </a:solidFill>
              </a:rPr>
              <a:t>1</a:t>
            </a:r>
            <a:r>
              <a:rPr lang="en-US" dirty="0"/>
              <a:t> +</a:t>
            </a:r>
          </a:p>
          <a:p>
            <a:pPr lvl="1"/>
            <a:r>
              <a:rPr lang="en-US" b="1" dirty="0">
                <a:solidFill>
                  <a:schemeClr val="accent4"/>
                </a:solidFill>
              </a:rPr>
              <a:t>8</a:t>
            </a:r>
          </a:p>
          <a:p>
            <a:pPr lvl="1"/>
            <a:endParaRPr lang="en-US" dirty="0"/>
          </a:p>
          <a:p>
            <a:endParaRPr lang="en-US" dirty="0"/>
          </a:p>
          <a:p>
            <a:pPr lvl="2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/>
              <a:t>Algorithm basics</a:t>
            </a:r>
          </a:p>
          <a:p>
            <a:pPr lvl="1"/>
            <a:r>
              <a:rPr lang="en-US" altLang="en-US" dirty="0"/>
              <a:t>Scan postfix expression left to right</a:t>
            </a:r>
          </a:p>
          <a:p>
            <a:pPr lvl="1"/>
            <a:r>
              <a:rPr lang="en-US" altLang="en-US" dirty="0"/>
              <a:t>When operand found, push it onto operand stack</a:t>
            </a:r>
          </a:p>
          <a:p>
            <a:pPr lvl="1"/>
            <a:r>
              <a:rPr lang="en-US" altLang="en-US" dirty="0"/>
              <a:t>When operator found:</a:t>
            </a:r>
          </a:p>
          <a:p>
            <a:pPr lvl="2"/>
            <a:r>
              <a:rPr lang="en-US" altLang="en-US" dirty="0"/>
              <a:t>Pop stack for 2nd operand</a:t>
            </a:r>
          </a:p>
          <a:p>
            <a:pPr lvl="2"/>
            <a:r>
              <a:rPr lang="en-US" altLang="en-US" dirty="0"/>
              <a:t>Pop stack for 1st operand</a:t>
            </a:r>
          </a:p>
          <a:p>
            <a:pPr lvl="2"/>
            <a:r>
              <a:rPr lang="en-US" altLang="en-US" dirty="0"/>
              <a:t>Evaluate</a:t>
            </a:r>
          </a:p>
          <a:p>
            <a:pPr lvl="2"/>
            <a:r>
              <a:rPr lang="en-US" altLang="en-US" dirty="0"/>
              <a:t>Push result onto operand stack</a:t>
            </a:r>
          </a:p>
          <a:p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524000" y="3244755"/>
            <a:ext cx="706270" cy="368490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281752" y="3680440"/>
            <a:ext cx="689210" cy="354842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175679" y="3680440"/>
            <a:ext cx="689210" cy="354842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672417" y="4103508"/>
            <a:ext cx="866631" cy="354842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653653" y="4512938"/>
            <a:ext cx="866631" cy="354842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363639" y="4922368"/>
            <a:ext cx="866631" cy="354842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978090" y="5345448"/>
            <a:ext cx="866631" cy="354842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14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uiExpand="1" build="p"/>
      <p:bldP spid="2" grpId="0" uiExpand="1" build="p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644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Evaluating Postfix Expression – Example (1)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88936" y="1166018"/>
            <a:ext cx="8229600" cy="4525963"/>
          </a:xfrm>
        </p:spPr>
        <p:txBody>
          <a:bodyPr/>
          <a:lstStyle/>
          <a:p>
            <a:r>
              <a:rPr lang="en-US" dirty="0"/>
              <a:t>7 2 1 3 + ^ 6 5 3 * + 5 - / +</a:t>
            </a:r>
          </a:p>
        </p:txBody>
      </p:sp>
      <p:sp>
        <p:nvSpPr>
          <p:cNvPr id="20" name="Right Arrow 19"/>
          <p:cNvSpPr/>
          <p:nvPr/>
        </p:nvSpPr>
        <p:spPr>
          <a:xfrm rot="16200000">
            <a:off x="709654" y="1801494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 rot="16200000">
            <a:off x="962136" y="1801494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 rot="16200000">
            <a:off x="1235097" y="1801486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 rot="16200000">
            <a:off x="1494409" y="1801484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 rot="16200000">
            <a:off x="1740071" y="1801480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16200000">
            <a:off x="1999383" y="1801483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 rot="16200000">
            <a:off x="2258692" y="1801494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 rot="16200000">
            <a:off x="2524807" y="1808307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Arrow 28"/>
          <p:cNvSpPr/>
          <p:nvPr/>
        </p:nvSpPr>
        <p:spPr>
          <a:xfrm rot="16200000">
            <a:off x="2763641" y="1808307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/>
          <p:cNvSpPr/>
          <p:nvPr/>
        </p:nvSpPr>
        <p:spPr>
          <a:xfrm rot="16200000">
            <a:off x="3036602" y="1808299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ight Arrow 30"/>
          <p:cNvSpPr/>
          <p:nvPr/>
        </p:nvSpPr>
        <p:spPr>
          <a:xfrm rot="16200000">
            <a:off x="3282266" y="1808297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Arrow 31"/>
          <p:cNvSpPr/>
          <p:nvPr/>
        </p:nvSpPr>
        <p:spPr>
          <a:xfrm rot="16200000">
            <a:off x="3541576" y="1808293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 rot="16200000">
            <a:off x="3773592" y="1808296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Arrow 33"/>
          <p:cNvSpPr/>
          <p:nvPr/>
        </p:nvSpPr>
        <p:spPr>
          <a:xfrm rot="16200000">
            <a:off x="3978309" y="1808307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/>
          <p:cNvSpPr/>
          <p:nvPr/>
        </p:nvSpPr>
        <p:spPr>
          <a:xfrm rot="16200000">
            <a:off x="4223957" y="1808293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ight Arrow 35"/>
          <p:cNvSpPr/>
          <p:nvPr/>
        </p:nvSpPr>
        <p:spPr>
          <a:xfrm rot="16200000">
            <a:off x="4483269" y="1808296"/>
            <a:ext cx="368489" cy="19106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98364" y="2756854"/>
            <a:ext cx="348016" cy="1405719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40" name="Rectangle 39"/>
          <p:cNvSpPr/>
          <p:nvPr/>
        </p:nvSpPr>
        <p:spPr>
          <a:xfrm>
            <a:off x="1508029" y="2763677"/>
            <a:ext cx="348016" cy="1405719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200693" y="2763677"/>
            <a:ext cx="348016" cy="1405719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927423" y="2756853"/>
            <a:ext cx="348016" cy="1405719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664379" y="2756854"/>
            <a:ext cx="348016" cy="1405719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427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360396" y="2763677"/>
            <a:ext cx="348016" cy="1405719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16</a:t>
            </a: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053060" y="2763677"/>
            <a:ext cx="348016" cy="1405719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16</a:t>
            </a: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779790" y="2756853"/>
            <a:ext cx="348016" cy="1405719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56</a:t>
            </a:r>
            <a:r>
              <a:rPr lang="en-US" sz="1200" dirty="0">
                <a:solidFill>
                  <a:schemeClr val="tx1"/>
                </a:solidFill>
              </a:rPr>
              <a:t>16</a:t>
            </a: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56" name="Rectangle 55"/>
          <p:cNvSpPr/>
          <p:nvPr/>
        </p:nvSpPr>
        <p:spPr>
          <a:xfrm>
            <a:off x="798364" y="4843652"/>
            <a:ext cx="348016" cy="1405719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356</a:t>
            </a:r>
            <a:r>
              <a:rPr lang="en-US" sz="1200" dirty="0">
                <a:solidFill>
                  <a:schemeClr val="tx1"/>
                </a:solidFill>
              </a:rPr>
              <a:t>16</a:t>
            </a: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58" name="Rectangle 57"/>
          <p:cNvSpPr/>
          <p:nvPr/>
        </p:nvSpPr>
        <p:spPr>
          <a:xfrm>
            <a:off x="1508029" y="4850475"/>
            <a:ext cx="348016" cy="1405719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15</a:t>
            </a:r>
            <a:r>
              <a:rPr lang="en-US" dirty="0">
                <a:solidFill>
                  <a:schemeClr val="tx1"/>
                </a:solidFill>
              </a:rPr>
              <a:t>6</a:t>
            </a:r>
            <a:r>
              <a:rPr lang="en-US" sz="1200" dirty="0">
                <a:solidFill>
                  <a:schemeClr val="tx1"/>
                </a:solidFill>
              </a:rPr>
              <a:t>16</a:t>
            </a: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200693" y="4850475"/>
            <a:ext cx="348016" cy="1405719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2116</a:t>
            </a: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60" name="Rectangle 59"/>
          <p:cNvSpPr/>
          <p:nvPr/>
        </p:nvSpPr>
        <p:spPr>
          <a:xfrm>
            <a:off x="2927423" y="4843651"/>
            <a:ext cx="348016" cy="1405719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21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16</a:t>
            </a: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664379" y="4843652"/>
            <a:ext cx="348016" cy="1405719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1616</a:t>
            </a: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62" name="Rectangle 61"/>
          <p:cNvSpPr/>
          <p:nvPr/>
        </p:nvSpPr>
        <p:spPr>
          <a:xfrm>
            <a:off x="4360396" y="4850475"/>
            <a:ext cx="348016" cy="1405719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63" name="Rectangle 62"/>
          <p:cNvSpPr/>
          <p:nvPr/>
        </p:nvSpPr>
        <p:spPr>
          <a:xfrm>
            <a:off x="5053060" y="4850475"/>
            <a:ext cx="348016" cy="1405719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sz="3200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64" name="Rectangle 63"/>
          <p:cNvSpPr/>
          <p:nvPr/>
        </p:nvSpPr>
        <p:spPr>
          <a:xfrm>
            <a:off x="5779790" y="4843651"/>
            <a:ext cx="348016" cy="1405719"/>
          </a:xfrm>
          <a:prstGeom prst="rect">
            <a:avLst/>
          </a:prstGeom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27797" y="2593079"/>
            <a:ext cx="8261519" cy="2047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632288" y="4666230"/>
            <a:ext cx="8261519" cy="2047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ounded Rectangle 65"/>
          <p:cNvSpPr/>
          <p:nvPr/>
        </p:nvSpPr>
        <p:spPr>
          <a:xfrm>
            <a:off x="2947886" y="2306481"/>
            <a:ext cx="1033794" cy="354842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 + 3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3645656" y="2306481"/>
            <a:ext cx="1033794" cy="354842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 ^ 4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794961" y="4393276"/>
            <a:ext cx="1033794" cy="354842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 * 3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1494392" y="4393276"/>
            <a:ext cx="1033794" cy="354842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 + 15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2937642" y="4393276"/>
            <a:ext cx="1033794" cy="354842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21 - 5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3650710" y="4393276"/>
            <a:ext cx="1112338" cy="354842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16 / 16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4571979" y="4393276"/>
            <a:ext cx="1419408" cy="354842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 + 1</a:t>
            </a:r>
          </a:p>
        </p:txBody>
      </p:sp>
    </p:spTree>
    <p:extLst>
      <p:ext uri="{BB962C8B-B14F-4D97-AF65-F5344CB8AC3E}">
        <p14:creationId xmlns:p14="http://schemas.microsoft.com/office/powerpoint/2010/main" val="170206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17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56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Linked Implementation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565" y="1593677"/>
            <a:ext cx="5924550" cy="150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268" name="Group 3"/>
          <p:cNvGrpSpPr>
            <a:grpSpLocks/>
          </p:cNvGrpSpPr>
          <p:nvPr/>
        </p:nvGrpSpPr>
        <p:grpSpPr bwMode="auto">
          <a:xfrm>
            <a:off x="403029" y="3703638"/>
            <a:ext cx="3486150" cy="2025650"/>
            <a:chOff x="3481388" y="3114675"/>
            <a:chExt cx="2914650" cy="1533525"/>
          </a:xfrm>
        </p:grpSpPr>
        <p:pic>
          <p:nvPicPr>
            <p:cNvPr id="1127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81388" y="3114675"/>
              <a:ext cx="2181225" cy="6286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272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81388" y="3743325"/>
              <a:ext cx="2914650" cy="904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9556" y="3703638"/>
            <a:ext cx="4484603" cy="202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Rounded Rectangle 18"/>
          <p:cNvSpPr/>
          <p:nvPr/>
        </p:nvSpPr>
        <p:spPr>
          <a:xfrm>
            <a:off x="849887" y="4244469"/>
            <a:ext cx="2162058" cy="289560"/>
          </a:xfrm>
          <a:prstGeom prst="roundRect">
            <a:avLst/>
          </a:prstGeom>
          <a:solidFill>
            <a:schemeClr val="accent4">
              <a:alpha val="9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925053" y="4760379"/>
            <a:ext cx="941350" cy="289560"/>
          </a:xfrm>
          <a:prstGeom prst="roundRect">
            <a:avLst/>
          </a:prstGeom>
          <a:solidFill>
            <a:schemeClr val="accent4">
              <a:alpha val="9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return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622220" y="5131658"/>
            <a:ext cx="697899" cy="289560"/>
          </a:xfrm>
          <a:prstGeom prst="roundRect">
            <a:avLst/>
          </a:prstGeom>
          <a:solidFill>
            <a:schemeClr val="accent4">
              <a:alpha val="9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solidFill>
                  <a:schemeClr val="tx1"/>
                </a:solidFill>
                <a:latin typeface="Calibri" panose="020F0502020204030204" pitchFamily="34" charset="0"/>
              </a:rPr>
              <a:t>null;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868537" y="4213292"/>
            <a:ext cx="1707920" cy="293439"/>
          </a:xfrm>
          <a:prstGeom prst="roundRect">
            <a:avLst/>
          </a:prstGeom>
          <a:solidFill>
            <a:schemeClr val="accent4">
              <a:alpha val="9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null;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4198958" y="4850565"/>
            <a:ext cx="4708484" cy="267444"/>
          </a:xfrm>
          <a:prstGeom prst="roundRect">
            <a:avLst/>
          </a:prstGeom>
          <a:solidFill>
            <a:schemeClr val="accent4">
              <a:alpha val="9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{   top =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topNode.data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;   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topNode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 =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topNode.next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;   }</a:t>
            </a:r>
          </a:p>
        </p:txBody>
      </p:sp>
    </p:spTree>
    <p:extLst>
      <p:ext uri="{BB962C8B-B14F-4D97-AF65-F5344CB8AC3E}">
        <p14:creationId xmlns:p14="http://schemas.microsoft.com/office/powerpoint/2010/main" val="206951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Linked Implementation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565" y="1593677"/>
            <a:ext cx="5924550" cy="150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87" y="3664972"/>
            <a:ext cx="4484603" cy="202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ounded Rectangle 15"/>
          <p:cNvSpPr/>
          <p:nvPr/>
        </p:nvSpPr>
        <p:spPr>
          <a:xfrm>
            <a:off x="401295" y="4174626"/>
            <a:ext cx="2635967" cy="320737"/>
          </a:xfrm>
          <a:prstGeom prst="roundRect">
            <a:avLst/>
          </a:prstGeom>
          <a:solidFill>
            <a:schemeClr val="accent4">
              <a:alpha val="9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41987" y="4798351"/>
            <a:ext cx="4157057" cy="1345417"/>
          </a:xfrm>
          <a:prstGeom prst="roundRect">
            <a:avLst/>
          </a:prstGeom>
          <a:solidFill>
            <a:schemeClr val="accent4">
              <a:alpha val="9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{   T  top =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topNode.data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;    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    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topNode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 =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topNode.next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;   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     return  top;  }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return null;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}</a:t>
            </a:r>
          </a:p>
        </p:txBody>
      </p:sp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9556" y="3703638"/>
            <a:ext cx="4484603" cy="202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ounded Rectangle 23"/>
          <p:cNvSpPr/>
          <p:nvPr/>
        </p:nvSpPr>
        <p:spPr>
          <a:xfrm>
            <a:off x="5868537" y="4213292"/>
            <a:ext cx="1707920" cy="293439"/>
          </a:xfrm>
          <a:prstGeom prst="roundRect">
            <a:avLst/>
          </a:prstGeom>
          <a:solidFill>
            <a:schemeClr val="accent4">
              <a:alpha val="9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null;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4339988" y="4864214"/>
            <a:ext cx="4708484" cy="267444"/>
          </a:xfrm>
          <a:prstGeom prst="roundRect">
            <a:avLst/>
          </a:prstGeom>
          <a:solidFill>
            <a:schemeClr val="accent4">
              <a:alpha val="9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{   top =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topNode.data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;   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topNode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 =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topNode.next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;   }</a:t>
            </a:r>
          </a:p>
        </p:txBody>
      </p:sp>
    </p:spTree>
    <p:extLst>
      <p:ext uri="{BB962C8B-B14F-4D97-AF65-F5344CB8AC3E}">
        <p14:creationId xmlns:p14="http://schemas.microsoft.com/office/powerpoint/2010/main" val="42260760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Adding to the Top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78" y="1515867"/>
            <a:ext cx="7889875" cy="382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48743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Peek and Pop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7" y="1349612"/>
            <a:ext cx="3946969" cy="2567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181" y="1523219"/>
            <a:ext cx="3984241" cy="315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24252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77200" cy="1143000"/>
          </a:xfrm>
        </p:spPr>
        <p:txBody>
          <a:bodyPr/>
          <a:lstStyle/>
          <a:p>
            <a:r>
              <a:rPr lang="en-US"/>
              <a:t>Performance and Limitations</a:t>
            </a:r>
          </a:p>
        </p:txBody>
      </p:sp>
      <p:sp>
        <p:nvSpPr>
          <p:cNvPr id="7174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752600"/>
            <a:ext cx="7696200" cy="4267200"/>
          </a:xfrm>
          <a:noFill/>
          <a:ln/>
        </p:spPr>
        <p:txBody>
          <a:bodyPr/>
          <a:lstStyle/>
          <a:p>
            <a:r>
              <a:rPr lang="en-US" sz="2800"/>
              <a:t>Performance</a:t>
            </a:r>
          </a:p>
          <a:p>
            <a:pPr lvl="1"/>
            <a:r>
              <a:rPr lang="en-US" sz="2400"/>
              <a:t>Let </a:t>
            </a:r>
            <a:r>
              <a:rPr lang="en-US" sz="2400" b="1" i="1">
                <a:latin typeface="Times New Roman" pitchFamily="18" charset="0"/>
                <a:sym typeface="Symbol" pitchFamily="18" charset="2"/>
              </a:rPr>
              <a:t>n</a:t>
            </a:r>
            <a:r>
              <a:rPr lang="en-US" sz="2400"/>
              <a:t> be the number of elements in the stack</a:t>
            </a:r>
          </a:p>
          <a:p>
            <a:pPr lvl="1"/>
            <a:r>
              <a:rPr lang="en-US" sz="2400"/>
              <a:t>The space used is </a:t>
            </a:r>
            <a:r>
              <a:rPr lang="en-US" sz="2400" b="1" i="1">
                <a:latin typeface="Times New Roman" pitchFamily="18" charset="0"/>
                <a:sym typeface="Symbol" pitchFamily="18" charset="2"/>
              </a:rPr>
              <a:t>O</a:t>
            </a:r>
            <a:r>
              <a:rPr lang="en-US" sz="2400">
                <a:latin typeface="Times New Roman" pitchFamily="18" charset="0"/>
                <a:sym typeface="Symbol" pitchFamily="18" charset="2"/>
              </a:rPr>
              <a:t>(</a:t>
            </a:r>
            <a:r>
              <a:rPr lang="en-US" sz="2400" b="1" i="1">
                <a:latin typeface="Times New Roman" pitchFamily="18" charset="0"/>
                <a:sym typeface="Symbol" pitchFamily="18" charset="2"/>
              </a:rPr>
              <a:t>n</a:t>
            </a:r>
            <a:r>
              <a:rPr lang="en-US" sz="2400">
                <a:latin typeface="Times New Roman" pitchFamily="18" charset="0"/>
                <a:sym typeface="Symbol" pitchFamily="18" charset="2"/>
              </a:rPr>
              <a:t>)</a:t>
            </a:r>
            <a:endParaRPr lang="en-US" sz="2400"/>
          </a:p>
          <a:p>
            <a:pPr lvl="1"/>
            <a:r>
              <a:rPr lang="en-US" sz="2400"/>
              <a:t>Each operation runs in time </a:t>
            </a:r>
            <a:r>
              <a:rPr lang="en-US" sz="2400" b="1" i="1">
                <a:latin typeface="Times New Roman" pitchFamily="18" charset="0"/>
                <a:sym typeface="Symbol" pitchFamily="18" charset="2"/>
              </a:rPr>
              <a:t>O</a:t>
            </a:r>
            <a:r>
              <a:rPr lang="en-US" sz="2400">
                <a:latin typeface="Times New Roman" pitchFamily="18" charset="0"/>
                <a:sym typeface="Symbol" pitchFamily="18" charset="2"/>
              </a:rPr>
              <a:t>(1)</a:t>
            </a:r>
          </a:p>
          <a:p>
            <a:r>
              <a:rPr lang="en-US" sz="2800"/>
              <a:t>Limitations</a:t>
            </a:r>
          </a:p>
          <a:p>
            <a:pPr lvl="1"/>
            <a:r>
              <a:rPr lang="en-US" sz="2400"/>
              <a:t>The maximum size of the stack must be defined a priori and cannot be changed</a:t>
            </a:r>
          </a:p>
          <a:p>
            <a:pPr lvl="1"/>
            <a:r>
              <a:rPr lang="en-US" sz="2400"/>
              <a:t>Trying to push a new element into a full stack causes an implementation-specific exception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Array-based Stack</a:t>
            </a:r>
          </a:p>
          <a:p>
            <a:r>
              <a:rPr lang="en-US" dirty="0">
                <a:hlinkClick r:id="rId2"/>
              </a:rPr>
              <a:t>http://www.cs.usfca.edu/~galles/visualization/StackArray.html</a:t>
            </a:r>
            <a:endParaRPr lang="en-US" dirty="0"/>
          </a:p>
          <a:p>
            <a:r>
              <a:rPr lang="en-US" dirty="0"/>
              <a:t>Link stack</a:t>
            </a:r>
          </a:p>
          <a:p>
            <a:r>
              <a:rPr lang="en-GB" dirty="0">
                <a:hlinkClick r:id="rId3"/>
              </a:rPr>
              <a:t>http://www.cs.usfca.edu/~galles/visualization/StackLL.html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Specifications of a Stack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E9B-F886-4BB6-9466-1946B21B596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Organizes entries according to order added</a:t>
            </a:r>
          </a:p>
          <a:p>
            <a:r>
              <a:rPr lang="en-US" altLang="en-US"/>
              <a:t>All additions added to one end of stack</a:t>
            </a:r>
          </a:p>
          <a:p>
            <a:pPr lvl="1"/>
            <a:r>
              <a:rPr lang="en-US" altLang="en-US"/>
              <a:t>Added to “top”</a:t>
            </a:r>
          </a:p>
          <a:p>
            <a:pPr lvl="1"/>
            <a:r>
              <a:rPr lang="en-US" altLang="en-US"/>
              <a:t>Called a “push”</a:t>
            </a:r>
          </a:p>
          <a:p>
            <a:r>
              <a:rPr lang="en-US" altLang="en-US"/>
              <a:t>Access to stack restricted</a:t>
            </a:r>
          </a:p>
          <a:p>
            <a:pPr lvl="1"/>
            <a:r>
              <a:rPr lang="en-US" altLang="en-US"/>
              <a:t>Access only top entry</a:t>
            </a:r>
          </a:p>
          <a:p>
            <a:pPr lvl="1"/>
            <a:r>
              <a:rPr lang="en-US" altLang="en-US"/>
              <a:t>Remove called a “pop”</a:t>
            </a:r>
          </a:p>
          <a:p>
            <a:pPr lvl="1"/>
            <a:endParaRPr lang="en-US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838" y="4404361"/>
            <a:ext cx="5022377" cy="176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2049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5800" y="228600"/>
            <a:ext cx="7315200" cy="334962"/>
          </a:xfrm>
        </p:spPr>
        <p:txBody>
          <a:bodyPr>
            <a:normAutofit fontScale="90000"/>
          </a:bodyPr>
          <a:lstStyle/>
          <a:p>
            <a:r>
              <a:rPr lang="en-US" dirty="0"/>
              <a:t>Applications of Stacks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229600" cy="4525963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Direct applications </a:t>
            </a:r>
          </a:p>
          <a:p>
            <a:r>
              <a:rPr lang="en-GB" sz="2400" dirty="0"/>
              <a:t>◦Page-visited history in a Web browser </a:t>
            </a:r>
          </a:p>
          <a:p>
            <a:r>
              <a:rPr lang="en-GB" sz="2400" dirty="0"/>
              <a:t>◦Undo sequence in a text editor </a:t>
            </a:r>
          </a:p>
          <a:p>
            <a:r>
              <a:rPr lang="en-GB" sz="2400" dirty="0"/>
              <a:t>◦Chain of method calls in the Java Virtual Machine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FF0000"/>
                </a:solidFill>
              </a:rPr>
              <a:t>Indirect applications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Auxiliary data structure for algorithms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Component of other data structures</a:t>
            </a:r>
          </a:p>
          <a:p>
            <a:endParaRPr lang="en-GB" sz="2400" dirty="0"/>
          </a:p>
          <a:p>
            <a:endParaRPr lang="en-GB" sz="2400" dirty="0"/>
          </a:p>
        </p:txBody>
      </p:sp>
      <p:pic>
        <p:nvPicPr>
          <p:cNvPr id="8" name="Picture 2" descr="https://igor.io/img/stack-machine/stack-op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733800"/>
            <a:ext cx="5932343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76C4DA1D-09BA-4147-8F2B-9FDE0BF58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228600"/>
            <a:ext cx="11451769" cy="914400"/>
          </a:xfrm>
        </p:spPr>
        <p:txBody>
          <a:bodyPr/>
          <a:lstStyle/>
          <a:p>
            <a:r>
              <a:rPr lang="en-US" altLang="en-US" dirty="0"/>
              <a:t>Stack operations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7204E031-1DC1-4D76-BD6D-8439975D64E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199" y="1219200"/>
            <a:ext cx="5624091" cy="4937760"/>
          </a:xfrm>
        </p:spPr>
        <p:txBody>
          <a:bodyPr/>
          <a:lstStyle/>
          <a:p>
            <a:r>
              <a:rPr lang="en-US" altLang="en-US" dirty="0"/>
              <a:t>Consider peek</a:t>
            </a:r>
          </a:p>
          <a:p>
            <a:r>
              <a:rPr lang="en-US" altLang="en-US" dirty="0"/>
              <a:t>Consider push</a:t>
            </a:r>
          </a:p>
          <a:p>
            <a:r>
              <a:rPr lang="en-US" altLang="en-US" dirty="0"/>
              <a:t>Another push</a:t>
            </a:r>
          </a:p>
          <a:p>
            <a:r>
              <a:rPr lang="en-US" altLang="en-US" dirty="0"/>
              <a:t>Consider pop</a:t>
            </a:r>
          </a:p>
        </p:txBody>
      </p:sp>
      <p:sp>
        <p:nvSpPr>
          <p:cNvPr id="25" name="Footer Placeholder 2">
            <a:extLst>
              <a:ext uri="{FF2B5EF4-FFF2-40B4-BE49-F238E27FC236}">
                <a16:creationId xmlns:a16="http://schemas.microsoft.com/office/drawing/2014/main" id="{1940FDC8-1F7F-4F2B-BD9B-ADE373381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8647" y="6356350"/>
            <a:ext cx="4877605" cy="365760"/>
          </a:xfrm>
        </p:spPr>
        <p:txBody>
          <a:bodyPr/>
          <a:lstStyle/>
          <a:p>
            <a:r>
              <a:rPr lang="en-US"/>
              <a:t>Adapted from Pearson Education, Inc.</a:t>
            </a:r>
            <a:endParaRPr lang="en-US" dirty="0"/>
          </a:p>
        </p:txBody>
      </p:sp>
      <p:sp>
        <p:nvSpPr>
          <p:cNvPr id="26" name="Slide Number Placeholder 4">
            <a:extLst>
              <a:ext uri="{FF2B5EF4-FFF2-40B4-BE49-F238E27FC236}">
                <a16:creationId xmlns:a16="http://schemas.microsoft.com/office/drawing/2014/main" id="{CDF6BD0E-EBF5-47FC-92A6-45F348FA2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2647" y="6356350"/>
            <a:ext cx="2756907" cy="365760"/>
          </a:xfrm>
        </p:spPr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BDB0ADE-9D5F-45C1-B7FF-FAE67E1002E1}"/>
              </a:ext>
            </a:extLst>
          </p:cNvPr>
          <p:cNvSpPr/>
          <p:nvPr/>
        </p:nvSpPr>
        <p:spPr>
          <a:xfrm>
            <a:off x="6086900" y="2702258"/>
            <a:ext cx="1405358" cy="3248168"/>
          </a:xfrm>
          <a:prstGeom prst="rect">
            <a:avLst/>
          </a:prstGeom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A0A9E6B-4AE5-4323-B41F-B6B4D8CFD7BB}"/>
              </a:ext>
            </a:extLst>
          </p:cNvPr>
          <p:cNvSpPr/>
          <p:nvPr/>
        </p:nvSpPr>
        <p:spPr>
          <a:xfrm>
            <a:off x="5854890" y="2552131"/>
            <a:ext cx="2146020" cy="3138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13">
            <a:extLst>
              <a:ext uri="{FF2B5EF4-FFF2-40B4-BE49-F238E27FC236}">
                <a16:creationId xmlns:a16="http://schemas.microsoft.com/office/drawing/2014/main" id="{D5F06DF9-1036-480F-BE1F-897C24B47FBD}"/>
              </a:ext>
            </a:extLst>
          </p:cNvPr>
          <p:cNvSpPr/>
          <p:nvPr/>
        </p:nvSpPr>
        <p:spPr>
          <a:xfrm>
            <a:off x="6161963" y="5472754"/>
            <a:ext cx="1196453" cy="38213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Asma</a:t>
            </a:r>
            <a:endParaRPr lang="en-US" dirty="0"/>
          </a:p>
        </p:txBody>
      </p:sp>
      <p:sp>
        <p:nvSpPr>
          <p:cNvPr id="30" name="Rounded Rectangle 18">
            <a:extLst>
              <a:ext uri="{FF2B5EF4-FFF2-40B4-BE49-F238E27FC236}">
                <a16:creationId xmlns:a16="http://schemas.microsoft.com/office/drawing/2014/main" id="{E7528C76-FD36-47AD-84AC-84BDE08284F4}"/>
              </a:ext>
            </a:extLst>
          </p:cNvPr>
          <p:cNvSpPr/>
          <p:nvPr/>
        </p:nvSpPr>
        <p:spPr>
          <a:xfrm>
            <a:off x="3985147" y="2210950"/>
            <a:ext cx="1196453" cy="38213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Manal</a:t>
            </a:r>
          </a:p>
        </p:txBody>
      </p:sp>
      <p:sp>
        <p:nvSpPr>
          <p:cNvPr id="31" name="Rounded Rectangle 19">
            <a:extLst>
              <a:ext uri="{FF2B5EF4-FFF2-40B4-BE49-F238E27FC236}">
                <a16:creationId xmlns:a16="http://schemas.microsoft.com/office/drawing/2014/main" id="{C2F5615E-0B04-48F6-B022-95FEFA34826C}"/>
              </a:ext>
            </a:extLst>
          </p:cNvPr>
          <p:cNvSpPr/>
          <p:nvPr/>
        </p:nvSpPr>
        <p:spPr>
          <a:xfrm>
            <a:off x="4776715" y="1705970"/>
            <a:ext cx="1196453" cy="38213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Farah</a:t>
            </a:r>
          </a:p>
        </p:txBody>
      </p:sp>
      <p:sp>
        <p:nvSpPr>
          <p:cNvPr id="32" name="Rounded Rectangle 20">
            <a:extLst>
              <a:ext uri="{FF2B5EF4-FFF2-40B4-BE49-F238E27FC236}">
                <a16:creationId xmlns:a16="http://schemas.microsoft.com/office/drawing/2014/main" id="{4C03455B-56DF-43FE-A0AE-96B607E73A3A}"/>
              </a:ext>
            </a:extLst>
          </p:cNvPr>
          <p:cNvSpPr/>
          <p:nvPr/>
        </p:nvSpPr>
        <p:spPr>
          <a:xfrm>
            <a:off x="6161962" y="5036022"/>
            <a:ext cx="1196453" cy="38213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Samia</a:t>
            </a:r>
            <a:endParaRPr lang="en-US" dirty="0"/>
          </a:p>
        </p:txBody>
      </p:sp>
      <p:sp>
        <p:nvSpPr>
          <p:cNvPr id="33" name="Rounded Rectangle 17">
            <a:extLst>
              <a:ext uri="{FF2B5EF4-FFF2-40B4-BE49-F238E27FC236}">
                <a16:creationId xmlns:a16="http://schemas.microsoft.com/office/drawing/2014/main" id="{198C156B-606E-4160-9866-4DE7C2EBB88E}"/>
              </a:ext>
            </a:extLst>
          </p:cNvPr>
          <p:cNvSpPr/>
          <p:nvPr/>
        </p:nvSpPr>
        <p:spPr>
          <a:xfrm>
            <a:off x="6161963" y="5036022"/>
            <a:ext cx="1196453" cy="38213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Samia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008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45 -0.00393 L -0.0085 -0.16397 C -0.00816 -0.19819 -0.00121 -0.24329 0.01094 -0.29024 C 0.0257 -0.34297 0.0415 -0.38413 0.05712 -0.41003 L 0.13039 -0.53723 " pathEditMode="relative" rAng="-4227714" ptsTypes="FffFF">
                                      <p:cBhvr>
                                        <p:cTn id="1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05" y="-277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24 -0.00347 L 0.13872 0.02475 C 0.16459 0.02914 0.18959 0.05181 0.20851 0.08095 C 0.23056 0.1154 0.24045 0.15195 0.23889 0.1864 L 0.23872 0.34413 " pathEditMode="relative" rAng="3022570" ptsTypes="FffFF">
                                      <p:cBhvr>
                                        <p:cTn id="2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92" y="12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44 -0.02173 L 0.09635 0.05204 C 0.11285 0.06638 0.12882 0.09506 0.1408 0.1279 C 0.15417 0.1649 0.16007 0.1982 0.15799 0.22433 L 0.1533 0.35084 " pathEditMode="relative" rAng="3866838" ptsTypes="FffFF">
                                      <p:cBhvr>
                                        <p:cTn id="3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44" y="168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018 0.31823 L 0.15608 0.21809 C 0.15782 0.19681 0.16615 0.16975 0.17865 0.1457 C 0.19219 0.11841 0.20678 0.09876 0.22171 0.08904 L 0.29219 0.03909 " pathEditMode="relative" rAng="-3350369" ptsTypes="FffFF">
                                      <p:cBhvr>
                                        <p:cTn id="4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52" y="-15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uiExpand="1" build="p"/>
      <p:bldP spid="30" grpId="0" animBg="1"/>
      <p:bldP spid="30" grpId="1" animBg="1"/>
      <p:bldP spid="31" grpId="0" animBg="1"/>
      <p:bldP spid="31" grpId="1" animBg="1"/>
      <p:bldP spid="31" grpId="2" animBg="1"/>
      <p:bldP spid="32" grpId="0" animBg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Stack operations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/>
              <a:t>Consider peek</a:t>
            </a:r>
          </a:p>
          <a:p>
            <a:r>
              <a:rPr lang="en-US" altLang="en-US" dirty="0"/>
              <a:t>Consider push</a:t>
            </a:r>
          </a:p>
          <a:p>
            <a:r>
              <a:rPr lang="en-US" altLang="en-US" dirty="0"/>
              <a:t>Another push</a:t>
            </a:r>
          </a:p>
          <a:p>
            <a:r>
              <a:rPr lang="en-US" altLang="en-US" dirty="0"/>
              <a:t>Consider pop</a:t>
            </a:r>
          </a:p>
          <a:p>
            <a:endParaRPr lang="en-US" altLang="en-US" dirty="0"/>
          </a:p>
          <a:p>
            <a:r>
              <a:rPr lang="en-US" altLang="en-US" dirty="0"/>
              <a:t>Which end of the stack is involved?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086901" y="2702258"/>
            <a:ext cx="1201002" cy="3248168"/>
          </a:xfrm>
          <a:prstGeom prst="rect">
            <a:avLst/>
          </a:prstGeom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854890" y="2552131"/>
            <a:ext cx="1542197" cy="3138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161963" y="5472754"/>
            <a:ext cx="1125940" cy="38213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Asma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6161963" y="5036022"/>
            <a:ext cx="1125940" cy="38213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Samia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6161962" y="4585643"/>
            <a:ext cx="1125940" cy="38213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Manal</a:t>
            </a:r>
          </a:p>
        </p:txBody>
      </p:sp>
      <p:sp>
        <p:nvSpPr>
          <p:cNvPr id="15" name="Rectangular Callout 14"/>
          <p:cNvSpPr/>
          <p:nvPr/>
        </p:nvSpPr>
        <p:spPr>
          <a:xfrm>
            <a:off x="4558352" y="1337473"/>
            <a:ext cx="1296538" cy="736979"/>
          </a:xfrm>
          <a:prstGeom prst="wedgeRectCallout">
            <a:avLst>
              <a:gd name="adj1" fmla="val 108105"/>
              <a:gd name="adj2" fmla="val 150037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>
                <a:solidFill>
                  <a:schemeClr val="tx1"/>
                </a:solidFill>
                <a:latin typeface="+mj-lt"/>
              </a:rPr>
              <a:t>The TOP</a:t>
            </a:r>
          </a:p>
        </p:txBody>
      </p:sp>
      <p:sp>
        <p:nvSpPr>
          <p:cNvPr id="8216" name="Arc 8215"/>
          <p:cNvSpPr/>
          <p:nvPr/>
        </p:nvSpPr>
        <p:spPr>
          <a:xfrm>
            <a:off x="5086759" y="2497553"/>
            <a:ext cx="1201003" cy="1296544"/>
          </a:xfrm>
          <a:prstGeom prst="arc">
            <a:avLst>
              <a:gd name="adj1" fmla="val 16200000"/>
              <a:gd name="adj2" fmla="val 21528392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Arc 95"/>
          <p:cNvSpPr/>
          <p:nvPr/>
        </p:nvSpPr>
        <p:spPr>
          <a:xfrm rot="16200000">
            <a:off x="6967928" y="2518016"/>
            <a:ext cx="1201003" cy="1296544"/>
          </a:xfrm>
          <a:prstGeom prst="arc">
            <a:avLst>
              <a:gd name="adj1" fmla="val 16200000"/>
              <a:gd name="adj2" fmla="val 21528392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ounded Rectangle 96"/>
          <p:cNvSpPr/>
          <p:nvPr/>
        </p:nvSpPr>
        <p:spPr>
          <a:xfrm>
            <a:off x="7356143" y="1337482"/>
            <a:ext cx="1025857" cy="38213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Samia</a:t>
            </a:r>
            <a:endParaRPr lang="en-US" dirty="0"/>
          </a:p>
        </p:txBody>
      </p:sp>
      <p:sp>
        <p:nvSpPr>
          <p:cNvPr id="98" name="Rounded Rectangle 97"/>
          <p:cNvSpPr/>
          <p:nvPr/>
        </p:nvSpPr>
        <p:spPr>
          <a:xfrm>
            <a:off x="7438031" y="1965266"/>
            <a:ext cx="1158921" cy="38213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Farah</a:t>
            </a:r>
          </a:p>
        </p:txBody>
      </p:sp>
    </p:spTree>
    <p:extLst>
      <p:ext uri="{BB962C8B-B14F-4D97-AF65-F5344CB8AC3E}">
        <p14:creationId xmlns:p14="http://schemas.microsoft.com/office/powerpoint/2010/main" val="3922584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8216" grpId="0" animBg="1"/>
      <p:bldP spid="9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Linked Implementation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/>
              <a:t>Which is better? </a:t>
            </a:r>
          </a:p>
          <a:p>
            <a:r>
              <a:rPr lang="en-US" altLang="en-US" dirty="0"/>
              <a:t>Why?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8214" name="Group 8213"/>
          <p:cNvGrpSpPr/>
          <p:nvPr/>
        </p:nvGrpSpPr>
        <p:grpSpPr>
          <a:xfrm>
            <a:off x="409433" y="2770501"/>
            <a:ext cx="2030097" cy="2975219"/>
            <a:chOff x="409434" y="2770501"/>
            <a:chExt cx="1726438" cy="2975219"/>
          </a:xfrm>
        </p:grpSpPr>
        <p:grpSp>
          <p:nvGrpSpPr>
            <p:cNvPr id="8196" name="Group 8195"/>
            <p:cNvGrpSpPr/>
            <p:nvPr/>
          </p:nvGrpSpPr>
          <p:grpSpPr>
            <a:xfrm>
              <a:off x="709681" y="3371003"/>
              <a:ext cx="1419368" cy="559570"/>
              <a:chOff x="818865" y="3084395"/>
              <a:chExt cx="1419368" cy="559570"/>
            </a:xfrm>
          </p:grpSpPr>
          <p:sp>
            <p:nvSpPr>
              <p:cNvPr id="8193" name="Rounded Rectangle 8192"/>
              <p:cNvSpPr/>
              <p:nvPr/>
            </p:nvSpPr>
            <p:spPr>
              <a:xfrm>
                <a:off x="818865" y="3084395"/>
                <a:ext cx="1419368" cy="55957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ounded Rectangle 23"/>
              <p:cNvSpPr/>
              <p:nvPr/>
            </p:nvSpPr>
            <p:spPr>
              <a:xfrm>
                <a:off x="934870" y="3179938"/>
                <a:ext cx="859809" cy="382139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Manal</a:t>
                </a:r>
              </a:p>
            </p:txBody>
          </p:sp>
          <p:sp>
            <p:nvSpPr>
              <p:cNvPr id="31" name="Rounded Rectangle 30"/>
              <p:cNvSpPr/>
              <p:nvPr/>
            </p:nvSpPr>
            <p:spPr>
              <a:xfrm>
                <a:off x="1849270" y="3179938"/>
                <a:ext cx="279780" cy="382139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709681" y="4285421"/>
              <a:ext cx="1419368" cy="559570"/>
              <a:chOff x="818865" y="3084395"/>
              <a:chExt cx="1419368" cy="559570"/>
            </a:xfrm>
          </p:grpSpPr>
          <p:sp>
            <p:nvSpPr>
              <p:cNvPr id="44" name="Rounded Rectangle 43"/>
              <p:cNvSpPr/>
              <p:nvPr/>
            </p:nvSpPr>
            <p:spPr>
              <a:xfrm>
                <a:off x="818865" y="3084395"/>
                <a:ext cx="1419368" cy="55957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934870" y="3179938"/>
                <a:ext cx="859809" cy="382139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/>
                  <a:t>Samia</a:t>
                </a:r>
                <a:endParaRPr lang="en-US" dirty="0"/>
              </a:p>
            </p:txBody>
          </p:sp>
          <p:sp>
            <p:nvSpPr>
              <p:cNvPr id="46" name="Rounded Rectangle 45"/>
              <p:cNvSpPr/>
              <p:nvPr/>
            </p:nvSpPr>
            <p:spPr>
              <a:xfrm>
                <a:off x="1849270" y="3179938"/>
                <a:ext cx="279780" cy="382139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716504" y="5186150"/>
              <a:ext cx="1419368" cy="559570"/>
              <a:chOff x="818865" y="3084395"/>
              <a:chExt cx="1419368" cy="559570"/>
            </a:xfrm>
          </p:grpSpPr>
          <p:sp>
            <p:nvSpPr>
              <p:cNvPr id="48" name="Rounded Rectangle 47"/>
              <p:cNvSpPr/>
              <p:nvPr/>
            </p:nvSpPr>
            <p:spPr>
              <a:xfrm>
                <a:off x="818865" y="3084395"/>
                <a:ext cx="1419368" cy="55957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ounded Rectangle 48"/>
              <p:cNvSpPr/>
              <p:nvPr/>
            </p:nvSpPr>
            <p:spPr>
              <a:xfrm>
                <a:off x="934870" y="3179938"/>
                <a:ext cx="859809" cy="382139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/>
                  <a:t>Asma</a:t>
                </a:r>
                <a:endParaRPr lang="en-US" dirty="0"/>
              </a:p>
            </p:txBody>
          </p:sp>
          <p:sp>
            <p:nvSpPr>
              <p:cNvPr id="50" name="Rounded Rectangle 49"/>
              <p:cNvSpPr/>
              <p:nvPr/>
            </p:nvSpPr>
            <p:spPr>
              <a:xfrm>
                <a:off x="1849270" y="3179938"/>
                <a:ext cx="279780" cy="382139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8198" name="Straight Arrow Connector 8197"/>
            <p:cNvCxnSpPr>
              <a:stCxn id="31" idx="2"/>
              <a:endCxn id="46" idx="0"/>
            </p:cNvCxnSpPr>
            <p:nvPr/>
          </p:nvCxnSpPr>
          <p:spPr>
            <a:xfrm>
              <a:off x="1879976" y="3848685"/>
              <a:ext cx="0" cy="53227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>
              <a:stCxn id="46" idx="2"/>
              <a:endCxn id="50" idx="0"/>
            </p:cNvCxnSpPr>
            <p:nvPr/>
          </p:nvCxnSpPr>
          <p:spPr>
            <a:xfrm>
              <a:off x="1879976" y="4763103"/>
              <a:ext cx="6823" cy="51859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Rounded Rectangle 58"/>
            <p:cNvSpPr/>
            <p:nvPr/>
          </p:nvSpPr>
          <p:spPr>
            <a:xfrm>
              <a:off x="1733261" y="2770501"/>
              <a:ext cx="279780" cy="382139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0" name="Straight Arrow Connector 59"/>
            <p:cNvCxnSpPr>
              <a:stCxn id="59" idx="2"/>
              <a:endCxn id="31" idx="0"/>
            </p:cNvCxnSpPr>
            <p:nvPr/>
          </p:nvCxnSpPr>
          <p:spPr>
            <a:xfrm>
              <a:off x="1873151" y="3152640"/>
              <a:ext cx="6825" cy="31390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4" name="Rounded Rectangle 63"/>
            <p:cNvSpPr/>
            <p:nvPr/>
          </p:nvSpPr>
          <p:spPr>
            <a:xfrm>
              <a:off x="409434" y="2770501"/>
              <a:ext cx="1303360" cy="382139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FirstNode</a:t>
              </a:r>
              <a:endParaRPr lang="en-US" dirty="0"/>
            </a:p>
          </p:txBody>
        </p:sp>
      </p:grpSp>
      <p:grpSp>
        <p:nvGrpSpPr>
          <p:cNvPr id="8215" name="Group 8214"/>
          <p:cNvGrpSpPr/>
          <p:nvPr/>
        </p:nvGrpSpPr>
        <p:grpSpPr>
          <a:xfrm>
            <a:off x="2388354" y="3371003"/>
            <a:ext cx="2041931" cy="2920627"/>
            <a:chOff x="2388355" y="3371003"/>
            <a:chExt cx="1712794" cy="2920627"/>
          </a:xfrm>
        </p:grpSpPr>
        <p:grpSp>
          <p:nvGrpSpPr>
            <p:cNvPr id="65" name="Group 64"/>
            <p:cNvGrpSpPr/>
            <p:nvPr/>
          </p:nvGrpSpPr>
          <p:grpSpPr>
            <a:xfrm>
              <a:off x="2674958" y="3371003"/>
              <a:ext cx="1419368" cy="559570"/>
              <a:chOff x="818865" y="3084395"/>
              <a:chExt cx="1419368" cy="559570"/>
            </a:xfrm>
          </p:grpSpPr>
          <p:sp>
            <p:nvSpPr>
              <p:cNvPr id="66" name="Rounded Rectangle 65"/>
              <p:cNvSpPr/>
              <p:nvPr/>
            </p:nvSpPr>
            <p:spPr>
              <a:xfrm>
                <a:off x="818865" y="3084395"/>
                <a:ext cx="1419368" cy="55957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ounded Rectangle 66"/>
              <p:cNvSpPr/>
              <p:nvPr/>
            </p:nvSpPr>
            <p:spPr>
              <a:xfrm>
                <a:off x="934870" y="3179938"/>
                <a:ext cx="859809" cy="382139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Manal</a:t>
                </a:r>
              </a:p>
            </p:txBody>
          </p:sp>
          <p:sp>
            <p:nvSpPr>
              <p:cNvPr id="68" name="Rounded Rectangle 67"/>
              <p:cNvSpPr/>
              <p:nvPr/>
            </p:nvSpPr>
            <p:spPr>
              <a:xfrm>
                <a:off x="1849270" y="3179938"/>
                <a:ext cx="279780" cy="382139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9" name="Group 68"/>
            <p:cNvGrpSpPr/>
            <p:nvPr/>
          </p:nvGrpSpPr>
          <p:grpSpPr>
            <a:xfrm>
              <a:off x="2674958" y="4285421"/>
              <a:ext cx="1419368" cy="559570"/>
              <a:chOff x="818865" y="3084395"/>
              <a:chExt cx="1419368" cy="559570"/>
            </a:xfrm>
          </p:grpSpPr>
          <p:sp>
            <p:nvSpPr>
              <p:cNvPr id="70" name="Rounded Rectangle 69"/>
              <p:cNvSpPr/>
              <p:nvPr/>
            </p:nvSpPr>
            <p:spPr>
              <a:xfrm>
                <a:off x="818865" y="3084395"/>
                <a:ext cx="1419368" cy="55957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ounded Rectangle 70"/>
              <p:cNvSpPr/>
              <p:nvPr/>
            </p:nvSpPr>
            <p:spPr>
              <a:xfrm>
                <a:off x="934870" y="3179938"/>
                <a:ext cx="859809" cy="382139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/>
                  <a:t>Samia</a:t>
                </a:r>
                <a:endParaRPr lang="en-US" dirty="0"/>
              </a:p>
            </p:txBody>
          </p:sp>
          <p:sp>
            <p:nvSpPr>
              <p:cNvPr id="72" name="Rounded Rectangle 71"/>
              <p:cNvSpPr/>
              <p:nvPr/>
            </p:nvSpPr>
            <p:spPr>
              <a:xfrm>
                <a:off x="1849270" y="3179938"/>
                <a:ext cx="279780" cy="382139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2681781" y="5186150"/>
              <a:ext cx="1419368" cy="559570"/>
              <a:chOff x="818865" y="3084395"/>
              <a:chExt cx="1419368" cy="559570"/>
            </a:xfrm>
          </p:grpSpPr>
          <p:sp>
            <p:nvSpPr>
              <p:cNvPr id="74" name="Rounded Rectangle 73"/>
              <p:cNvSpPr/>
              <p:nvPr/>
            </p:nvSpPr>
            <p:spPr>
              <a:xfrm>
                <a:off x="818865" y="3084395"/>
                <a:ext cx="1419368" cy="55957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ounded Rectangle 74"/>
              <p:cNvSpPr/>
              <p:nvPr/>
            </p:nvSpPr>
            <p:spPr>
              <a:xfrm>
                <a:off x="934870" y="3179938"/>
                <a:ext cx="859809" cy="382139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/>
                  <a:t>Asma</a:t>
                </a:r>
                <a:endParaRPr lang="en-US" dirty="0"/>
              </a:p>
            </p:txBody>
          </p:sp>
          <p:sp>
            <p:nvSpPr>
              <p:cNvPr id="76" name="Rounded Rectangle 75"/>
              <p:cNvSpPr/>
              <p:nvPr/>
            </p:nvSpPr>
            <p:spPr>
              <a:xfrm>
                <a:off x="1849270" y="3179938"/>
                <a:ext cx="279780" cy="382139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77" name="Straight Arrow Connector 76"/>
            <p:cNvCxnSpPr>
              <a:stCxn id="72" idx="0"/>
              <a:endCxn id="68" idx="2"/>
            </p:cNvCxnSpPr>
            <p:nvPr/>
          </p:nvCxnSpPr>
          <p:spPr>
            <a:xfrm flipV="1">
              <a:off x="3845253" y="3848685"/>
              <a:ext cx="0" cy="53227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>
              <a:stCxn id="76" idx="0"/>
              <a:endCxn id="72" idx="2"/>
            </p:cNvCxnSpPr>
            <p:nvPr/>
          </p:nvCxnSpPr>
          <p:spPr>
            <a:xfrm flipH="1" flipV="1">
              <a:off x="3845253" y="4763103"/>
              <a:ext cx="6823" cy="51859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9" name="Rounded Rectangle 78"/>
            <p:cNvSpPr/>
            <p:nvPr/>
          </p:nvSpPr>
          <p:spPr>
            <a:xfrm>
              <a:off x="3712182" y="5909491"/>
              <a:ext cx="279780" cy="382139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0" name="Straight Arrow Connector 79"/>
            <p:cNvCxnSpPr>
              <a:stCxn id="79" idx="0"/>
              <a:endCxn id="76" idx="2"/>
            </p:cNvCxnSpPr>
            <p:nvPr/>
          </p:nvCxnSpPr>
          <p:spPr>
            <a:xfrm flipV="1">
              <a:off x="3852072" y="5663832"/>
              <a:ext cx="4" cy="24565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1" name="Rounded Rectangle 80"/>
            <p:cNvSpPr/>
            <p:nvPr/>
          </p:nvSpPr>
          <p:spPr>
            <a:xfrm>
              <a:off x="2388355" y="5909491"/>
              <a:ext cx="1303360" cy="382139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FirstNode</a:t>
              </a:r>
              <a:endParaRPr lang="en-US" dirty="0"/>
            </a:p>
          </p:txBody>
        </p:sp>
      </p:grpSp>
      <p:sp>
        <p:nvSpPr>
          <p:cNvPr id="51" name="Rectangle 50"/>
          <p:cNvSpPr/>
          <p:nvPr/>
        </p:nvSpPr>
        <p:spPr>
          <a:xfrm>
            <a:off x="6086900" y="2702258"/>
            <a:ext cx="1201003" cy="3248168"/>
          </a:xfrm>
          <a:prstGeom prst="rect">
            <a:avLst/>
          </a:prstGeom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5854890" y="2552131"/>
            <a:ext cx="1542197" cy="3138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>
            <a:off x="6161963" y="5472754"/>
            <a:ext cx="1125940" cy="38213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Asma</a:t>
            </a:r>
            <a:endParaRPr lang="en-US" dirty="0"/>
          </a:p>
        </p:txBody>
      </p:sp>
      <p:sp>
        <p:nvSpPr>
          <p:cNvPr id="55" name="Rounded Rectangle 54"/>
          <p:cNvSpPr/>
          <p:nvPr/>
        </p:nvSpPr>
        <p:spPr>
          <a:xfrm>
            <a:off x="6161963" y="5036022"/>
            <a:ext cx="1125940" cy="38213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Samia</a:t>
            </a:r>
            <a:endParaRPr lang="en-US" dirty="0"/>
          </a:p>
        </p:txBody>
      </p:sp>
      <p:sp>
        <p:nvSpPr>
          <p:cNvPr id="56" name="Rounded Rectangle 55"/>
          <p:cNvSpPr/>
          <p:nvPr/>
        </p:nvSpPr>
        <p:spPr>
          <a:xfrm>
            <a:off x="6161962" y="4585643"/>
            <a:ext cx="1141752" cy="38213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Manal</a:t>
            </a:r>
          </a:p>
        </p:txBody>
      </p:sp>
      <p:sp>
        <p:nvSpPr>
          <p:cNvPr id="57" name="Rectangular Callout 56"/>
          <p:cNvSpPr/>
          <p:nvPr/>
        </p:nvSpPr>
        <p:spPr>
          <a:xfrm>
            <a:off x="4558352" y="1337473"/>
            <a:ext cx="1296538" cy="736979"/>
          </a:xfrm>
          <a:prstGeom prst="wedgeRectCallout">
            <a:avLst>
              <a:gd name="adj1" fmla="val 108105"/>
              <a:gd name="adj2" fmla="val 150037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>
                <a:solidFill>
                  <a:schemeClr val="tx1"/>
                </a:solidFill>
                <a:latin typeface="+mj-lt"/>
              </a:rPr>
              <a:t>The TOP</a:t>
            </a:r>
          </a:p>
        </p:txBody>
      </p:sp>
      <p:sp>
        <p:nvSpPr>
          <p:cNvPr id="58" name="Arc 57"/>
          <p:cNvSpPr/>
          <p:nvPr/>
        </p:nvSpPr>
        <p:spPr>
          <a:xfrm>
            <a:off x="5086759" y="2497553"/>
            <a:ext cx="1201003" cy="1296544"/>
          </a:xfrm>
          <a:prstGeom prst="arc">
            <a:avLst>
              <a:gd name="adj1" fmla="val 16200000"/>
              <a:gd name="adj2" fmla="val 21528392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Arc 60"/>
          <p:cNvSpPr/>
          <p:nvPr/>
        </p:nvSpPr>
        <p:spPr>
          <a:xfrm rot="16200000">
            <a:off x="6967928" y="2518016"/>
            <a:ext cx="1201003" cy="1296544"/>
          </a:xfrm>
          <a:prstGeom prst="arc">
            <a:avLst>
              <a:gd name="adj1" fmla="val 16200000"/>
              <a:gd name="adj2" fmla="val 21528392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ounded Rectangle 61"/>
          <p:cNvSpPr/>
          <p:nvPr/>
        </p:nvSpPr>
        <p:spPr>
          <a:xfrm>
            <a:off x="7356143" y="1337482"/>
            <a:ext cx="1020169" cy="38213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Samia</a:t>
            </a:r>
            <a:endParaRPr lang="en-US" dirty="0"/>
          </a:p>
        </p:txBody>
      </p:sp>
      <p:sp>
        <p:nvSpPr>
          <p:cNvPr id="63" name="Rounded Rectangle 62"/>
          <p:cNvSpPr/>
          <p:nvPr/>
        </p:nvSpPr>
        <p:spPr>
          <a:xfrm>
            <a:off x="7438031" y="1965266"/>
            <a:ext cx="1020169" cy="38213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Farah</a:t>
            </a:r>
          </a:p>
        </p:txBody>
      </p:sp>
    </p:spTree>
    <p:extLst>
      <p:ext uri="{BB962C8B-B14F-4D97-AF65-F5344CB8AC3E}">
        <p14:creationId xmlns:p14="http://schemas.microsoft.com/office/powerpoint/2010/main" val="277606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Stack ADT (§4.2)</a:t>
            </a:r>
          </a:p>
        </p:txBody>
      </p:sp>
      <p:sp>
        <p:nvSpPr>
          <p:cNvPr id="38915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sz="half" idx="1"/>
          </p:nvPr>
        </p:nvSpPr>
        <p:spPr>
          <a:xfrm>
            <a:off x="838200" y="1676400"/>
            <a:ext cx="41910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The </a:t>
            </a:r>
            <a:r>
              <a:rPr lang="en-US" sz="2400" dirty="0">
                <a:solidFill>
                  <a:schemeClr val="tx2"/>
                </a:solidFill>
              </a:rPr>
              <a:t>Stack</a:t>
            </a:r>
            <a:r>
              <a:rPr lang="en-US" sz="2400" dirty="0"/>
              <a:t> ADT stores arbitrary objects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Insertions and deletions follow the last-in first-out scheme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Main stack operations: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</a:rPr>
              <a:t>push</a:t>
            </a:r>
            <a:r>
              <a:rPr lang="en-US" sz="2000" dirty="0"/>
              <a:t>(object): inserts an element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object </a:t>
            </a:r>
            <a:r>
              <a:rPr lang="en-US" sz="2000" dirty="0">
                <a:solidFill>
                  <a:schemeClr val="tx2"/>
                </a:solidFill>
              </a:rPr>
              <a:t>pop</a:t>
            </a:r>
            <a:r>
              <a:rPr lang="en-US" sz="2000" dirty="0"/>
              <a:t>(): removes and returns the last inserted element</a:t>
            </a:r>
          </a:p>
        </p:txBody>
      </p:sp>
      <p:sp>
        <p:nvSpPr>
          <p:cNvPr id="38916" name="Rectangle 1028" descr="Rectangle: Click to edit Master text styles&#10;Second level&#10;Third level&#10;Fourth level&#10;Fifth level"/>
          <p:cNvSpPr>
            <a:spLocks noGrp="1" noChangeArrowheads="1"/>
          </p:cNvSpPr>
          <p:nvPr>
            <p:ph sz="half" idx="2"/>
          </p:nvPr>
        </p:nvSpPr>
        <p:spPr>
          <a:xfrm>
            <a:off x="4572000" y="2209800"/>
            <a:ext cx="3810000" cy="4343400"/>
          </a:xfrm>
        </p:spPr>
        <p:txBody>
          <a:bodyPr/>
          <a:lstStyle/>
          <a:p>
            <a:r>
              <a:rPr lang="en-US" sz="2400" dirty="0"/>
              <a:t>Auxiliary stack operations:</a:t>
            </a:r>
          </a:p>
          <a:p>
            <a:pPr lvl="1"/>
            <a:r>
              <a:rPr lang="en-US" sz="2000" dirty="0"/>
              <a:t>object </a:t>
            </a:r>
            <a:r>
              <a:rPr lang="en-US" sz="2000" dirty="0">
                <a:solidFill>
                  <a:schemeClr val="tx2"/>
                </a:solidFill>
              </a:rPr>
              <a:t>top</a:t>
            </a:r>
            <a:r>
              <a:rPr lang="en-US" sz="2000" dirty="0"/>
              <a:t>(): returns the last inserted element without removing it</a:t>
            </a:r>
          </a:p>
          <a:p>
            <a:pPr lvl="1"/>
            <a:r>
              <a:rPr lang="en-US" sz="2000" dirty="0"/>
              <a:t>integer </a:t>
            </a:r>
            <a:r>
              <a:rPr lang="en-US" sz="2000" dirty="0">
                <a:solidFill>
                  <a:schemeClr val="tx2"/>
                </a:solidFill>
              </a:rPr>
              <a:t>size</a:t>
            </a:r>
            <a:r>
              <a:rPr lang="en-US" sz="2000" dirty="0"/>
              <a:t>(): returns the number of elements stored</a:t>
            </a:r>
          </a:p>
          <a:p>
            <a:pPr lvl="1"/>
            <a:r>
              <a:rPr lang="en-US" sz="2000" dirty="0" err="1"/>
              <a:t>boolean</a:t>
            </a:r>
            <a:r>
              <a:rPr lang="en-US" sz="2000" dirty="0"/>
              <a:t> </a:t>
            </a:r>
            <a:r>
              <a:rPr lang="en-US" sz="2000" dirty="0" err="1">
                <a:solidFill>
                  <a:schemeClr val="tx2"/>
                </a:solidFill>
              </a:rPr>
              <a:t>isEmpty</a:t>
            </a:r>
            <a:r>
              <a:rPr lang="en-US" sz="2000" dirty="0"/>
              <a:t>(): indicates whether no elements are stored</a:t>
            </a:r>
          </a:p>
        </p:txBody>
      </p:sp>
      <p:graphicFrame>
        <p:nvGraphicFramePr>
          <p:cNvPr id="38917" name="Object 1029"/>
          <p:cNvGraphicFramePr>
            <a:graphicFrameLocks noChangeAspect="1"/>
          </p:cNvGraphicFramePr>
          <p:nvPr/>
        </p:nvGraphicFramePr>
        <p:xfrm>
          <a:off x="7620000" y="228600"/>
          <a:ext cx="1116013" cy="203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7" name="Photo Editor Photo" r:id="rId3" imgW="1980952" imgH="3610479" progId="">
                  <p:embed/>
                </p:oleObj>
              </mc:Choice>
              <mc:Fallback>
                <p:oleObj name="Photo Editor Photo" r:id="rId3" imgW="1980952" imgH="3610479" progId="">
                  <p:embed/>
                  <p:pic>
                    <p:nvPicPr>
                      <p:cNvPr id="0" name="Picture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EFEFE"/>
                          </a:clrFrom>
                          <a:clrTo>
                            <a:srgbClr val="FEFEFE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228600"/>
                        <a:ext cx="1116013" cy="2033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ADT Stack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 Pearson Education, Inc.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1370013"/>
            <a:ext cx="7708900" cy="423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350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2807</TotalTime>
  <Words>1469</Words>
  <Application>Microsoft Office PowerPoint</Application>
  <PresentationFormat>On-screen Show (4:3)</PresentationFormat>
  <Paragraphs>443</Paragraphs>
  <Slides>29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</vt:lpstr>
      <vt:lpstr>Arial Black</vt:lpstr>
      <vt:lpstr>Arial Narrow</vt:lpstr>
      <vt:lpstr>Calibri</vt:lpstr>
      <vt:lpstr>Symbol</vt:lpstr>
      <vt:lpstr>Tahoma</vt:lpstr>
      <vt:lpstr>Times New Roman</vt:lpstr>
      <vt:lpstr>Office Theme</vt:lpstr>
      <vt:lpstr>Photo Editor Photo</vt:lpstr>
      <vt:lpstr>Stacks</vt:lpstr>
      <vt:lpstr>PowerPoint Presentation</vt:lpstr>
      <vt:lpstr>Specifications of a Stack</vt:lpstr>
      <vt:lpstr>Applications of Stacks</vt:lpstr>
      <vt:lpstr>Stack operations</vt:lpstr>
      <vt:lpstr>Stack operations</vt:lpstr>
      <vt:lpstr>Linked Implementation</vt:lpstr>
      <vt:lpstr>The Stack ADT (§4.2)</vt:lpstr>
      <vt:lpstr>ADT Stack</vt:lpstr>
      <vt:lpstr>ADT Stack</vt:lpstr>
      <vt:lpstr>Stack Interface in Java</vt:lpstr>
      <vt:lpstr>PowerPoint Presentation</vt:lpstr>
      <vt:lpstr>PowerPoint Presentation</vt:lpstr>
      <vt:lpstr>Stack Usage Example</vt:lpstr>
      <vt:lpstr>Algebraic Expressions</vt:lpstr>
      <vt:lpstr>Infix to Postfix Conversion – Example (1)</vt:lpstr>
      <vt:lpstr>Evaluating Infix Expressions</vt:lpstr>
      <vt:lpstr>Infix to Postfix Conversion – Example (2)</vt:lpstr>
      <vt:lpstr>Infix to Postfix Conversion – Example (2)</vt:lpstr>
      <vt:lpstr>Infix to Postfix Conversion – Example (2)</vt:lpstr>
      <vt:lpstr>Infix to Postfix Conversion – Example (2)</vt:lpstr>
      <vt:lpstr>Postfix Evaluation - Algorithm</vt:lpstr>
      <vt:lpstr>Evaluating Postfix Expression – Example (1)</vt:lpstr>
      <vt:lpstr>Linked Implementation</vt:lpstr>
      <vt:lpstr>Linked Implementation</vt:lpstr>
      <vt:lpstr>Adding to the Top</vt:lpstr>
      <vt:lpstr>Peek and Pop</vt:lpstr>
      <vt:lpstr>Performance and Limitations</vt:lpstr>
      <vt:lpstr>Stack</vt:lpstr>
    </vt:vector>
  </TitlesOfParts>
  <Company>Brown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Algorithms</dc:title>
  <dc:creator>Roberto Tamassia</dc:creator>
  <cp:lastModifiedBy>Sara Almudauh</cp:lastModifiedBy>
  <cp:revision>245</cp:revision>
  <dcterms:created xsi:type="dcterms:W3CDTF">2002-01-21T02:22:10Z</dcterms:created>
  <dcterms:modified xsi:type="dcterms:W3CDTF">2018-11-12T19:57:23Z</dcterms:modified>
</cp:coreProperties>
</file>