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310" r:id="rId5"/>
    <p:sldId id="311" r:id="rId6"/>
    <p:sldId id="342" r:id="rId7"/>
    <p:sldId id="343" r:id="rId8"/>
    <p:sldId id="312" r:id="rId9"/>
    <p:sldId id="353" r:id="rId10"/>
    <p:sldId id="354" r:id="rId11"/>
    <p:sldId id="355" r:id="rId12"/>
    <p:sldId id="356" r:id="rId13"/>
    <p:sldId id="357" r:id="rId14"/>
    <p:sldId id="358" r:id="rId15"/>
    <p:sldId id="350" r:id="rId16"/>
    <p:sldId id="316" r:id="rId17"/>
    <p:sldId id="345" r:id="rId18"/>
    <p:sldId id="346" r:id="rId19"/>
    <p:sldId id="344" r:id="rId20"/>
    <p:sldId id="34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15" r:id="rId29"/>
    <p:sldId id="325" r:id="rId30"/>
    <p:sldId id="352" r:id="rId31"/>
    <p:sldId id="349" r:id="rId32"/>
    <p:sldId id="376" r:id="rId33"/>
    <p:sldId id="359" r:id="rId34"/>
    <p:sldId id="360" r:id="rId35"/>
    <p:sldId id="379" r:id="rId36"/>
    <p:sldId id="38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  <p:sldId id="370" r:id="rId46"/>
    <p:sldId id="371" r:id="rId47"/>
    <p:sldId id="372" r:id="rId48"/>
    <p:sldId id="373" r:id="rId49"/>
    <p:sldId id="374" r:id="rId50"/>
    <p:sldId id="37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94AF0-5698-40CC-A58B-CF2B81CC294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94AF0-5698-40CC-A58B-CF2B81CC2940}" type="slidenum">
              <a:rPr lang="ar-SA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E5982-FD9E-44BD-A3A2-C303C68427EC}" type="slidenum">
              <a:rPr lang="en-US"/>
              <a:pPr/>
              <a:t>25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19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3F60C-C2C4-4603-ACF5-BF36CA3FA884}" type="slidenum">
              <a:rPr lang="en-US"/>
              <a:pPr/>
              <a:t>26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08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2D509-16EF-4652-8097-ACB5FE45BAB3}" type="slidenum">
              <a:rPr lang="en-US"/>
              <a:pPr/>
              <a:t>36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28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77F4B-84DE-448A-ACAD-0CE272AD5251}" type="slidenum">
              <a:rPr lang="en-US"/>
              <a:pPr/>
              <a:t>46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75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319B0C5-BA64-4402-8D98-CAD06463C5AB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3C0680-43B6-40E6-B5B9-D085F68E173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7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D54B-9582-44F2-8114-255E8599CC0D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E7C-07A3-4E37-9EFE-DEC6FA275961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101E-6C40-4593-85D5-E70B35D00516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BDF9-F60F-4FB0-9B0C-85B4C3FE7FAC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2646-D93D-4559-8ADE-E0A7AD9D6C12}" type="datetime1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6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FA2-B6AC-4D0E-A790-7B35EFE4B357}" type="datetime1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69F9C5E-16C1-4DC6-9989-5FF5331636B3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8D031D-B2EA-4D7F-AD2F-7602BC2437C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267-D02D-4350-9A17-4DB12294D926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87DD9F-B2C0-4467-9488-B635BBDB6BC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172C-00E0-4ADA-B782-2B7B93C0ECF2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EDF1DC7-48E6-4544-8F28-6AE6D731FF5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72F5-FA17-47F2-8201-D7B5FA735B2C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6DA90A-C7CF-4EA9-823B-1DA8095AB46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30CE-7D4D-41D1-89F9-21F11D579BEB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581CDE0-3699-4544-9AD8-EE3A63CC56A2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DFD8-616D-4884-B0A3-3509AEF1C79A}" type="datetime1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43D4FD1-4716-44A7-9A51-D787AF12899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7802-A0DC-42C6-8B3C-967C1A59A023}" type="datetime1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D3563A8-2347-4BA8-ADD7-0F41DEB350E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E333-846A-431E-AE7B-4319D0BB07E2}" type="datetime1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9B59E98-72B3-4E84-997A-A0B6CF07C1D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5B-4978-48F8-B29B-DFD9B16EA4EB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BCD8A0-7C3E-48C1-8027-01DEE6034C2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086F-C037-4410-889E-EDB17BBC01A1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6567A4E-921A-45CB-818E-AD4F5B34943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75DDAD3-58AF-47B1-86F0-7F74489020B0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Fatimah Alakeel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6B5E21-A894-4A1B-914D-ECCE092BAD3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Addressing and</a:t>
            </a:r>
            <a:br>
              <a:rPr lang="en-US" dirty="0" smtClean="0"/>
            </a:br>
            <a:r>
              <a:rPr lang="en-US" dirty="0" smtClean="0"/>
              <a:t>Network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</a:p>
          <a:p>
            <a:pPr lvl="1"/>
            <a:r>
              <a:rPr lang="en-GB" b="1" dirty="0"/>
              <a:t>Add the final values.</a:t>
            </a:r>
            <a:r>
              <a:rPr lang="en-GB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67" y="3276600"/>
            <a:ext cx="56673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</a:p>
          <a:p>
            <a:pPr lvl="1"/>
            <a:r>
              <a:rPr lang="en-GB" b="1" dirty="0"/>
              <a:t>Write the answer along with its base subscript.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58578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14771"/>
            <a:ext cx="7667960" cy="368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6000" dirty="0">
                <a:cs typeface="Times New Roman" pitchFamily="18" charset="0"/>
              </a:rPr>
              <a:t>Classes</a:t>
            </a:r>
            <a:r>
              <a:rPr lang="en-US" sz="6000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2482" y="2438400"/>
            <a:ext cx="7925718" cy="4114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There are five classes of IP addresses, Class A through Class E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r>
              <a:rPr lang="en-US" dirty="0" smtClean="0"/>
              <a:t>We can find the class of an address when given the address in binary notation or dotted-decimal notation. </a:t>
            </a:r>
          </a:p>
          <a:p>
            <a:r>
              <a:rPr lang="en-US" dirty="0" smtClean="0"/>
              <a:t>If the address is given in binary notation, the first few bits can immediately tell us the class of the address.</a:t>
            </a:r>
          </a:p>
          <a:p>
            <a:r>
              <a:rPr lang="en-US" dirty="0" smtClean="0"/>
              <a:t> If the address is given in decimal-dotted notation, the first byte defines the class.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3.bp.blogspot.com/-vhQszNTIVFs/UTiQkezxFqI/AAAAAAAASQs/c66inI9hsz0/s800/classes-binary-dotted-dec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686800" cy="37338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0" smtClean="0">
                <a:cs typeface="Times New Roman" pitchFamily="18" charset="0"/>
              </a:rPr>
              <a:t>Classes</a:t>
            </a:r>
            <a:r>
              <a:rPr lang="en-US" sz="600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489200"/>
            <a:ext cx="7441418" cy="3530600"/>
          </a:xfrm>
        </p:spPr>
        <p:txBody>
          <a:bodyPr/>
          <a:lstStyle/>
          <a:p>
            <a:r>
              <a:rPr lang="en-US" dirty="0" smtClean="0"/>
              <a:t>Each class is divided into a fixed number of blocks (that </a:t>
            </a:r>
            <a:r>
              <a:rPr lang="en-US" dirty="0" smtClean="0">
                <a:cs typeface="Times New Roman" pitchFamily="18" charset="0"/>
              </a:rPr>
              <a:t> indicate the number of the networks) </a:t>
            </a:r>
            <a:r>
              <a:rPr lang="en-US" dirty="0" smtClean="0"/>
              <a:t>with each block having a fixed size (</a:t>
            </a:r>
            <a:r>
              <a:rPr lang="en-US" dirty="0" smtClean="0">
                <a:cs typeface="Times New Roman" pitchFamily="18" charset="0"/>
              </a:rPr>
              <a:t>the number of the host).</a:t>
            </a:r>
          </a:p>
          <a:p>
            <a:r>
              <a:rPr lang="en-US" dirty="0" smtClean="0"/>
              <a:t>An IP address in class A, B, or C is divided into </a:t>
            </a:r>
            <a:r>
              <a:rPr lang="en-US" dirty="0" err="1" smtClean="0"/>
              <a:t>netid</a:t>
            </a:r>
            <a:r>
              <a:rPr lang="en-US" dirty="0" smtClean="0"/>
              <a:t> and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parts are of varying lengths, depending on the class of the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86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Addresses in classes A, B, and C are for the </a:t>
            </a:r>
            <a:r>
              <a:rPr lang="en-US" sz="2000" dirty="0" err="1" smtClean="0"/>
              <a:t>unicast</a:t>
            </a:r>
            <a:r>
              <a:rPr lang="en-US" sz="2000" dirty="0" smtClean="0"/>
              <a:t> communication, from one source to one destination.</a:t>
            </a:r>
          </a:p>
          <a:p>
            <a:r>
              <a:rPr lang="en-US" sz="2000" dirty="0" smtClean="0"/>
              <a:t>Addresses in class D are for multicast communication, from one source to a group of destinations.</a:t>
            </a:r>
          </a:p>
          <a:p>
            <a:r>
              <a:rPr lang="en-US" sz="2000" dirty="0" smtClean="0"/>
              <a:t> Multicast address can be used only as destination address, but never as a source address.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382000" cy="4038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octet indicates the number of the network, and the remaining three octets indicate the number of the host.</a:t>
            </a:r>
          </a:p>
          <a:p>
            <a:r>
              <a:rPr lang="en-US" dirty="0">
                <a:cs typeface="Times New Roman" pitchFamily="18" charset="0"/>
              </a:rPr>
              <a:t>126 network addresses</a:t>
            </a:r>
          </a:p>
          <a:p>
            <a:r>
              <a:rPr lang="en-US" dirty="0">
                <a:cs typeface="Times New Roman" pitchFamily="18" charset="0"/>
              </a:rPr>
              <a:t>16 million hosts per network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A</a:t>
            </a:r>
          </a:p>
        </p:txBody>
      </p:sp>
      <p:pic>
        <p:nvPicPr>
          <p:cNvPr id="15363" name="Picture 3" descr="Fig05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30972"/>
          <a:stretch>
            <a:fillRect/>
          </a:stretch>
        </p:blipFill>
        <p:spPr>
          <a:xfrm>
            <a:off x="457200" y="2781300"/>
            <a:ext cx="7924800" cy="1905000"/>
          </a:xfrm>
          <a:noFill/>
          <a:ln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2876550"/>
            <a:ext cx="21336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5181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1- 126</a:t>
            </a:r>
          </a:p>
        </p:txBody>
      </p:sp>
    </p:spTree>
    <p:extLst>
      <p:ext uri="{BB962C8B-B14F-4D97-AF65-F5344CB8AC3E}">
        <p14:creationId xmlns:p14="http://schemas.microsoft.com/office/powerpoint/2010/main" val="3718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IP Addressing</a:t>
            </a:r>
            <a:r>
              <a:rPr lang="en-US" sz="6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this level of communication, we need a global addressing scheme; we called this logical address or IP address.</a:t>
            </a:r>
          </a:p>
          <a:p>
            <a:r>
              <a:rPr lang="en-US" sz="2400" dirty="0" smtClean="0"/>
              <a:t>The IP address is 32 bits in length.</a:t>
            </a:r>
          </a:p>
          <a:p>
            <a:r>
              <a:rPr lang="en-US" sz="2400" dirty="0" smtClean="0"/>
              <a:t>IP addresses are unique. They are unique in the sense that each address defines one, and only one, connection to the Internet. </a:t>
            </a:r>
          </a:p>
          <a:p>
            <a:r>
              <a:rPr lang="en-US" sz="2400" dirty="0" smtClean="0"/>
              <a:t>Two devices on the Internet can never have the same address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846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153400" cy="403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The first two octets indicate the network number, and last two octets indicate the host.  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It is intended for organizations that have more networks, but not as many hosts per network.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16,384 network addresses</a:t>
            </a:r>
          </a:p>
          <a:p>
            <a:pPr>
              <a:lnSpc>
                <a:spcPct val="80000"/>
              </a:lnSpc>
            </a:pPr>
            <a:r>
              <a:rPr lang="en-US" dirty="0">
                <a:cs typeface="Times New Roman" pitchFamily="18" charset="0"/>
              </a:rPr>
              <a:t>65,534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19197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B</a:t>
            </a:r>
          </a:p>
        </p:txBody>
      </p:sp>
      <p:pic>
        <p:nvPicPr>
          <p:cNvPr id="17411" name="Picture 3" descr="Fig05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27605"/>
          <a:stretch>
            <a:fillRect/>
          </a:stretch>
        </p:blipFill>
        <p:spPr>
          <a:xfrm>
            <a:off x="533400" y="1676400"/>
            <a:ext cx="8153400" cy="2286000"/>
          </a:xfrm>
          <a:noFill/>
          <a:ln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1676400"/>
            <a:ext cx="41910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128 - </a:t>
            </a:r>
            <a:r>
              <a:rPr lang="en-US" sz="2000" dirty="0" smtClean="0">
                <a:solidFill>
                  <a:srgbClr val="FF0066"/>
                </a:solidFill>
              </a:rPr>
              <a:t>191</a:t>
            </a:r>
            <a:endParaRPr lang="en-US" sz="2000" dirty="0">
              <a:solidFill>
                <a:srgbClr val="FF0066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576" y="4759984"/>
            <a:ext cx="737686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IP 127 is reserved for loop </a:t>
            </a:r>
            <a:r>
              <a:rPr lang="en-US" sz="2000" dirty="0" smtClean="0"/>
              <a:t>back and for internal testing on a local machine.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[You can test this: you should always be able to ping 127.0.0.1, which points to yourself]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6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Class C</a:t>
            </a:r>
            <a:r>
              <a:rPr lang="en-US" sz="6000" b="1" i="1">
                <a:latin typeface="New York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7898618" cy="3911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first three octets are for the network number, and last octet is for the host. </a:t>
            </a:r>
          </a:p>
          <a:p>
            <a:r>
              <a:rPr lang="en-US" dirty="0">
                <a:cs typeface="Times New Roman" pitchFamily="18" charset="0"/>
              </a:rPr>
              <a:t>It is intended for organizations that have many networks, but few hosts per network.</a:t>
            </a:r>
          </a:p>
          <a:p>
            <a:pPr algn="just"/>
            <a:r>
              <a:rPr lang="en-US" dirty="0">
                <a:cs typeface="Times New Roman" pitchFamily="18" charset="0"/>
              </a:rPr>
              <a:t> Over 2 million network numbers</a:t>
            </a:r>
          </a:p>
          <a:p>
            <a:pPr algn="just"/>
            <a:r>
              <a:rPr lang="en-US" dirty="0">
                <a:cs typeface="Times New Roman" pitchFamily="18" charset="0"/>
              </a:rPr>
              <a:t> 254 hosts per network</a:t>
            </a:r>
          </a:p>
        </p:txBody>
      </p:sp>
    </p:spTree>
    <p:extLst>
      <p:ext uri="{BB962C8B-B14F-4D97-AF65-F5344CB8AC3E}">
        <p14:creationId xmlns:p14="http://schemas.microsoft.com/office/powerpoint/2010/main" val="24160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Class C</a:t>
            </a:r>
          </a:p>
        </p:txBody>
      </p:sp>
      <p:pic>
        <p:nvPicPr>
          <p:cNvPr id="19459" name="Picture 3" descr="Fig05-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38" b="22554"/>
          <a:stretch>
            <a:fillRect/>
          </a:stretch>
        </p:blipFill>
        <p:spPr>
          <a:xfrm>
            <a:off x="478316" y="2667000"/>
            <a:ext cx="8153400" cy="2286000"/>
          </a:xfrm>
          <a:noFill/>
          <a:ln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7398" y="2514600"/>
            <a:ext cx="6019800" cy="2057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3340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66"/>
                </a:solidFill>
              </a:rPr>
              <a:t>Network range from 192 - </a:t>
            </a:r>
            <a:r>
              <a:rPr lang="en-US" sz="2000" dirty="0" smtClean="0">
                <a:solidFill>
                  <a:srgbClr val="FF0066"/>
                </a:solidFill>
              </a:rPr>
              <a:t>223</a:t>
            </a:r>
            <a:endParaRPr lang="en-U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cs typeface="Times New Roman" pitchFamily="18" charset="0"/>
              </a:rPr>
              <a:t>Other Classes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64382" y="2489200"/>
            <a:ext cx="8279618" cy="398780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Class D and Class E addresses are for special uses.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Class D: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Class D network range 224-239</a:t>
            </a:r>
          </a:p>
          <a:p>
            <a:r>
              <a:rPr lang="en-US" dirty="0" smtClean="0"/>
              <a:t>Class D addresses are reserved for multicasting. </a:t>
            </a:r>
          </a:p>
          <a:p>
            <a:pPr>
              <a:buNone/>
            </a:pPr>
            <a:r>
              <a:rPr lang="en-US" b="1" u="sng" dirty="0" smtClean="0"/>
              <a:t>Class E:</a:t>
            </a:r>
          </a:p>
          <a:p>
            <a:r>
              <a:rPr lang="en-US" dirty="0" smtClean="0">
                <a:solidFill>
                  <a:srgbClr val="D60093"/>
                </a:solidFill>
              </a:rPr>
              <a:t>Class E  network range 240-254</a:t>
            </a:r>
            <a:endParaRPr lang="en-US" dirty="0">
              <a:solidFill>
                <a:srgbClr val="D60093"/>
              </a:solidFill>
            </a:endParaRPr>
          </a:p>
          <a:p>
            <a:r>
              <a:rPr lang="en-US" dirty="0" smtClean="0"/>
              <a:t>Class E addresses are reserved for future use</a:t>
            </a:r>
          </a:p>
          <a:p>
            <a:r>
              <a:rPr lang="en-US" dirty="0" smtClean="0">
                <a:cs typeface="Times New Roman" pitchFamily="18" charset="0"/>
              </a:rPr>
              <a:t>Special IP addresses are known as private addresses.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092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096000" cy="41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3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001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tutorials.beginners.co.uk/images/articles/283/imag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77200" cy="527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Binary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70018" cy="353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binary notation, the IP address is displayed as 32 bits. </a:t>
            </a:r>
          </a:p>
          <a:p>
            <a:r>
              <a:rPr lang="en-US" sz="2200" dirty="0" smtClean="0"/>
              <a:t>Each octet is often referred to as a byte.</a:t>
            </a:r>
          </a:p>
          <a:p>
            <a:r>
              <a:rPr lang="en-US" sz="2200" dirty="0" smtClean="0"/>
              <a:t>Example: </a:t>
            </a:r>
            <a:br>
              <a:rPr lang="en-US" sz="2200" dirty="0" smtClean="0"/>
            </a:br>
            <a:r>
              <a:rPr lang="en-US" sz="2200" dirty="0" smtClean="0"/>
              <a:t>01110101 10010101 00011101 00000010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514600"/>
            <a:ext cx="8153400" cy="3657600"/>
          </a:xfrm>
        </p:spPr>
        <p:txBody>
          <a:bodyPr/>
          <a:lstStyle/>
          <a:p>
            <a:r>
              <a:rPr lang="en-US" dirty="0" smtClean="0"/>
              <a:t>When an organization is given a block of class A, B, or C address, the first address in the block defines the </a:t>
            </a:r>
            <a:r>
              <a:rPr lang="en-US" i="1" dirty="0" smtClean="0"/>
              <a:t>network address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address is used by routers outside the organization to route the packets destined for the network.</a:t>
            </a:r>
          </a:p>
          <a:p>
            <a:r>
              <a:rPr lang="en-US" dirty="0" smtClean="0"/>
              <a:t>The outside world, when it comes to routing, recognize the network, not individual hosts on the network.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0680-43B6-40E6-B5B9-D085F68E1734}" type="slidenum">
              <a:rPr lang="ar-SA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06" y="2374900"/>
            <a:ext cx="8203418" cy="3530600"/>
          </a:xfrm>
        </p:spPr>
        <p:txBody>
          <a:bodyPr/>
          <a:lstStyle/>
          <a:p>
            <a:r>
              <a:rPr lang="en-US" dirty="0" smtClean="0"/>
              <a:t>As known, the IP address is divided to </a:t>
            </a:r>
            <a:r>
              <a:rPr lang="en-US" dirty="0" err="1" smtClean="0"/>
              <a:t>netid</a:t>
            </a:r>
            <a:r>
              <a:rPr lang="en-US" dirty="0" smtClean="0"/>
              <a:t> and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reach a host on the internet, we must first reach the network by using the </a:t>
            </a:r>
            <a:r>
              <a:rPr lang="en-US" dirty="0" err="1" smtClean="0"/>
              <a:t>netid</a:t>
            </a:r>
            <a:r>
              <a:rPr lang="en-US" dirty="0" smtClean="0"/>
              <a:t>. Then we must reach the host itself by using the </a:t>
            </a:r>
            <a:r>
              <a:rPr lang="en-US" dirty="0" err="1" smtClean="0"/>
              <a:t>hostid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i.e. the IP addresses are designed with two levels of hierarchy.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2" y="1905000"/>
            <a:ext cx="60388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7200"/>
            <a:ext cx="6038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01607"/>
            <a:ext cx="6992816" cy="16927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6273032" cy="39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458200" cy="3530600"/>
          </a:xfrm>
        </p:spPr>
        <p:txBody>
          <a:bodyPr/>
          <a:lstStyle/>
          <a:p>
            <a:r>
              <a:rPr lang="en-US" dirty="0" smtClean="0"/>
              <a:t>Sometimes, an organization needs to assemble the hosts into groups; the network needs to be divided into several </a:t>
            </a:r>
            <a:r>
              <a:rPr lang="en-US" dirty="0" err="1" smtClean="0"/>
              <a:t>subnetworks</a:t>
            </a:r>
            <a:r>
              <a:rPr lang="en-US" dirty="0" smtClean="0"/>
              <a:t> (subnets).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763000" cy="353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/>
              <a:t>Subnetting</a:t>
            </a:r>
            <a:r>
              <a:rPr lang="en-US" sz="2000" b="1" dirty="0" smtClean="0"/>
              <a:t> a network can be done for a variety of reasons:</a:t>
            </a:r>
          </a:p>
          <a:p>
            <a:r>
              <a:rPr lang="en-US" dirty="0" smtClean="0"/>
              <a:t>A company uses two or more types of LAN technology (for example, Ethernet, Token Ring) on their network or different physical media (such as Ethernet, FDDI, WAN, etc.)  </a:t>
            </a:r>
          </a:p>
          <a:p>
            <a:r>
              <a:rPr lang="en-US" dirty="0" smtClean="0"/>
              <a:t>Two network segments are restricted by distance limitations (for example, remote offices linked via point-to-point circuit). </a:t>
            </a:r>
          </a:p>
          <a:p>
            <a:r>
              <a:rPr lang="en-US" dirty="0" smtClean="0"/>
              <a:t>Segments need to be localized for network management reasons (accounting segment, sales segment, etc.).</a:t>
            </a:r>
          </a:p>
          <a:p>
            <a:r>
              <a:rPr lang="en-US" dirty="0" smtClean="0"/>
              <a:t>Hosts which dominate most of the LAN bandwidth need to be isolated.</a:t>
            </a:r>
          </a:p>
          <a:p>
            <a:r>
              <a:rPr lang="en-US" dirty="0" smtClean="0"/>
              <a:t>Security.</a:t>
            </a:r>
          </a:p>
          <a:p>
            <a:r>
              <a:rPr lang="en-US" b="1" dirty="0" smtClean="0"/>
              <a:t>The most common reason is to control network traffic.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Subnetting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33154"/>
            <a:ext cx="8458200" cy="3530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 </a:t>
            </a:r>
            <a:r>
              <a:rPr lang="en-GB" sz="2000" dirty="0" err="1" smtClean="0"/>
              <a:t>subnetting</a:t>
            </a:r>
            <a:r>
              <a:rPr lang="en-GB" sz="2000" dirty="0" smtClean="0"/>
              <a:t>, a network is divided into several smaller groups with each </a:t>
            </a:r>
            <a:r>
              <a:rPr lang="en-GB" sz="2000" dirty="0" err="1" smtClean="0"/>
              <a:t>subnetwork</a:t>
            </a:r>
            <a:r>
              <a:rPr lang="en-GB" sz="2000" dirty="0" smtClean="0"/>
              <a:t> ( or subnet) having its own </a:t>
            </a:r>
            <a:r>
              <a:rPr lang="en-GB" sz="2000" dirty="0" err="1" smtClean="0"/>
              <a:t>subnetwork</a:t>
            </a:r>
            <a:r>
              <a:rPr lang="en-GB" sz="2000" dirty="0" smtClean="0"/>
              <a:t> address.</a:t>
            </a:r>
          </a:p>
          <a:p>
            <a:r>
              <a:rPr lang="en-GB" sz="2000" dirty="0" smtClean="0"/>
              <a:t>When we divide a network into several subnets, we have three level of hierarchy, network, subnet and host.</a:t>
            </a:r>
          </a:p>
          <a:p>
            <a:r>
              <a:rPr lang="en-GB" sz="2000" dirty="0" err="1" smtClean="0"/>
              <a:t>Subnetting</a:t>
            </a:r>
            <a:r>
              <a:rPr lang="en-GB" sz="2000" dirty="0" smtClean="0"/>
              <a:t> </a:t>
            </a:r>
            <a:r>
              <a:rPr lang="en-GB" sz="2000" dirty="0"/>
              <a:t>is done by borrowing bits from the </a:t>
            </a:r>
            <a:r>
              <a:rPr lang="en-GB" sz="2000" dirty="0">
                <a:solidFill>
                  <a:srgbClr val="FF0000"/>
                </a:solidFill>
              </a:rPr>
              <a:t>host</a:t>
            </a:r>
            <a:r>
              <a:rPr lang="en-GB" sz="2000" dirty="0"/>
              <a:t> part and add them the </a:t>
            </a:r>
            <a:r>
              <a:rPr lang="en-GB" sz="2000" dirty="0">
                <a:solidFill>
                  <a:srgbClr val="FF0000"/>
                </a:solidFill>
              </a:rPr>
              <a:t>network</a:t>
            </a:r>
            <a:r>
              <a:rPr lang="en-GB" sz="2000" dirty="0"/>
              <a:t> part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36</a:t>
            </a:fld>
            <a:endParaRPr lang="en-US"/>
          </a:p>
        </p:txBody>
      </p:sp>
      <p:pic>
        <p:nvPicPr>
          <p:cNvPr id="22530" name="Picture 2" descr="http://www.infocellar.com/networks/ip/Images/subne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83137"/>
            <a:ext cx="3505200" cy="176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7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4582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The IP address is split into a network and host portion.</a:t>
            </a:r>
          </a:p>
          <a:p>
            <a:r>
              <a:rPr lang="en-US" dirty="0" smtClean="0"/>
              <a:t>The network portion always remains fixed for a particular network, while the remaining bits which make up the host portion can be altered to give the range of addresses to assign to hosts.</a:t>
            </a:r>
          </a:p>
          <a:p>
            <a:r>
              <a:rPr lang="en-US" dirty="0" smtClean="0"/>
              <a:t>To determine where the network portion ends and the host portion begins, a subnet mask is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3886200"/>
          </a:xfrm>
        </p:spPr>
        <p:txBody>
          <a:bodyPr/>
          <a:lstStyle/>
          <a:p>
            <a:r>
              <a:rPr lang="en-US" dirty="0" smtClean="0"/>
              <a:t>When a router receives a packet with a destination address, it needs to route the packet.</a:t>
            </a:r>
          </a:p>
          <a:p>
            <a:r>
              <a:rPr lang="en-US" dirty="0" smtClean="0"/>
              <a:t>The routing is based on the network address and </a:t>
            </a:r>
            <a:r>
              <a:rPr lang="en-US" dirty="0" err="1" smtClean="0"/>
              <a:t>subnetwork</a:t>
            </a:r>
            <a:r>
              <a:rPr lang="en-US" dirty="0" smtClean="0"/>
              <a:t> address.</a:t>
            </a:r>
          </a:p>
          <a:p>
            <a:r>
              <a:rPr lang="en-US" dirty="0" smtClean="0"/>
              <a:t>The router outside the organization routes the packet based on the network address.</a:t>
            </a:r>
          </a:p>
          <a:p>
            <a:r>
              <a:rPr lang="en-US" dirty="0" smtClean="0"/>
              <a:t>The router inside the organization routes the packet based on the </a:t>
            </a:r>
            <a:r>
              <a:rPr lang="en-US" dirty="0" err="1" smtClean="0"/>
              <a:t>subnetwork</a:t>
            </a:r>
            <a:r>
              <a:rPr lang="en-US" dirty="0" smtClean="0"/>
              <a:t> address.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But!! How can router find the network and </a:t>
            </a:r>
            <a:r>
              <a:rPr lang="en-US" dirty="0" err="1" smtClean="0">
                <a:solidFill>
                  <a:srgbClr val="FF0000"/>
                </a:solidFill>
              </a:rPr>
              <a:t>subnetwork</a:t>
            </a:r>
            <a:r>
              <a:rPr lang="en-US" dirty="0" smtClean="0">
                <a:solidFill>
                  <a:srgbClr val="FF0000"/>
                </a:solidFill>
              </a:rPr>
              <a:t> address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router outside the organization has a routing table with one column based on the network addresses.</a:t>
            </a:r>
          </a:p>
          <a:p>
            <a:r>
              <a:rPr lang="en-US" sz="2000" dirty="0" smtClean="0"/>
              <a:t> The router inside the organization has a routing table based on the </a:t>
            </a:r>
            <a:r>
              <a:rPr lang="en-US" sz="2000" dirty="0" err="1" smtClean="0"/>
              <a:t>subnetwork</a:t>
            </a:r>
            <a:r>
              <a:rPr lang="en-US" sz="2000" dirty="0" smtClean="0"/>
              <a:t> addresses.</a:t>
            </a:r>
          </a:p>
          <a:p>
            <a:r>
              <a:rPr lang="en-US" sz="2000" dirty="0" smtClean="0"/>
              <a:t>A 32-bit number called </a:t>
            </a:r>
            <a:r>
              <a:rPr lang="en-US" sz="2000" b="1" dirty="0" smtClean="0"/>
              <a:t>mask</a:t>
            </a:r>
            <a:r>
              <a:rPr lang="en-US" sz="2000" dirty="0" smtClean="0"/>
              <a:t> is the key.</a:t>
            </a:r>
          </a:p>
          <a:p>
            <a:r>
              <a:rPr lang="en-US" sz="2000" dirty="0" smtClean="0"/>
              <a:t>The router outside the organization use a </a:t>
            </a:r>
            <a:r>
              <a:rPr lang="en-US" sz="2000" b="1" dirty="0" smtClean="0"/>
              <a:t>default mask.</a:t>
            </a:r>
          </a:p>
          <a:p>
            <a:r>
              <a:rPr lang="en-US" sz="2000" dirty="0" smtClean="0"/>
              <a:t>The router inside the organization use a </a:t>
            </a:r>
            <a:r>
              <a:rPr lang="en-US" sz="2000" b="1" dirty="0" smtClean="0"/>
              <a:t>subnet mask.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Dotted-Decimal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01000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make the IP address more compact and easier to read.</a:t>
            </a:r>
          </a:p>
          <a:p>
            <a:r>
              <a:rPr lang="en-US" sz="2000" dirty="0" smtClean="0"/>
              <a:t>The IP address is written in decimal form with a decimal point (dot) separating the bytes.</a:t>
            </a:r>
          </a:p>
          <a:p>
            <a:r>
              <a:rPr lang="en-US" sz="2000" dirty="0" smtClean="0"/>
              <a:t>Example: 117.149.29.2</a:t>
            </a:r>
          </a:p>
          <a:p>
            <a:r>
              <a:rPr lang="en-US" sz="2000" dirty="0" smtClean="0"/>
              <a:t>Note that because each byte (octet) is 8 bits, each number in dotted-decimal notation is a value ranging from 0 to 255.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458200" cy="3530600"/>
          </a:xfrm>
        </p:spPr>
        <p:txBody>
          <a:bodyPr/>
          <a:lstStyle/>
          <a:p>
            <a:r>
              <a:rPr lang="en-US" dirty="0" smtClean="0"/>
              <a:t>A default mask is 32-bit binary number that gives the network address when </a:t>
            </a:r>
            <a:r>
              <a:rPr lang="en-US" dirty="0" err="1" smtClean="0"/>
              <a:t>ANDed</a:t>
            </a:r>
            <a:r>
              <a:rPr lang="en-US" dirty="0" smtClean="0"/>
              <a:t> with an address in the block.</a:t>
            </a:r>
          </a:p>
          <a:p>
            <a:r>
              <a:rPr lang="en-US" dirty="0" smtClean="0"/>
              <a:t>If the bit in the mask is 1 </a:t>
            </a:r>
            <a:r>
              <a:rPr lang="en-US" dirty="0" smtClean="0">
                <a:sym typeface="Wingdings" pitchFamily="2" charset="2"/>
              </a:rPr>
              <a:t> the corresponding bit in the address is retained ( no change).</a:t>
            </a:r>
          </a:p>
          <a:p>
            <a:r>
              <a:rPr lang="en-US" dirty="0" smtClean="0"/>
              <a:t>If the bit in the mask is 0 </a:t>
            </a:r>
            <a:r>
              <a:rPr lang="en-US" dirty="0" smtClean="0">
                <a:sym typeface="Wingdings" pitchFamily="2" charset="2"/>
              </a:rPr>
              <a:t> 0 bit in the output is the result.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40</a:t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7410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2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Subnet Mask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362200"/>
            <a:ext cx="8001000" cy="3124200"/>
          </a:xfrm>
        </p:spPr>
        <p:txBody>
          <a:bodyPr/>
          <a:lstStyle/>
          <a:p>
            <a:r>
              <a:rPr lang="en-US" dirty="0" smtClean="0"/>
              <a:t>The number of 1s in a subnet mask is more than the number of 1s in the corresponding default mask.</a:t>
            </a:r>
          </a:p>
          <a:p>
            <a:r>
              <a:rPr lang="en-US" dirty="0" smtClean="0"/>
              <a:t>In subnet mask, we change some of the leftmost 0s in the default mask to make subnet mask.</a:t>
            </a:r>
          </a:p>
          <a:p>
            <a:r>
              <a:rPr lang="en-US" dirty="0" smtClean="0"/>
              <a:t>The number of subnets is determine by the number of extra1s.</a:t>
            </a:r>
          </a:p>
          <a:p>
            <a:r>
              <a:rPr lang="en-US" dirty="0" smtClean="0"/>
              <a:t>If the number of extra 1 is </a:t>
            </a:r>
            <a:r>
              <a:rPr lang="en-US" b="1" dirty="0" smtClean="0"/>
              <a:t>n, </a:t>
            </a:r>
            <a:r>
              <a:rPr lang="en-US" dirty="0" smtClean="0"/>
              <a:t>the number of subnets is </a:t>
            </a:r>
            <a:r>
              <a:rPr lang="en-US" b="1" dirty="0" smtClean="0"/>
              <a:t>2</a:t>
            </a:r>
            <a:r>
              <a:rPr lang="en-US" b="1" baseline="30000" dirty="0" smtClean="0"/>
              <a:t>n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dirty="0" smtClean="0"/>
              <a:t>If the number of subnets is </a:t>
            </a:r>
            <a:r>
              <a:rPr lang="en-US" b="1" dirty="0" smtClean="0"/>
              <a:t>N, </a:t>
            </a:r>
            <a:r>
              <a:rPr lang="en-US" dirty="0" smtClean="0"/>
              <a:t>the number of extra 1s is</a:t>
            </a:r>
            <a:r>
              <a:rPr lang="en-US" b="1" dirty="0" smtClean="0"/>
              <a:t> log</a:t>
            </a:r>
            <a:r>
              <a:rPr lang="en-US" b="1" baseline="-25000" dirty="0" smtClean="0"/>
              <a:t>2</a:t>
            </a:r>
            <a:r>
              <a:rPr lang="en-US" b="1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42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058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051018" cy="375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Assume the IP address is 140.179.240.200, it has a Class B default mask, perfume a logical AND:</a:t>
            </a:r>
          </a:p>
          <a:p>
            <a:pPr>
              <a:buNone/>
            </a:pPr>
            <a:r>
              <a:rPr lang="en-US" sz="2000" dirty="0" smtClean="0"/>
              <a:t>10001100.10110011.11110000.11001000      140.179.240.200   IP Address</a:t>
            </a:r>
          </a:p>
          <a:p>
            <a:pPr>
              <a:buNone/>
            </a:pPr>
            <a:r>
              <a:rPr lang="en-US" sz="2000" dirty="0" smtClean="0"/>
              <a:t>11111111.11111111.00000000.00000000      255.255.000.000   Subnet Mask</a:t>
            </a:r>
          </a:p>
          <a:p>
            <a:pPr>
              <a:buNone/>
            </a:pPr>
            <a:r>
              <a:rPr lang="en-US" sz="2000" dirty="0" smtClean="0"/>
              <a:t>--------------------------------------------------------</a:t>
            </a:r>
          </a:p>
          <a:p>
            <a:pPr>
              <a:buNone/>
            </a:pPr>
            <a:r>
              <a:rPr lang="en-US" sz="2000" dirty="0" smtClean="0"/>
              <a:t>10001100.10110011.00000000.00000000      </a:t>
            </a:r>
            <a:r>
              <a:rPr lang="en-US" sz="2000" dirty="0" smtClean="0">
                <a:solidFill>
                  <a:srgbClr val="D60093"/>
                </a:solidFill>
              </a:rPr>
              <a:t>140.179.000.000   Network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3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60324" cy="3530600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" charset="0"/>
              </a:rPr>
              <a:t>What is the </a:t>
            </a:r>
            <a:r>
              <a:rPr lang="en-US" dirty="0" err="1">
                <a:latin typeface="Times" charset="0"/>
              </a:rPr>
              <a:t>subnetwork</a:t>
            </a:r>
            <a:r>
              <a:rPr lang="en-US" dirty="0">
                <a:latin typeface="Times" charset="0"/>
              </a:rPr>
              <a:t> address if the destination address is 19.30.84.5 and the mask is 255.255.192.0?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1DC7-48E6-4544-8F28-6AE6D731FF5C}" type="slidenum">
              <a:rPr lang="ar-SA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9" y="2133600"/>
            <a:ext cx="79914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124200" y="9525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124200" y="1098873"/>
            <a:ext cx="1643062" cy="6175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9E98-72B3-4E84-997A-A0B6CF07C1DD}" type="slidenum">
              <a:rPr lang="ar-SA" smtClean="0"/>
              <a:pPr/>
              <a:t>47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20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IP Addressing</a:t>
            </a:r>
          </a:p>
        </p:txBody>
      </p:sp>
      <p:pic>
        <p:nvPicPr>
          <p:cNvPr id="39938" name="Picture 2" descr="http://upload.wikimedia.org/wikipedia/commons/thumb/7/74/Ipv4_address.svg/300px-Ipv4_addres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81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2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696200" cy="709865"/>
          </a:xfrm>
        </p:spPr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Step1</a:t>
            </a:r>
          </a:p>
          <a:p>
            <a:pPr lvl="1"/>
            <a:r>
              <a:rPr lang="en-GB" b="1" dirty="0"/>
              <a:t>Write down the binary number and list the powers of 2 from right to left</a:t>
            </a:r>
            <a:r>
              <a:rPr lang="en-GB" b="1" dirty="0" smtClean="0"/>
              <a:t>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81400"/>
            <a:ext cx="5781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GB" b="1" dirty="0"/>
              <a:t>Write the digits of the binary number below their corresponding powers of two.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3581400"/>
            <a:ext cx="5762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</a:p>
          <a:p>
            <a:pPr lvl="1"/>
            <a:r>
              <a:rPr lang="en-GB" b="1" dirty="0"/>
              <a:t>Connect the digits in the binary number with their corresponding powers of two.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2" y="3657600"/>
            <a:ext cx="57531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Convert from Binary to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</a:p>
          <a:p>
            <a:pPr lvl="1"/>
            <a:r>
              <a:rPr lang="en-GB" b="1" dirty="0"/>
              <a:t>Write down the final value of each power of two.</a:t>
            </a:r>
            <a:r>
              <a:rPr lang="en-GB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37" y="3495675"/>
            <a:ext cx="5772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9E69D0F0065419A4E123ACC4E961F" ma:contentTypeVersion="0" ma:contentTypeDescription="Create a new document." ma:contentTypeScope="" ma:versionID="ba28e6fc789e9bcc1c5b85db2ae5da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AF397F-5F21-4BE5-8D94-D5E963DE3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A9640D-0C46-459E-BDBD-5E6C803A0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F04740-A80B-4E77-A047-866FCF53CF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1147</TotalTime>
  <Words>1424</Words>
  <Application>Microsoft Macintosh PowerPoint</Application>
  <PresentationFormat>On-screen Show (4:3)</PresentationFormat>
  <Paragraphs>165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Century Gothic</vt:lpstr>
      <vt:lpstr>New York</vt:lpstr>
      <vt:lpstr>Times</vt:lpstr>
      <vt:lpstr>Times New Roman</vt:lpstr>
      <vt:lpstr>Wingdings</vt:lpstr>
      <vt:lpstr>Wingdings 3</vt:lpstr>
      <vt:lpstr>Ion Boardroom</vt:lpstr>
      <vt:lpstr>IP Addressing and Network Software</vt:lpstr>
      <vt:lpstr>IP Addressing </vt:lpstr>
      <vt:lpstr>Binary Notation</vt:lpstr>
      <vt:lpstr>Dotted-Decimal Notation</vt:lpstr>
      <vt:lpstr>IP Addressing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How to Convert from Binary to Decimal</vt:lpstr>
      <vt:lpstr>Example</vt:lpstr>
      <vt:lpstr>Classes </vt:lpstr>
      <vt:lpstr>PowerPoint Presentation</vt:lpstr>
      <vt:lpstr>Classes</vt:lpstr>
      <vt:lpstr>PowerPoint Presentation</vt:lpstr>
      <vt:lpstr>Classes</vt:lpstr>
      <vt:lpstr>Class A</vt:lpstr>
      <vt:lpstr>Class A</vt:lpstr>
      <vt:lpstr>Class B</vt:lpstr>
      <vt:lpstr>Class B</vt:lpstr>
      <vt:lpstr>Class C </vt:lpstr>
      <vt:lpstr>Class C</vt:lpstr>
      <vt:lpstr>Other Classes</vt:lpstr>
      <vt:lpstr>PowerPoint Presentation</vt:lpstr>
      <vt:lpstr>PowerPoint Presentation</vt:lpstr>
      <vt:lpstr>Example</vt:lpstr>
      <vt:lpstr>PowerPoint Presentation</vt:lpstr>
      <vt:lpstr>Subnetting </vt:lpstr>
      <vt:lpstr>Subnetting</vt:lpstr>
      <vt:lpstr>Subnetting</vt:lpstr>
      <vt:lpstr>Examples</vt:lpstr>
      <vt:lpstr>Example</vt:lpstr>
      <vt:lpstr>Subnetting</vt:lpstr>
      <vt:lpstr>Subnetting</vt:lpstr>
      <vt:lpstr>Subnetting</vt:lpstr>
      <vt:lpstr>How it works?</vt:lpstr>
      <vt:lpstr>Mask</vt:lpstr>
      <vt:lpstr>Mask</vt:lpstr>
      <vt:lpstr>Default Mask</vt:lpstr>
      <vt:lpstr>Subnet Mask </vt:lpstr>
      <vt:lpstr>PowerPoint Presentation</vt:lpstr>
      <vt:lpstr>Example</vt:lpstr>
      <vt:lpstr>PowerPoint Presentation</vt:lpstr>
      <vt:lpstr>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lol</dc:creator>
  <cp:lastModifiedBy>Microsoft Office User</cp:lastModifiedBy>
  <cp:revision>131</cp:revision>
  <dcterms:created xsi:type="dcterms:W3CDTF">2006-02-06T08:21:31Z</dcterms:created>
  <dcterms:modified xsi:type="dcterms:W3CDTF">2017-12-04T04:54:13Z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0x01010086B9E69D0F0065419A4E123ACC4E961F</vt:lpwstr>
  </property>
</Properties>
</file>