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256" r:id="rId5"/>
    <p:sldId id="297" r:id="rId6"/>
    <p:sldId id="298" r:id="rId7"/>
    <p:sldId id="271" r:id="rId8"/>
    <p:sldId id="303" r:id="rId9"/>
    <p:sldId id="273" r:id="rId10"/>
    <p:sldId id="304" r:id="rId11"/>
    <p:sldId id="274" r:id="rId12"/>
    <p:sldId id="301" r:id="rId13"/>
    <p:sldId id="299" r:id="rId14"/>
    <p:sldId id="272" r:id="rId15"/>
    <p:sldId id="293" r:id="rId16"/>
    <p:sldId id="261" r:id="rId17"/>
    <p:sldId id="279" r:id="rId18"/>
    <p:sldId id="288" r:id="rId19"/>
    <p:sldId id="280" r:id="rId20"/>
    <p:sldId id="281" r:id="rId21"/>
    <p:sldId id="282" r:id="rId22"/>
    <p:sldId id="284" r:id="rId23"/>
    <p:sldId id="295" r:id="rId24"/>
    <p:sldId id="291" r:id="rId25"/>
    <p:sldId id="292" r:id="rId26"/>
    <p:sldId id="296" r:id="rId27"/>
    <p:sldId id="29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52231-6386-4031-9FE9-3A32F08B004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CCE45-7A13-4D1C-B8AE-B75D3E36D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AAF4A7-E720-40C2-9580-E7EBC33692FA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FA56-FC98-4E3F-8390-077422BD47E9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6EB746-CF75-44AF-8080-1084146523FA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4AF2-4CA1-4731-A415-65C55D8A7277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695-957F-4DD4-B16E-BB06EDB14460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A62817-A7F4-4BEC-B32D-0EE1260D4ED6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B9CBC78-7279-4CA9-95E3-74B59F3C9922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A275-62E7-4AE9-AAA4-35D835EBAE2F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BA2-1E25-4965-8B7C-4995553BE9D7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CB9D-ED04-49A8-BD5D-EC76F0529913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7AFC8F-3FBB-49F1-A41D-B9B95A83FDA4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9CA967-21FC-4518-9A83-2C2A11A760BF}" type="datetime1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Chapter#3</a:t>
            </a:r>
            <a:br>
              <a:rPr lang="en-US" dirty="0" smtClean="0"/>
            </a:br>
            <a:r>
              <a:rPr lang="en-US" dirty="0" smtClean="0">
                <a:solidFill>
                  <a:srgbClr val="3380E6"/>
                </a:solidFill>
                <a:latin typeface="Goudy Sans Medium"/>
              </a:rPr>
              <a:t> </a:t>
            </a:r>
            <a:r>
              <a:rPr lang="en-US" sz="2700" dirty="0" smtClean="0"/>
              <a:t>Structured Program Development in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semester </a:t>
            </a:r>
            <a:r>
              <a:rPr lang="en-US" dirty="0" smtClean="0"/>
              <a:t>1433-1434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0DB-57AC-4E7B-B086-0DF61BED8D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4766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ar-SA" b="1" dirty="0" smtClean="0"/>
              <a:t>King Saud University </a:t>
            </a:r>
          </a:p>
          <a:p>
            <a:r>
              <a:rPr lang="en-US" b="1" dirty="0" smtClean="0"/>
              <a:t>College of Applied studies and Community Service</a:t>
            </a:r>
          </a:p>
          <a:p>
            <a:r>
              <a:rPr lang="en-US" b="1" dirty="0" err="1" smtClean="0"/>
              <a:t>Csc</a:t>
            </a:r>
            <a:r>
              <a:rPr lang="en-US" b="1" dirty="0" smtClean="0"/>
              <a:t> 1101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/>
              <a:t>By: </a:t>
            </a:r>
            <a:r>
              <a:rPr lang="en-US" b="1" dirty="0" err="1" smtClean="0"/>
              <a:t>Asma</a:t>
            </a:r>
            <a:r>
              <a:rPr lang="en-US" b="1" dirty="0" smtClean="0"/>
              <a:t> </a:t>
            </a:r>
            <a:r>
              <a:rPr lang="en-US" b="1" dirty="0" err="1" smtClean="0"/>
              <a:t>Alosaimi</a:t>
            </a:r>
            <a:endParaRPr lang="en-US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/>
              <a:t>Edited By: </a:t>
            </a:r>
            <a:r>
              <a:rPr lang="en-US" b="1" dirty="0" err="1" smtClean="0"/>
              <a:t>Ghadah</a:t>
            </a:r>
            <a:r>
              <a:rPr lang="en-US" b="1" dirty="0" smtClean="0"/>
              <a:t> R. </a:t>
            </a:r>
            <a:r>
              <a:rPr lang="en-US" b="1" dirty="0" err="1" smtClean="0"/>
              <a:t>Hadba</a:t>
            </a:r>
            <a:r>
              <a:rPr lang="en-US" b="1" dirty="0" smtClean="0"/>
              <a:t> &amp; </a:t>
            </a:r>
            <a:r>
              <a:rPr lang="en-US" b="1" dirty="0" err="1" smtClean="0"/>
              <a:t>Noor</a:t>
            </a:r>
            <a:r>
              <a:rPr lang="en-US" b="1" dirty="0" smtClean="0"/>
              <a:t> Al-</a:t>
            </a:r>
            <a:r>
              <a:rPr lang="en-US" b="1" dirty="0" err="1" smtClean="0"/>
              <a:t>Hareqi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Example-4)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33911A-C5AF-433E-9A3D-B72EB585FFFF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24128" y="4077072"/>
            <a:ext cx="273630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To force the nested if..else statement to execute as it was originally intended we must use the braces {} as following: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56792"/>
            <a:ext cx="72008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//The following code does not work as intended.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88840"/>
            <a:ext cx="35718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1520" y="3212976"/>
            <a:ext cx="65344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//This is the correct way of writing the above code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05064"/>
            <a:ext cx="36861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Example-5)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In this example we want to print a score letter depending on the input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</a:rPr>
              <a:t>studentGrade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35488" y="3573016"/>
            <a:ext cx="46085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90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"A\n"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else if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80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&lt;&lt;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"B\n"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else if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70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"C\n"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else if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"D\n"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  <a:b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"F\n"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8" y="3645024"/>
            <a:ext cx="356388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9512" y="2636913"/>
            <a:ext cx="4752528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90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"A\n"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else if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80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 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&lt;&lt;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"B\n"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  </a:t>
            </a: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else if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70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)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      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"C\n"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       </a:t>
            </a: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else if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)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          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"D\n"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             </a:t>
            </a: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  <a:b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               </a:t>
            </a:r>
            <a:r>
              <a:rPr lang="en-US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b="1" dirty="0" smtClean="0">
                <a:solidFill>
                  <a:srgbClr val="128AFF"/>
                </a:solidFill>
                <a:latin typeface="Lucida Console" pitchFamily="49" charset="0"/>
              </a:rPr>
              <a:t>"F\n"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1" y="5589240"/>
            <a:ext cx="504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Many C++ programmers prefer to write the preceding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statement as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49320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429000"/>
            <a:ext cx="38884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flipV="1">
            <a:off x="4499992" y="5157192"/>
            <a:ext cx="648072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if Statements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Box 1051"/>
          <p:cNvSpPr txBox="1">
            <a:spLocks noChangeArrowheads="1"/>
          </p:cNvSpPr>
          <p:nvPr/>
        </p:nvSpPr>
        <p:spPr bwMode="auto">
          <a:xfrm>
            <a:off x="395536" y="1628800"/>
            <a:ext cx="54102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if (score&gt;=90)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A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if (score&gt;=80 </a:t>
            </a:r>
            <a:r>
              <a:rPr lang="en-US" altLang="ar-SA" dirty="0">
                <a:solidFill>
                  <a:srgbClr val="0070C0"/>
                </a:solidFill>
                <a:latin typeface="Verdana" pitchFamily="34" charset="0"/>
                <a:cs typeface="Tahoma" pitchFamily="34" charset="0"/>
              </a:rPr>
              <a:t>&amp;&amp; score&lt;90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B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if (score&gt;=70 &amp;&amp; score&lt;80)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C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if (score&gt;=60 &amp;&amp; score&lt;70)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D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if (score&lt;60)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F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</p:txBody>
      </p:sp>
      <p:sp>
        <p:nvSpPr>
          <p:cNvPr id="6" name="Text Box 1052"/>
          <p:cNvSpPr txBox="1">
            <a:spLocks noChangeArrowheads="1"/>
          </p:cNvSpPr>
          <p:nvPr/>
        </p:nvSpPr>
        <p:spPr bwMode="auto">
          <a:xfrm>
            <a:off x="395536" y="3501008"/>
            <a:ext cx="54102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if (score&gt;=90)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A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solidFill>
                  <a:srgbClr val="0070C0"/>
                </a:solidFill>
                <a:latin typeface="Verdana" pitchFamily="34" charset="0"/>
                <a:cs typeface="Tahoma" pitchFamily="34" charset="0"/>
              </a:rPr>
              <a:t>else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 if (score&gt;=80)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B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       else if (score&gt;=70)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C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              else if (score&gt;=60)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D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  <a:p>
            <a:pPr algn="l" rtl="0">
              <a:lnSpc>
                <a:spcPct val="75000"/>
              </a:lnSpc>
              <a:spcBef>
                <a:spcPct val="50000"/>
              </a:spcBef>
            </a:pPr>
            <a:r>
              <a:rPr lang="en-US" altLang="ar-SA" dirty="0">
                <a:latin typeface="Verdana" pitchFamily="34" charset="0"/>
                <a:cs typeface="Tahoma" pitchFamily="34" charset="0"/>
              </a:rPr>
              <a:t>                     else </a:t>
            </a:r>
            <a:r>
              <a:rPr lang="en-US" altLang="ar-SA" dirty="0" err="1">
                <a:latin typeface="Verdana" pitchFamily="34" charset="0"/>
                <a:cs typeface="Tahoma" pitchFamily="34" charset="0"/>
              </a:rPr>
              <a:t>printf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(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F</a:t>
            </a:r>
            <a:r>
              <a:rPr lang="en-US" altLang="en-US" dirty="0">
                <a:latin typeface="Verdana" pitchFamily="34" charset="0"/>
                <a:cs typeface="Tahoma" pitchFamily="34" charset="0"/>
              </a:rPr>
              <a:t>"</a:t>
            </a:r>
            <a:r>
              <a:rPr lang="en-US" altLang="ar-SA" dirty="0">
                <a:latin typeface="Verdana" pitchFamily="34" charset="0"/>
                <a:cs typeface="Tahoma" pitchFamily="34" charset="0"/>
              </a:rPr>
              <a:t>);</a:t>
            </a:r>
          </a:p>
        </p:txBody>
      </p:sp>
      <p:sp>
        <p:nvSpPr>
          <p:cNvPr id="7" name="Text Box 1053"/>
          <p:cNvSpPr txBox="1">
            <a:spLocks noChangeArrowheads="1"/>
          </p:cNvSpPr>
          <p:nvPr/>
        </p:nvSpPr>
        <p:spPr bwMode="auto">
          <a:xfrm>
            <a:off x="6084168" y="2132856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latin typeface="Verdana" pitchFamily="34" charset="0"/>
                <a:cs typeface="Tahoma" pitchFamily="34" charset="0"/>
              </a:rPr>
              <a:t>5 </a:t>
            </a:r>
            <a:r>
              <a:rPr lang="en-US" altLang="ar-SA">
                <a:solidFill>
                  <a:schemeClr val="accent2"/>
                </a:solidFill>
                <a:latin typeface="Verdana" pitchFamily="34" charset="0"/>
                <a:cs typeface="Tahoma" pitchFamily="34" charset="0"/>
              </a:rPr>
              <a:t>simple if statements</a:t>
            </a:r>
          </a:p>
        </p:txBody>
      </p:sp>
      <p:sp>
        <p:nvSpPr>
          <p:cNvPr id="8" name="Text Box 1054"/>
          <p:cNvSpPr txBox="1">
            <a:spLocks noChangeArrowheads="1"/>
          </p:cNvSpPr>
          <p:nvPr/>
        </p:nvSpPr>
        <p:spPr bwMode="auto">
          <a:xfrm>
            <a:off x="6084168" y="3789040"/>
            <a:ext cx="1676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altLang="en-US" dirty="0">
                <a:solidFill>
                  <a:schemeClr val="accent2"/>
                </a:solidFill>
                <a:latin typeface="Verdana" pitchFamily="34" charset="0"/>
                <a:cs typeface="Tahoma" pitchFamily="34" charset="0"/>
              </a:rPr>
              <a:t>1 </a:t>
            </a:r>
            <a:r>
              <a:rPr lang="en-US" altLang="ar-SA" dirty="0">
                <a:solidFill>
                  <a:schemeClr val="accent2"/>
                </a:solidFill>
                <a:latin typeface="Verdana" pitchFamily="34" charset="0"/>
                <a:cs typeface="Tahoma" pitchFamily="34" charset="0"/>
              </a:rPr>
              <a:t>multiple</a:t>
            </a:r>
          </a:p>
          <a:p>
            <a:pPr algn="ctr" rtl="0"/>
            <a:r>
              <a:rPr lang="en-US" altLang="ar-SA" dirty="0">
                <a:solidFill>
                  <a:schemeClr val="accent2"/>
                </a:solidFill>
                <a:latin typeface="Verdana" pitchFamily="34" charset="0"/>
                <a:cs typeface="Tahoma" pitchFamily="34" charset="0"/>
              </a:rPr>
              <a:t>alternative if statement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45224"/>
            <a:ext cx="80648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The switch statement is called a </a:t>
            </a:r>
            <a:r>
              <a:rPr lang="en-US" sz="3200" dirty="0" smtClean="0">
                <a:solidFill>
                  <a:srgbClr val="0000FF"/>
                </a:solidFill>
              </a:rPr>
              <a:t>multiple-selection statement</a:t>
            </a:r>
            <a:r>
              <a:rPr lang="en-US" sz="3200" dirty="0" smtClean="0">
                <a:solidFill>
                  <a:srgbClr val="000000"/>
                </a:solidFill>
              </a:rPr>
              <a:t> because it selects among many different actions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3200" dirty="0" smtClean="0"/>
              <a:t>The switch statement consists of a series of </a:t>
            </a:r>
            <a:r>
              <a:rPr lang="en-US" sz="3200" dirty="0" smtClean="0">
                <a:solidFill>
                  <a:srgbClr val="0000FF"/>
                </a:solidFill>
              </a:rPr>
              <a:t>case</a:t>
            </a:r>
            <a:r>
              <a:rPr lang="en-US" sz="3200" dirty="0" smtClean="0"/>
              <a:t> labels and an optional </a:t>
            </a:r>
            <a:r>
              <a:rPr lang="en-US" sz="3200" dirty="0" smtClean="0">
                <a:solidFill>
                  <a:srgbClr val="0000FF"/>
                </a:solidFill>
              </a:rPr>
              <a:t>default</a:t>
            </a:r>
            <a:r>
              <a:rPr lang="en-US" sz="3200" dirty="0" smtClean="0"/>
              <a:t> case.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Switch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F6F22E-F8F9-4254-83C9-7F0D0882ADE2}" type="slidenum">
              <a:rPr lang="fr-FR"/>
              <a:pPr>
                <a:defRPr/>
              </a:pPr>
              <a:t>14</a:t>
            </a:fld>
            <a:endParaRPr lang="fr-FR"/>
          </a:p>
        </p:txBody>
      </p:sp>
      <p:sp>
        <p:nvSpPr>
          <p:cNvPr id="23557" name="Rectangle 3"/>
          <p:cNvSpPr txBox="1">
            <a:spLocks noChangeArrowheads="1"/>
          </p:cNvSpPr>
          <p:nvPr/>
        </p:nvSpPr>
        <p:spPr bwMode="auto">
          <a:xfrm>
            <a:off x="5257800" y="2209800"/>
            <a:ext cx="358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Expression: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is also known as </a:t>
            </a:r>
            <a:r>
              <a:rPr lang="en-US" sz="2800" dirty="0" smtClean="0">
                <a:latin typeface="Calibri" pitchFamily="34" charset="0"/>
              </a:rPr>
              <a:t>selector.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Expression </a:t>
            </a:r>
            <a:r>
              <a:rPr lang="en-US" sz="2800" dirty="0">
                <a:latin typeface="Calibri" pitchFamily="34" charset="0"/>
              </a:rPr>
              <a:t>can be an identifier.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Value can only be integral. 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09600" y="1981200"/>
            <a:ext cx="45624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Syntax:</a:t>
            </a:r>
          </a:p>
          <a:p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(expression)</a:t>
            </a:r>
          </a:p>
          <a:p>
            <a:r>
              <a:rPr lang="en-US" sz="2000" dirty="0">
                <a:latin typeface="Courier New" pitchFamily="49" charset="0"/>
              </a:rPr>
              <a:t>{</a:t>
            </a:r>
          </a:p>
          <a:p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  case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value1: statements1</a:t>
            </a:r>
          </a:p>
          <a:p>
            <a:r>
              <a:rPr lang="en-US" sz="2000" b="1" dirty="0">
                <a:latin typeface="Courier New" pitchFamily="49" charset="0"/>
              </a:rPr>
              <a:t>	       </a:t>
            </a:r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  case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value2: statements2</a:t>
            </a:r>
          </a:p>
          <a:p>
            <a:r>
              <a:rPr lang="en-US" sz="2000" b="1" dirty="0">
                <a:latin typeface="Courier New" pitchFamily="49" charset="0"/>
              </a:rPr>
              <a:t>	       </a:t>
            </a:r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</a:rPr>
              <a:t>  ...</a:t>
            </a:r>
          </a:p>
          <a:p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  case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valuen</a:t>
            </a:r>
            <a:r>
              <a:rPr lang="en-US" sz="2000" dirty="0">
                <a:latin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</a:rPr>
              <a:t>statementsn</a:t>
            </a:r>
            <a:endParaRPr lang="en-US" sz="2000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	       </a:t>
            </a:r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  default</a:t>
            </a:r>
            <a:r>
              <a:rPr lang="en-US" sz="2000" dirty="0">
                <a:latin typeface="Courier New" pitchFamily="49" charset="0"/>
              </a:rPr>
              <a:t>: statements</a:t>
            </a:r>
          </a:p>
          <a:p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491880" y="2492896"/>
            <a:ext cx="2304256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627784" y="3212976"/>
            <a:ext cx="3024336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267744" y="3861048"/>
            <a:ext cx="3392760" cy="1088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411760" y="4725144"/>
            <a:ext cx="3401144" cy="376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values in Switch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Switch statement each action is associated with a value of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constant integral expression</a:t>
            </a:r>
            <a:r>
              <a:rPr lang="en-US" b="1" dirty="0" smtClean="0"/>
              <a:t> </a:t>
            </a:r>
            <a:r>
              <a:rPr lang="en-US" dirty="0" smtClean="0"/>
              <a:t>(i.e. any combination of character constants and integer constant that evaluates to a constant integer value)</a:t>
            </a:r>
          </a:p>
          <a:p>
            <a:r>
              <a:rPr lang="en-US" dirty="0" smtClean="0"/>
              <a:t>Thus, switch selector must be either :</a:t>
            </a:r>
          </a:p>
          <a:p>
            <a:pPr lvl="1"/>
            <a:r>
              <a:rPr lang="en-US" dirty="0" smtClean="0"/>
              <a:t>An variable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integer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char</a:t>
            </a:r>
            <a:r>
              <a:rPr lang="en-US" dirty="0" smtClean="0"/>
              <a:t> data type, OR</a:t>
            </a:r>
          </a:p>
          <a:p>
            <a:pPr lvl="1"/>
            <a:r>
              <a:rPr lang="en-US" dirty="0" smtClean="0"/>
              <a:t>An expression that evaluates to a constant integer value.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Switch With break Statements</a:t>
            </a:r>
            <a:endParaRPr lang="en-US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1B01B4E-49E2-417B-BDED-6566BDF3B0F1}" type="slidenum">
              <a:rPr lang="fr-FR"/>
              <a:pPr>
                <a:defRPr/>
              </a:pPr>
              <a:t>16</a:t>
            </a:fld>
            <a:endParaRPr lang="fr-FR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83968" y="1340768"/>
            <a:ext cx="44958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64332" y="1988220"/>
            <a:ext cx="3503612" cy="3529012"/>
            <a:chOff x="571" y="1779"/>
            <a:chExt cx="4687" cy="2021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4613" name="Rectangle 8"/>
            <p:cNvSpPr>
              <a:spLocks noChangeArrowheads="1"/>
            </p:cNvSpPr>
            <p:nvPr/>
          </p:nvSpPr>
          <p:spPr bwMode="auto">
            <a:xfrm>
              <a:off x="635" y="1879"/>
              <a:ext cx="4510" cy="1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N</a:t>
              </a: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1: x = 10;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2: x = 20;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3: x = 30;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4467225" y="1432073"/>
            <a:ext cx="4143375" cy="5021263"/>
            <a:chOff x="2814" y="630"/>
            <a:chExt cx="2610" cy="3163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290" y="1138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10;</a:t>
              </a:r>
            </a:p>
          </p:txBody>
        </p:sp>
        <p:sp>
          <p:nvSpPr>
            <p:cNvPr id="24585" name="Text Box 11"/>
            <p:cNvSpPr txBox="1">
              <a:spLocks noChangeArrowheads="1"/>
            </p:cNvSpPr>
            <p:nvPr/>
          </p:nvSpPr>
          <p:spPr bwMode="auto">
            <a:xfrm>
              <a:off x="2814" y="1500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4586" name="Text Box 12"/>
            <p:cNvSpPr txBox="1">
              <a:spLocks noChangeArrowheads="1"/>
            </p:cNvSpPr>
            <p:nvPr/>
          </p:nvSpPr>
          <p:spPr bwMode="auto">
            <a:xfrm>
              <a:off x="3770" y="940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27" y="1065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N  == 1 ?</a:t>
              </a:r>
              <a:endParaRPr lang="en-US" sz="14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322" y="630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290" y="1914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20;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290" y="2682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30;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2927" y="1833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lt"/>
                  <a:cs typeface="+mn-cs"/>
                </a:rPr>
                <a:t>N  == 2 ?</a:t>
              </a:r>
              <a:endParaRPr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927" y="2601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N  == 3 ?</a:t>
              </a:r>
              <a:endParaRPr lang="en-US" sz="14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702" y="1254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322" y="1430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322" y="219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322" y="2974"/>
              <a:ext cx="0" cy="81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718" y="2014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3742" y="278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4630" y="1398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4600" name="Text Box 26"/>
            <p:cNvSpPr txBox="1">
              <a:spLocks noChangeArrowheads="1"/>
            </p:cNvSpPr>
            <p:nvPr/>
          </p:nvSpPr>
          <p:spPr bwMode="auto">
            <a:xfrm>
              <a:off x="2814" y="3036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4601" name="Text Box 27"/>
            <p:cNvSpPr txBox="1">
              <a:spLocks noChangeArrowheads="1"/>
            </p:cNvSpPr>
            <p:nvPr/>
          </p:nvSpPr>
          <p:spPr bwMode="auto">
            <a:xfrm>
              <a:off x="2814" y="2260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4602" name="Text Box 28"/>
            <p:cNvSpPr txBox="1">
              <a:spLocks noChangeArrowheads="1"/>
            </p:cNvSpPr>
            <p:nvPr/>
          </p:nvSpPr>
          <p:spPr bwMode="auto">
            <a:xfrm>
              <a:off x="3770" y="1692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24603" name="Text Box 29"/>
            <p:cNvSpPr txBox="1">
              <a:spLocks noChangeArrowheads="1"/>
            </p:cNvSpPr>
            <p:nvPr/>
          </p:nvSpPr>
          <p:spPr bwMode="auto">
            <a:xfrm>
              <a:off x="3770" y="2476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auto">
            <a:xfrm>
              <a:off x="4290" y="1538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break;</a:t>
              </a: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4630" y="2174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33" name="AutoShape 32"/>
            <p:cNvSpPr>
              <a:spLocks noChangeArrowheads="1"/>
            </p:cNvSpPr>
            <p:nvPr/>
          </p:nvSpPr>
          <p:spPr bwMode="auto">
            <a:xfrm>
              <a:off x="4290" y="2314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break;</a:t>
              </a: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4630" y="2934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4290" y="3074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break;</a:t>
              </a: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4974" y="3161"/>
              <a:ext cx="392" cy="5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4974" y="2414"/>
              <a:ext cx="368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408" y="1640"/>
              <a:ext cx="2016" cy="1888"/>
            </a:xfrm>
            <a:custGeom>
              <a:avLst/>
              <a:gdLst/>
              <a:ahLst/>
              <a:cxnLst>
                <a:cxn ang="0">
                  <a:pos x="1512" y="0"/>
                </a:cxn>
                <a:cxn ang="0">
                  <a:pos x="1960" y="0"/>
                </a:cxn>
                <a:cxn ang="0">
                  <a:pos x="1960" y="1888"/>
                </a:cxn>
                <a:cxn ang="0">
                  <a:pos x="0" y="1888"/>
                </a:cxn>
              </a:cxnLst>
              <a:rect l="0" t="0" r="r" b="b"/>
              <a:pathLst>
                <a:path w="1960" h="1888">
                  <a:moveTo>
                    <a:pt x="1512" y="0"/>
                  </a:moveTo>
                  <a:lnTo>
                    <a:pt x="1960" y="0"/>
                  </a:lnTo>
                  <a:lnTo>
                    <a:pt x="1960" y="1888"/>
                  </a:lnTo>
                  <a:lnTo>
                    <a:pt x="0" y="1888"/>
                  </a:lnTo>
                </a:path>
              </a:pathLst>
            </a:custGeom>
            <a:noFill/>
            <a:ln w="57150" cap="flat" cmpd="sng">
              <a:solidFill>
                <a:srgbClr val="CCECFF"/>
              </a:solidFill>
              <a:prstDash val="solid"/>
              <a:miter lim="800000"/>
              <a:headEnd type="none" w="med" len="med"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</p:grpSp>
      <p:sp>
        <p:nvSpPr>
          <p:cNvPr id="41" name="Diamond 40"/>
          <p:cNvSpPr/>
          <p:nvPr/>
        </p:nvSpPr>
        <p:spPr>
          <a:xfrm>
            <a:off x="4499992" y="2060848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/>
        </p:nvSpPr>
        <p:spPr>
          <a:xfrm>
            <a:off x="4499992" y="3284984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/>
        </p:nvSpPr>
        <p:spPr>
          <a:xfrm>
            <a:off x="4499992" y="4509120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Switch With no break Statements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146D09C-A4E4-4D8D-A3E1-C814545D4550}" type="slidenum">
              <a:rPr lang="fr-FR"/>
              <a:pPr>
                <a:defRPr/>
              </a:pPr>
              <a:t>17</a:t>
            </a:fld>
            <a:endParaRPr lang="fr-FR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1556792"/>
            <a:ext cx="41148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55576" y="1556792"/>
            <a:ext cx="3503613" cy="2054225"/>
            <a:chOff x="571" y="1779"/>
            <a:chExt cx="4687" cy="204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5631" name="Rectangle 8"/>
            <p:cNvSpPr>
              <a:spLocks noChangeArrowheads="1"/>
            </p:cNvSpPr>
            <p:nvPr/>
          </p:nvSpPr>
          <p:spPr bwMode="auto">
            <a:xfrm>
              <a:off x="635" y="1879"/>
              <a:ext cx="4510" cy="1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N</a:t>
              </a: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1: x = 10;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2: x = 20;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3: x = 30;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5064125" y="1834281"/>
            <a:ext cx="3403600" cy="4691063"/>
            <a:chOff x="3190" y="878"/>
            <a:chExt cx="2144" cy="2955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654" y="1386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10;</a:t>
              </a:r>
            </a:p>
          </p:txBody>
        </p:sp>
        <p:sp>
          <p:nvSpPr>
            <p:cNvPr id="25609" name="Text Box 11"/>
            <p:cNvSpPr txBox="1">
              <a:spLocks noChangeArrowheads="1"/>
            </p:cNvSpPr>
            <p:nvPr/>
          </p:nvSpPr>
          <p:spPr bwMode="auto">
            <a:xfrm>
              <a:off x="3190" y="1748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5610" name="Text Box 12"/>
            <p:cNvSpPr txBox="1">
              <a:spLocks noChangeArrowheads="1"/>
            </p:cNvSpPr>
            <p:nvPr/>
          </p:nvSpPr>
          <p:spPr bwMode="auto">
            <a:xfrm>
              <a:off x="4146" y="1188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303" y="1313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N  == 1 ?</a:t>
              </a:r>
              <a:endParaRPr lang="en-US" sz="14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698" y="87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654" y="2162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20;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654" y="2898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30;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3303" y="2081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N  == 2 ?</a:t>
              </a:r>
              <a:endParaRPr lang="en-US" sz="14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3303" y="2849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lt"/>
                  <a:cs typeface="+mn-cs"/>
                </a:rPr>
                <a:t>N  == 3 ?</a:t>
              </a:r>
              <a:endParaRPr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4078" y="150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698" y="167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698" y="2446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698" y="3222"/>
              <a:ext cx="0" cy="61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rot="5400000" flipH="1">
              <a:off x="4208" y="2725"/>
              <a:ext cx="352" cy="1217"/>
            </a:xfrm>
            <a:custGeom>
              <a:avLst/>
              <a:gdLst/>
              <a:ahLst/>
              <a:cxnLst>
                <a:cxn ang="0">
                  <a:pos x="961" y="0"/>
                </a:cxn>
                <a:cxn ang="0">
                  <a:pos x="0" y="0"/>
                </a:cxn>
                <a:cxn ang="0">
                  <a:pos x="0" y="472"/>
                </a:cxn>
              </a:cxnLst>
              <a:rect l="0" t="0" r="r" b="b"/>
              <a:pathLst>
                <a:path w="961" h="472">
                  <a:moveTo>
                    <a:pt x="961" y="0"/>
                  </a:moveTo>
                  <a:lnTo>
                    <a:pt x="0" y="0"/>
                  </a:lnTo>
                  <a:lnTo>
                    <a:pt x="0" y="472"/>
                  </a:lnTo>
                </a:path>
              </a:pathLst>
            </a:custGeom>
            <a:noFill/>
            <a:ln w="57150" cap="flat" cmpd="sng">
              <a:solidFill>
                <a:srgbClr val="CCECFF"/>
              </a:solidFill>
              <a:prstDash val="solid"/>
              <a:miter lim="800000"/>
              <a:headEnd type="none" w="med" len="med"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4094" y="226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4118" y="3030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994" y="1646"/>
              <a:ext cx="0" cy="45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4994" y="2406"/>
              <a:ext cx="0" cy="45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5626" name="Text Box 28"/>
            <p:cNvSpPr txBox="1">
              <a:spLocks noChangeArrowheads="1"/>
            </p:cNvSpPr>
            <p:nvPr/>
          </p:nvSpPr>
          <p:spPr bwMode="auto">
            <a:xfrm>
              <a:off x="3190" y="3284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5627" name="Text Box 29"/>
            <p:cNvSpPr txBox="1">
              <a:spLocks noChangeArrowheads="1"/>
            </p:cNvSpPr>
            <p:nvPr/>
          </p:nvSpPr>
          <p:spPr bwMode="auto">
            <a:xfrm>
              <a:off x="3190" y="2508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5628" name="Text Box 30"/>
            <p:cNvSpPr txBox="1">
              <a:spLocks noChangeArrowheads="1"/>
            </p:cNvSpPr>
            <p:nvPr/>
          </p:nvSpPr>
          <p:spPr bwMode="auto">
            <a:xfrm>
              <a:off x="4146" y="1940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25629" name="Text Box 31"/>
            <p:cNvSpPr txBox="1">
              <a:spLocks noChangeArrowheads="1"/>
            </p:cNvSpPr>
            <p:nvPr/>
          </p:nvSpPr>
          <p:spPr bwMode="auto">
            <a:xfrm>
              <a:off x="4146" y="2724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</p:grpSp>
      <p:sp>
        <p:nvSpPr>
          <p:cNvPr id="34" name="Diamond 33"/>
          <p:cNvSpPr/>
          <p:nvPr/>
        </p:nvSpPr>
        <p:spPr>
          <a:xfrm>
            <a:off x="5148064" y="2420888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/>
        </p:nvSpPr>
        <p:spPr>
          <a:xfrm>
            <a:off x="5076056" y="3717032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/>
        </p:nvSpPr>
        <p:spPr>
          <a:xfrm>
            <a:off x="5076056" y="4941168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5536" y="3861048"/>
            <a:ext cx="4248472" cy="2736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sz="2400" dirty="0" smtClean="0">
                <a:solidFill>
                  <a:srgbClr val="0070C0"/>
                </a:solidFill>
              </a:rPr>
              <a:t>Without </a:t>
            </a:r>
            <a:r>
              <a:rPr lang="en-US" sz="2400" b="1" dirty="0" smtClean="0">
                <a:solidFill>
                  <a:srgbClr val="0070C0"/>
                </a:solidFill>
              </a:rPr>
              <a:t>break</a:t>
            </a:r>
            <a:r>
              <a:rPr lang="en-US" sz="2400" dirty="0" smtClean="0">
                <a:solidFill>
                  <a:srgbClr val="0070C0"/>
                </a:solidFill>
              </a:rPr>
              <a:t> statements, each time a match occurs in the switch, the </a:t>
            </a:r>
            <a:r>
              <a:rPr lang="en-US" sz="2400" dirty="0" smtClean="0">
                <a:solidFill>
                  <a:srgbClr val="0070C0"/>
                </a:solidFill>
              </a:rPr>
              <a:t>statements for </a:t>
            </a:r>
            <a:r>
              <a:rPr lang="en-US" sz="2400" u="sng" dirty="0" smtClean="0">
                <a:solidFill>
                  <a:srgbClr val="0070C0"/>
                </a:solidFill>
              </a:rPr>
              <a:t>that case </a:t>
            </a:r>
            <a:r>
              <a:rPr lang="en-US" sz="2400" i="1" dirty="0" smtClean="0">
                <a:solidFill>
                  <a:srgbClr val="0070C0"/>
                </a:solidFill>
              </a:rPr>
              <a:t>and </a:t>
            </a:r>
            <a:r>
              <a:rPr lang="en-US" sz="2400" i="1" u="sng" dirty="0" smtClean="0">
                <a:solidFill>
                  <a:srgbClr val="0070C0"/>
                </a:solidFill>
              </a:rPr>
              <a:t>subsequent cases </a:t>
            </a:r>
            <a:r>
              <a:rPr lang="en-US" sz="2400" i="1" dirty="0" smtClean="0">
                <a:solidFill>
                  <a:srgbClr val="0070C0"/>
                </a:solidFill>
              </a:rPr>
              <a:t>execute until a break statement or the end of the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switch is encountered.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 With break Statements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8B2DE7-BC01-4BBF-A5CC-10A0FCA850D6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Calibri" pitchFamily="34" charset="0"/>
              </a:rPr>
              <a:t>Example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3200" dirty="0" smtClean="0">
                <a:latin typeface="Courier New" pitchFamily="49" charset="0"/>
              </a:rPr>
              <a:t> (grade)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'A':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A.";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'B':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B.";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'C':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C.";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'D':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'F':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F.";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sz="3200" dirty="0" smtClean="0">
                <a:latin typeface="Courier New" pitchFamily="49" charset="0"/>
              </a:rPr>
              <a:t>: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invalid.";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Example - With Nested If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F69AA50-93F6-40D5-A9E0-B970EF21D496}" type="slidenum">
              <a:rPr lang="fr-FR"/>
              <a:pPr>
                <a:defRPr/>
              </a:pPr>
              <a:t>19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'A')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A.");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'B')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B.");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'C')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C.");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'D')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D.");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'F')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F.");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("The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invalid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.");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</a:t>
            </a:r>
            <a:r>
              <a:rPr lang="en-US" b="1" dirty="0" smtClean="0"/>
              <a:t>of Control structure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The control structure </a:t>
            </a:r>
            <a:r>
              <a:rPr lang="en-US" dirty="0" smtClean="0">
                <a:latin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Sequence structure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Selection structure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Repetition structure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In this lecture we will continue the talking about the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Selection structure .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Switch With </a:t>
            </a:r>
            <a:r>
              <a:rPr lang="en-US" dirty="0" smtClean="0"/>
              <a:t>more than one case labels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8B2DE7-BC01-4BBF-A5CC-10A0FCA850D6}" type="slidenum">
              <a:rPr lang="fr-FR"/>
              <a:pPr>
                <a:defRPr/>
              </a:pPr>
              <a:t>20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Calibri" pitchFamily="34" charset="0"/>
              </a:rPr>
              <a:t>Example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3200" dirty="0" smtClean="0">
                <a:latin typeface="Courier New" pitchFamily="49" charset="0"/>
              </a:rPr>
              <a:t> (grade)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'A':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‘a':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</a:rPr>
              <a:t>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A.";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'B':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</a:rPr>
              <a:t>‘b': </a:t>
            </a:r>
            <a:endParaRPr lang="en-US" sz="3200" dirty="0" smtClean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</a:rPr>
              <a:t>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B.";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'C':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</a:rPr>
              <a:t>‘c':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</a:rPr>
              <a:t>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C.";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'D':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</a:rPr>
              <a:t>‘d':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</a:rPr>
              <a:t>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'F': </a:t>
            </a:r>
            <a:r>
              <a:rPr lang="en-US" sz="3200" dirty="0" smtClean="0">
                <a:latin typeface="Courier New" pitchFamily="49" charset="0"/>
              </a:rPr>
              <a:t>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‘f':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F.";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sz="3200" dirty="0" smtClean="0">
                <a:latin typeface="Courier New" pitchFamily="49" charset="0"/>
              </a:rPr>
              <a:t>: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invalid.";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With break Statements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Example 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2800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2800" dirty="0" smtClean="0">
                <a:latin typeface="Courier New" pitchFamily="49" charset="0"/>
              </a:rPr>
              <a:t> (number1+number2)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0: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0";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1: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1";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2: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2";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3: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3";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4: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4";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sz="2800" dirty="0" smtClean="0">
                <a:latin typeface="Courier New" pitchFamily="49" charset="0"/>
              </a:rPr>
              <a:t>: 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smtClean="0">
                <a:latin typeface="Courier New" pitchFamily="49" charset="0"/>
              </a:rPr>
              <a:t>&lt;&lt;“ illegal </a:t>
            </a:r>
            <a:r>
              <a:rPr lang="en-US" sz="2800" dirty="0" smtClean="0">
                <a:latin typeface="Courier New" pitchFamily="49" charset="0"/>
              </a:rPr>
              <a:t>expression";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}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With break Statements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</a:rPr>
              <a:t>Example 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2000" dirty="0" smtClean="0">
                <a:latin typeface="Courier New" pitchFamily="49" charset="0"/>
              </a:rPr>
              <a:t> (number%2)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latin typeface="Courier New" pitchFamily="49" charset="0"/>
              </a:rPr>
              <a:t> 0: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&lt;&lt;number&lt;&lt;“is an even number”;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       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latin typeface="Courier New" pitchFamily="49" charset="0"/>
              </a:rPr>
              <a:t> 1: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 number&lt;&lt;“is an odd number”;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       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sz="2000" dirty="0" smtClean="0">
                <a:latin typeface="Courier New" pitchFamily="49" charset="0"/>
              </a:rPr>
              <a:t>: 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&lt;&lt;number&lt;&lt;"is invalid.";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  <a:p>
            <a:endParaRPr lang="en-US" sz="2000" dirty="0" smtClean="0"/>
          </a:p>
          <a:p>
            <a:endParaRPr lang="ar-SA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in the switch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4168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365104"/>
            <a:ext cx="741682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517232"/>
            <a:ext cx="741682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Comparison of if Statements and The Switch Statement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ar-SA" dirty="0" smtClean="0">
                <a:latin typeface="Verdana" pitchFamily="34" charset="0"/>
              </a:rPr>
              <a:t> if statements are more general than the switch statement.</a:t>
            </a:r>
            <a:endParaRPr lang="en-US" altLang="ar-SA" sz="3600" dirty="0" smtClean="0">
              <a:latin typeface="Verdana" pitchFamily="34" charset="0"/>
              <a:cs typeface="Tahoma" pitchFamily="34" charset="0"/>
            </a:endParaRPr>
          </a:p>
          <a:p>
            <a:r>
              <a:rPr lang="en-US" altLang="ar-SA" dirty="0" smtClean="0">
                <a:latin typeface="Verdana" pitchFamily="34" charset="0"/>
              </a:rPr>
              <a:t>Case labels that contain type float values or strings are not permeated in switch statements.</a:t>
            </a:r>
          </a:p>
          <a:p>
            <a:r>
              <a:rPr lang="en-US" altLang="ar-SA" dirty="0" smtClean="0">
                <a:latin typeface="Verdana" pitchFamily="34" charset="0"/>
              </a:rPr>
              <a:t>The switch statement is more readable in many contexts. Thus, it should be used whenever practical.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program that reads the price and  the production date (  month and year of an item ) then the program prints the price after applying the discount rate which equals to  :</a:t>
            </a:r>
          </a:p>
          <a:p>
            <a:pPr lvl="1"/>
            <a:r>
              <a:rPr lang="en-US" dirty="0" smtClean="0"/>
              <a:t>50% if it is produced before  2011.  </a:t>
            </a:r>
          </a:p>
          <a:p>
            <a:pPr lvl="1"/>
            <a:r>
              <a:rPr lang="en-US" dirty="0" smtClean="0"/>
              <a:t>30% if it is produced in 2011 but  before the 4</a:t>
            </a:r>
            <a:r>
              <a:rPr lang="en-US" baseline="30000" dirty="0" smtClean="0"/>
              <a:t>th</a:t>
            </a:r>
            <a:r>
              <a:rPr lang="en-US" dirty="0" smtClean="0"/>
              <a:t> month.</a:t>
            </a:r>
          </a:p>
          <a:p>
            <a:pPr lvl="1"/>
            <a:r>
              <a:rPr lang="en-US" dirty="0" smtClean="0"/>
              <a:t>10% if it is produced after 4 ,2011 and  before 8,2011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We learned that the C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++ provides three types of selection structures in the form of statements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  <a:endParaRPr lang="en-US" sz="3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70000"/>
              </a:lnSpc>
            </a:pP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3200" u="sng" dirty="0" smtClean="0">
                <a:solidFill>
                  <a:srgbClr val="FF0000"/>
                </a:solidFill>
                <a:latin typeface="Lucida Console" pitchFamily="49" charset="0"/>
              </a:rPr>
              <a:t>if</a:t>
            </a: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: performs an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</a:rPr>
              <a:t>action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if a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is true or skips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</a:rPr>
              <a:t>the action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if the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is false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3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70000"/>
              </a:lnSpc>
            </a:pP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3200" u="sng" dirty="0" smtClean="0">
                <a:solidFill>
                  <a:srgbClr val="FF0000"/>
                </a:solidFill>
                <a:latin typeface="Lucida Console" pitchFamily="49" charset="0"/>
              </a:rPr>
              <a:t>if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en-US" sz="3200" u="sng" dirty="0" smtClean="0">
                <a:solidFill>
                  <a:srgbClr val="FF0000"/>
                </a:solidFill>
                <a:latin typeface="Lucida Console" pitchFamily="49" charset="0"/>
              </a:rPr>
              <a:t>else</a:t>
            </a: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: performs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</a:rPr>
              <a:t>an action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if a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is true and performs a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</a:rPr>
              <a:t>different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</a:rPr>
              <a:t>action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if the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is false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b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But!!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What if there are more than two actions under different conditions ?</a:t>
            </a:r>
            <a:endParaRPr lang="en-US" sz="3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170000"/>
              </a:lnSpc>
            </a:pP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3200" u="sng" dirty="0" smtClean="0">
                <a:solidFill>
                  <a:srgbClr val="FF0000"/>
                </a:solidFill>
                <a:latin typeface="Lucida Console" pitchFamily="49" charset="0"/>
              </a:rPr>
              <a:t>switch</a:t>
            </a: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</a:rPr>
              <a:t> selection </a:t>
            </a: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</a:rPr>
              <a:t>statement: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performs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one of many different actions depending on the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value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 of an expression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Multiple </a:t>
            </a:r>
            <a:r>
              <a:rPr lang="en-US" sz="2800" i="1" dirty="0" smtClean="0"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statements can be used if there is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more than two </a:t>
            </a:r>
            <a:r>
              <a:rPr lang="en-US" sz="2800" dirty="0" smtClean="0">
                <a:latin typeface="Calibri" pitchFamily="34" charset="0"/>
              </a:rPr>
              <a:t>alternatives.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This mean we can place the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statement or the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</a:rPr>
              <a:t>if-else</a:t>
            </a:r>
            <a:r>
              <a:rPr lang="en-US" sz="2800" dirty="0" smtClean="0">
                <a:latin typeface="Calibri" pitchFamily="34" charset="0"/>
              </a:rPr>
              <a:t> statement inside a body of other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or/and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</a:rPr>
              <a:t>else</a:t>
            </a:r>
            <a:r>
              <a:rPr lang="en-US" sz="2800" dirty="0" smtClean="0">
                <a:latin typeface="Calibri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There are numerous situations to achieve that and it depends on the problem under consideration.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Here we will take a look on some </a:t>
            </a:r>
            <a:r>
              <a:rPr lang="en-US" sz="2800" dirty="0" smtClean="0">
                <a:latin typeface="Calibri" pitchFamily="34" charset="0"/>
              </a:rPr>
              <a:t>situations 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11560" y="2636912"/>
            <a:ext cx="3886200" cy="2592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alibri" pitchFamily="34" charset="0"/>
              </a:rPr>
              <a:t> 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(expression1)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	 statement1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else </a:t>
            </a:r>
            <a:endParaRPr lang="en-US" sz="2000" dirty="0" smtClean="0">
              <a:solidFill>
                <a:srgbClr val="333399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(expression2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	    statement2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	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	    statement3</a:t>
            </a:r>
            <a:endParaRPr lang="en-US" sz="2400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95536" y="5661248"/>
            <a:ext cx="8424936" cy="404664"/>
          </a:xfr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else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is associated with the most recent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if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that does not have an else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8024" y="2636912"/>
            <a:ext cx="3960440" cy="2616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(expression1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(expression2)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	 </a:t>
            </a:r>
            <a:r>
              <a:rPr lang="en-US" sz="2000" dirty="0" smtClean="0">
                <a:latin typeface="Courier New" pitchFamily="49" charset="0"/>
              </a:rPr>
              <a:t>statement1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    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        </a:t>
            </a:r>
            <a:r>
              <a:rPr lang="en-US" sz="2000" dirty="0" smtClean="0">
                <a:latin typeface="Courier New" pitchFamily="49" charset="0"/>
              </a:rPr>
              <a:t>statement2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else</a:t>
            </a:r>
            <a:endParaRPr lang="en-US" sz="2000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 statement3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"/>
          </p:nvPr>
        </p:nvSpPr>
        <p:spPr>
          <a:xfrm>
            <a:off x="611560" y="1700808"/>
            <a:ext cx="3886200" cy="7840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 for if-else </a:t>
            </a:r>
            <a:r>
              <a:rPr lang="en-US" dirty="0" smtClean="0">
                <a:solidFill>
                  <a:schemeClr val="tx1"/>
                </a:solidFill>
              </a:rPr>
              <a:t>statement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inside the else body of other if-else </a:t>
            </a:r>
            <a:r>
              <a:rPr lang="en-US" dirty="0" smtClean="0">
                <a:solidFill>
                  <a:schemeClr val="tx1"/>
                </a:solidFill>
              </a:rPr>
              <a:t>statement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"/>
          </p:nvPr>
        </p:nvSpPr>
        <p:spPr>
          <a:xfrm>
            <a:off x="4716016" y="1700808"/>
            <a:ext cx="3886200" cy="78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 for if-else </a:t>
            </a:r>
            <a:r>
              <a:rPr lang="en-US" dirty="0" smtClean="0">
                <a:solidFill>
                  <a:schemeClr val="tx1"/>
                </a:solidFill>
              </a:rPr>
              <a:t>statement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inside the if body of other if-else </a:t>
            </a:r>
            <a:r>
              <a:rPr lang="en-US" dirty="0" smtClean="0">
                <a:solidFill>
                  <a:schemeClr val="tx1"/>
                </a:solidFill>
              </a:rPr>
              <a:t>statement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Example-1)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b="1" dirty="0" smtClean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tempreture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50 )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tempreture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80)</a:t>
            </a:r>
            <a:endParaRPr lang="ar-S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swimming day”;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golfing day”;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tennis day”;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Arc 5"/>
          <p:cNvSpPr/>
          <p:nvPr/>
        </p:nvSpPr>
        <p:spPr>
          <a:xfrm rot="12910361">
            <a:off x="889542" y="2344990"/>
            <a:ext cx="899798" cy="1303924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Arc 8"/>
          <p:cNvSpPr/>
          <p:nvPr/>
        </p:nvSpPr>
        <p:spPr>
          <a:xfrm rot="12410243">
            <a:off x="268740" y="2024052"/>
            <a:ext cx="1345412" cy="2311274"/>
          </a:xfrm>
          <a:prstGeom prst="arc">
            <a:avLst>
              <a:gd name="adj1" fmla="val 15288411"/>
              <a:gd name="adj2" fmla="val 1647963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4139952" y="5373216"/>
            <a:ext cx="4572000" cy="646331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 i="1" dirty="0" smtClean="0">
                <a:solidFill>
                  <a:schemeClr val="tx1"/>
                </a:solidFill>
                <a:latin typeface="Calibri" pitchFamily="34" charset="0"/>
              </a:rPr>
              <a:t>Note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is associated with the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most recent 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if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that does not have an else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Example-2)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FF6F5-AD5C-4AC3-9A44-B7F7973061A3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tempreture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50 )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tempreture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80)</a:t>
            </a:r>
            <a:endParaRPr lang="ar-S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swimming day”;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golfing day”;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/>
          </a:p>
        </p:txBody>
      </p:sp>
      <p:sp>
        <p:nvSpPr>
          <p:cNvPr id="8" name="Arc 7"/>
          <p:cNvSpPr/>
          <p:nvPr/>
        </p:nvSpPr>
        <p:spPr>
          <a:xfrm rot="12910361">
            <a:off x="889542" y="1984950"/>
            <a:ext cx="899798" cy="1303924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4211960" y="5373216"/>
            <a:ext cx="4572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 i="1" dirty="0" smtClean="0">
                <a:latin typeface="Calibri" pitchFamily="34" charset="0"/>
              </a:rPr>
              <a:t>Remember</a:t>
            </a:r>
            <a:r>
              <a:rPr lang="en-US" i="1" dirty="0" smtClean="0">
                <a:latin typeface="Calibri" pitchFamily="34" charset="0"/>
              </a:rPr>
              <a:t>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else</a:t>
            </a:r>
            <a:r>
              <a:rPr lang="en-US" dirty="0" smtClean="0">
                <a:latin typeface="Calibri" pitchFamily="34" charset="0"/>
              </a:rPr>
              <a:t> is associated with the most recent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if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that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does not have an else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827584" y="4221088"/>
            <a:ext cx="1800200" cy="1944216"/>
          </a:xfrm>
          <a:prstGeom prst="cloudCallout">
            <a:avLst>
              <a:gd name="adj1" fmla="val -18489"/>
              <a:gd name="adj2" fmla="val -65571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 of if-else inside an if statement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Example-3)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FF6F5-AD5C-4AC3-9A44-B7F7973061A3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92480" cy="4495800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num == 0)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 the entered number is zero \n”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num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&lt;&lt;“the entered number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negative\n”;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&lt;&lt;“the entered number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positive\n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/>
          </a:p>
        </p:txBody>
      </p:sp>
      <p:sp>
        <p:nvSpPr>
          <p:cNvPr id="12" name="Arc 11"/>
          <p:cNvSpPr/>
          <p:nvPr/>
        </p:nvSpPr>
        <p:spPr>
          <a:xfrm rot="12910361">
            <a:off x="544935" y="2921054"/>
            <a:ext cx="899798" cy="1303924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Arc 12"/>
          <p:cNvSpPr/>
          <p:nvPr/>
        </p:nvSpPr>
        <p:spPr>
          <a:xfrm rot="12910361">
            <a:off x="40879" y="1552902"/>
            <a:ext cx="899798" cy="1303924"/>
          </a:xfrm>
          <a:prstGeom prst="arc">
            <a:avLst>
              <a:gd name="adj1" fmla="val 15516747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23528" y="2708920"/>
            <a:ext cx="3886200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(expression1)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 statement1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else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(expression2)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    statement2	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4008" y="2708920"/>
            <a:ext cx="3960440" cy="2616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 (expression1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{</a:t>
            </a:r>
            <a:endParaRPr lang="en-US" sz="2000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(expression2)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	 </a:t>
            </a:r>
            <a:r>
              <a:rPr lang="en-US" sz="2000" dirty="0" smtClean="0">
                <a:latin typeface="Courier New" pitchFamily="49" charset="0"/>
              </a:rPr>
              <a:t>statement1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else</a:t>
            </a:r>
            <a:endParaRPr lang="en-US" sz="2000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		</a:t>
            </a:r>
            <a:r>
              <a:rPr lang="en-US" sz="2000" dirty="0" smtClean="0">
                <a:latin typeface="Courier New" pitchFamily="49" charset="0"/>
              </a:rPr>
              <a:t> statement2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14" name="Text Placeholder 12"/>
          <p:cNvSpPr txBox="1">
            <a:spLocks/>
          </p:cNvSpPr>
          <p:nvPr/>
        </p:nvSpPr>
        <p:spPr>
          <a:xfrm>
            <a:off x="323528" y="1772816"/>
            <a:ext cx="3886200" cy="64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for if statement inside the else body of </a:t>
            </a:r>
            <a:r>
              <a:rPr lang="en-US" sz="2900" b="1" dirty="0" smtClean="0">
                <a:solidFill>
                  <a:schemeClr val="tx1"/>
                </a:solidFill>
              </a:rPr>
              <a:t>other if-else statement 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 Placeholder 12"/>
          <p:cNvSpPr txBox="1">
            <a:spLocks/>
          </p:cNvSpPr>
          <p:nvPr/>
        </p:nvSpPr>
        <p:spPr>
          <a:xfrm>
            <a:off x="4716016" y="1772816"/>
            <a:ext cx="38862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for if statement inside the if body of </a:t>
            </a:r>
            <a:r>
              <a:rPr lang="en-US" sz="2900" b="1" dirty="0" smtClean="0">
                <a:solidFill>
                  <a:schemeClr val="tx1"/>
                </a:solidFill>
              </a:rPr>
              <a:t>other if-else statement 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1098C655300498A04611AF6A7E116" ma:contentTypeVersion="0" ma:contentTypeDescription="Create a new document." ma:contentTypeScope="" ma:versionID="615281c60be61a11f9fcc76de1a6a62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8F16B9C-8A6C-41C7-881F-A8E3DD622784}"/>
</file>

<file path=customXml/itemProps2.xml><?xml version="1.0" encoding="utf-8"?>
<ds:datastoreItem xmlns:ds="http://schemas.openxmlformats.org/officeDocument/2006/customXml" ds:itemID="{D8AF221C-1F8E-4453-8A86-4F91E1B88218}"/>
</file>

<file path=customXml/itemProps3.xml><?xml version="1.0" encoding="utf-8"?>
<ds:datastoreItem xmlns:ds="http://schemas.openxmlformats.org/officeDocument/2006/customXml" ds:itemID="{D71FA920-3F02-43F0-9638-018B500DA9E6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1155</TotalTime>
  <Words>1430</Words>
  <Application>Microsoft Office PowerPoint</Application>
  <PresentationFormat>On-screen Show (4:3)</PresentationFormat>
  <Paragraphs>303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Chapter#3  Structured Program Development in C++</vt:lpstr>
      <vt:lpstr>Types of Control structure </vt:lpstr>
      <vt:lpstr>Selection structure</vt:lpstr>
      <vt:lpstr>Multiple Selection: Nested if</vt:lpstr>
      <vt:lpstr>Multiple Selection: Nested if</vt:lpstr>
      <vt:lpstr>Multiple Selection: Nested if (Example-1)</vt:lpstr>
      <vt:lpstr>Multiple Selection: Nested if (Example-2)</vt:lpstr>
      <vt:lpstr>Multiple Selection: Nested if (Example-3)</vt:lpstr>
      <vt:lpstr>Multiple Selection: Nested if</vt:lpstr>
      <vt:lpstr>Multiple Selection: Nested if (Example-4)</vt:lpstr>
      <vt:lpstr>Multiple Selection: Nested if (Example-5)</vt:lpstr>
      <vt:lpstr>Comparing if Statements</vt:lpstr>
      <vt:lpstr>selection structure: Switch</vt:lpstr>
      <vt:lpstr>selection structure: Switch</vt:lpstr>
      <vt:lpstr>Type of values in Switch Cases</vt:lpstr>
      <vt:lpstr>Switch With break Statements</vt:lpstr>
      <vt:lpstr>Switch With no break Statements</vt:lpstr>
      <vt:lpstr>Switch With break Statements</vt:lpstr>
      <vt:lpstr>Previous Example - With Nested If</vt:lpstr>
      <vt:lpstr>Switch With more than one case labels</vt:lpstr>
      <vt:lpstr>Switch With break Statements </vt:lpstr>
      <vt:lpstr>Switch With break Statements </vt:lpstr>
      <vt:lpstr>Common Errors in the switch</vt:lpstr>
      <vt:lpstr>Comparison of if Statements and The Switch Statement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Chapter#3  Structured Program Development in C</dc:title>
  <dc:creator>user</dc:creator>
  <cp:lastModifiedBy>NOOR</cp:lastModifiedBy>
  <cp:revision>90</cp:revision>
  <dcterms:created xsi:type="dcterms:W3CDTF">2011-09-24T20:20:45Z</dcterms:created>
  <dcterms:modified xsi:type="dcterms:W3CDTF">2012-11-12T10:32:13Z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0x0101006DA1098C655300498A04611AF6A7E116</vt:lpwstr>
  </property>
</Properties>
</file>