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30"/>
  </p:notesMasterIdLst>
  <p:sldIdLst>
    <p:sldId id="256" r:id="rId5"/>
    <p:sldId id="297" r:id="rId6"/>
    <p:sldId id="298" r:id="rId7"/>
    <p:sldId id="271" r:id="rId8"/>
    <p:sldId id="303" r:id="rId9"/>
    <p:sldId id="273" r:id="rId10"/>
    <p:sldId id="304" r:id="rId11"/>
    <p:sldId id="274" r:id="rId12"/>
    <p:sldId id="301" r:id="rId13"/>
    <p:sldId id="299" r:id="rId14"/>
    <p:sldId id="272" r:id="rId15"/>
    <p:sldId id="293" r:id="rId16"/>
    <p:sldId id="261" r:id="rId17"/>
    <p:sldId id="279" r:id="rId18"/>
    <p:sldId id="288" r:id="rId19"/>
    <p:sldId id="280" r:id="rId20"/>
    <p:sldId id="281" r:id="rId21"/>
    <p:sldId id="282" r:id="rId22"/>
    <p:sldId id="284" r:id="rId23"/>
    <p:sldId id="295" r:id="rId24"/>
    <p:sldId id="291" r:id="rId25"/>
    <p:sldId id="292" r:id="rId26"/>
    <p:sldId id="296" r:id="rId27"/>
    <p:sldId id="294" r:id="rId28"/>
    <p:sldId id="285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A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D52231-6386-4031-9FE9-3A32F08B0041}" type="datetimeFigureOut">
              <a:rPr lang="en-US" smtClean="0"/>
              <a:pPr/>
              <a:t>11/12/2012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0CCE45-7A13-4D1C-B8AE-B75D3E36DE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CCE45-7A13-4D1C-B8AE-B75D3E36DED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CCE45-7A13-4D1C-B8AE-B75D3E36DED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CCE45-7A13-4D1C-B8AE-B75D3E36DED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CCE45-7A13-4D1C-B8AE-B75D3E36DED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CCE45-7A13-4D1C-B8AE-B75D3E36DED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CCE45-7A13-4D1C-B8AE-B75D3E36DED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CCE45-7A13-4D1C-B8AE-B75D3E36DED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CCE45-7A13-4D1C-B8AE-B75D3E36DED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CCE45-7A13-4D1C-B8AE-B75D3E36DED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CCE45-7A13-4D1C-B8AE-B75D3E36DED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CCE45-7A13-4D1C-B8AE-B75D3E36DED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CCE45-7A13-4D1C-B8AE-B75D3E36DED4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CCE45-7A13-4D1C-B8AE-B75D3E36DED4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CCE45-7A13-4D1C-B8AE-B75D3E36DED4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CCE45-7A13-4D1C-B8AE-B75D3E36DED4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CCE45-7A13-4D1C-B8AE-B75D3E36DED4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CCE45-7A13-4D1C-B8AE-B75D3E36DED4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CCE45-7A13-4D1C-B8AE-B75D3E36DED4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CCE45-7A13-4D1C-B8AE-B75D3E36DED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CCE45-7A13-4D1C-B8AE-B75D3E36DED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CCE45-7A13-4D1C-B8AE-B75D3E36DED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CCE45-7A13-4D1C-B8AE-B75D3E36DED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CCE45-7A13-4D1C-B8AE-B75D3E36DED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CCE45-7A13-4D1C-B8AE-B75D3E36DED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8AAF4A7-E720-40C2-9580-E7EBC33692FA}" type="datetime1">
              <a:rPr lang="en-US" smtClean="0"/>
              <a:pPr/>
              <a:t>11/12/2012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A.AlOsaimi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082D0DB-57AC-4E7B-B086-0DF61BED8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6FA56-FC98-4E3F-8390-077422BD47E9}" type="datetime1">
              <a:rPr lang="en-US" smtClean="0"/>
              <a:pPr/>
              <a:t>11/12/2012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A.AlOsaimi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D0DB-57AC-4E7B-B086-0DF61BED8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D6EB746-CF75-44AF-8080-1084146523FA}" type="datetime1">
              <a:rPr lang="en-US" smtClean="0"/>
              <a:pPr/>
              <a:t>11/12/2012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/>
              <a:t>A.AlOsaimi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082D0DB-57AC-4E7B-B086-0DF61BED8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4AF2-4CA1-4731-A415-65C55D8A7277}" type="datetime1">
              <a:rPr lang="en-US" smtClean="0"/>
              <a:pPr/>
              <a:t>11/12/2012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A.AlOsaimi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082D0DB-57AC-4E7B-B086-0DF61BED8DE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A2695-957F-4DD4-B16E-BB06EDB14460}" type="datetime1">
              <a:rPr lang="en-US" smtClean="0"/>
              <a:pPr/>
              <a:t>11/12/2012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082D0DB-57AC-4E7B-B086-0DF61BED8DE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A.AlOsaimi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EA62817-A7F4-4BEC-B32D-0EE1260D4ED6}" type="datetime1">
              <a:rPr lang="en-US" smtClean="0"/>
              <a:pPr/>
              <a:t>11/12/2012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082D0DB-57AC-4E7B-B086-0DF61BED8DE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A.AlOsaimi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B9CBC78-7279-4CA9-95E3-74B59F3C9922}" type="datetime1">
              <a:rPr lang="en-US" smtClean="0"/>
              <a:pPr/>
              <a:t>11/12/2012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082D0DB-57AC-4E7B-B086-0DF61BED8DE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A.AlOsaimi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EA275-62E7-4AE9-AAA4-35D835EBAE2F}" type="datetime1">
              <a:rPr lang="en-US" smtClean="0"/>
              <a:pPr/>
              <a:t>11/12/2012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A.AlOsaimi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082D0DB-57AC-4E7B-B086-0DF61BED8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1DBA2-1E25-4965-8B7C-4995553BE9D7}" type="datetime1">
              <a:rPr lang="en-US" smtClean="0"/>
              <a:pPr/>
              <a:t>11/12/2012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A.AlOsaimi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082D0DB-57AC-4E7B-B086-0DF61BED8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6CB9D-ED04-49A8-BD5D-EC76F0529913}" type="datetime1">
              <a:rPr lang="en-US" smtClean="0"/>
              <a:pPr/>
              <a:t>11/12/2012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A.AlOsaimi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082D0DB-57AC-4E7B-B086-0DF61BED8DE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A7AFC8F-3FBB-49F1-A41D-B9B95A83FDA4}" type="datetime1">
              <a:rPr lang="en-US" smtClean="0"/>
              <a:pPr/>
              <a:t>11/12/2012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082D0DB-57AC-4E7B-B086-0DF61BED8DE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/>
              <a:t>A.AlOsaimi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49CA967-21FC-4518-9A83-2C2A11A760BF}" type="datetime1">
              <a:rPr lang="en-US" smtClean="0"/>
              <a:pPr/>
              <a:t>11/12/2012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A.AlOsaimi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082D0DB-57AC-4E7B-B086-0DF61BED8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Chapter#3</a:t>
            </a:r>
            <a:br>
              <a:rPr lang="en-US" dirty="0" smtClean="0"/>
            </a:br>
            <a:r>
              <a:rPr lang="en-US" dirty="0" smtClean="0">
                <a:solidFill>
                  <a:srgbClr val="3380E6"/>
                </a:solidFill>
                <a:latin typeface="Goudy Sans Medium"/>
              </a:rPr>
              <a:t> </a:t>
            </a:r>
            <a:r>
              <a:rPr lang="en-US" sz="2700" dirty="0" smtClean="0"/>
              <a:t>Structured Program Development in C++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  <a:r>
              <a:rPr lang="en-US" dirty="0" smtClean="0"/>
              <a:t>semester </a:t>
            </a:r>
            <a:r>
              <a:rPr lang="en-US" dirty="0" smtClean="0"/>
              <a:t>1433-1434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D0DB-57AC-4E7B-B086-0DF61BED8DE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95536" y="476672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ar-SA" b="1" dirty="0" smtClean="0"/>
              <a:t>King Saud University </a:t>
            </a:r>
          </a:p>
          <a:p>
            <a:r>
              <a:rPr lang="en-US" b="1" dirty="0" smtClean="0"/>
              <a:t>College of Applied studies and Community Service</a:t>
            </a:r>
          </a:p>
          <a:p>
            <a:r>
              <a:rPr lang="en-US" b="1" dirty="0" err="1" smtClean="0"/>
              <a:t>Csc</a:t>
            </a:r>
            <a:r>
              <a:rPr lang="en-US" b="1" dirty="0" smtClean="0"/>
              <a:t> 1101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 smtClean="0"/>
              <a:t>By: </a:t>
            </a:r>
            <a:r>
              <a:rPr lang="en-US" b="1" dirty="0" err="1" smtClean="0"/>
              <a:t>Asma</a:t>
            </a:r>
            <a:r>
              <a:rPr lang="en-US" b="1" dirty="0" smtClean="0"/>
              <a:t> </a:t>
            </a:r>
            <a:r>
              <a:rPr lang="en-US" b="1" dirty="0" err="1" smtClean="0"/>
              <a:t>Alosaimi</a:t>
            </a:r>
            <a:endParaRPr lang="en-US" b="1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dirty="0" smtClean="0"/>
              <a:t>Edited By: </a:t>
            </a:r>
            <a:r>
              <a:rPr lang="en-US" b="1" dirty="0" err="1" smtClean="0"/>
              <a:t>Ghadah</a:t>
            </a:r>
            <a:r>
              <a:rPr lang="en-US" b="1" dirty="0" smtClean="0"/>
              <a:t> R. </a:t>
            </a:r>
            <a:r>
              <a:rPr lang="en-US" b="1" dirty="0" err="1" smtClean="0"/>
              <a:t>Hadba</a:t>
            </a:r>
            <a:r>
              <a:rPr lang="en-US" b="1" dirty="0" smtClean="0"/>
              <a:t> &amp; </a:t>
            </a:r>
            <a:r>
              <a:rPr lang="en-US" b="1" dirty="0" err="1" smtClean="0"/>
              <a:t>Noor</a:t>
            </a:r>
            <a:r>
              <a:rPr lang="en-US" b="1" dirty="0" smtClean="0"/>
              <a:t> Al-</a:t>
            </a:r>
            <a:r>
              <a:rPr lang="en-US" b="1" dirty="0" err="1" smtClean="0"/>
              <a:t>Hareqi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Multiple Selection: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Nested if (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Example-4)</a:t>
            </a:r>
            <a:endParaRPr lang="en-US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E033911A-C5AF-433E-9A3D-B72EB585FFFF}" type="slidenum">
              <a:rPr lang="fr-FR"/>
              <a:pPr>
                <a:defRPr/>
              </a:pPr>
              <a:t>10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5724128" y="4077072"/>
            <a:ext cx="2736304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b="1" dirty="0" smtClean="0">
                <a:solidFill>
                  <a:schemeClr val="tx1"/>
                </a:solidFill>
                <a:latin typeface="Calibri" pitchFamily="34" charset="0"/>
              </a:rPr>
              <a:t>To force the nested if..else statement to execute as it was originally intended we must use the braces {} as following: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556792"/>
            <a:ext cx="7200800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b="1" dirty="0" smtClean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//The following code does not work as intended.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988840"/>
            <a:ext cx="357187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251520" y="3212976"/>
            <a:ext cx="6534472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b="1" dirty="0" smtClean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//This is the correct way of writing the above code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4005064"/>
            <a:ext cx="3686175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Multiple Selection: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Nested if (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Example-5)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In this example we want to print a score letter depending on the input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Lucida Console" pitchFamily="49" charset="0"/>
              </a:rPr>
              <a:t>studentGrade</a:t>
            </a:r>
            <a:r>
              <a:rPr lang="en-US" sz="2000" b="1" dirty="0" smtClean="0">
                <a:solidFill>
                  <a:srgbClr val="000000"/>
                </a:solidFill>
                <a:latin typeface="Lucida Console" pitchFamily="49" charset="0"/>
              </a:rPr>
              <a:t> </a:t>
            </a:r>
            <a:endParaRPr lang="en-US" sz="20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082D0DB-57AC-4E7B-B086-0DF61BED8DE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35488" y="3573016"/>
            <a:ext cx="460851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en-US" b="1" dirty="0" smtClean="0">
                <a:solidFill>
                  <a:srgbClr val="0000FF"/>
                </a:solidFill>
                <a:latin typeface="Lucida Console" pitchFamily="49" charset="0"/>
              </a:rPr>
              <a:t>if</a:t>
            </a:r>
            <a: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  <a:t> ( grade &gt;= </a:t>
            </a:r>
            <a:r>
              <a:rPr lang="en-US" b="1" dirty="0" smtClean="0">
                <a:solidFill>
                  <a:srgbClr val="128AFF"/>
                </a:solidFill>
                <a:latin typeface="Lucida Console" pitchFamily="49" charset="0"/>
              </a:rPr>
              <a:t>90</a:t>
            </a:r>
            <a: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  <a:t> )</a:t>
            </a:r>
            <a:b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</a:br>
            <a: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  <a:t>   </a:t>
            </a:r>
            <a:r>
              <a:rPr lang="en-US" b="1" dirty="0" err="1" smtClean="0">
                <a:solidFill>
                  <a:srgbClr val="000000"/>
                </a:solidFill>
                <a:latin typeface="Lucida Console" pitchFamily="49" charset="0"/>
              </a:rPr>
              <a:t>cout</a:t>
            </a:r>
            <a: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  <a:t> </a:t>
            </a:r>
            <a:r>
              <a:rPr lang="en-US" b="1" dirty="0" smtClean="0">
                <a:solidFill>
                  <a:srgbClr val="128AFF"/>
                </a:solidFill>
                <a:latin typeface="Lucida Console" pitchFamily="49" charset="0"/>
              </a:rPr>
              <a:t>"A\n"</a:t>
            </a:r>
            <a: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  <a:t> ;</a:t>
            </a:r>
            <a:b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</a:br>
            <a:r>
              <a:rPr lang="en-US" b="1" dirty="0" smtClean="0">
                <a:solidFill>
                  <a:srgbClr val="0000FF"/>
                </a:solidFill>
                <a:latin typeface="Lucida Console" pitchFamily="49" charset="0"/>
              </a:rPr>
              <a:t>else if</a:t>
            </a:r>
            <a: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  <a:t> ( grade &gt;= </a:t>
            </a:r>
            <a:r>
              <a:rPr lang="en-US" b="1" dirty="0" smtClean="0">
                <a:solidFill>
                  <a:srgbClr val="128AFF"/>
                </a:solidFill>
                <a:latin typeface="Lucida Console" pitchFamily="49" charset="0"/>
              </a:rPr>
              <a:t>80</a:t>
            </a:r>
            <a: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  <a:t> )</a:t>
            </a:r>
            <a:b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</a:br>
            <a: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  <a:t>   </a:t>
            </a:r>
            <a:r>
              <a:rPr lang="en-US" b="1" dirty="0" err="1" smtClean="0">
                <a:solidFill>
                  <a:srgbClr val="000000"/>
                </a:solidFill>
                <a:latin typeface="Lucida Console" pitchFamily="49" charset="0"/>
              </a:rPr>
              <a:t>cout</a:t>
            </a:r>
            <a: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  <a:t>&lt;&lt; </a:t>
            </a:r>
            <a:r>
              <a:rPr lang="en-US" b="1" dirty="0" smtClean="0">
                <a:solidFill>
                  <a:srgbClr val="128AFF"/>
                </a:solidFill>
                <a:latin typeface="Lucida Console" pitchFamily="49" charset="0"/>
              </a:rPr>
              <a:t>"B\n"</a:t>
            </a:r>
            <a: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  <a:t> ;</a:t>
            </a:r>
            <a:b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</a:br>
            <a:r>
              <a:rPr lang="en-US" b="1" dirty="0" smtClean="0">
                <a:solidFill>
                  <a:srgbClr val="0000FF"/>
                </a:solidFill>
                <a:latin typeface="Lucida Console" pitchFamily="49" charset="0"/>
              </a:rPr>
              <a:t>else if</a:t>
            </a:r>
            <a: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  <a:t> ( grade &gt;= </a:t>
            </a:r>
            <a:r>
              <a:rPr lang="en-US" b="1" dirty="0" smtClean="0">
                <a:solidFill>
                  <a:srgbClr val="128AFF"/>
                </a:solidFill>
                <a:latin typeface="Lucida Console" pitchFamily="49" charset="0"/>
              </a:rPr>
              <a:t>70</a:t>
            </a:r>
            <a: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  <a:t> )</a:t>
            </a:r>
            <a:b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</a:br>
            <a: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  <a:t>   </a:t>
            </a:r>
            <a:r>
              <a:rPr lang="en-US" b="1" dirty="0" err="1" smtClean="0">
                <a:solidFill>
                  <a:srgbClr val="000000"/>
                </a:solidFill>
                <a:latin typeface="Lucida Console" pitchFamily="49" charset="0"/>
              </a:rPr>
              <a:t>cout</a:t>
            </a:r>
            <a: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  <a:t>&lt;&lt;</a:t>
            </a:r>
            <a:r>
              <a:rPr lang="en-US" b="1" dirty="0" smtClean="0">
                <a:solidFill>
                  <a:srgbClr val="128AFF"/>
                </a:solidFill>
                <a:latin typeface="Lucida Console" pitchFamily="49" charset="0"/>
              </a:rPr>
              <a:t>"C\n"</a:t>
            </a:r>
            <a: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  <a:t> ;</a:t>
            </a:r>
            <a:b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</a:br>
            <a:r>
              <a:rPr lang="en-US" b="1" dirty="0" smtClean="0">
                <a:solidFill>
                  <a:srgbClr val="0000FF"/>
                </a:solidFill>
                <a:latin typeface="Lucida Console" pitchFamily="49" charset="0"/>
              </a:rPr>
              <a:t>else if</a:t>
            </a:r>
            <a: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  <a:t> ( grade &gt;= </a:t>
            </a:r>
            <a:r>
              <a:rPr lang="en-US" b="1" dirty="0" smtClean="0">
                <a:solidFill>
                  <a:srgbClr val="128AFF"/>
                </a:solidFill>
                <a:latin typeface="Lucida Console" pitchFamily="49" charset="0"/>
              </a:rPr>
              <a:t>60</a:t>
            </a:r>
            <a: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  <a:t> )</a:t>
            </a:r>
            <a:b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</a:br>
            <a: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  <a:t>   </a:t>
            </a:r>
            <a:r>
              <a:rPr lang="en-US" b="1" dirty="0" err="1" smtClean="0">
                <a:solidFill>
                  <a:srgbClr val="000000"/>
                </a:solidFill>
                <a:latin typeface="Lucida Console" pitchFamily="49" charset="0"/>
              </a:rPr>
              <a:t>cout</a:t>
            </a:r>
            <a: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  <a:t>&lt;&lt;</a:t>
            </a:r>
            <a:r>
              <a:rPr lang="en-US" b="1" dirty="0" smtClean="0">
                <a:solidFill>
                  <a:srgbClr val="128AFF"/>
                </a:solidFill>
                <a:latin typeface="Lucida Console" pitchFamily="49" charset="0"/>
              </a:rPr>
              <a:t>"D\n"</a:t>
            </a:r>
            <a: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  <a:t> ;</a:t>
            </a:r>
            <a:b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</a:br>
            <a:r>
              <a:rPr lang="en-US" b="1" dirty="0" smtClean="0">
                <a:solidFill>
                  <a:srgbClr val="0000FF"/>
                </a:solidFill>
                <a:latin typeface="Lucida Console" pitchFamily="49" charset="0"/>
              </a:rPr>
              <a:t>else </a:t>
            </a:r>
            <a:br>
              <a:rPr lang="en-US" b="1" dirty="0" smtClean="0">
                <a:solidFill>
                  <a:srgbClr val="0000FF"/>
                </a:solidFill>
                <a:latin typeface="Lucida Console" pitchFamily="49" charset="0"/>
              </a:rPr>
            </a:br>
            <a: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  <a:t>   </a:t>
            </a:r>
            <a:r>
              <a:rPr lang="en-US" b="1" dirty="0" err="1" smtClean="0">
                <a:solidFill>
                  <a:srgbClr val="000000"/>
                </a:solidFill>
                <a:latin typeface="Lucida Console" pitchFamily="49" charset="0"/>
              </a:rPr>
              <a:t>cout</a:t>
            </a:r>
            <a: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  <a:t>&lt;&lt;</a:t>
            </a:r>
            <a:r>
              <a:rPr lang="en-US" b="1" dirty="0" smtClean="0">
                <a:solidFill>
                  <a:srgbClr val="128AFF"/>
                </a:solidFill>
                <a:latin typeface="Lucida Console" pitchFamily="49" charset="0"/>
              </a:rPr>
              <a:t>"F\n"</a:t>
            </a:r>
            <a: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  <a:t> ;</a:t>
            </a:r>
          </a:p>
        </p:txBody>
      </p:sp>
      <p:sp>
        <p:nvSpPr>
          <p:cNvPr id="6" name="Rectangle 5"/>
          <p:cNvSpPr/>
          <p:nvPr/>
        </p:nvSpPr>
        <p:spPr>
          <a:xfrm>
            <a:off x="5364088" y="3645024"/>
            <a:ext cx="3563888" cy="30243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79512" y="2636913"/>
            <a:ext cx="4752528" cy="286232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Lucida Console" pitchFamily="49" charset="0"/>
              </a:rPr>
              <a:t>if</a:t>
            </a:r>
            <a: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  <a:t> ( grade &gt;= </a:t>
            </a:r>
            <a:r>
              <a:rPr lang="en-US" b="1" dirty="0" smtClean="0">
                <a:solidFill>
                  <a:srgbClr val="128AFF"/>
                </a:solidFill>
                <a:latin typeface="Lucida Console" pitchFamily="49" charset="0"/>
              </a:rPr>
              <a:t>90</a:t>
            </a:r>
            <a: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  <a:t> )</a:t>
            </a:r>
            <a:b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</a:br>
            <a: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  <a:t>   </a:t>
            </a:r>
            <a:r>
              <a:rPr lang="en-US" b="1" dirty="0" err="1" smtClean="0">
                <a:solidFill>
                  <a:srgbClr val="000000"/>
                </a:solidFill>
                <a:latin typeface="Lucida Console" pitchFamily="49" charset="0"/>
              </a:rPr>
              <a:t>cout</a:t>
            </a:r>
            <a: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  <a:t> </a:t>
            </a:r>
            <a:r>
              <a:rPr lang="en-US" b="1" dirty="0" smtClean="0">
                <a:solidFill>
                  <a:srgbClr val="128AFF"/>
                </a:solidFill>
                <a:latin typeface="Lucida Console" pitchFamily="49" charset="0"/>
              </a:rPr>
              <a:t>"A\n"</a:t>
            </a:r>
            <a: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  <a:t> ;</a:t>
            </a:r>
            <a:b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</a:br>
            <a:r>
              <a:rPr lang="en-US" b="1" dirty="0" smtClean="0">
                <a:solidFill>
                  <a:srgbClr val="0000FF"/>
                </a:solidFill>
                <a:latin typeface="Lucida Console" pitchFamily="49" charset="0"/>
              </a:rPr>
              <a:t>else if</a:t>
            </a:r>
            <a: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  <a:t> ( grade &gt;= </a:t>
            </a:r>
            <a:r>
              <a:rPr lang="en-US" b="1" dirty="0" smtClean="0">
                <a:solidFill>
                  <a:srgbClr val="128AFF"/>
                </a:solidFill>
                <a:latin typeface="Lucida Console" pitchFamily="49" charset="0"/>
              </a:rPr>
              <a:t>80</a:t>
            </a:r>
            <a: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  <a:t> )</a:t>
            </a:r>
            <a:b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</a:br>
            <a: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  <a:t>       </a:t>
            </a:r>
            <a:r>
              <a:rPr lang="en-US" b="1" dirty="0" err="1" smtClean="0">
                <a:solidFill>
                  <a:srgbClr val="000000"/>
                </a:solidFill>
                <a:latin typeface="Lucida Console" pitchFamily="49" charset="0"/>
              </a:rPr>
              <a:t>cout</a:t>
            </a:r>
            <a: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  <a:t>&lt;&lt; </a:t>
            </a:r>
            <a:r>
              <a:rPr lang="en-US" b="1" dirty="0" smtClean="0">
                <a:solidFill>
                  <a:srgbClr val="128AFF"/>
                </a:solidFill>
                <a:latin typeface="Lucida Console" pitchFamily="49" charset="0"/>
              </a:rPr>
              <a:t>"B\n"</a:t>
            </a:r>
            <a: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  <a:t> ;</a:t>
            </a:r>
            <a:b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</a:br>
            <a: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  <a:t>     </a:t>
            </a:r>
            <a:r>
              <a:rPr lang="en-US" b="1" dirty="0" smtClean="0">
                <a:solidFill>
                  <a:srgbClr val="0000FF"/>
                </a:solidFill>
                <a:latin typeface="Lucida Console" pitchFamily="49" charset="0"/>
              </a:rPr>
              <a:t>else if</a:t>
            </a:r>
            <a: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  <a:t> ( grade &gt;= </a:t>
            </a:r>
            <a:r>
              <a:rPr lang="en-US" b="1" dirty="0" smtClean="0">
                <a:solidFill>
                  <a:srgbClr val="128AFF"/>
                </a:solidFill>
                <a:latin typeface="Lucida Console" pitchFamily="49" charset="0"/>
              </a:rPr>
              <a:t>70</a:t>
            </a:r>
            <a: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  <a:t>)</a:t>
            </a:r>
            <a: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  <a:t/>
            </a:r>
            <a:b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</a:br>
            <a: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  <a:t>            </a:t>
            </a:r>
            <a:r>
              <a:rPr lang="en-US" b="1" dirty="0" err="1" smtClean="0">
                <a:solidFill>
                  <a:srgbClr val="000000"/>
                </a:solidFill>
                <a:latin typeface="Lucida Console" pitchFamily="49" charset="0"/>
              </a:rPr>
              <a:t>cout</a:t>
            </a:r>
            <a: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  <a:t>&lt;&lt;</a:t>
            </a:r>
            <a:r>
              <a:rPr lang="en-US" b="1" dirty="0" smtClean="0">
                <a:solidFill>
                  <a:srgbClr val="128AFF"/>
                </a:solidFill>
                <a:latin typeface="Lucida Console" pitchFamily="49" charset="0"/>
              </a:rPr>
              <a:t>"C\n"</a:t>
            </a:r>
            <a: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  <a:t> ;</a:t>
            </a:r>
            <a:b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</a:br>
            <a: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  <a:t>          </a:t>
            </a:r>
            <a:r>
              <a:rPr lang="en-US" b="1" dirty="0" smtClean="0">
                <a:solidFill>
                  <a:srgbClr val="0000FF"/>
                </a:solidFill>
                <a:latin typeface="Lucida Console" pitchFamily="49" charset="0"/>
              </a:rPr>
              <a:t>else if</a:t>
            </a:r>
            <a: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  <a:t> ( grade &gt;= </a:t>
            </a:r>
            <a:r>
              <a:rPr lang="en-US" b="1" dirty="0" smtClean="0">
                <a:solidFill>
                  <a:srgbClr val="128AFF"/>
                </a:solidFill>
                <a:latin typeface="Lucida Console" pitchFamily="49" charset="0"/>
              </a:rPr>
              <a:t>60</a:t>
            </a:r>
            <a: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  <a:t>)</a:t>
            </a:r>
            <a: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  <a:t/>
            </a:r>
            <a:b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</a:br>
            <a: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  <a:t>                </a:t>
            </a:r>
            <a:r>
              <a:rPr lang="en-US" b="1" dirty="0" err="1" smtClean="0">
                <a:solidFill>
                  <a:srgbClr val="000000"/>
                </a:solidFill>
                <a:latin typeface="Lucida Console" pitchFamily="49" charset="0"/>
              </a:rPr>
              <a:t>cout</a:t>
            </a:r>
            <a: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  <a:t>&lt;&lt;</a:t>
            </a:r>
            <a:r>
              <a:rPr lang="en-US" b="1" dirty="0" smtClean="0">
                <a:solidFill>
                  <a:srgbClr val="128AFF"/>
                </a:solidFill>
                <a:latin typeface="Lucida Console" pitchFamily="49" charset="0"/>
              </a:rPr>
              <a:t>"D\n"</a:t>
            </a:r>
            <a: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  <a:t> ;</a:t>
            </a:r>
            <a:b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</a:br>
            <a: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  <a:t>                </a:t>
            </a:r>
            <a:r>
              <a:rPr lang="en-US" b="1" dirty="0" smtClean="0">
                <a:solidFill>
                  <a:srgbClr val="0000FF"/>
                </a:solidFill>
                <a:latin typeface="Lucida Console" pitchFamily="49" charset="0"/>
              </a:rPr>
              <a:t>else </a:t>
            </a:r>
            <a:br>
              <a:rPr lang="en-US" b="1" dirty="0" smtClean="0">
                <a:solidFill>
                  <a:srgbClr val="0000FF"/>
                </a:solidFill>
                <a:latin typeface="Lucida Console" pitchFamily="49" charset="0"/>
              </a:rPr>
            </a:br>
            <a: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  <a:t>                </a:t>
            </a:r>
            <a:r>
              <a:rPr lang="en-US" b="1" dirty="0" err="1" smtClean="0">
                <a:solidFill>
                  <a:srgbClr val="000000"/>
                </a:solidFill>
                <a:latin typeface="Lucida Console" pitchFamily="49" charset="0"/>
              </a:rPr>
              <a:t>cout</a:t>
            </a:r>
            <a: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  <a:t>&lt;&lt;</a:t>
            </a:r>
            <a:r>
              <a:rPr lang="en-US" b="1" dirty="0" smtClean="0">
                <a:solidFill>
                  <a:srgbClr val="128AFF"/>
                </a:solidFill>
                <a:latin typeface="Lucida Console" pitchFamily="49" charset="0"/>
              </a:rPr>
              <a:t>"F\n"</a:t>
            </a:r>
            <a:r>
              <a:rPr lang="en-US" b="1" dirty="0" smtClean="0">
                <a:solidFill>
                  <a:srgbClr val="000000"/>
                </a:solidFill>
                <a:latin typeface="Lucida Console" pitchFamily="49" charset="0"/>
              </a:rPr>
              <a:t> ;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51521" y="5589240"/>
            <a:ext cx="50405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0040" lvl="0" indent="-320040">
              <a:spcBef>
                <a:spcPts val="700"/>
              </a:spcBef>
              <a:buClr>
                <a:srgbClr val="DD8047"/>
              </a:buClr>
              <a:buSzPct val="60000"/>
              <a:buFont typeface="Wingdings"/>
              <a:buChar char=""/>
            </a:pP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Many C++ programmers prefer to write the preceding </a:t>
            </a:r>
            <a:r>
              <a:rPr lang="en-US" sz="2400" dirty="0" smtClean="0">
                <a:solidFill>
                  <a:srgbClr val="000000"/>
                </a:solidFill>
                <a:latin typeface="Lucida Console" pitchFamily="49" charset="0"/>
              </a:rPr>
              <a:t>if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 statement as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564904"/>
            <a:ext cx="4932040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056" y="3429000"/>
            <a:ext cx="3888432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Arrow Connector 13"/>
          <p:cNvCxnSpPr/>
          <p:nvPr/>
        </p:nvCxnSpPr>
        <p:spPr>
          <a:xfrm flipV="1">
            <a:off x="4499992" y="5157192"/>
            <a:ext cx="648072" cy="5760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Comparing if Statements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082D0DB-57AC-4E7B-B086-0DF61BED8DE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 Box 1051"/>
          <p:cNvSpPr txBox="1">
            <a:spLocks noChangeArrowheads="1"/>
          </p:cNvSpPr>
          <p:nvPr/>
        </p:nvSpPr>
        <p:spPr bwMode="auto">
          <a:xfrm>
            <a:off x="395536" y="1628800"/>
            <a:ext cx="5410200" cy="1685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lnSpc>
                <a:spcPct val="75000"/>
              </a:lnSpc>
              <a:spcBef>
                <a:spcPct val="50000"/>
              </a:spcBef>
            </a:pPr>
            <a:r>
              <a:rPr lang="en-US" altLang="ar-SA" dirty="0">
                <a:latin typeface="Verdana" pitchFamily="34" charset="0"/>
                <a:cs typeface="Tahoma" pitchFamily="34" charset="0"/>
              </a:rPr>
              <a:t>if (score&gt;=90) </a:t>
            </a:r>
            <a:r>
              <a:rPr lang="en-US" altLang="ar-SA" dirty="0" err="1">
                <a:latin typeface="Verdana" pitchFamily="34" charset="0"/>
                <a:cs typeface="Tahoma" pitchFamily="34" charset="0"/>
              </a:rPr>
              <a:t>printf</a:t>
            </a:r>
            <a:r>
              <a:rPr lang="en-US" altLang="ar-SA" dirty="0">
                <a:latin typeface="Verdana" pitchFamily="34" charset="0"/>
                <a:cs typeface="Tahoma" pitchFamily="34" charset="0"/>
              </a:rPr>
              <a:t>(</a:t>
            </a:r>
            <a:r>
              <a:rPr lang="en-US" altLang="en-US" dirty="0">
                <a:latin typeface="Verdana" pitchFamily="34" charset="0"/>
                <a:cs typeface="Tahoma" pitchFamily="34" charset="0"/>
              </a:rPr>
              <a:t>"</a:t>
            </a:r>
            <a:r>
              <a:rPr lang="en-US" altLang="ar-SA" dirty="0">
                <a:latin typeface="Verdana" pitchFamily="34" charset="0"/>
                <a:cs typeface="Tahoma" pitchFamily="34" charset="0"/>
              </a:rPr>
              <a:t>A</a:t>
            </a:r>
            <a:r>
              <a:rPr lang="en-US" altLang="en-US" dirty="0">
                <a:latin typeface="Verdana" pitchFamily="34" charset="0"/>
                <a:cs typeface="Tahoma" pitchFamily="34" charset="0"/>
              </a:rPr>
              <a:t>"</a:t>
            </a:r>
            <a:r>
              <a:rPr lang="en-US" altLang="ar-SA" dirty="0">
                <a:latin typeface="Verdana" pitchFamily="34" charset="0"/>
                <a:cs typeface="Tahoma" pitchFamily="34" charset="0"/>
              </a:rPr>
              <a:t>);</a:t>
            </a:r>
          </a:p>
          <a:p>
            <a:pPr algn="l" rtl="0">
              <a:lnSpc>
                <a:spcPct val="75000"/>
              </a:lnSpc>
              <a:spcBef>
                <a:spcPct val="50000"/>
              </a:spcBef>
            </a:pPr>
            <a:r>
              <a:rPr lang="en-US" altLang="ar-SA" dirty="0">
                <a:latin typeface="Verdana" pitchFamily="34" charset="0"/>
                <a:cs typeface="Tahoma" pitchFamily="34" charset="0"/>
              </a:rPr>
              <a:t>if (score&gt;=80 </a:t>
            </a:r>
            <a:r>
              <a:rPr lang="en-US" altLang="ar-SA" dirty="0">
                <a:solidFill>
                  <a:srgbClr val="0070C0"/>
                </a:solidFill>
                <a:latin typeface="Verdana" pitchFamily="34" charset="0"/>
                <a:cs typeface="Tahoma" pitchFamily="34" charset="0"/>
              </a:rPr>
              <a:t>&amp;&amp; score&lt;90</a:t>
            </a:r>
            <a:r>
              <a:rPr lang="en-US" altLang="ar-SA" dirty="0">
                <a:latin typeface="Verdana" pitchFamily="34" charset="0"/>
                <a:cs typeface="Tahoma" pitchFamily="34" charset="0"/>
              </a:rPr>
              <a:t>) </a:t>
            </a:r>
            <a:r>
              <a:rPr lang="en-US" altLang="ar-SA" dirty="0" err="1">
                <a:latin typeface="Verdana" pitchFamily="34" charset="0"/>
                <a:cs typeface="Tahoma" pitchFamily="34" charset="0"/>
              </a:rPr>
              <a:t>printf</a:t>
            </a:r>
            <a:r>
              <a:rPr lang="en-US" altLang="ar-SA" dirty="0">
                <a:latin typeface="Verdana" pitchFamily="34" charset="0"/>
                <a:cs typeface="Tahoma" pitchFamily="34" charset="0"/>
              </a:rPr>
              <a:t>(</a:t>
            </a:r>
            <a:r>
              <a:rPr lang="en-US" altLang="en-US" dirty="0">
                <a:latin typeface="Verdana" pitchFamily="34" charset="0"/>
                <a:cs typeface="Tahoma" pitchFamily="34" charset="0"/>
              </a:rPr>
              <a:t>"</a:t>
            </a:r>
            <a:r>
              <a:rPr lang="en-US" altLang="ar-SA" dirty="0">
                <a:latin typeface="Verdana" pitchFamily="34" charset="0"/>
                <a:cs typeface="Tahoma" pitchFamily="34" charset="0"/>
              </a:rPr>
              <a:t>B</a:t>
            </a:r>
            <a:r>
              <a:rPr lang="en-US" altLang="en-US" dirty="0">
                <a:latin typeface="Verdana" pitchFamily="34" charset="0"/>
                <a:cs typeface="Tahoma" pitchFamily="34" charset="0"/>
              </a:rPr>
              <a:t>"</a:t>
            </a:r>
            <a:r>
              <a:rPr lang="en-US" altLang="ar-SA" dirty="0">
                <a:latin typeface="Verdana" pitchFamily="34" charset="0"/>
                <a:cs typeface="Tahoma" pitchFamily="34" charset="0"/>
              </a:rPr>
              <a:t>);</a:t>
            </a:r>
          </a:p>
          <a:p>
            <a:pPr algn="l" rtl="0">
              <a:lnSpc>
                <a:spcPct val="75000"/>
              </a:lnSpc>
              <a:spcBef>
                <a:spcPct val="50000"/>
              </a:spcBef>
            </a:pPr>
            <a:r>
              <a:rPr lang="en-US" altLang="ar-SA" dirty="0">
                <a:latin typeface="Verdana" pitchFamily="34" charset="0"/>
                <a:cs typeface="Tahoma" pitchFamily="34" charset="0"/>
              </a:rPr>
              <a:t>if (score&gt;=70 &amp;&amp; score&lt;80) </a:t>
            </a:r>
            <a:r>
              <a:rPr lang="en-US" altLang="ar-SA" dirty="0" err="1">
                <a:latin typeface="Verdana" pitchFamily="34" charset="0"/>
                <a:cs typeface="Tahoma" pitchFamily="34" charset="0"/>
              </a:rPr>
              <a:t>printf</a:t>
            </a:r>
            <a:r>
              <a:rPr lang="en-US" altLang="ar-SA" dirty="0">
                <a:latin typeface="Verdana" pitchFamily="34" charset="0"/>
                <a:cs typeface="Tahoma" pitchFamily="34" charset="0"/>
              </a:rPr>
              <a:t>(</a:t>
            </a:r>
            <a:r>
              <a:rPr lang="en-US" altLang="en-US" dirty="0">
                <a:latin typeface="Verdana" pitchFamily="34" charset="0"/>
                <a:cs typeface="Tahoma" pitchFamily="34" charset="0"/>
              </a:rPr>
              <a:t>"</a:t>
            </a:r>
            <a:r>
              <a:rPr lang="en-US" altLang="ar-SA" dirty="0">
                <a:latin typeface="Verdana" pitchFamily="34" charset="0"/>
                <a:cs typeface="Tahoma" pitchFamily="34" charset="0"/>
              </a:rPr>
              <a:t>C</a:t>
            </a:r>
            <a:r>
              <a:rPr lang="en-US" altLang="en-US" dirty="0">
                <a:latin typeface="Verdana" pitchFamily="34" charset="0"/>
                <a:cs typeface="Tahoma" pitchFamily="34" charset="0"/>
              </a:rPr>
              <a:t>"</a:t>
            </a:r>
            <a:r>
              <a:rPr lang="en-US" altLang="ar-SA" dirty="0">
                <a:latin typeface="Verdana" pitchFamily="34" charset="0"/>
                <a:cs typeface="Tahoma" pitchFamily="34" charset="0"/>
              </a:rPr>
              <a:t>);</a:t>
            </a:r>
          </a:p>
          <a:p>
            <a:pPr algn="l" rtl="0">
              <a:lnSpc>
                <a:spcPct val="75000"/>
              </a:lnSpc>
              <a:spcBef>
                <a:spcPct val="50000"/>
              </a:spcBef>
            </a:pPr>
            <a:r>
              <a:rPr lang="en-US" altLang="ar-SA" dirty="0">
                <a:latin typeface="Verdana" pitchFamily="34" charset="0"/>
                <a:cs typeface="Tahoma" pitchFamily="34" charset="0"/>
              </a:rPr>
              <a:t>if (score&gt;=60 &amp;&amp; score&lt;70) </a:t>
            </a:r>
            <a:r>
              <a:rPr lang="en-US" altLang="ar-SA" dirty="0" err="1">
                <a:latin typeface="Verdana" pitchFamily="34" charset="0"/>
                <a:cs typeface="Tahoma" pitchFamily="34" charset="0"/>
              </a:rPr>
              <a:t>printf</a:t>
            </a:r>
            <a:r>
              <a:rPr lang="en-US" altLang="ar-SA" dirty="0">
                <a:latin typeface="Verdana" pitchFamily="34" charset="0"/>
                <a:cs typeface="Tahoma" pitchFamily="34" charset="0"/>
              </a:rPr>
              <a:t>(</a:t>
            </a:r>
            <a:r>
              <a:rPr lang="en-US" altLang="en-US" dirty="0">
                <a:latin typeface="Verdana" pitchFamily="34" charset="0"/>
                <a:cs typeface="Tahoma" pitchFamily="34" charset="0"/>
              </a:rPr>
              <a:t>"</a:t>
            </a:r>
            <a:r>
              <a:rPr lang="en-US" altLang="ar-SA" dirty="0">
                <a:latin typeface="Verdana" pitchFamily="34" charset="0"/>
                <a:cs typeface="Tahoma" pitchFamily="34" charset="0"/>
              </a:rPr>
              <a:t>D</a:t>
            </a:r>
            <a:r>
              <a:rPr lang="en-US" altLang="en-US" dirty="0">
                <a:latin typeface="Verdana" pitchFamily="34" charset="0"/>
                <a:cs typeface="Tahoma" pitchFamily="34" charset="0"/>
              </a:rPr>
              <a:t>"</a:t>
            </a:r>
            <a:r>
              <a:rPr lang="en-US" altLang="ar-SA" dirty="0">
                <a:latin typeface="Verdana" pitchFamily="34" charset="0"/>
                <a:cs typeface="Tahoma" pitchFamily="34" charset="0"/>
              </a:rPr>
              <a:t>);</a:t>
            </a:r>
          </a:p>
          <a:p>
            <a:pPr algn="l" rtl="0">
              <a:lnSpc>
                <a:spcPct val="75000"/>
              </a:lnSpc>
              <a:spcBef>
                <a:spcPct val="50000"/>
              </a:spcBef>
            </a:pPr>
            <a:r>
              <a:rPr lang="en-US" altLang="ar-SA" dirty="0">
                <a:latin typeface="Verdana" pitchFamily="34" charset="0"/>
                <a:cs typeface="Tahoma" pitchFamily="34" charset="0"/>
              </a:rPr>
              <a:t>if (score&lt;60) </a:t>
            </a:r>
            <a:r>
              <a:rPr lang="en-US" altLang="ar-SA" dirty="0" err="1">
                <a:latin typeface="Verdana" pitchFamily="34" charset="0"/>
                <a:cs typeface="Tahoma" pitchFamily="34" charset="0"/>
              </a:rPr>
              <a:t>printf</a:t>
            </a:r>
            <a:r>
              <a:rPr lang="en-US" altLang="ar-SA" dirty="0">
                <a:latin typeface="Verdana" pitchFamily="34" charset="0"/>
                <a:cs typeface="Tahoma" pitchFamily="34" charset="0"/>
              </a:rPr>
              <a:t>(</a:t>
            </a:r>
            <a:r>
              <a:rPr lang="en-US" altLang="en-US" dirty="0">
                <a:latin typeface="Verdana" pitchFamily="34" charset="0"/>
                <a:cs typeface="Tahoma" pitchFamily="34" charset="0"/>
              </a:rPr>
              <a:t>"</a:t>
            </a:r>
            <a:r>
              <a:rPr lang="en-US" altLang="ar-SA" dirty="0">
                <a:latin typeface="Verdana" pitchFamily="34" charset="0"/>
                <a:cs typeface="Tahoma" pitchFamily="34" charset="0"/>
              </a:rPr>
              <a:t>F</a:t>
            </a:r>
            <a:r>
              <a:rPr lang="en-US" altLang="en-US" dirty="0">
                <a:latin typeface="Verdana" pitchFamily="34" charset="0"/>
                <a:cs typeface="Tahoma" pitchFamily="34" charset="0"/>
              </a:rPr>
              <a:t>"</a:t>
            </a:r>
            <a:r>
              <a:rPr lang="en-US" altLang="ar-SA" dirty="0">
                <a:latin typeface="Verdana" pitchFamily="34" charset="0"/>
                <a:cs typeface="Tahoma" pitchFamily="34" charset="0"/>
              </a:rPr>
              <a:t>);</a:t>
            </a:r>
          </a:p>
        </p:txBody>
      </p:sp>
      <p:sp>
        <p:nvSpPr>
          <p:cNvPr id="6" name="Text Box 1052"/>
          <p:cNvSpPr txBox="1">
            <a:spLocks noChangeArrowheads="1"/>
          </p:cNvSpPr>
          <p:nvPr/>
        </p:nvSpPr>
        <p:spPr bwMode="auto">
          <a:xfrm>
            <a:off x="395536" y="3501008"/>
            <a:ext cx="5410200" cy="1685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lnSpc>
                <a:spcPct val="75000"/>
              </a:lnSpc>
              <a:spcBef>
                <a:spcPct val="50000"/>
              </a:spcBef>
            </a:pPr>
            <a:r>
              <a:rPr lang="en-US" altLang="ar-SA" dirty="0">
                <a:latin typeface="Verdana" pitchFamily="34" charset="0"/>
                <a:cs typeface="Tahoma" pitchFamily="34" charset="0"/>
              </a:rPr>
              <a:t>if (score&gt;=90) </a:t>
            </a:r>
            <a:r>
              <a:rPr lang="en-US" altLang="ar-SA" dirty="0" err="1">
                <a:latin typeface="Verdana" pitchFamily="34" charset="0"/>
                <a:cs typeface="Tahoma" pitchFamily="34" charset="0"/>
              </a:rPr>
              <a:t>printf</a:t>
            </a:r>
            <a:r>
              <a:rPr lang="en-US" altLang="ar-SA" dirty="0">
                <a:latin typeface="Verdana" pitchFamily="34" charset="0"/>
                <a:cs typeface="Tahoma" pitchFamily="34" charset="0"/>
              </a:rPr>
              <a:t>(</a:t>
            </a:r>
            <a:r>
              <a:rPr lang="en-US" altLang="en-US" dirty="0">
                <a:latin typeface="Verdana" pitchFamily="34" charset="0"/>
                <a:cs typeface="Tahoma" pitchFamily="34" charset="0"/>
              </a:rPr>
              <a:t>"</a:t>
            </a:r>
            <a:r>
              <a:rPr lang="en-US" altLang="ar-SA" dirty="0">
                <a:latin typeface="Verdana" pitchFamily="34" charset="0"/>
                <a:cs typeface="Tahoma" pitchFamily="34" charset="0"/>
              </a:rPr>
              <a:t>A</a:t>
            </a:r>
            <a:r>
              <a:rPr lang="en-US" altLang="en-US" dirty="0">
                <a:latin typeface="Verdana" pitchFamily="34" charset="0"/>
                <a:cs typeface="Tahoma" pitchFamily="34" charset="0"/>
              </a:rPr>
              <a:t>"</a:t>
            </a:r>
            <a:r>
              <a:rPr lang="en-US" altLang="ar-SA" dirty="0">
                <a:latin typeface="Verdana" pitchFamily="34" charset="0"/>
                <a:cs typeface="Tahoma" pitchFamily="34" charset="0"/>
              </a:rPr>
              <a:t>);</a:t>
            </a:r>
          </a:p>
          <a:p>
            <a:pPr algn="l" rtl="0">
              <a:lnSpc>
                <a:spcPct val="75000"/>
              </a:lnSpc>
              <a:spcBef>
                <a:spcPct val="50000"/>
              </a:spcBef>
            </a:pPr>
            <a:r>
              <a:rPr lang="en-US" altLang="ar-SA" dirty="0">
                <a:solidFill>
                  <a:srgbClr val="0070C0"/>
                </a:solidFill>
                <a:latin typeface="Verdana" pitchFamily="34" charset="0"/>
                <a:cs typeface="Tahoma" pitchFamily="34" charset="0"/>
              </a:rPr>
              <a:t>else</a:t>
            </a:r>
            <a:r>
              <a:rPr lang="en-US" altLang="ar-SA" dirty="0">
                <a:latin typeface="Verdana" pitchFamily="34" charset="0"/>
                <a:cs typeface="Tahoma" pitchFamily="34" charset="0"/>
              </a:rPr>
              <a:t> if (score&gt;=80) </a:t>
            </a:r>
            <a:r>
              <a:rPr lang="en-US" altLang="ar-SA" dirty="0" err="1">
                <a:latin typeface="Verdana" pitchFamily="34" charset="0"/>
                <a:cs typeface="Tahoma" pitchFamily="34" charset="0"/>
              </a:rPr>
              <a:t>printf</a:t>
            </a:r>
            <a:r>
              <a:rPr lang="en-US" altLang="ar-SA" dirty="0">
                <a:latin typeface="Verdana" pitchFamily="34" charset="0"/>
                <a:cs typeface="Tahoma" pitchFamily="34" charset="0"/>
              </a:rPr>
              <a:t>(</a:t>
            </a:r>
            <a:r>
              <a:rPr lang="en-US" altLang="en-US" dirty="0">
                <a:latin typeface="Verdana" pitchFamily="34" charset="0"/>
                <a:cs typeface="Tahoma" pitchFamily="34" charset="0"/>
              </a:rPr>
              <a:t>"</a:t>
            </a:r>
            <a:r>
              <a:rPr lang="en-US" altLang="ar-SA" dirty="0">
                <a:latin typeface="Verdana" pitchFamily="34" charset="0"/>
                <a:cs typeface="Tahoma" pitchFamily="34" charset="0"/>
              </a:rPr>
              <a:t>B</a:t>
            </a:r>
            <a:r>
              <a:rPr lang="en-US" altLang="en-US" dirty="0">
                <a:latin typeface="Verdana" pitchFamily="34" charset="0"/>
                <a:cs typeface="Tahoma" pitchFamily="34" charset="0"/>
              </a:rPr>
              <a:t>"</a:t>
            </a:r>
            <a:r>
              <a:rPr lang="en-US" altLang="ar-SA" dirty="0">
                <a:latin typeface="Verdana" pitchFamily="34" charset="0"/>
                <a:cs typeface="Tahoma" pitchFamily="34" charset="0"/>
              </a:rPr>
              <a:t>);</a:t>
            </a:r>
          </a:p>
          <a:p>
            <a:pPr algn="l" rtl="0">
              <a:lnSpc>
                <a:spcPct val="75000"/>
              </a:lnSpc>
              <a:spcBef>
                <a:spcPct val="50000"/>
              </a:spcBef>
            </a:pPr>
            <a:r>
              <a:rPr lang="en-US" altLang="ar-SA" dirty="0">
                <a:latin typeface="Verdana" pitchFamily="34" charset="0"/>
                <a:cs typeface="Tahoma" pitchFamily="34" charset="0"/>
              </a:rPr>
              <a:t>       else if (score&gt;=70) </a:t>
            </a:r>
            <a:r>
              <a:rPr lang="en-US" altLang="ar-SA" dirty="0" err="1">
                <a:latin typeface="Verdana" pitchFamily="34" charset="0"/>
                <a:cs typeface="Tahoma" pitchFamily="34" charset="0"/>
              </a:rPr>
              <a:t>printf</a:t>
            </a:r>
            <a:r>
              <a:rPr lang="en-US" altLang="ar-SA" dirty="0">
                <a:latin typeface="Verdana" pitchFamily="34" charset="0"/>
                <a:cs typeface="Tahoma" pitchFamily="34" charset="0"/>
              </a:rPr>
              <a:t>(</a:t>
            </a:r>
            <a:r>
              <a:rPr lang="en-US" altLang="en-US" dirty="0">
                <a:latin typeface="Verdana" pitchFamily="34" charset="0"/>
                <a:cs typeface="Tahoma" pitchFamily="34" charset="0"/>
              </a:rPr>
              <a:t>"</a:t>
            </a:r>
            <a:r>
              <a:rPr lang="en-US" altLang="ar-SA" dirty="0">
                <a:latin typeface="Verdana" pitchFamily="34" charset="0"/>
                <a:cs typeface="Tahoma" pitchFamily="34" charset="0"/>
              </a:rPr>
              <a:t>C</a:t>
            </a:r>
            <a:r>
              <a:rPr lang="en-US" altLang="en-US" dirty="0">
                <a:latin typeface="Verdana" pitchFamily="34" charset="0"/>
                <a:cs typeface="Tahoma" pitchFamily="34" charset="0"/>
              </a:rPr>
              <a:t>"</a:t>
            </a:r>
            <a:r>
              <a:rPr lang="en-US" altLang="ar-SA" dirty="0">
                <a:latin typeface="Verdana" pitchFamily="34" charset="0"/>
                <a:cs typeface="Tahoma" pitchFamily="34" charset="0"/>
              </a:rPr>
              <a:t>);</a:t>
            </a:r>
          </a:p>
          <a:p>
            <a:pPr algn="l" rtl="0">
              <a:lnSpc>
                <a:spcPct val="75000"/>
              </a:lnSpc>
              <a:spcBef>
                <a:spcPct val="50000"/>
              </a:spcBef>
            </a:pPr>
            <a:r>
              <a:rPr lang="en-US" altLang="ar-SA" dirty="0">
                <a:latin typeface="Verdana" pitchFamily="34" charset="0"/>
                <a:cs typeface="Tahoma" pitchFamily="34" charset="0"/>
              </a:rPr>
              <a:t>              else if (score&gt;=60) </a:t>
            </a:r>
            <a:r>
              <a:rPr lang="en-US" altLang="ar-SA" dirty="0" err="1">
                <a:latin typeface="Verdana" pitchFamily="34" charset="0"/>
                <a:cs typeface="Tahoma" pitchFamily="34" charset="0"/>
              </a:rPr>
              <a:t>printf</a:t>
            </a:r>
            <a:r>
              <a:rPr lang="en-US" altLang="ar-SA" dirty="0">
                <a:latin typeface="Verdana" pitchFamily="34" charset="0"/>
                <a:cs typeface="Tahoma" pitchFamily="34" charset="0"/>
              </a:rPr>
              <a:t>(</a:t>
            </a:r>
            <a:r>
              <a:rPr lang="en-US" altLang="en-US" dirty="0">
                <a:latin typeface="Verdana" pitchFamily="34" charset="0"/>
                <a:cs typeface="Tahoma" pitchFamily="34" charset="0"/>
              </a:rPr>
              <a:t>"</a:t>
            </a:r>
            <a:r>
              <a:rPr lang="en-US" altLang="ar-SA" dirty="0">
                <a:latin typeface="Verdana" pitchFamily="34" charset="0"/>
                <a:cs typeface="Tahoma" pitchFamily="34" charset="0"/>
              </a:rPr>
              <a:t>D</a:t>
            </a:r>
            <a:r>
              <a:rPr lang="en-US" altLang="en-US" dirty="0">
                <a:latin typeface="Verdana" pitchFamily="34" charset="0"/>
                <a:cs typeface="Tahoma" pitchFamily="34" charset="0"/>
              </a:rPr>
              <a:t>"</a:t>
            </a:r>
            <a:r>
              <a:rPr lang="en-US" altLang="ar-SA" dirty="0">
                <a:latin typeface="Verdana" pitchFamily="34" charset="0"/>
                <a:cs typeface="Tahoma" pitchFamily="34" charset="0"/>
              </a:rPr>
              <a:t>);</a:t>
            </a:r>
          </a:p>
          <a:p>
            <a:pPr algn="l" rtl="0">
              <a:lnSpc>
                <a:spcPct val="75000"/>
              </a:lnSpc>
              <a:spcBef>
                <a:spcPct val="50000"/>
              </a:spcBef>
            </a:pPr>
            <a:r>
              <a:rPr lang="en-US" altLang="ar-SA" dirty="0">
                <a:latin typeface="Verdana" pitchFamily="34" charset="0"/>
                <a:cs typeface="Tahoma" pitchFamily="34" charset="0"/>
              </a:rPr>
              <a:t>                     else </a:t>
            </a:r>
            <a:r>
              <a:rPr lang="en-US" altLang="ar-SA" dirty="0" err="1">
                <a:latin typeface="Verdana" pitchFamily="34" charset="0"/>
                <a:cs typeface="Tahoma" pitchFamily="34" charset="0"/>
              </a:rPr>
              <a:t>printf</a:t>
            </a:r>
            <a:r>
              <a:rPr lang="en-US" altLang="ar-SA" dirty="0">
                <a:latin typeface="Verdana" pitchFamily="34" charset="0"/>
                <a:cs typeface="Tahoma" pitchFamily="34" charset="0"/>
              </a:rPr>
              <a:t>(</a:t>
            </a:r>
            <a:r>
              <a:rPr lang="en-US" altLang="en-US" dirty="0">
                <a:latin typeface="Verdana" pitchFamily="34" charset="0"/>
                <a:cs typeface="Tahoma" pitchFamily="34" charset="0"/>
              </a:rPr>
              <a:t>"</a:t>
            </a:r>
            <a:r>
              <a:rPr lang="en-US" altLang="ar-SA" dirty="0">
                <a:latin typeface="Verdana" pitchFamily="34" charset="0"/>
                <a:cs typeface="Tahoma" pitchFamily="34" charset="0"/>
              </a:rPr>
              <a:t>F</a:t>
            </a:r>
            <a:r>
              <a:rPr lang="en-US" altLang="en-US" dirty="0">
                <a:latin typeface="Verdana" pitchFamily="34" charset="0"/>
                <a:cs typeface="Tahoma" pitchFamily="34" charset="0"/>
              </a:rPr>
              <a:t>"</a:t>
            </a:r>
            <a:r>
              <a:rPr lang="en-US" altLang="ar-SA" dirty="0">
                <a:latin typeface="Verdana" pitchFamily="34" charset="0"/>
                <a:cs typeface="Tahoma" pitchFamily="34" charset="0"/>
              </a:rPr>
              <a:t>);</a:t>
            </a:r>
          </a:p>
        </p:txBody>
      </p:sp>
      <p:sp>
        <p:nvSpPr>
          <p:cNvPr id="7" name="Text Box 1053"/>
          <p:cNvSpPr txBox="1">
            <a:spLocks noChangeArrowheads="1"/>
          </p:cNvSpPr>
          <p:nvPr/>
        </p:nvSpPr>
        <p:spPr bwMode="auto">
          <a:xfrm>
            <a:off x="6084168" y="2132856"/>
            <a:ext cx="1676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  <a:latin typeface="Verdana" pitchFamily="34" charset="0"/>
                <a:cs typeface="Tahoma" pitchFamily="34" charset="0"/>
              </a:rPr>
              <a:t>5 </a:t>
            </a:r>
            <a:r>
              <a:rPr lang="en-US" altLang="ar-SA">
                <a:solidFill>
                  <a:schemeClr val="accent2"/>
                </a:solidFill>
                <a:latin typeface="Verdana" pitchFamily="34" charset="0"/>
                <a:cs typeface="Tahoma" pitchFamily="34" charset="0"/>
              </a:rPr>
              <a:t>simple if statements</a:t>
            </a:r>
          </a:p>
        </p:txBody>
      </p:sp>
      <p:sp>
        <p:nvSpPr>
          <p:cNvPr id="8" name="Text Box 1054"/>
          <p:cNvSpPr txBox="1">
            <a:spLocks noChangeArrowheads="1"/>
          </p:cNvSpPr>
          <p:nvPr/>
        </p:nvSpPr>
        <p:spPr bwMode="auto">
          <a:xfrm>
            <a:off x="6084168" y="3789040"/>
            <a:ext cx="16764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0"/>
            <a:r>
              <a:rPr lang="en-US" altLang="en-US" dirty="0">
                <a:solidFill>
                  <a:schemeClr val="accent2"/>
                </a:solidFill>
                <a:latin typeface="Verdana" pitchFamily="34" charset="0"/>
                <a:cs typeface="Tahoma" pitchFamily="34" charset="0"/>
              </a:rPr>
              <a:t>1 </a:t>
            </a:r>
            <a:r>
              <a:rPr lang="en-US" altLang="ar-SA" dirty="0">
                <a:solidFill>
                  <a:schemeClr val="accent2"/>
                </a:solidFill>
                <a:latin typeface="Verdana" pitchFamily="34" charset="0"/>
                <a:cs typeface="Tahoma" pitchFamily="34" charset="0"/>
              </a:rPr>
              <a:t>multiple</a:t>
            </a:r>
          </a:p>
          <a:p>
            <a:pPr algn="ctr" rtl="0"/>
            <a:r>
              <a:rPr lang="en-US" altLang="ar-SA" dirty="0">
                <a:solidFill>
                  <a:schemeClr val="accent2"/>
                </a:solidFill>
                <a:latin typeface="Verdana" pitchFamily="34" charset="0"/>
                <a:cs typeface="Tahoma" pitchFamily="34" charset="0"/>
              </a:rPr>
              <a:t>alternative if statement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5445224"/>
            <a:ext cx="806489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selection structure</a:t>
            </a:r>
            <a:r>
              <a:rPr lang="en-US" dirty="0" smtClean="0"/>
              <a:t>: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Switch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000000"/>
                </a:solidFill>
              </a:rPr>
              <a:t>The switch statement is called a </a:t>
            </a:r>
            <a:r>
              <a:rPr lang="en-US" sz="3200" dirty="0" smtClean="0">
                <a:solidFill>
                  <a:srgbClr val="0000FF"/>
                </a:solidFill>
              </a:rPr>
              <a:t>multiple-selection statement</a:t>
            </a:r>
            <a:r>
              <a:rPr lang="en-US" sz="3200" dirty="0" smtClean="0">
                <a:solidFill>
                  <a:srgbClr val="000000"/>
                </a:solidFill>
              </a:rPr>
              <a:t> because it selects among many different actions</a:t>
            </a:r>
            <a:r>
              <a:rPr lang="en-US" sz="3200" dirty="0" smtClean="0">
                <a:solidFill>
                  <a:srgbClr val="000000"/>
                </a:solidFill>
              </a:rPr>
              <a:t>.</a:t>
            </a:r>
          </a:p>
          <a:p>
            <a:r>
              <a:rPr lang="en-US" sz="3200" dirty="0" smtClean="0"/>
              <a:t>The switch statement consists of a series of </a:t>
            </a:r>
            <a:r>
              <a:rPr lang="en-US" sz="3200" dirty="0" smtClean="0">
                <a:solidFill>
                  <a:srgbClr val="0000FF"/>
                </a:solidFill>
              </a:rPr>
              <a:t>case</a:t>
            </a:r>
            <a:r>
              <a:rPr lang="en-US" sz="3200" dirty="0" smtClean="0"/>
              <a:t> labels and an optional </a:t>
            </a:r>
            <a:r>
              <a:rPr lang="en-US" sz="3200" dirty="0" smtClean="0">
                <a:solidFill>
                  <a:srgbClr val="0000FF"/>
                </a:solidFill>
              </a:rPr>
              <a:t>default</a:t>
            </a:r>
            <a:r>
              <a:rPr lang="en-US" sz="3200" dirty="0" smtClean="0"/>
              <a:t> case.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082D0DB-57AC-4E7B-B086-0DF61BED8DE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selection structure</a:t>
            </a:r>
            <a:r>
              <a:rPr lang="en-US" dirty="0" smtClean="0"/>
              <a:t>: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Switch</a:t>
            </a:r>
            <a:endParaRPr lang="en-US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2DF6F22E-F8F9-4254-83C9-7F0D0882ADE2}" type="slidenum">
              <a:rPr lang="fr-FR"/>
              <a:pPr>
                <a:defRPr/>
              </a:pPr>
              <a:t>14</a:t>
            </a:fld>
            <a:endParaRPr lang="fr-FR"/>
          </a:p>
        </p:txBody>
      </p:sp>
      <p:sp>
        <p:nvSpPr>
          <p:cNvPr id="23557" name="Rectangle 3"/>
          <p:cNvSpPr txBox="1">
            <a:spLocks noChangeArrowheads="1"/>
          </p:cNvSpPr>
          <p:nvPr/>
        </p:nvSpPr>
        <p:spPr bwMode="auto">
          <a:xfrm>
            <a:off x="5257800" y="2209800"/>
            <a:ext cx="3581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800" dirty="0" smtClean="0">
                <a:latin typeface="Calibri" pitchFamily="34" charset="0"/>
              </a:rPr>
              <a:t>Expression:</a:t>
            </a: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800" dirty="0" smtClean="0">
                <a:latin typeface="Calibri" pitchFamily="34" charset="0"/>
              </a:rPr>
              <a:t> </a:t>
            </a:r>
            <a:r>
              <a:rPr lang="en-US" sz="2800" dirty="0">
                <a:latin typeface="Calibri" pitchFamily="34" charset="0"/>
              </a:rPr>
              <a:t>is also known as </a:t>
            </a:r>
            <a:r>
              <a:rPr lang="en-US" sz="2800" dirty="0" smtClean="0">
                <a:latin typeface="Calibri" pitchFamily="34" charset="0"/>
              </a:rPr>
              <a:t>selector.</a:t>
            </a:r>
          </a:p>
          <a:p>
            <a:pPr marL="800100" lvl="1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800" dirty="0" smtClean="0">
                <a:latin typeface="Calibri" pitchFamily="34" charset="0"/>
              </a:rPr>
              <a:t>Expression </a:t>
            </a:r>
            <a:r>
              <a:rPr lang="en-US" sz="2800" dirty="0">
                <a:latin typeface="Calibri" pitchFamily="34" charset="0"/>
              </a:rPr>
              <a:t>can be an identifier.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800" dirty="0">
                <a:latin typeface="Calibri" pitchFamily="34" charset="0"/>
              </a:rPr>
              <a:t>Value can only be integral. </a:t>
            </a:r>
          </a:p>
        </p:txBody>
      </p:sp>
      <p:sp>
        <p:nvSpPr>
          <p:cNvPr id="23558" name="Rectangle 4"/>
          <p:cNvSpPr>
            <a:spLocks noChangeArrowheads="1"/>
          </p:cNvSpPr>
          <p:nvPr/>
        </p:nvSpPr>
        <p:spPr bwMode="auto">
          <a:xfrm>
            <a:off x="609600" y="1981200"/>
            <a:ext cx="4562475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Syntax:</a:t>
            </a:r>
          </a:p>
          <a:p>
            <a:r>
              <a:rPr lang="en-US" sz="2000" dirty="0" smtClean="0">
                <a:solidFill>
                  <a:srgbClr val="333399"/>
                </a:solidFill>
                <a:latin typeface="Courier New" pitchFamily="49" charset="0"/>
              </a:rPr>
              <a:t>switch</a:t>
            </a:r>
            <a:r>
              <a:rPr lang="en-US" sz="2000" dirty="0" smtClean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(expression)</a:t>
            </a:r>
          </a:p>
          <a:p>
            <a:r>
              <a:rPr lang="en-US" sz="2000" dirty="0">
                <a:latin typeface="Courier New" pitchFamily="49" charset="0"/>
              </a:rPr>
              <a:t>{</a:t>
            </a:r>
          </a:p>
          <a:p>
            <a:r>
              <a:rPr lang="en-US" sz="2000" dirty="0">
                <a:solidFill>
                  <a:srgbClr val="333399"/>
                </a:solidFill>
                <a:latin typeface="Courier New" pitchFamily="49" charset="0"/>
              </a:rPr>
              <a:t>  case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value1: statements1</a:t>
            </a:r>
          </a:p>
          <a:p>
            <a:r>
              <a:rPr lang="en-US" sz="2000" b="1" dirty="0">
                <a:latin typeface="Courier New" pitchFamily="49" charset="0"/>
              </a:rPr>
              <a:t>	       </a:t>
            </a:r>
            <a:r>
              <a:rPr lang="en-US" sz="2000" dirty="0">
                <a:solidFill>
                  <a:srgbClr val="333399"/>
                </a:solidFill>
                <a:latin typeface="Courier New" pitchFamily="49" charset="0"/>
              </a:rPr>
              <a:t>break</a:t>
            </a:r>
            <a:r>
              <a:rPr lang="en-US" sz="2000" dirty="0">
                <a:latin typeface="Courier New" pitchFamily="49" charset="0"/>
              </a:rPr>
              <a:t>;</a:t>
            </a:r>
          </a:p>
          <a:p>
            <a:r>
              <a:rPr lang="en-US" sz="2000" dirty="0">
                <a:solidFill>
                  <a:srgbClr val="333399"/>
                </a:solidFill>
                <a:latin typeface="Courier New" pitchFamily="49" charset="0"/>
              </a:rPr>
              <a:t>  case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value2: statements2</a:t>
            </a:r>
          </a:p>
          <a:p>
            <a:r>
              <a:rPr lang="en-US" sz="2000" b="1" dirty="0">
                <a:latin typeface="Courier New" pitchFamily="49" charset="0"/>
              </a:rPr>
              <a:t>	       </a:t>
            </a:r>
            <a:r>
              <a:rPr lang="en-US" sz="2000" dirty="0">
                <a:solidFill>
                  <a:srgbClr val="333399"/>
                </a:solidFill>
                <a:latin typeface="Courier New" pitchFamily="49" charset="0"/>
              </a:rPr>
              <a:t>break</a:t>
            </a:r>
            <a:r>
              <a:rPr lang="en-US" sz="2000" dirty="0">
                <a:latin typeface="Courier New" pitchFamily="49" charset="0"/>
              </a:rPr>
              <a:t>;</a:t>
            </a:r>
          </a:p>
          <a:p>
            <a:r>
              <a:rPr lang="en-US" sz="2000" dirty="0">
                <a:latin typeface="Courier New" pitchFamily="49" charset="0"/>
              </a:rPr>
              <a:t>  ...</a:t>
            </a:r>
          </a:p>
          <a:p>
            <a:r>
              <a:rPr lang="en-US" sz="2000" dirty="0">
                <a:solidFill>
                  <a:srgbClr val="333399"/>
                </a:solidFill>
                <a:latin typeface="Courier New" pitchFamily="49" charset="0"/>
              </a:rPr>
              <a:t>  case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</a:rPr>
              <a:t>valuen</a:t>
            </a:r>
            <a:r>
              <a:rPr lang="en-US" sz="2000" dirty="0">
                <a:latin typeface="Courier New" pitchFamily="49" charset="0"/>
              </a:rPr>
              <a:t>: </a:t>
            </a:r>
            <a:r>
              <a:rPr lang="en-US" sz="2000" dirty="0" err="1">
                <a:latin typeface="Courier New" pitchFamily="49" charset="0"/>
              </a:rPr>
              <a:t>statementsn</a:t>
            </a:r>
            <a:endParaRPr lang="en-US" sz="2000" dirty="0">
              <a:latin typeface="Courier New" pitchFamily="49" charset="0"/>
            </a:endParaRPr>
          </a:p>
          <a:p>
            <a:r>
              <a:rPr lang="en-US" sz="2000" b="1" dirty="0">
                <a:latin typeface="Courier New" pitchFamily="49" charset="0"/>
              </a:rPr>
              <a:t>	       </a:t>
            </a:r>
            <a:r>
              <a:rPr lang="en-US" sz="2000" dirty="0">
                <a:solidFill>
                  <a:srgbClr val="333399"/>
                </a:solidFill>
                <a:latin typeface="Courier New" pitchFamily="49" charset="0"/>
              </a:rPr>
              <a:t>break</a:t>
            </a:r>
            <a:r>
              <a:rPr lang="en-US" sz="2000" dirty="0">
                <a:latin typeface="Courier New" pitchFamily="49" charset="0"/>
              </a:rPr>
              <a:t>;</a:t>
            </a:r>
          </a:p>
          <a:p>
            <a:r>
              <a:rPr lang="en-US" sz="2000" dirty="0">
                <a:solidFill>
                  <a:srgbClr val="333399"/>
                </a:solidFill>
                <a:latin typeface="Courier New" pitchFamily="49" charset="0"/>
              </a:rPr>
              <a:t>  default</a:t>
            </a:r>
            <a:r>
              <a:rPr lang="en-US" sz="2000" dirty="0">
                <a:latin typeface="Courier New" pitchFamily="49" charset="0"/>
              </a:rPr>
              <a:t>: statements</a:t>
            </a:r>
          </a:p>
          <a:p>
            <a:r>
              <a:rPr lang="en-US" sz="2000" dirty="0">
                <a:latin typeface="Courier New" pitchFamily="49" charset="0"/>
              </a:rPr>
              <a:t>}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3491880" y="2492896"/>
            <a:ext cx="2304256" cy="720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2627784" y="3212976"/>
            <a:ext cx="3024336" cy="15841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2267744" y="3861048"/>
            <a:ext cx="3392760" cy="10885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2411760" y="4725144"/>
            <a:ext cx="3401144" cy="3768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3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3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35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of values in Switch Cases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082D0DB-57AC-4E7B-B086-0DF61BED8DE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Switch statement each action is associated with a value of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constant integral expression</a:t>
            </a:r>
            <a:r>
              <a:rPr lang="en-US" b="1" dirty="0" smtClean="0"/>
              <a:t> </a:t>
            </a:r>
            <a:r>
              <a:rPr lang="en-US" dirty="0" smtClean="0"/>
              <a:t>(i.e. any combination of character constants and integer constant that evaluates to a constant integer value)</a:t>
            </a:r>
          </a:p>
          <a:p>
            <a:r>
              <a:rPr lang="en-US" dirty="0" smtClean="0"/>
              <a:t>Thus, switch selector must be either :</a:t>
            </a:r>
          </a:p>
          <a:p>
            <a:pPr lvl="1"/>
            <a:r>
              <a:rPr lang="en-US" dirty="0" smtClean="0"/>
              <a:t>An variable of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integer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char</a:t>
            </a:r>
            <a:r>
              <a:rPr lang="en-US" dirty="0" smtClean="0"/>
              <a:t> data type, OR</a:t>
            </a:r>
          </a:p>
          <a:p>
            <a:pPr lvl="1"/>
            <a:r>
              <a:rPr lang="en-US" dirty="0" smtClean="0"/>
              <a:t>An expression that evaluates to a constant integer value.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le 3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Switch With break Statements</a:t>
            </a:r>
            <a:endParaRPr lang="en-US" b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31B01B4E-49E2-417B-BDED-6566BDF3B0F1}" type="slidenum">
              <a:rPr lang="fr-FR"/>
              <a:pPr>
                <a:defRPr/>
              </a:pPr>
              <a:t>16</a:t>
            </a:fld>
            <a:endParaRPr lang="fr-FR"/>
          </a:p>
        </p:txBody>
      </p:sp>
      <p:sp>
        <p:nvSpPr>
          <p:cNvPr id="40" name="Content Placeholder 3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283968" y="1340768"/>
            <a:ext cx="4495800" cy="518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latin typeface="+mn-lt"/>
              <a:cs typeface="+mn-cs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64332" y="1988220"/>
            <a:ext cx="3503612" cy="3529012"/>
            <a:chOff x="571" y="1779"/>
            <a:chExt cx="4687" cy="2021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571" y="1779"/>
              <a:ext cx="4687" cy="202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24613" name="Rectangle 8"/>
            <p:cNvSpPr>
              <a:spLocks noChangeArrowheads="1"/>
            </p:cNvSpPr>
            <p:nvPr/>
          </p:nvSpPr>
          <p:spPr bwMode="auto">
            <a:xfrm>
              <a:off x="635" y="1879"/>
              <a:ext cx="4510" cy="17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80000"/>
                </a:lnSpc>
                <a:spcBef>
                  <a:spcPct val="50000"/>
                </a:spcBef>
                <a:tabLst>
                  <a:tab pos="457200" algn="l"/>
                  <a:tab pos="749300" algn="l"/>
                  <a:tab pos="1320800" algn="l"/>
                  <a:tab pos="1714500" algn="l"/>
                </a:tabLst>
              </a:pPr>
              <a:r>
                <a:rPr lang="en-US" sz="2000">
                  <a:solidFill>
                    <a:srgbClr val="333399"/>
                  </a:solidFill>
                  <a:latin typeface="Courier New" pitchFamily="49" charset="0"/>
                  <a:ea typeface="ＭＳ Ｐゴシック" pitchFamily="34" charset="-128"/>
                </a:rPr>
                <a:t>switch</a:t>
              </a:r>
              <a:r>
                <a:rPr lang="en-US" sz="2000">
                  <a:latin typeface="Courier New" pitchFamily="49" charset="0"/>
                  <a:ea typeface="ＭＳ Ｐゴシック" pitchFamily="34" charset="-128"/>
                </a:rPr>
                <a:t> </a:t>
              </a:r>
              <a:r>
                <a:rPr lang="en-US" sz="2000">
                  <a:solidFill>
                    <a:srgbClr val="FF0000"/>
                  </a:solidFill>
                  <a:latin typeface="Courier New" pitchFamily="49" charset="0"/>
                  <a:ea typeface="ＭＳ Ｐゴシック" pitchFamily="34" charset="-128"/>
                </a:rPr>
                <a:t>(</a:t>
              </a:r>
              <a:r>
                <a:rPr lang="en-US" sz="2000">
                  <a:latin typeface="Courier New" pitchFamily="49" charset="0"/>
                  <a:ea typeface="ＭＳ Ｐゴシック" pitchFamily="34" charset="-128"/>
                </a:rPr>
                <a:t>N</a:t>
              </a:r>
              <a:r>
                <a:rPr lang="en-US" sz="2000">
                  <a:solidFill>
                    <a:srgbClr val="FF0000"/>
                  </a:solidFill>
                  <a:latin typeface="Courier New" pitchFamily="49" charset="0"/>
                  <a:ea typeface="ＭＳ Ｐゴシック" pitchFamily="34" charset="-128"/>
                </a:rPr>
                <a:t>) {</a:t>
              </a:r>
            </a:p>
            <a:p>
              <a:pPr>
                <a:lnSpc>
                  <a:spcPct val="80000"/>
                </a:lnSpc>
                <a:spcBef>
                  <a:spcPct val="50000"/>
                </a:spcBef>
                <a:tabLst>
                  <a:tab pos="457200" algn="l"/>
                  <a:tab pos="749300" algn="l"/>
                  <a:tab pos="1320800" algn="l"/>
                  <a:tab pos="1714500" algn="l"/>
                </a:tabLst>
              </a:pPr>
              <a:r>
                <a:rPr lang="en-US" sz="2000">
                  <a:latin typeface="Courier New" pitchFamily="49" charset="0"/>
                  <a:ea typeface="ＭＳ Ｐゴシック" pitchFamily="34" charset="-128"/>
                </a:rPr>
                <a:t>	</a:t>
              </a:r>
              <a:r>
                <a:rPr lang="en-US" sz="2000">
                  <a:solidFill>
                    <a:srgbClr val="333399"/>
                  </a:solidFill>
                  <a:latin typeface="Courier New" pitchFamily="49" charset="0"/>
                  <a:ea typeface="ＭＳ Ｐゴシック" pitchFamily="34" charset="-128"/>
                </a:rPr>
                <a:t>case</a:t>
              </a:r>
              <a:r>
                <a:rPr lang="en-US" sz="2000">
                  <a:latin typeface="Courier New" pitchFamily="49" charset="0"/>
                  <a:ea typeface="ＭＳ Ｐゴシック" pitchFamily="34" charset="-128"/>
                </a:rPr>
                <a:t> 1: x = 10;</a:t>
              </a:r>
            </a:p>
            <a:p>
              <a:pPr>
                <a:lnSpc>
                  <a:spcPct val="80000"/>
                </a:lnSpc>
                <a:spcBef>
                  <a:spcPct val="50000"/>
                </a:spcBef>
                <a:tabLst>
                  <a:tab pos="457200" algn="l"/>
                  <a:tab pos="749300" algn="l"/>
                  <a:tab pos="1320800" algn="l"/>
                  <a:tab pos="1714500" algn="l"/>
                </a:tabLst>
              </a:pPr>
              <a:r>
                <a:rPr lang="en-US" sz="2000">
                  <a:latin typeface="Courier New" pitchFamily="49" charset="0"/>
                  <a:ea typeface="ＭＳ Ｐゴシック" pitchFamily="34" charset="-128"/>
                </a:rPr>
                <a:t>				</a:t>
              </a:r>
              <a:r>
                <a:rPr lang="en-US" sz="2000">
                  <a:solidFill>
                    <a:srgbClr val="333399"/>
                  </a:solidFill>
                  <a:latin typeface="Courier New" pitchFamily="49" charset="0"/>
                  <a:ea typeface="ＭＳ Ｐゴシック" pitchFamily="34" charset="-128"/>
                </a:rPr>
                <a:t>break</a:t>
              </a:r>
              <a:r>
                <a:rPr lang="en-US" sz="2000">
                  <a:latin typeface="Courier New" pitchFamily="49" charset="0"/>
                  <a:ea typeface="ＭＳ Ｐゴシック" pitchFamily="34" charset="-128"/>
                </a:rPr>
                <a:t>;</a:t>
              </a:r>
            </a:p>
            <a:p>
              <a:pPr>
                <a:lnSpc>
                  <a:spcPct val="80000"/>
                </a:lnSpc>
                <a:spcBef>
                  <a:spcPct val="50000"/>
                </a:spcBef>
                <a:tabLst>
                  <a:tab pos="457200" algn="l"/>
                  <a:tab pos="749300" algn="l"/>
                  <a:tab pos="1320800" algn="l"/>
                  <a:tab pos="1714500" algn="l"/>
                </a:tabLst>
              </a:pPr>
              <a:r>
                <a:rPr lang="en-US" sz="2000">
                  <a:latin typeface="Courier New" pitchFamily="49" charset="0"/>
                  <a:ea typeface="ＭＳ Ｐゴシック" pitchFamily="34" charset="-128"/>
                </a:rPr>
                <a:t>	</a:t>
              </a:r>
              <a:r>
                <a:rPr lang="en-US" sz="2000">
                  <a:solidFill>
                    <a:srgbClr val="333399"/>
                  </a:solidFill>
                  <a:latin typeface="Courier New" pitchFamily="49" charset="0"/>
                  <a:ea typeface="ＭＳ Ｐゴシック" pitchFamily="34" charset="-128"/>
                </a:rPr>
                <a:t>case</a:t>
              </a:r>
              <a:r>
                <a:rPr lang="en-US" sz="2000">
                  <a:latin typeface="Courier New" pitchFamily="49" charset="0"/>
                  <a:ea typeface="ＭＳ Ｐゴシック" pitchFamily="34" charset="-128"/>
                </a:rPr>
                <a:t> 2: x = 20;</a:t>
              </a:r>
            </a:p>
            <a:p>
              <a:pPr>
                <a:lnSpc>
                  <a:spcPct val="80000"/>
                </a:lnSpc>
                <a:spcBef>
                  <a:spcPct val="50000"/>
                </a:spcBef>
                <a:tabLst>
                  <a:tab pos="457200" algn="l"/>
                  <a:tab pos="749300" algn="l"/>
                  <a:tab pos="1320800" algn="l"/>
                  <a:tab pos="1714500" algn="l"/>
                </a:tabLst>
              </a:pPr>
              <a:r>
                <a:rPr lang="en-US" sz="2000">
                  <a:latin typeface="Courier New" pitchFamily="49" charset="0"/>
                  <a:ea typeface="ＭＳ Ｐゴシック" pitchFamily="34" charset="-128"/>
                </a:rPr>
                <a:t>				</a:t>
              </a:r>
              <a:r>
                <a:rPr lang="en-US" sz="2000">
                  <a:solidFill>
                    <a:srgbClr val="333399"/>
                  </a:solidFill>
                  <a:latin typeface="Courier New" pitchFamily="49" charset="0"/>
                  <a:ea typeface="ＭＳ Ｐゴシック" pitchFamily="34" charset="-128"/>
                </a:rPr>
                <a:t>break</a:t>
              </a:r>
              <a:r>
                <a:rPr lang="en-US" sz="2000">
                  <a:latin typeface="Courier New" pitchFamily="49" charset="0"/>
                  <a:ea typeface="ＭＳ Ｐゴシック" pitchFamily="34" charset="-128"/>
                </a:rPr>
                <a:t>;</a:t>
              </a:r>
            </a:p>
            <a:p>
              <a:pPr>
                <a:lnSpc>
                  <a:spcPct val="80000"/>
                </a:lnSpc>
                <a:spcBef>
                  <a:spcPct val="50000"/>
                </a:spcBef>
                <a:tabLst>
                  <a:tab pos="457200" algn="l"/>
                  <a:tab pos="749300" algn="l"/>
                  <a:tab pos="1320800" algn="l"/>
                  <a:tab pos="1714500" algn="l"/>
                </a:tabLst>
              </a:pPr>
              <a:r>
                <a:rPr lang="en-US" sz="2000">
                  <a:latin typeface="Courier New" pitchFamily="49" charset="0"/>
                  <a:ea typeface="ＭＳ Ｐゴシック" pitchFamily="34" charset="-128"/>
                </a:rPr>
                <a:t>	</a:t>
              </a:r>
              <a:r>
                <a:rPr lang="en-US" sz="2000">
                  <a:solidFill>
                    <a:srgbClr val="333399"/>
                  </a:solidFill>
                  <a:latin typeface="Courier New" pitchFamily="49" charset="0"/>
                  <a:ea typeface="ＭＳ Ｐゴシック" pitchFamily="34" charset="-128"/>
                </a:rPr>
                <a:t>case</a:t>
              </a:r>
              <a:r>
                <a:rPr lang="en-US" sz="2000">
                  <a:latin typeface="Courier New" pitchFamily="49" charset="0"/>
                  <a:ea typeface="ＭＳ Ｐゴシック" pitchFamily="34" charset="-128"/>
                </a:rPr>
                <a:t> 3: x = 30;</a:t>
              </a:r>
            </a:p>
            <a:p>
              <a:pPr>
                <a:lnSpc>
                  <a:spcPct val="80000"/>
                </a:lnSpc>
                <a:spcBef>
                  <a:spcPct val="50000"/>
                </a:spcBef>
                <a:tabLst>
                  <a:tab pos="457200" algn="l"/>
                  <a:tab pos="749300" algn="l"/>
                  <a:tab pos="1320800" algn="l"/>
                  <a:tab pos="1714500" algn="l"/>
                </a:tabLst>
              </a:pPr>
              <a:r>
                <a:rPr lang="en-US" sz="2000">
                  <a:latin typeface="Courier New" pitchFamily="49" charset="0"/>
                  <a:ea typeface="ＭＳ Ｐゴシック" pitchFamily="34" charset="-128"/>
                </a:rPr>
                <a:t>				</a:t>
              </a:r>
              <a:r>
                <a:rPr lang="en-US" sz="2000">
                  <a:solidFill>
                    <a:srgbClr val="333399"/>
                  </a:solidFill>
                  <a:latin typeface="Courier New" pitchFamily="49" charset="0"/>
                  <a:ea typeface="ＭＳ Ｐゴシック" pitchFamily="34" charset="-128"/>
                </a:rPr>
                <a:t>break</a:t>
              </a:r>
              <a:r>
                <a:rPr lang="en-US" sz="2000">
                  <a:latin typeface="Courier New" pitchFamily="49" charset="0"/>
                  <a:ea typeface="ＭＳ Ｐゴシック" pitchFamily="34" charset="-128"/>
                </a:rPr>
                <a:t>;</a:t>
              </a:r>
            </a:p>
            <a:p>
              <a:pPr>
                <a:lnSpc>
                  <a:spcPct val="80000"/>
                </a:lnSpc>
                <a:spcBef>
                  <a:spcPct val="50000"/>
                </a:spcBef>
                <a:tabLst>
                  <a:tab pos="457200" algn="l"/>
                  <a:tab pos="749300" algn="l"/>
                  <a:tab pos="1320800" algn="l"/>
                  <a:tab pos="1714500" algn="l"/>
                </a:tabLst>
              </a:pPr>
              <a:r>
                <a:rPr lang="en-US" sz="2000">
                  <a:latin typeface="Courier New" pitchFamily="49" charset="0"/>
                  <a:ea typeface="ＭＳ Ｐゴシック" pitchFamily="34" charset="-128"/>
                </a:rPr>
                <a:t>}</a:t>
              </a:r>
            </a:p>
          </p:txBody>
        </p:sp>
      </p:grpSp>
      <p:grpSp>
        <p:nvGrpSpPr>
          <p:cNvPr id="7" name="Group 9"/>
          <p:cNvGrpSpPr>
            <a:grpSpLocks/>
          </p:cNvGrpSpPr>
          <p:nvPr/>
        </p:nvGrpSpPr>
        <p:grpSpPr bwMode="auto">
          <a:xfrm>
            <a:off x="4467225" y="1432073"/>
            <a:ext cx="4143375" cy="5021263"/>
            <a:chOff x="2814" y="630"/>
            <a:chExt cx="2610" cy="3163"/>
          </a:xfrm>
        </p:grpSpPr>
        <p:sp>
          <p:nvSpPr>
            <p:cNvPr id="11" name="AutoShape 10"/>
            <p:cNvSpPr>
              <a:spLocks noChangeArrowheads="1"/>
            </p:cNvSpPr>
            <p:nvPr/>
          </p:nvSpPr>
          <p:spPr bwMode="auto">
            <a:xfrm>
              <a:off x="4290" y="1138"/>
              <a:ext cx="680" cy="25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rgbClr val="CCECFF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tx1"/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>
                  <a:solidFill>
                    <a:srgbClr val="000000"/>
                  </a:solidFill>
                  <a:latin typeface="+mn-lt"/>
                  <a:cs typeface="+mn-cs"/>
                </a:rPr>
                <a:t>x = 10;</a:t>
              </a:r>
            </a:p>
          </p:txBody>
        </p:sp>
        <p:sp>
          <p:nvSpPr>
            <p:cNvPr id="24585" name="Text Box 11"/>
            <p:cNvSpPr txBox="1">
              <a:spLocks noChangeArrowheads="1"/>
            </p:cNvSpPr>
            <p:nvPr/>
          </p:nvSpPr>
          <p:spPr bwMode="auto">
            <a:xfrm>
              <a:off x="2814" y="1500"/>
              <a:ext cx="44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chemeClr val="tx2"/>
                  </a:solidFill>
                  <a:latin typeface="Tahoma" pitchFamily="34" charset="0"/>
                  <a:ea typeface="ＭＳ Ｐゴシック" pitchFamily="34" charset="-128"/>
                </a:rPr>
                <a:t>false</a:t>
              </a:r>
            </a:p>
          </p:txBody>
        </p:sp>
        <p:sp>
          <p:nvSpPr>
            <p:cNvPr id="24586" name="Text Box 12"/>
            <p:cNvSpPr txBox="1">
              <a:spLocks noChangeArrowheads="1"/>
            </p:cNvSpPr>
            <p:nvPr/>
          </p:nvSpPr>
          <p:spPr bwMode="auto">
            <a:xfrm>
              <a:off x="3770" y="940"/>
              <a:ext cx="40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chemeClr val="tx2"/>
                  </a:solidFill>
                  <a:latin typeface="Tahoma" pitchFamily="34" charset="0"/>
                  <a:ea typeface="ＭＳ Ｐゴシック" pitchFamily="34" charset="-128"/>
                </a:rPr>
                <a:t>true</a:t>
              </a:r>
            </a:p>
          </p:txBody>
        </p:sp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2927" y="1065"/>
              <a:ext cx="790" cy="367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>
                  <a:solidFill>
                    <a:srgbClr val="000000"/>
                  </a:solidFill>
                  <a:latin typeface="+mn-lt"/>
                  <a:cs typeface="+mn-cs"/>
                </a:rPr>
                <a:t>N  == 1 ?</a:t>
              </a:r>
              <a:endParaRPr lang="en-US" sz="1400">
                <a:solidFill>
                  <a:srgbClr val="000000"/>
                </a:solidFill>
                <a:latin typeface="+mn-lt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3322" y="630"/>
              <a:ext cx="0" cy="371"/>
            </a:xfrm>
            <a:prstGeom prst="line">
              <a:avLst/>
            </a:prstGeom>
            <a:noFill/>
            <a:ln w="57150">
              <a:solidFill>
                <a:srgbClr val="CCECFF"/>
              </a:solidFill>
              <a:miter lim="800000"/>
              <a:headEnd/>
              <a:tailEnd type="triangle" w="med" len="med"/>
            </a:ln>
            <a:effectLst>
              <a:outerShdw dist="45791" dir="3378596" algn="ctr" rotWithShape="0">
                <a:schemeClr val="tx1"/>
              </a:outerShdw>
            </a:effec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16" name="AutoShape 15"/>
            <p:cNvSpPr>
              <a:spLocks noChangeArrowheads="1"/>
            </p:cNvSpPr>
            <p:nvPr/>
          </p:nvSpPr>
          <p:spPr bwMode="auto">
            <a:xfrm>
              <a:off x="4290" y="1914"/>
              <a:ext cx="680" cy="25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rgbClr val="CCECFF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tx1"/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>
                  <a:solidFill>
                    <a:srgbClr val="000000"/>
                  </a:solidFill>
                  <a:latin typeface="+mn-lt"/>
                  <a:cs typeface="+mn-cs"/>
                </a:rPr>
                <a:t>x = 20;</a:t>
              </a:r>
            </a:p>
          </p:txBody>
        </p:sp>
        <p:sp>
          <p:nvSpPr>
            <p:cNvPr id="17" name="AutoShape 16"/>
            <p:cNvSpPr>
              <a:spLocks noChangeArrowheads="1"/>
            </p:cNvSpPr>
            <p:nvPr/>
          </p:nvSpPr>
          <p:spPr bwMode="auto">
            <a:xfrm>
              <a:off x="4290" y="2682"/>
              <a:ext cx="680" cy="25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rgbClr val="CCECFF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tx1"/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>
                  <a:solidFill>
                    <a:srgbClr val="000000"/>
                  </a:solidFill>
                  <a:latin typeface="+mn-lt"/>
                  <a:cs typeface="+mn-cs"/>
                </a:rPr>
                <a:t>x = 30;</a:t>
              </a:r>
            </a:p>
          </p:txBody>
        </p:sp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2927" y="1833"/>
              <a:ext cx="790" cy="367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dirty="0">
                  <a:solidFill>
                    <a:srgbClr val="000000"/>
                  </a:solidFill>
                  <a:latin typeface="+mn-lt"/>
                  <a:cs typeface="+mn-cs"/>
                </a:rPr>
                <a:t>N  == 2 ?</a:t>
              </a:r>
              <a:endParaRPr lang="en-US" sz="1400" dirty="0">
                <a:solidFill>
                  <a:srgbClr val="000000"/>
                </a:solidFill>
                <a:latin typeface="+mn-lt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9" name="Oval 18"/>
            <p:cNvSpPr>
              <a:spLocks noChangeArrowheads="1"/>
            </p:cNvSpPr>
            <p:nvPr/>
          </p:nvSpPr>
          <p:spPr bwMode="auto">
            <a:xfrm>
              <a:off x="2927" y="2601"/>
              <a:ext cx="790" cy="367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>
                  <a:solidFill>
                    <a:srgbClr val="000000"/>
                  </a:solidFill>
                  <a:latin typeface="+mn-lt"/>
                  <a:cs typeface="+mn-cs"/>
                </a:rPr>
                <a:t>N  == 3 ?</a:t>
              </a:r>
              <a:endParaRPr lang="en-US" sz="1400">
                <a:solidFill>
                  <a:srgbClr val="000000"/>
                </a:solidFill>
                <a:latin typeface="+mn-lt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3702" y="1254"/>
              <a:ext cx="504" cy="3"/>
            </a:xfrm>
            <a:prstGeom prst="line">
              <a:avLst/>
            </a:prstGeom>
            <a:noFill/>
            <a:ln w="57150">
              <a:solidFill>
                <a:srgbClr val="CCECFF"/>
              </a:solidFill>
              <a:miter lim="800000"/>
              <a:headEnd/>
              <a:tailEnd type="triangle" w="med" len="med"/>
            </a:ln>
            <a:effectLst>
              <a:outerShdw dist="45791" dir="3378596" algn="ctr" rotWithShape="0">
                <a:schemeClr val="tx1"/>
              </a:outerShdw>
            </a:effec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3322" y="1430"/>
              <a:ext cx="0" cy="371"/>
            </a:xfrm>
            <a:prstGeom prst="line">
              <a:avLst/>
            </a:prstGeom>
            <a:noFill/>
            <a:ln w="57150">
              <a:solidFill>
                <a:srgbClr val="CCECFF"/>
              </a:solidFill>
              <a:miter lim="800000"/>
              <a:headEnd/>
              <a:tailEnd type="triangle" w="med" len="med"/>
            </a:ln>
            <a:effectLst>
              <a:outerShdw dist="45791" dir="3378596" algn="ctr" rotWithShape="0">
                <a:schemeClr val="tx1"/>
              </a:outerShdw>
            </a:effec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>
              <a:off x="3322" y="2198"/>
              <a:ext cx="0" cy="371"/>
            </a:xfrm>
            <a:prstGeom prst="line">
              <a:avLst/>
            </a:prstGeom>
            <a:noFill/>
            <a:ln w="57150">
              <a:solidFill>
                <a:srgbClr val="CCECFF"/>
              </a:solidFill>
              <a:miter lim="800000"/>
              <a:headEnd/>
              <a:tailEnd type="triangle" w="med" len="med"/>
            </a:ln>
            <a:effectLst>
              <a:outerShdw dist="45791" dir="3378596" algn="ctr" rotWithShape="0">
                <a:schemeClr val="tx1"/>
              </a:outerShdw>
            </a:effec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3322" y="2974"/>
              <a:ext cx="0" cy="819"/>
            </a:xfrm>
            <a:prstGeom prst="line">
              <a:avLst/>
            </a:prstGeom>
            <a:noFill/>
            <a:ln w="57150">
              <a:solidFill>
                <a:srgbClr val="CCECFF"/>
              </a:solidFill>
              <a:miter lim="800000"/>
              <a:headEnd/>
              <a:tailEnd type="triangle" w="med" len="med"/>
            </a:ln>
            <a:effectLst>
              <a:outerShdw dist="45791" dir="3378596" algn="ctr" rotWithShape="0">
                <a:schemeClr val="tx1"/>
              </a:outerShdw>
            </a:effec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3718" y="2014"/>
              <a:ext cx="504" cy="3"/>
            </a:xfrm>
            <a:prstGeom prst="line">
              <a:avLst/>
            </a:prstGeom>
            <a:noFill/>
            <a:ln w="57150">
              <a:solidFill>
                <a:srgbClr val="CCECFF"/>
              </a:solidFill>
              <a:miter lim="800000"/>
              <a:headEnd/>
              <a:tailEnd type="triangle" w="med" len="med"/>
            </a:ln>
            <a:effectLst>
              <a:outerShdw dist="45791" dir="3378596" algn="ctr" rotWithShape="0">
                <a:schemeClr val="tx1"/>
              </a:outerShdw>
            </a:effec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3742" y="2782"/>
              <a:ext cx="504" cy="3"/>
            </a:xfrm>
            <a:prstGeom prst="line">
              <a:avLst/>
            </a:prstGeom>
            <a:noFill/>
            <a:ln w="57150">
              <a:solidFill>
                <a:srgbClr val="CCECFF"/>
              </a:solidFill>
              <a:miter lim="800000"/>
              <a:headEnd/>
              <a:tailEnd type="triangle" w="med" len="med"/>
            </a:ln>
            <a:effectLst>
              <a:outerShdw dist="45791" dir="3378596" algn="ctr" rotWithShape="0">
                <a:schemeClr val="tx1"/>
              </a:outerShdw>
            </a:effec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4630" y="1398"/>
              <a:ext cx="0" cy="139"/>
            </a:xfrm>
            <a:prstGeom prst="line">
              <a:avLst/>
            </a:prstGeom>
            <a:noFill/>
            <a:ln w="57150">
              <a:solidFill>
                <a:srgbClr val="CCECFF"/>
              </a:solidFill>
              <a:miter lim="800000"/>
              <a:headEnd/>
              <a:tailEnd/>
            </a:ln>
            <a:effectLst>
              <a:outerShdw dist="45791" dir="3378596" algn="ctr" rotWithShape="0">
                <a:schemeClr val="tx1"/>
              </a:outerShdw>
            </a:effec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24600" name="Text Box 26"/>
            <p:cNvSpPr txBox="1">
              <a:spLocks noChangeArrowheads="1"/>
            </p:cNvSpPr>
            <p:nvPr/>
          </p:nvSpPr>
          <p:spPr bwMode="auto">
            <a:xfrm>
              <a:off x="2814" y="3036"/>
              <a:ext cx="44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chemeClr val="tx2"/>
                  </a:solidFill>
                  <a:latin typeface="Tahoma" pitchFamily="34" charset="0"/>
                  <a:ea typeface="ＭＳ Ｐゴシック" pitchFamily="34" charset="-128"/>
                </a:rPr>
                <a:t>false</a:t>
              </a:r>
            </a:p>
          </p:txBody>
        </p:sp>
        <p:sp>
          <p:nvSpPr>
            <p:cNvPr id="24601" name="Text Box 27"/>
            <p:cNvSpPr txBox="1">
              <a:spLocks noChangeArrowheads="1"/>
            </p:cNvSpPr>
            <p:nvPr/>
          </p:nvSpPr>
          <p:spPr bwMode="auto">
            <a:xfrm>
              <a:off x="2814" y="2260"/>
              <a:ext cx="44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chemeClr val="tx2"/>
                  </a:solidFill>
                  <a:latin typeface="Tahoma" pitchFamily="34" charset="0"/>
                  <a:ea typeface="ＭＳ Ｐゴシック" pitchFamily="34" charset="-128"/>
                </a:rPr>
                <a:t>false</a:t>
              </a:r>
            </a:p>
          </p:txBody>
        </p:sp>
        <p:sp>
          <p:nvSpPr>
            <p:cNvPr id="24602" name="Text Box 28"/>
            <p:cNvSpPr txBox="1">
              <a:spLocks noChangeArrowheads="1"/>
            </p:cNvSpPr>
            <p:nvPr/>
          </p:nvSpPr>
          <p:spPr bwMode="auto">
            <a:xfrm>
              <a:off x="3770" y="1692"/>
              <a:ext cx="40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chemeClr val="tx2"/>
                  </a:solidFill>
                  <a:latin typeface="Tahoma" pitchFamily="34" charset="0"/>
                  <a:ea typeface="ＭＳ Ｐゴシック" pitchFamily="34" charset="-128"/>
                </a:rPr>
                <a:t>true</a:t>
              </a:r>
            </a:p>
          </p:txBody>
        </p:sp>
        <p:sp>
          <p:nvSpPr>
            <p:cNvPr id="24603" name="Text Box 29"/>
            <p:cNvSpPr txBox="1">
              <a:spLocks noChangeArrowheads="1"/>
            </p:cNvSpPr>
            <p:nvPr/>
          </p:nvSpPr>
          <p:spPr bwMode="auto">
            <a:xfrm>
              <a:off x="3770" y="2476"/>
              <a:ext cx="40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chemeClr val="tx2"/>
                  </a:solidFill>
                  <a:latin typeface="Tahoma" pitchFamily="34" charset="0"/>
                  <a:ea typeface="ＭＳ Ｐゴシック" pitchFamily="34" charset="-128"/>
                </a:rPr>
                <a:t>true</a:t>
              </a:r>
            </a:p>
          </p:txBody>
        </p:sp>
        <p:sp>
          <p:nvSpPr>
            <p:cNvPr id="31" name="AutoShape 30"/>
            <p:cNvSpPr>
              <a:spLocks noChangeArrowheads="1"/>
            </p:cNvSpPr>
            <p:nvPr/>
          </p:nvSpPr>
          <p:spPr bwMode="auto">
            <a:xfrm>
              <a:off x="4290" y="1538"/>
              <a:ext cx="680" cy="17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rgbClr val="CCECFF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tx1"/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>
                  <a:solidFill>
                    <a:srgbClr val="000000"/>
                  </a:solidFill>
                  <a:latin typeface="+mn-lt"/>
                  <a:cs typeface="+mn-cs"/>
                </a:rPr>
                <a:t>break;</a:t>
              </a:r>
            </a:p>
          </p:txBody>
        </p:sp>
        <p:sp>
          <p:nvSpPr>
            <p:cNvPr id="32" name="Line 31"/>
            <p:cNvSpPr>
              <a:spLocks noChangeShapeType="1"/>
            </p:cNvSpPr>
            <p:nvPr/>
          </p:nvSpPr>
          <p:spPr bwMode="auto">
            <a:xfrm>
              <a:off x="4630" y="2174"/>
              <a:ext cx="0" cy="139"/>
            </a:xfrm>
            <a:prstGeom prst="line">
              <a:avLst/>
            </a:prstGeom>
            <a:noFill/>
            <a:ln w="57150">
              <a:solidFill>
                <a:srgbClr val="CCECFF"/>
              </a:solidFill>
              <a:miter lim="800000"/>
              <a:headEnd/>
              <a:tailEnd/>
            </a:ln>
            <a:effectLst>
              <a:outerShdw dist="45791" dir="3378596" algn="ctr" rotWithShape="0">
                <a:schemeClr val="tx1"/>
              </a:outerShdw>
            </a:effec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33" name="AutoShape 32"/>
            <p:cNvSpPr>
              <a:spLocks noChangeArrowheads="1"/>
            </p:cNvSpPr>
            <p:nvPr/>
          </p:nvSpPr>
          <p:spPr bwMode="auto">
            <a:xfrm>
              <a:off x="4290" y="2314"/>
              <a:ext cx="680" cy="17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rgbClr val="CCECFF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tx1"/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>
                  <a:solidFill>
                    <a:srgbClr val="000000"/>
                  </a:solidFill>
                  <a:latin typeface="+mn-lt"/>
                  <a:cs typeface="+mn-cs"/>
                </a:rPr>
                <a:t>break;</a:t>
              </a:r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4630" y="2934"/>
              <a:ext cx="0" cy="139"/>
            </a:xfrm>
            <a:prstGeom prst="line">
              <a:avLst/>
            </a:prstGeom>
            <a:noFill/>
            <a:ln w="57150">
              <a:solidFill>
                <a:srgbClr val="CCECFF"/>
              </a:solidFill>
              <a:miter lim="800000"/>
              <a:headEnd/>
              <a:tailEnd/>
            </a:ln>
            <a:effectLst>
              <a:outerShdw dist="45791" dir="3378596" algn="ctr" rotWithShape="0">
                <a:schemeClr val="tx1"/>
              </a:outerShdw>
            </a:effec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35" name="AutoShape 34"/>
            <p:cNvSpPr>
              <a:spLocks noChangeArrowheads="1"/>
            </p:cNvSpPr>
            <p:nvPr/>
          </p:nvSpPr>
          <p:spPr bwMode="auto">
            <a:xfrm>
              <a:off x="4290" y="3074"/>
              <a:ext cx="680" cy="17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rgbClr val="CCECFF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tx1"/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>
                  <a:solidFill>
                    <a:srgbClr val="000000"/>
                  </a:solidFill>
                  <a:latin typeface="+mn-lt"/>
                  <a:cs typeface="+mn-cs"/>
                </a:rPr>
                <a:t>break;</a:t>
              </a:r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 flipV="1">
              <a:off x="4974" y="3161"/>
              <a:ext cx="392" cy="5"/>
            </a:xfrm>
            <a:prstGeom prst="line">
              <a:avLst/>
            </a:prstGeom>
            <a:noFill/>
            <a:ln w="57150">
              <a:solidFill>
                <a:srgbClr val="CCECFF"/>
              </a:solidFill>
              <a:miter lim="800000"/>
              <a:headEnd/>
              <a:tailEnd type="triangle" w="med" len="med"/>
            </a:ln>
            <a:effectLst>
              <a:outerShdw dist="45791" dir="3378596" algn="ctr" rotWithShape="0">
                <a:schemeClr val="tx1"/>
              </a:outerShdw>
            </a:effec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4974" y="2414"/>
              <a:ext cx="368" cy="3"/>
            </a:xfrm>
            <a:prstGeom prst="line">
              <a:avLst/>
            </a:prstGeom>
            <a:noFill/>
            <a:ln w="57150">
              <a:solidFill>
                <a:srgbClr val="CCECFF"/>
              </a:solidFill>
              <a:miter lim="800000"/>
              <a:headEnd/>
              <a:tailEnd type="triangle" w="med" len="med"/>
            </a:ln>
            <a:effectLst>
              <a:outerShdw dist="45791" dir="3378596" algn="ctr" rotWithShape="0">
                <a:schemeClr val="tx1"/>
              </a:outerShdw>
            </a:effec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38" name="Freeform 37"/>
            <p:cNvSpPr>
              <a:spLocks/>
            </p:cNvSpPr>
            <p:nvPr/>
          </p:nvSpPr>
          <p:spPr bwMode="auto">
            <a:xfrm>
              <a:off x="3408" y="1640"/>
              <a:ext cx="2016" cy="1888"/>
            </a:xfrm>
            <a:custGeom>
              <a:avLst/>
              <a:gdLst/>
              <a:ahLst/>
              <a:cxnLst>
                <a:cxn ang="0">
                  <a:pos x="1512" y="0"/>
                </a:cxn>
                <a:cxn ang="0">
                  <a:pos x="1960" y="0"/>
                </a:cxn>
                <a:cxn ang="0">
                  <a:pos x="1960" y="1888"/>
                </a:cxn>
                <a:cxn ang="0">
                  <a:pos x="0" y="1888"/>
                </a:cxn>
              </a:cxnLst>
              <a:rect l="0" t="0" r="r" b="b"/>
              <a:pathLst>
                <a:path w="1960" h="1888">
                  <a:moveTo>
                    <a:pt x="1512" y="0"/>
                  </a:moveTo>
                  <a:lnTo>
                    <a:pt x="1960" y="0"/>
                  </a:lnTo>
                  <a:lnTo>
                    <a:pt x="1960" y="1888"/>
                  </a:lnTo>
                  <a:lnTo>
                    <a:pt x="0" y="1888"/>
                  </a:lnTo>
                </a:path>
              </a:pathLst>
            </a:custGeom>
            <a:noFill/>
            <a:ln w="57150" cap="flat" cmpd="sng">
              <a:solidFill>
                <a:srgbClr val="CCECFF"/>
              </a:solidFill>
              <a:prstDash val="solid"/>
              <a:miter lim="800000"/>
              <a:headEnd type="none" w="med" len="med"/>
              <a:tailEnd type="triangle" w="med" len="med"/>
            </a:ln>
            <a:effectLst>
              <a:outerShdw dist="45791" dir="3378596" algn="ctr" rotWithShape="0">
                <a:schemeClr val="tx1"/>
              </a:outerShdw>
            </a:effec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</p:grpSp>
      <p:sp>
        <p:nvSpPr>
          <p:cNvPr id="41" name="Diamond 40"/>
          <p:cNvSpPr/>
          <p:nvPr/>
        </p:nvSpPr>
        <p:spPr>
          <a:xfrm>
            <a:off x="4499992" y="2060848"/>
            <a:ext cx="1512168" cy="720080"/>
          </a:xfrm>
          <a:prstGeom prst="diamond">
            <a:avLst/>
          </a:prstGeom>
          <a:noFill/>
          <a:ln w="76200">
            <a:solidFill>
              <a:srgbClr val="33CA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44" name="Diamond 43"/>
          <p:cNvSpPr/>
          <p:nvPr/>
        </p:nvSpPr>
        <p:spPr>
          <a:xfrm>
            <a:off x="4499992" y="3284984"/>
            <a:ext cx="1512168" cy="720080"/>
          </a:xfrm>
          <a:prstGeom prst="diamond">
            <a:avLst/>
          </a:prstGeom>
          <a:noFill/>
          <a:ln w="76200">
            <a:solidFill>
              <a:srgbClr val="33CA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45" name="Diamond 44"/>
          <p:cNvSpPr/>
          <p:nvPr/>
        </p:nvSpPr>
        <p:spPr>
          <a:xfrm>
            <a:off x="4499992" y="4509120"/>
            <a:ext cx="1512168" cy="720080"/>
          </a:xfrm>
          <a:prstGeom prst="diamond">
            <a:avLst/>
          </a:prstGeom>
          <a:noFill/>
          <a:ln w="76200">
            <a:solidFill>
              <a:srgbClr val="33CA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Switch With no break Statements</a:t>
            </a:r>
            <a:endParaRPr lang="en-US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1146D09C-A4E4-4D8D-A3E1-C814545D4550}" type="slidenum">
              <a:rPr lang="fr-FR"/>
              <a:pPr>
                <a:defRPr/>
              </a:pPr>
              <a:t>17</a:t>
            </a:fld>
            <a:endParaRPr lang="fr-FR"/>
          </a:p>
        </p:txBody>
      </p:sp>
      <p:sp>
        <p:nvSpPr>
          <p:cNvPr id="33" name="Content Placeholder 3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800600" y="1556792"/>
            <a:ext cx="4114800" cy="502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>
              <a:latin typeface="+mn-lt"/>
              <a:cs typeface="+mn-cs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55576" y="1556792"/>
            <a:ext cx="3503613" cy="2054225"/>
            <a:chOff x="571" y="1779"/>
            <a:chExt cx="4687" cy="2048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571" y="1779"/>
              <a:ext cx="4687" cy="202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25631" name="Rectangle 8"/>
            <p:cNvSpPr>
              <a:spLocks noChangeArrowheads="1"/>
            </p:cNvSpPr>
            <p:nvPr/>
          </p:nvSpPr>
          <p:spPr bwMode="auto">
            <a:xfrm>
              <a:off x="635" y="1879"/>
              <a:ext cx="4510" cy="19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80000"/>
                </a:lnSpc>
                <a:spcBef>
                  <a:spcPct val="50000"/>
                </a:spcBef>
                <a:tabLst>
                  <a:tab pos="457200" algn="l"/>
                  <a:tab pos="749300" algn="l"/>
                  <a:tab pos="1320800" algn="l"/>
                </a:tabLst>
              </a:pPr>
              <a:r>
                <a:rPr lang="en-US" sz="2000">
                  <a:solidFill>
                    <a:srgbClr val="333399"/>
                  </a:solidFill>
                  <a:latin typeface="Courier New" pitchFamily="49" charset="0"/>
                  <a:ea typeface="ＭＳ Ｐゴシック" pitchFamily="34" charset="-128"/>
                </a:rPr>
                <a:t>switch</a:t>
              </a:r>
              <a:r>
                <a:rPr lang="en-US" sz="2000">
                  <a:latin typeface="Courier New" pitchFamily="49" charset="0"/>
                  <a:ea typeface="ＭＳ Ｐゴシック" pitchFamily="34" charset="-128"/>
                </a:rPr>
                <a:t> </a:t>
              </a:r>
              <a:r>
                <a:rPr lang="en-US" sz="2000">
                  <a:solidFill>
                    <a:srgbClr val="FF0000"/>
                  </a:solidFill>
                  <a:latin typeface="Courier New" pitchFamily="49" charset="0"/>
                  <a:ea typeface="ＭＳ Ｐゴシック" pitchFamily="34" charset="-128"/>
                </a:rPr>
                <a:t>(</a:t>
              </a:r>
              <a:r>
                <a:rPr lang="en-US" sz="2000">
                  <a:latin typeface="Courier New" pitchFamily="49" charset="0"/>
                  <a:ea typeface="ＭＳ Ｐゴシック" pitchFamily="34" charset="-128"/>
                </a:rPr>
                <a:t>N</a:t>
              </a:r>
              <a:r>
                <a:rPr lang="en-US" sz="2000">
                  <a:solidFill>
                    <a:srgbClr val="FF0000"/>
                  </a:solidFill>
                  <a:latin typeface="Courier New" pitchFamily="49" charset="0"/>
                  <a:ea typeface="ＭＳ Ｐゴシック" pitchFamily="34" charset="-128"/>
                </a:rPr>
                <a:t>) {</a:t>
              </a:r>
            </a:p>
            <a:p>
              <a:pPr>
                <a:lnSpc>
                  <a:spcPct val="80000"/>
                </a:lnSpc>
                <a:spcBef>
                  <a:spcPct val="50000"/>
                </a:spcBef>
                <a:tabLst>
                  <a:tab pos="457200" algn="l"/>
                  <a:tab pos="749300" algn="l"/>
                  <a:tab pos="1320800" algn="l"/>
                </a:tabLst>
              </a:pPr>
              <a:r>
                <a:rPr lang="en-US" sz="2000">
                  <a:latin typeface="Courier New" pitchFamily="49" charset="0"/>
                  <a:ea typeface="ＭＳ Ｐゴシック" pitchFamily="34" charset="-128"/>
                </a:rPr>
                <a:t>	</a:t>
              </a:r>
              <a:r>
                <a:rPr lang="en-US" sz="2000">
                  <a:solidFill>
                    <a:srgbClr val="333399"/>
                  </a:solidFill>
                  <a:latin typeface="Courier New" pitchFamily="49" charset="0"/>
                  <a:ea typeface="ＭＳ Ｐゴシック" pitchFamily="34" charset="-128"/>
                </a:rPr>
                <a:t>case</a:t>
              </a:r>
              <a:r>
                <a:rPr lang="en-US" sz="2000">
                  <a:latin typeface="Courier New" pitchFamily="49" charset="0"/>
                  <a:ea typeface="ＭＳ Ｐゴシック" pitchFamily="34" charset="-128"/>
                </a:rPr>
                <a:t> 1: x = 10;</a:t>
              </a:r>
            </a:p>
            <a:p>
              <a:pPr>
                <a:lnSpc>
                  <a:spcPct val="80000"/>
                </a:lnSpc>
                <a:spcBef>
                  <a:spcPct val="50000"/>
                </a:spcBef>
                <a:tabLst>
                  <a:tab pos="457200" algn="l"/>
                  <a:tab pos="749300" algn="l"/>
                  <a:tab pos="1320800" algn="l"/>
                </a:tabLst>
              </a:pPr>
              <a:r>
                <a:rPr lang="en-US" sz="2000">
                  <a:latin typeface="Courier New" pitchFamily="49" charset="0"/>
                  <a:ea typeface="ＭＳ Ｐゴシック" pitchFamily="34" charset="-128"/>
                </a:rPr>
                <a:t>	</a:t>
              </a:r>
              <a:r>
                <a:rPr lang="en-US" sz="2000">
                  <a:solidFill>
                    <a:srgbClr val="333399"/>
                  </a:solidFill>
                  <a:latin typeface="Courier New" pitchFamily="49" charset="0"/>
                  <a:ea typeface="ＭＳ Ｐゴシック" pitchFamily="34" charset="-128"/>
                </a:rPr>
                <a:t>case</a:t>
              </a:r>
              <a:r>
                <a:rPr lang="en-US" sz="2000">
                  <a:latin typeface="Courier New" pitchFamily="49" charset="0"/>
                  <a:ea typeface="ＭＳ Ｐゴシック" pitchFamily="34" charset="-128"/>
                </a:rPr>
                <a:t> 2: x = 20;</a:t>
              </a:r>
            </a:p>
            <a:p>
              <a:pPr>
                <a:lnSpc>
                  <a:spcPct val="80000"/>
                </a:lnSpc>
                <a:spcBef>
                  <a:spcPct val="50000"/>
                </a:spcBef>
                <a:tabLst>
                  <a:tab pos="457200" algn="l"/>
                  <a:tab pos="749300" algn="l"/>
                  <a:tab pos="1320800" algn="l"/>
                </a:tabLst>
              </a:pPr>
              <a:r>
                <a:rPr lang="en-US" sz="2000">
                  <a:latin typeface="Courier New" pitchFamily="49" charset="0"/>
                  <a:ea typeface="ＭＳ Ｐゴシック" pitchFamily="34" charset="-128"/>
                </a:rPr>
                <a:t>	</a:t>
              </a:r>
              <a:r>
                <a:rPr lang="en-US" sz="2000">
                  <a:solidFill>
                    <a:srgbClr val="333399"/>
                  </a:solidFill>
                  <a:latin typeface="Courier New" pitchFamily="49" charset="0"/>
                  <a:ea typeface="ＭＳ Ｐゴシック" pitchFamily="34" charset="-128"/>
                </a:rPr>
                <a:t>case</a:t>
              </a:r>
              <a:r>
                <a:rPr lang="en-US" sz="2000">
                  <a:latin typeface="Courier New" pitchFamily="49" charset="0"/>
                  <a:ea typeface="ＭＳ Ｐゴシック" pitchFamily="34" charset="-128"/>
                </a:rPr>
                <a:t> 3: x = 30;</a:t>
              </a:r>
            </a:p>
            <a:p>
              <a:pPr>
                <a:lnSpc>
                  <a:spcPct val="80000"/>
                </a:lnSpc>
                <a:spcBef>
                  <a:spcPct val="50000"/>
                </a:spcBef>
                <a:tabLst>
                  <a:tab pos="457200" algn="l"/>
                  <a:tab pos="749300" algn="l"/>
                  <a:tab pos="1320800" algn="l"/>
                </a:tabLst>
              </a:pPr>
              <a:r>
                <a:rPr lang="en-US" sz="2000">
                  <a:solidFill>
                    <a:srgbClr val="FF0000"/>
                  </a:solidFill>
                  <a:latin typeface="Courier New" pitchFamily="49" charset="0"/>
                  <a:ea typeface="ＭＳ Ｐゴシック" pitchFamily="34" charset="-128"/>
                </a:rPr>
                <a:t>}</a:t>
              </a:r>
            </a:p>
          </p:txBody>
        </p:sp>
      </p:grpSp>
      <p:grpSp>
        <p:nvGrpSpPr>
          <p:cNvPr id="6" name="Group 9"/>
          <p:cNvGrpSpPr>
            <a:grpSpLocks/>
          </p:cNvGrpSpPr>
          <p:nvPr/>
        </p:nvGrpSpPr>
        <p:grpSpPr bwMode="auto">
          <a:xfrm>
            <a:off x="5064125" y="1834281"/>
            <a:ext cx="3403600" cy="4691063"/>
            <a:chOff x="3190" y="878"/>
            <a:chExt cx="2144" cy="2955"/>
          </a:xfrm>
        </p:grpSpPr>
        <p:sp>
          <p:nvSpPr>
            <p:cNvPr id="11" name="AutoShape 10"/>
            <p:cNvSpPr>
              <a:spLocks noChangeArrowheads="1"/>
            </p:cNvSpPr>
            <p:nvPr/>
          </p:nvSpPr>
          <p:spPr bwMode="auto">
            <a:xfrm>
              <a:off x="4654" y="1386"/>
              <a:ext cx="680" cy="25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rgbClr val="CCECFF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tx1"/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>
                  <a:solidFill>
                    <a:srgbClr val="000000"/>
                  </a:solidFill>
                  <a:latin typeface="+mn-lt"/>
                  <a:cs typeface="+mn-cs"/>
                </a:rPr>
                <a:t>x = 10;</a:t>
              </a:r>
            </a:p>
          </p:txBody>
        </p:sp>
        <p:sp>
          <p:nvSpPr>
            <p:cNvPr id="25609" name="Text Box 11"/>
            <p:cNvSpPr txBox="1">
              <a:spLocks noChangeArrowheads="1"/>
            </p:cNvSpPr>
            <p:nvPr/>
          </p:nvSpPr>
          <p:spPr bwMode="auto">
            <a:xfrm>
              <a:off x="3190" y="1748"/>
              <a:ext cx="44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chemeClr val="tx2"/>
                  </a:solidFill>
                  <a:latin typeface="Tahoma" pitchFamily="34" charset="0"/>
                  <a:ea typeface="ＭＳ Ｐゴシック" pitchFamily="34" charset="-128"/>
                </a:rPr>
                <a:t>false</a:t>
              </a:r>
            </a:p>
          </p:txBody>
        </p:sp>
        <p:sp>
          <p:nvSpPr>
            <p:cNvPr id="25610" name="Text Box 12"/>
            <p:cNvSpPr txBox="1">
              <a:spLocks noChangeArrowheads="1"/>
            </p:cNvSpPr>
            <p:nvPr/>
          </p:nvSpPr>
          <p:spPr bwMode="auto">
            <a:xfrm>
              <a:off x="4146" y="1188"/>
              <a:ext cx="40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chemeClr val="tx2"/>
                  </a:solidFill>
                  <a:latin typeface="Tahoma" pitchFamily="34" charset="0"/>
                  <a:ea typeface="ＭＳ Ｐゴシック" pitchFamily="34" charset="-128"/>
                </a:rPr>
                <a:t>true</a:t>
              </a:r>
            </a:p>
          </p:txBody>
        </p:sp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3303" y="1313"/>
              <a:ext cx="790" cy="367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>
                  <a:solidFill>
                    <a:srgbClr val="000000"/>
                  </a:solidFill>
                  <a:latin typeface="+mn-lt"/>
                  <a:cs typeface="+mn-cs"/>
                </a:rPr>
                <a:t>N  == 1 ?</a:t>
              </a:r>
              <a:endParaRPr lang="en-US" sz="1400">
                <a:solidFill>
                  <a:srgbClr val="000000"/>
                </a:solidFill>
                <a:latin typeface="+mn-lt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3698" y="878"/>
              <a:ext cx="0" cy="371"/>
            </a:xfrm>
            <a:prstGeom prst="line">
              <a:avLst/>
            </a:prstGeom>
            <a:noFill/>
            <a:ln w="57150">
              <a:solidFill>
                <a:srgbClr val="CCECFF"/>
              </a:solidFill>
              <a:miter lim="800000"/>
              <a:headEnd/>
              <a:tailEnd type="triangle" w="med" len="med"/>
            </a:ln>
            <a:effectLst>
              <a:outerShdw dist="45791" dir="3378596" algn="ctr" rotWithShape="0">
                <a:schemeClr val="tx1"/>
              </a:outerShdw>
            </a:effec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16" name="AutoShape 15"/>
            <p:cNvSpPr>
              <a:spLocks noChangeArrowheads="1"/>
            </p:cNvSpPr>
            <p:nvPr/>
          </p:nvSpPr>
          <p:spPr bwMode="auto">
            <a:xfrm>
              <a:off x="4654" y="2162"/>
              <a:ext cx="680" cy="25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rgbClr val="CCECFF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tx1"/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>
                  <a:solidFill>
                    <a:srgbClr val="000000"/>
                  </a:solidFill>
                  <a:latin typeface="+mn-lt"/>
                  <a:cs typeface="+mn-cs"/>
                </a:rPr>
                <a:t>x = 20;</a:t>
              </a:r>
            </a:p>
          </p:txBody>
        </p:sp>
        <p:sp>
          <p:nvSpPr>
            <p:cNvPr id="17" name="AutoShape 16"/>
            <p:cNvSpPr>
              <a:spLocks noChangeArrowheads="1"/>
            </p:cNvSpPr>
            <p:nvPr/>
          </p:nvSpPr>
          <p:spPr bwMode="auto">
            <a:xfrm>
              <a:off x="4654" y="2898"/>
              <a:ext cx="680" cy="25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rgbClr val="CCECFF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tx1"/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>
                  <a:solidFill>
                    <a:srgbClr val="000000"/>
                  </a:solidFill>
                  <a:latin typeface="+mn-lt"/>
                  <a:cs typeface="+mn-cs"/>
                </a:rPr>
                <a:t>x = 30;</a:t>
              </a:r>
            </a:p>
          </p:txBody>
        </p:sp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3303" y="2081"/>
              <a:ext cx="790" cy="367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>
                  <a:solidFill>
                    <a:srgbClr val="000000"/>
                  </a:solidFill>
                  <a:latin typeface="+mn-lt"/>
                  <a:cs typeface="+mn-cs"/>
                </a:rPr>
                <a:t>N  == 2 ?</a:t>
              </a:r>
              <a:endParaRPr lang="en-US" sz="1400">
                <a:solidFill>
                  <a:srgbClr val="000000"/>
                </a:solidFill>
                <a:latin typeface="+mn-lt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19" name="Oval 18"/>
            <p:cNvSpPr>
              <a:spLocks noChangeArrowheads="1"/>
            </p:cNvSpPr>
            <p:nvPr/>
          </p:nvSpPr>
          <p:spPr bwMode="auto">
            <a:xfrm>
              <a:off x="3303" y="2849"/>
              <a:ext cx="790" cy="367"/>
            </a:xfrm>
            <a:prstGeom prst="ellipse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ja-JP" sz="1400" dirty="0">
                  <a:solidFill>
                    <a:srgbClr val="000000"/>
                  </a:solidFill>
                  <a:latin typeface="+mn-lt"/>
                  <a:cs typeface="+mn-cs"/>
                </a:rPr>
                <a:t>N  == 3 ?</a:t>
              </a:r>
              <a:endParaRPr lang="en-US" sz="1400" dirty="0">
                <a:solidFill>
                  <a:srgbClr val="000000"/>
                </a:solidFill>
                <a:latin typeface="+mn-lt"/>
                <a:ea typeface="ＭＳ Ｐゴシック" pitchFamily="34" charset="-128"/>
                <a:cs typeface="+mn-cs"/>
              </a:endParaRPr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>
              <a:off x="4078" y="1502"/>
              <a:ext cx="504" cy="3"/>
            </a:xfrm>
            <a:prstGeom prst="line">
              <a:avLst/>
            </a:prstGeom>
            <a:noFill/>
            <a:ln w="57150">
              <a:solidFill>
                <a:srgbClr val="CCECFF"/>
              </a:solidFill>
              <a:miter lim="800000"/>
              <a:headEnd/>
              <a:tailEnd type="triangle" w="med" len="med"/>
            </a:ln>
            <a:effectLst>
              <a:outerShdw dist="45791" dir="3378596" algn="ctr" rotWithShape="0">
                <a:schemeClr val="tx1"/>
              </a:outerShdw>
            </a:effec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>
              <a:off x="3698" y="1678"/>
              <a:ext cx="0" cy="371"/>
            </a:xfrm>
            <a:prstGeom prst="line">
              <a:avLst/>
            </a:prstGeom>
            <a:noFill/>
            <a:ln w="57150">
              <a:solidFill>
                <a:srgbClr val="CCECFF"/>
              </a:solidFill>
              <a:miter lim="800000"/>
              <a:headEnd/>
              <a:tailEnd type="triangle" w="med" len="med"/>
            </a:ln>
            <a:effectLst>
              <a:outerShdw dist="45791" dir="3378596" algn="ctr" rotWithShape="0">
                <a:schemeClr val="tx1"/>
              </a:outerShdw>
            </a:effec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>
              <a:off x="3698" y="2446"/>
              <a:ext cx="0" cy="371"/>
            </a:xfrm>
            <a:prstGeom prst="line">
              <a:avLst/>
            </a:prstGeom>
            <a:noFill/>
            <a:ln w="57150">
              <a:solidFill>
                <a:srgbClr val="CCECFF"/>
              </a:solidFill>
              <a:miter lim="800000"/>
              <a:headEnd/>
              <a:tailEnd type="triangle" w="med" len="med"/>
            </a:ln>
            <a:effectLst>
              <a:outerShdw dist="45791" dir="3378596" algn="ctr" rotWithShape="0">
                <a:schemeClr val="tx1"/>
              </a:outerShdw>
            </a:effec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23" name="Line 22"/>
            <p:cNvSpPr>
              <a:spLocks noChangeShapeType="1"/>
            </p:cNvSpPr>
            <p:nvPr/>
          </p:nvSpPr>
          <p:spPr bwMode="auto">
            <a:xfrm>
              <a:off x="3698" y="3222"/>
              <a:ext cx="0" cy="611"/>
            </a:xfrm>
            <a:prstGeom prst="line">
              <a:avLst/>
            </a:prstGeom>
            <a:noFill/>
            <a:ln w="57150">
              <a:solidFill>
                <a:srgbClr val="CCECFF"/>
              </a:solidFill>
              <a:miter lim="800000"/>
              <a:headEnd/>
              <a:tailEnd type="triangle" w="med" len="med"/>
            </a:ln>
            <a:effectLst>
              <a:outerShdw dist="45791" dir="3378596" algn="ctr" rotWithShape="0">
                <a:schemeClr val="tx1"/>
              </a:outerShdw>
            </a:effec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 rot="5400000" flipH="1">
              <a:off x="4208" y="2725"/>
              <a:ext cx="352" cy="1217"/>
            </a:xfrm>
            <a:custGeom>
              <a:avLst/>
              <a:gdLst/>
              <a:ahLst/>
              <a:cxnLst>
                <a:cxn ang="0">
                  <a:pos x="961" y="0"/>
                </a:cxn>
                <a:cxn ang="0">
                  <a:pos x="0" y="0"/>
                </a:cxn>
                <a:cxn ang="0">
                  <a:pos x="0" y="472"/>
                </a:cxn>
              </a:cxnLst>
              <a:rect l="0" t="0" r="r" b="b"/>
              <a:pathLst>
                <a:path w="961" h="472">
                  <a:moveTo>
                    <a:pt x="961" y="0"/>
                  </a:moveTo>
                  <a:lnTo>
                    <a:pt x="0" y="0"/>
                  </a:lnTo>
                  <a:lnTo>
                    <a:pt x="0" y="472"/>
                  </a:lnTo>
                </a:path>
              </a:pathLst>
            </a:custGeom>
            <a:noFill/>
            <a:ln w="57150" cap="flat" cmpd="sng">
              <a:solidFill>
                <a:srgbClr val="CCECFF"/>
              </a:solidFill>
              <a:prstDash val="solid"/>
              <a:miter lim="800000"/>
              <a:headEnd type="none" w="med" len="med"/>
              <a:tailEnd type="triangle" w="med" len="med"/>
            </a:ln>
            <a:effectLst>
              <a:outerShdw dist="45791" dir="3378596" algn="ctr" rotWithShape="0">
                <a:schemeClr val="tx1"/>
              </a:outerShdw>
            </a:effec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4094" y="2262"/>
              <a:ext cx="504" cy="3"/>
            </a:xfrm>
            <a:prstGeom prst="line">
              <a:avLst/>
            </a:prstGeom>
            <a:noFill/>
            <a:ln w="57150">
              <a:solidFill>
                <a:srgbClr val="CCECFF"/>
              </a:solidFill>
              <a:miter lim="800000"/>
              <a:headEnd/>
              <a:tailEnd type="triangle" w="med" len="med"/>
            </a:ln>
            <a:effectLst>
              <a:outerShdw dist="45791" dir="3378596" algn="ctr" rotWithShape="0">
                <a:schemeClr val="tx1"/>
              </a:outerShdw>
            </a:effec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4118" y="3030"/>
              <a:ext cx="504" cy="3"/>
            </a:xfrm>
            <a:prstGeom prst="line">
              <a:avLst/>
            </a:prstGeom>
            <a:noFill/>
            <a:ln w="57150">
              <a:solidFill>
                <a:srgbClr val="CCECFF"/>
              </a:solidFill>
              <a:miter lim="800000"/>
              <a:headEnd/>
              <a:tailEnd type="triangle" w="med" len="med"/>
            </a:ln>
            <a:effectLst>
              <a:outerShdw dist="45791" dir="3378596" algn="ctr" rotWithShape="0">
                <a:schemeClr val="tx1"/>
              </a:outerShdw>
            </a:effec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27" name="Line 26"/>
            <p:cNvSpPr>
              <a:spLocks noChangeShapeType="1"/>
            </p:cNvSpPr>
            <p:nvPr/>
          </p:nvSpPr>
          <p:spPr bwMode="auto">
            <a:xfrm>
              <a:off x="4994" y="1646"/>
              <a:ext cx="0" cy="451"/>
            </a:xfrm>
            <a:prstGeom prst="line">
              <a:avLst/>
            </a:prstGeom>
            <a:noFill/>
            <a:ln w="57150">
              <a:solidFill>
                <a:srgbClr val="CCECFF"/>
              </a:solidFill>
              <a:miter lim="800000"/>
              <a:headEnd/>
              <a:tailEnd type="triangle" w="med" len="med"/>
            </a:ln>
            <a:effectLst>
              <a:outerShdw dist="45791" dir="3378596" algn="ctr" rotWithShape="0">
                <a:schemeClr val="tx1"/>
              </a:outerShdw>
            </a:effec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4994" y="2406"/>
              <a:ext cx="0" cy="451"/>
            </a:xfrm>
            <a:prstGeom prst="line">
              <a:avLst/>
            </a:prstGeom>
            <a:noFill/>
            <a:ln w="57150">
              <a:solidFill>
                <a:srgbClr val="CCECFF"/>
              </a:solidFill>
              <a:miter lim="800000"/>
              <a:headEnd/>
              <a:tailEnd type="triangle" w="med" len="med"/>
            </a:ln>
            <a:effectLst>
              <a:outerShdw dist="45791" dir="3378596" algn="ctr" rotWithShape="0">
                <a:schemeClr val="tx1"/>
              </a:outerShdw>
            </a:effec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25626" name="Text Box 28"/>
            <p:cNvSpPr txBox="1">
              <a:spLocks noChangeArrowheads="1"/>
            </p:cNvSpPr>
            <p:nvPr/>
          </p:nvSpPr>
          <p:spPr bwMode="auto">
            <a:xfrm>
              <a:off x="3190" y="3284"/>
              <a:ext cx="44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chemeClr val="tx2"/>
                  </a:solidFill>
                  <a:latin typeface="Tahoma" pitchFamily="34" charset="0"/>
                  <a:ea typeface="ＭＳ Ｐゴシック" pitchFamily="34" charset="-128"/>
                </a:rPr>
                <a:t>false</a:t>
              </a:r>
            </a:p>
          </p:txBody>
        </p:sp>
        <p:sp>
          <p:nvSpPr>
            <p:cNvPr id="25627" name="Text Box 29"/>
            <p:cNvSpPr txBox="1">
              <a:spLocks noChangeArrowheads="1"/>
            </p:cNvSpPr>
            <p:nvPr/>
          </p:nvSpPr>
          <p:spPr bwMode="auto">
            <a:xfrm>
              <a:off x="3190" y="2508"/>
              <a:ext cx="44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chemeClr val="tx2"/>
                  </a:solidFill>
                  <a:latin typeface="Tahoma" pitchFamily="34" charset="0"/>
                  <a:ea typeface="ＭＳ Ｐゴシック" pitchFamily="34" charset="-128"/>
                </a:rPr>
                <a:t>false</a:t>
              </a:r>
            </a:p>
          </p:txBody>
        </p:sp>
        <p:sp>
          <p:nvSpPr>
            <p:cNvPr id="25628" name="Text Box 30"/>
            <p:cNvSpPr txBox="1">
              <a:spLocks noChangeArrowheads="1"/>
            </p:cNvSpPr>
            <p:nvPr/>
          </p:nvSpPr>
          <p:spPr bwMode="auto">
            <a:xfrm>
              <a:off x="4146" y="1940"/>
              <a:ext cx="40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chemeClr val="tx2"/>
                  </a:solidFill>
                  <a:latin typeface="Tahoma" pitchFamily="34" charset="0"/>
                  <a:ea typeface="ＭＳ Ｐゴシック" pitchFamily="34" charset="-128"/>
                </a:rPr>
                <a:t>true</a:t>
              </a:r>
            </a:p>
          </p:txBody>
        </p:sp>
        <p:sp>
          <p:nvSpPr>
            <p:cNvPr id="25629" name="Text Box 31"/>
            <p:cNvSpPr txBox="1">
              <a:spLocks noChangeArrowheads="1"/>
            </p:cNvSpPr>
            <p:nvPr/>
          </p:nvSpPr>
          <p:spPr bwMode="auto">
            <a:xfrm>
              <a:off x="4146" y="2724"/>
              <a:ext cx="40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chemeClr val="tx2"/>
                  </a:solidFill>
                  <a:latin typeface="Tahoma" pitchFamily="34" charset="0"/>
                  <a:ea typeface="ＭＳ Ｐゴシック" pitchFamily="34" charset="-128"/>
                </a:rPr>
                <a:t>true</a:t>
              </a:r>
            </a:p>
          </p:txBody>
        </p:sp>
      </p:grpSp>
      <p:sp>
        <p:nvSpPr>
          <p:cNvPr id="34" name="Diamond 33"/>
          <p:cNvSpPr/>
          <p:nvPr/>
        </p:nvSpPr>
        <p:spPr>
          <a:xfrm>
            <a:off x="5148064" y="2420888"/>
            <a:ext cx="1512168" cy="720080"/>
          </a:xfrm>
          <a:prstGeom prst="diamond">
            <a:avLst/>
          </a:prstGeom>
          <a:noFill/>
          <a:ln w="76200">
            <a:solidFill>
              <a:srgbClr val="33CA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35" name="Diamond 34"/>
          <p:cNvSpPr/>
          <p:nvPr/>
        </p:nvSpPr>
        <p:spPr>
          <a:xfrm>
            <a:off x="5076056" y="3717032"/>
            <a:ext cx="1512168" cy="720080"/>
          </a:xfrm>
          <a:prstGeom prst="diamond">
            <a:avLst/>
          </a:prstGeom>
          <a:noFill/>
          <a:ln w="76200">
            <a:solidFill>
              <a:srgbClr val="33CA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36" name="Diamond 35"/>
          <p:cNvSpPr/>
          <p:nvPr/>
        </p:nvSpPr>
        <p:spPr>
          <a:xfrm>
            <a:off x="5076056" y="4941168"/>
            <a:ext cx="1512168" cy="720080"/>
          </a:xfrm>
          <a:prstGeom prst="diamond">
            <a:avLst/>
          </a:prstGeom>
          <a:noFill/>
          <a:ln w="76200">
            <a:solidFill>
              <a:srgbClr val="33CA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95536" y="3861048"/>
            <a:ext cx="4248472" cy="27363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en-US" sz="2400" dirty="0" smtClean="0">
                <a:solidFill>
                  <a:srgbClr val="0070C0"/>
                </a:solidFill>
              </a:rPr>
              <a:t>Without </a:t>
            </a:r>
            <a:r>
              <a:rPr lang="en-US" sz="2400" b="1" dirty="0" smtClean="0">
                <a:solidFill>
                  <a:srgbClr val="0070C0"/>
                </a:solidFill>
              </a:rPr>
              <a:t>break</a:t>
            </a:r>
            <a:r>
              <a:rPr lang="en-US" sz="2400" dirty="0" smtClean="0">
                <a:solidFill>
                  <a:srgbClr val="0070C0"/>
                </a:solidFill>
              </a:rPr>
              <a:t> statements, each time a match occurs in the switch, the </a:t>
            </a:r>
            <a:r>
              <a:rPr lang="en-US" sz="2400" dirty="0" smtClean="0">
                <a:solidFill>
                  <a:srgbClr val="0070C0"/>
                </a:solidFill>
              </a:rPr>
              <a:t>statements for </a:t>
            </a:r>
            <a:r>
              <a:rPr lang="en-US" sz="2400" u="sng" dirty="0" smtClean="0">
                <a:solidFill>
                  <a:srgbClr val="0070C0"/>
                </a:solidFill>
              </a:rPr>
              <a:t>that case </a:t>
            </a:r>
            <a:r>
              <a:rPr lang="en-US" sz="2400" i="1" dirty="0" smtClean="0">
                <a:solidFill>
                  <a:srgbClr val="0070C0"/>
                </a:solidFill>
              </a:rPr>
              <a:t>and </a:t>
            </a:r>
            <a:r>
              <a:rPr lang="en-US" sz="2400" i="1" u="sng" dirty="0" smtClean="0">
                <a:solidFill>
                  <a:srgbClr val="0070C0"/>
                </a:solidFill>
              </a:rPr>
              <a:t>subsequent cases </a:t>
            </a:r>
            <a:r>
              <a:rPr lang="en-US" sz="2400" i="1" dirty="0" smtClean="0">
                <a:solidFill>
                  <a:srgbClr val="0070C0"/>
                </a:solidFill>
              </a:rPr>
              <a:t>execute until a break statement or the end of the</a:t>
            </a:r>
          </a:p>
          <a:p>
            <a:r>
              <a:rPr lang="en-US" sz="2400" dirty="0" smtClean="0">
                <a:solidFill>
                  <a:srgbClr val="0070C0"/>
                </a:solidFill>
              </a:rPr>
              <a:t>switch is encountered.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Switch With break Statements</a:t>
            </a:r>
            <a:endParaRPr lang="en-US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138B2DE7-BC01-4BBF-A5CC-10A0FCA850D6}" type="slidenum">
              <a:rPr lang="fr-FR"/>
              <a:pPr>
                <a:defRPr/>
              </a:pPr>
              <a:t>18</a:t>
            </a:fld>
            <a:endParaRPr lang="fr-F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3200" b="1" dirty="0" smtClean="0">
                <a:solidFill>
                  <a:schemeClr val="accent2"/>
                </a:solidFill>
                <a:latin typeface="Calibri" pitchFamily="34" charset="0"/>
              </a:rPr>
              <a:t>Example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endParaRPr lang="en-US" sz="3200" dirty="0" smtClean="0">
              <a:latin typeface="Calibri" pitchFamily="34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3200" dirty="0" smtClean="0">
                <a:solidFill>
                  <a:srgbClr val="333399"/>
                </a:solidFill>
                <a:latin typeface="Courier New" pitchFamily="49" charset="0"/>
              </a:rPr>
              <a:t>switch</a:t>
            </a:r>
            <a:r>
              <a:rPr lang="en-US" sz="3200" dirty="0" smtClean="0">
                <a:latin typeface="Courier New" pitchFamily="49" charset="0"/>
              </a:rPr>
              <a:t> (grade)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3200" dirty="0" smtClean="0">
                <a:latin typeface="Courier New" pitchFamily="49" charset="0"/>
              </a:rPr>
              <a:t>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3200" dirty="0" smtClean="0">
                <a:solidFill>
                  <a:schemeClr val="accent2"/>
                </a:solidFill>
                <a:latin typeface="Courier New" pitchFamily="49" charset="0"/>
              </a:rPr>
              <a:t>   </a:t>
            </a:r>
            <a:r>
              <a:rPr lang="en-US" sz="3200" dirty="0" smtClean="0">
                <a:solidFill>
                  <a:srgbClr val="333399"/>
                </a:solidFill>
                <a:latin typeface="Courier New" pitchFamily="49" charset="0"/>
              </a:rPr>
              <a:t>case</a:t>
            </a:r>
            <a:r>
              <a:rPr lang="en-US" sz="3200" dirty="0" smtClean="0">
                <a:latin typeface="Courier New" pitchFamily="49" charset="0"/>
              </a:rPr>
              <a:t> 'A': </a:t>
            </a:r>
            <a:r>
              <a:rPr lang="en-US" sz="3200" dirty="0" err="1" smtClean="0">
                <a:latin typeface="Courier New" pitchFamily="49" charset="0"/>
              </a:rPr>
              <a:t>cout</a:t>
            </a:r>
            <a:r>
              <a:rPr lang="en-US" sz="3200" dirty="0" smtClean="0">
                <a:latin typeface="Courier New" pitchFamily="49" charset="0"/>
              </a:rPr>
              <a:t>&lt;&lt;"The grade is A.";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3200" dirty="0" smtClean="0">
                <a:latin typeface="Courier New" pitchFamily="49" charset="0"/>
              </a:rPr>
              <a:t>          </a:t>
            </a:r>
            <a:r>
              <a:rPr lang="en-US" sz="3200" dirty="0" smtClean="0">
                <a:solidFill>
                  <a:srgbClr val="333399"/>
                </a:solidFill>
                <a:latin typeface="Courier New" pitchFamily="49" charset="0"/>
              </a:rPr>
              <a:t>break</a:t>
            </a:r>
            <a:r>
              <a:rPr lang="en-US" sz="3200" dirty="0" smtClean="0">
                <a:latin typeface="Courier New" pitchFamily="49" charset="0"/>
              </a:rPr>
              <a:t>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3200" dirty="0" smtClean="0">
                <a:solidFill>
                  <a:schemeClr val="accent2"/>
                </a:solidFill>
                <a:latin typeface="Courier New" pitchFamily="49" charset="0"/>
              </a:rPr>
              <a:t>   </a:t>
            </a:r>
            <a:r>
              <a:rPr lang="en-US" sz="3200" dirty="0" smtClean="0">
                <a:solidFill>
                  <a:srgbClr val="333399"/>
                </a:solidFill>
                <a:latin typeface="Courier New" pitchFamily="49" charset="0"/>
              </a:rPr>
              <a:t>case</a:t>
            </a:r>
            <a:r>
              <a:rPr lang="en-US" sz="3200" dirty="0" smtClean="0">
                <a:latin typeface="Courier New" pitchFamily="49" charset="0"/>
              </a:rPr>
              <a:t> 'B': </a:t>
            </a:r>
            <a:r>
              <a:rPr lang="en-US" sz="3200" dirty="0" err="1" smtClean="0">
                <a:latin typeface="Courier New" pitchFamily="49" charset="0"/>
              </a:rPr>
              <a:t>cout</a:t>
            </a:r>
            <a:r>
              <a:rPr lang="en-US" sz="3200" dirty="0" smtClean="0">
                <a:latin typeface="Courier New" pitchFamily="49" charset="0"/>
              </a:rPr>
              <a:t>&lt;&lt;"The grade is B.";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3200" dirty="0" smtClean="0">
                <a:latin typeface="Courier New" pitchFamily="49" charset="0"/>
              </a:rPr>
              <a:t>          </a:t>
            </a:r>
            <a:r>
              <a:rPr lang="en-US" sz="3200" dirty="0" smtClean="0">
                <a:solidFill>
                  <a:srgbClr val="333399"/>
                </a:solidFill>
                <a:latin typeface="Courier New" pitchFamily="49" charset="0"/>
              </a:rPr>
              <a:t>break</a:t>
            </a:r>
            <a:r>
              <a:rPr lang="en-US" sz="3200" dirty="0" smtClean="0">
                <a:latin typeface="Courier New" pitchFamily="49" charset="0"/>
              </a:rPr>
              <a:t>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3200" dirty="0" smtClean="0">
                <a:solidFill>
                  <a:schemeClr val="accent2"/>
                </a:solidFill>
                <a:latin typeface="Courier New" pitchFamily="49" charset="0"/>
              </a:rPr>
              <a:t>   </a:t>
            </a:r>
            <a:r>
              <a:rPr lang="en-US" sz="3200" dirty="0" smtClean="0">
                <a:solidFill>
                  <a:srgbClr val="333399"/>
                </a:solidFill>
                <a:latin typeface="Courier New" pitchFamily="49" charset="0"/>
              </a:rPr>
              <a:t>case</a:t>
            </a:r>
            <a:r>
              <a:rPr lang="en-US" sz="3200" dirty="0" smtClean="0">
                <a:latin typeface="Courier New" pitchFamily="49" charset="0"/>
              </a:rPr>
              <a:t> 'C': </a:t>
            </a:r>
            <a:r>
              <a:rPr lang="en-US" sz="3200" dirty="0" err="1" smtClean="0">
                <a:latin typeface="Courier New" pitchFamily="49" charset="0"/>
              </a:rPr>
              <a:t>cout</a:t>
            </a:r>
            <a:r>
              <a:rPr lang="en-US" sz="3200" dirty="0" smtClean="0">
                <a:latin typeface="Courier New" pitchFamily="49" charset="0"/>
              </a:rPr>
              <a:t>&lt;&lt;"The grade is C.";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3200" dirty="0" smtClean="0">
                <a:latin typeface="Courier New" pitchFamily="49" charset="0"/>
              </a:rPr>
              <a:t>          </a:t>
            </a:r>
            <a:r>
              <a:rPr lang="en-US" sz="3200" dirty="0" smtClean="0">
                <a:solidFill>
                  <a:srgbClr val="333399"/>
                </a:solidFill>
                <a:latin typeface="Courier New" pitchFamily="49" charset="0"/>
              </a:rPr>
              <a:t>break</a:t>
            </a:r>
            <a:r>
              <a:rPr lang="en-US" sz="3200" dirty="0" smtClean="0">
                <a:latin typeface="Courier New" pitchFamily="49" charset="0"/>
              </a:rPr>
              <a:t>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3200" dirty="0" smtClean="0">
                <a:solidFill>
                  <a:schemeClr val="accent2"/>
                </a:solidFill>
                <a:latin typeface="Courier New" pitchFamily="49" charset="0"/>
              </a:rPr>
              <a:t>   </a:t>
            </a:r>
            <a:r>
              <a:rPr lang="en-US" sz="3200" dirty="0" smtClean="0">
                <a:solidFill>
                  <a:srgbClr val="333399"/>
                </a:solidFill>
                <a:latin typeface="Courier New" pitchFamily="49" charset="0"/>
              </a:rPr>
              <a:t>case</a:t>
            </a:r>
            <a:r>
              <a:rPr lang="en-US" sz="3200" dirty="0" smtClean="0">
                <a:latin typeface="Courier New" pitchFamily="49" charset="0"/>
              </a:rPr>
              <a:t> 'D': </a:t>
            </a:r>
            <a:r>
              <a:rPr lang="en-US" sz="3200" dirty="0" err="1" smtClean="0">
                <a:latin typeface="Courier New" pitchFamily="49" charset="0"/>
              </a:rPr>
              <a:t>cout</a:t>
            </a:r>
            <a:r>
              <a:rPr lang="en-US" sz="3200" dirty="0" smtClean="0">
                <a:latin typeface="Courier New" pitchFamily="49" charset="0"/>
              </a:rPr>
              <a:t>&lt;&lt;"The grade is D.";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3200" dirty="0" smtClean="0">
                <a:latin typeface="Courier New" pitchFamily="49" charset="0"/>
              </a:rPr>
              <a:t>          </a:t>
            </a:r>
            <a:r>
              <a:rPr lang="en-US" sz="3200" dirty="0" smtClean="0">
                <a:solidFill>
                  <a:srgbClr val="333399"/>
                </a:solidFill>
                <a:latin typeface="Courier New" pitchFamily="49" charset="0"/>
              </a:rPr>
              <a:t>break</a:t>
            </a:r>
            <a:r>
              <a:rPr lang="en-US" sz="3200" dirty="0" smtClean="0">
                <a:latin typeface="Courier New" pitchFamily="49" charset="0"/>
              </a:rPr>
              <a:t>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3200" dirty="0" smtClean="0">
                <a:solidFill>
                  <a:schemeClr val="accent2"/>
                </a:solidFill>
                <a:latin typeface="Courier New" pitchFamily="49" charset="0"/>
              </a:rPr>
              <a:t>   </a:t>
            </a:r>
            <a:r>
              <a:rPr lang="en-US" sz="3200" dirty="0" smtClean="0">
                <a:solidFill>
                  <a:srgbClr val="333399"/>
                </a:solidFill>
                <a:latin typeface="Courier New" pitchFamily="49" charset="0"/>
              </a:rPr>
              <a:t>case</a:t>
            </a:r>
            <a:r>
              <a:rPr lang="en-US" sz="3200" dirty="0" smtClean="0">
                <a:latin typeface="Courier New" pitchFamily="49" charset="0"/>
              </a:rPr>
              <a:t> 'F': </a:t>
            </a:r>
            <a:r>
              <a:rPr lang="en-US" sz="3200" dirty="0" err="1" smtClean="0">
                <a:latin typeface="Courier New" pitchFamily="49" charset="0"/>
              </a:rPr>
              <a:t>cout</a:t>
            </a:r>
            <a:r>
              <a:rPr lang="en-US" sz="3200" dirty="0" smtClean="0">
                <a:latin typeface="Courier New" pitchFamily="49" charset="0"/>
              </a:rPr>
              <a:t>&lt;&lt;"The grade is F.";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3200" dirty="0" smtClean="0">
                <a:latin typeface="Courier New" pitchFamily="49" charset="0"/>
              </a:rPr>
              <a:t>          </a:t>
            </a:r>
            <a:r>
              <a:rPr lang="en-US" sz="3200" dirty="0" smtClean="0">
                <a:solidFill>
                  <a:srgbClr val="333399"/>
                </a:solidFill>
                <a:latin typeface="Courier New" pitchFamily="49" charset="0"/>
              </a:rPr>
              <a:t>break</a:t>
            </a:r>
            <a:r>
              <a:rPr lang="en-US" sz="3200" dirty="0" smtClean="0">
                <a:latin typeface="Courier New" pitchFamily="49" charset="0"/>
              </a:rPr>
              <a:t>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3200" dirty="0" smtClean="0">
                <a:solidFill>
                  <a:schemeClr val="accent2"/>
                </a:solidFill>
                <a:latin typeface="Courier New" pitchFamily="49" charset="0"/>
              </a:rPr>
              <a:t>   </a:t>
            </a:r>
            <a:r>
              <a:rPr lang="en-US" sz="3200" dirty="0" smtClean="0">
                <a:solidFill>
                  <a:srgbClr val="333399"/>
                </a:solidFill>
                <a:latin typeface="Courier New" pitchFamily="49" charset="0"/>
              </a:rPr>
              <a:t>default</a:t>
            </a:r>
            <a:r>
              <a:rPr lang="en-US" sz="3200" dirty="0" smtClean="0">
                <a:latin typeface="Courier New" pitchFamily="49" charset="0"/>
              </a:rPr>
              <a:t>:  </a:t>
            </a:r>
            <a:r>
              <a:rPr lang="en-US" sz="3200" dirty="0" err="1" smtClean="0">
                <a:latin typeface="Courier New" pitchFamily="49" charset="0"/>
              </a:rPr>
              <a:t>cout</a:t>
            </a:r>
            <a:r>
              <a:rPr lang="en-US" sz="3200" dirty="0" smtClean="0">
                <a:latin typeface="Courier New" pitchFamily="49" charset="0"/>
              </a:rPr>
              <a:t>&lt;&lt;"The grade is invalid.";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3200" dirty="0" smtClean="0">
                <a:latin typeface="Courier New" pitchFamily="49" charset="0"/>
              </a:rPr>
              <a:t>}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Previous Example - With Nested If</a:t>
            </a:r>
            <a:endParaRPr lang="en-US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DF69AA50-93F6-40D5-A9E0-B970EF21D496}" type="slidenum">
              <a:rPr lang="fr-FR"/>
              <a:pPr>
                <a:defRPr/>
              </a:pPr>
              <a:t>19</a:t>
            </a:fld>
            <a:endParaRPr lang="fr-FR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sz="3200" dirty="0" smtClean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fr-FR" sz="3200" dirty="0" smtClean="0">
                <a:latin typeface="Courier New" pitchFamily="49" charset="0"/>
                <a:cs typeface="Courier New" pitchFamily="49" charset="0"/>
              </a:rPr>
              <a:t> (grade == 'A')</a:t>
            </a:r>
            <a:br>
              <a:rPr lang="fr-FR" sz="3200" dirty="0" smtClean="0">
                <a:latin typeface="Courier New" pitchFamily="49" charset="0"/>
                <a:cs typeface="Courier New" pitchFamily="49" charset="0"/>
              </a:rPr>
            </a:br>
            <a:r>
              <a:rPr lang="fr-FR" sz="32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fr-FR" sz="32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fr-FR" sz="3200" dirty="0" smtClean="0">
                <a:latin typeface="Courier New" pitchFamily="49" charset="0"/>
                <a:cs typeface="Courier New" pitchFamily="49" charset="0"/>
              </a:rPr>
              <a:t>("The grade </a:t>
            </a:r>
            <a:r>
              <a:rPr lang="fr-FR" sz="3200" dirty="0" err="1" smtClean="0">
                <a:latin typeface="Courier New" pitchFamily="49" charset="0"/>
                <a:cs typeface="Courier New" pitchFamily="49" charset="0"/>
              </a:rPr>
              <a:t>is</a:t>
            </a:r>
            <a:r>
              <a:rPr lang="fr-FR" sz="3200" dirty="0" smtClean="0">
                <a:latin typeface="Courier New" pitchFamily="49" charset="0"/>
                <a:cs typeface="Courier New" pitchFamily="49" charset="0"/>
              </a:rPr>
              <a:t> A.");</a:t>
            </a:r>
            <a:br>
              <a:rPr lang="fr-FR" sz="3200" dirty="0" smtClean="0">
                <a:latin typeface="Courier New" pitchFamily="49" charset="0"/>
                <a:cs typeface="Courier New" pitchFamily="49" charset="0"/>
              </a:rPr>
            </a:br>
            <a:r>
              <a:rPr lang="fr-FR" sz="3200" dirty="0" err="1" smtClean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fr-FR" sz="3200" dirty="0" smtClean="0">
                <a:latin typeface="Courier New" pitchFamily="49" charset="0"/>
                <a:cs typeface="Courier New" pitchFamily="49" charset="0"/>
              </a:rPr>
              <a:t> </a:t>
            </a:r>
            <a:br>
              <a:rPr lang="fr-FR" sz="3200" dirty="0" smtClean="0">
                <a:latin typeface="Courier New" pitchFamily="49" charset="0"/>
                <a:cs typeface="Courier New" pitchFamily="49" charset="0"/>
              </a:rPr>
            </a:br>
            <a:r>
              <a:rPr lang="fr-FR" sz="32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fr-FR" sz="3200" dirty="0" smtClean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fr-FR" sz="3200" dirty="0" smtClean="0">
                <a:latin typeface="Courier New" pitchFamily="49" charset="0"/>
                <a:cs typeface="Courier New" pitchFamily="49" charset="0"/>
              </a:rPr>
              <a:t> (grade == 'B')</a:t>
            </a:r>
            <a:br>
              <a:rPr lang="fr-FR" sz="3200" dirty="0" smtClean="0">
                <a:latin typeface="Courier New" pitchFamily="49" charset="0"/>
                <a:cs typeface="Courier New" pitchFamily="49" charset="0"/>
              </a:rPr>
            </a:br>
            <a:r>
              <a:rPr lang="fr-FR" sz="32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fr-FR" sz="32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fr-FR" sz="3200" dirty="0" smtClean="0">
                <a:latin typeface="Courier New" pitchFamily="49" charset="0"/>
                <a:cs typeface="Courier New" pitchFamily="49" charset="0"/>
              </a:rPr>
              <a:t>("The grade </a:t>
            </a:r>
            <a:r>
              <a:rPr lang="fr-FR" sz="3200" dirty="0" err="1" smtClean="0">
                <a:latin typeface="Courier New" pitchFamily="49" charset="0"/>
                <a:cs typeface="Courier New" pitchFamily="49" charset="0"/>
              </a:rPr>
              <a:t>is</a:t>
            </a:r>
            <a:r>
              <a:rPr lang="fr-FR" sz="3200" dirty="0" smtClean="0">
                <a:latin typeface="Courier New" pitchFamily="49" charset="0"/>
                <a:cs typeface="Courier New" pitchFamily="49" charset="0"/>
              </a:rPr>
              <a:t> B.");</a:t>
            </a:r>
            <a:br>
              <a:rPr lang="fr-FR" sz="3200" dirty="0" smtClean="0">
                <a:latin typeface="Courier New" pitchFamily="49" charset="0"/>
                <a:cs typeface="Courier New" pitchFamily="49" charset="0"/>
              </a:rPr>
            </a:br>
            <a:r>
              <a:rPr lang="fr-FR" sz="3200" dirty="0" err="1" smtClean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fr-FR" sz="32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fr-FR" sz="3200" dirty="0" smtClean="0">
                <a:latin typeface="Courier New" pitchFamily="49" charset="0"/>
                <a:cs typeface="Courier New" pitchFamily="49" charset="0"/>
              </a:rPr>
            </a:br>
            <a:r>
              <a:rPr lang="fr-FR" sz="32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fr-FR" sz="3200" dirty="0" smtClean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fr-FR" sz="3200" dirty="0" smtClean="0">
                <a:latin typeface="Courier New" pitchFamily="49" charset="0"/>
                <a:cs typeface="Courier New" pitchFamily="49" charset="0"/>
              </a:rPr>
              <a:t> (grade == 'C')</a:t>
            </a:r>
            <a:br>
              <a:rPr lang="fr-FR" sz="3200" dirty="0" smtClean="0">
                <a:latin typeface="Courier New" pitchFamily="49" charset="0"/>
                <a:cs typeface="Courier New" pitchFamily="49" charset="0"/>
              </a:rPr>
            </a:br>
            <a:r>
              <a:rPr lang="fr-FR" sz="32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fr-FR" sz="32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fr-FR" sz="3200" dirty="0" smtClean="0">
                <a:latin typeface="Courier New" pitchFamily="49" charset="0"/>
                <a:cs typeface="Courier New" pitchFamily="49" charset="0"/>
              </a:rPr>
              <a:t>("The grade </a:t>
            </a:r>
            <a:r>
              <a:rPr lang="fr-FR" sz="3200" dirty="0" err="1" smtClean="0">
                <a:latin typeface="Courier New" pitchFamily="49" charset="0"/>
                <a:cs typeface="Courier New" pitchFamily="49" charset="0"/>
              </a:rPr>
              <a:t>is</a:t>
            </a:r>
            <a:r>
              <a:rPr lang="fr-FR" sz="3200" dirty="0" smtClean="0">
                <a:latin typeface="Courier New" pitchFamily="49" charset="0"/>
                <a:cs typeface="Courier New" pitchFamily="49" charset="0"/>
              </a:rPr>
              <a:t> C.");</a:t>
            </a:r>
            <a:br>
              <a:rPr lang="fr-FR" sz="3200" dirty="0" smtClean="0">
                <a:latin typeface="Courier New" pitchFamily="49" charset="0"/>
                <a:cs typeface="Courier New" pitchFamily="49" charset="0"/>
              </a:rPr>
            </a:br>
            <a:r>
              <a:rPr lang="fr-FR" sz="3200" dirty="0" err="1" smtClean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fr-FR" sz="32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fr-FR" sz="3200" dirty="0" smtClean="0">
                <a:latin typeface="Courier New" pitchFamily="49" charset="0"/>
                <a:cs typeface="Courier New" pitchFamily="49" charset="0"/>
              </a:rPr>
            </a:br>
            <a:r>
              <a:rPr lang="fr-FR" sz="32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fr-FR" sz="3200" dirty="0" smtClean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fr-FR" sz="3200" dirty="0" smtClean="0">
                <a:latin typeface="Courier New" pitchFamily="49" charset="0"/>
                <a:cs typeface="Courier New" pitchFamily="49" charset="0"/>
              </a:rPr>
              <a:t> (grade == 'D')</a:t>
            </a:r>
            <a:br>
              <a:rPr lang="fr-FR" sz="3200" dirty="0" smtClean="0">
                <a:latin typeface="Courier New" pitchFamily="49" charset="0"/>
                <a:cs typeface="Courier New" pitchFamily="49" charset="0"/>
              </a:rPr>
            </a:br>
            <a:r>
              <a:rPr lang="fr-FR" sz="32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fr-FR" sz="32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fr-FR" sz="3200" dirty="0" smtClean="0">
                <a:latin typeface="Courier New" pitchFamily="49" charset="0"/>
                <a:cs typeface="Courier New" pitchFamily="49" charset="0"/>
              </a:rPr>
              <a:t>("The grade </a:t>
            </a:r>
            <a:r>
              <a:rPr lang="fr-FR" sz="3200" dirty="0" err="1" smtClean="0">
                <a:latin typeface="Courier New" pitchFamily="49" charset="0"/>
                <a:cs typeface="Courier New" pitchFamily="49" charset="0"/>
              </a:rPr>
              <a:t>is</a:t>
            </a:r>
            <a:r>
              <a:rPr lang="fr-FR" sz="3200" dirty="0" smtClean="0">
                <a:latin typeface="Courier New" pitchFamily="49" charset="0"/>
                <a:cs typeface="Courier New" pitchFamily="49" charset="0"/>
              </a:rPr>
              <a:t> D.");</a:t>
            </a:r>
            <a:br>
              <a:rPr lang="fr-FR" sz="3200" dirty="0" smtClean="0">
                <a:latin typeface="Courier New" pitchFamily="49" charset="0"/>
                <a:cs typeface="Courier New" pitchFamily="49" charset="0"/>
              </a:rPr>
            </a:br>
            <a:r>
              <a:rPr lang="fr-FR" sz="3200" dirty="0" err="1" smtClean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fr-FR" sz="32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fr-FR" sz="3200" dirty="0" smtClean="0">
                <a:latin typeface="Courier New" pitchFamily="49" charset="0"/>
                <a:cs typeface="Courier New" pitchFamily="49" charset="0"/>
              </a:rPr>
            </a:br>
            <a:r>
              <a:rPr lang="fr-FR" sz="32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fr-FR" sz="3200" dirty="0" smtClean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fr-FR" sz="3200" dirty="0" smtClean="0">
                <a:latin typeface="Courier New" pitchFamily="49" charset="0"/>
                <a:cs typeface="Courier New" pitchFamily="49" charset="0"/>
              </a:rPr>
              <a:t> (grade == 'F')</a:t>
            </a:r>
            <a:br>
              <a:rPr lang="fr-FR" sz="3200" dirty="0" smtClean="0">
                <a:latin typeface="Courier New" pitchFamily="49" charset="0"/>
                <a:cs typeface="Courier New" pitchFamily="49" charset="0"/>
              </a:rPr>
            </a:br>
            <a:r>
              <a:rPr lang="fr-FR" sz="32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fr-FR" sz="32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fr-FR" sz="3200" dirty="0" smtClean="0">
                <a:latin typeface="Courier New" pitchFamily="49" charset="0"/>
                <a:cs typeface="Courier New" pitchFamily="49" charset="0"/>
              </a:rPr>
              <a:t>("The grade </a:t>
            </a:r>
            <a:r>
              <a:rPr lang="fr-FR" sz="3200" dirty="0" err="1" smtClean="0">
                <a:latin typeface="Courier New" pitchFamily="49" charset="0"/>
                <a:cs typeface="Courier New" pitchFamily="49" charset="0"/>
              </a:rPr>
              <a:t>is</a:t>
            </a:r>
            <a:r>
              <a:rPr lang="fr-FR" sz="3200" dirty="0" smtClean="0">
                <a:latin typeface="Courier New" pitchFamily="49" charset="0"/>
                <a:cs typeface="Courier New" pitchFamily="49" charset="0"/>
              </a:rPr>
              <a:t> F.");</a:t>
            </a:r>
            <a:br>
              <a:rPr lang="fr-FR" sz="3200" dirty="0" smtClean="0">
                <a:latin typeface="Courier New" pitchFamily="49" charset="0"/>
                <a:cs typeface="Courier New" pitchFamily="49" charset="0"/>
              </a:rPr>
            </a:br>
            <a:r>
              <a:rPr lang="fr-FR" sz="3200" dirty="0" err="1" smtClean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fr-FR" sz="32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fr-FR" sz="3200" dirty="0" smtClean="0">
                <a:latin typeface="Courier New" pitchFamily="49" charset="0"/>
                <a:cs typeface="Courier New" pitchFamily="49" charset="0"/>
              </a:rPr>
            </a:br>
            <a:r>
              <a:rPr lang="fr-FR" sz="32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fr-FR" sz="32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fr-FR" sz="3200" dirty="0" smtClean="0">
                <a:latin typeface="Courier New" pitchFamily="49" charset="0"/>
                <a:cs typeface="Courier New" pitchFamily="49" charset="0"/>
              </a:rPr>
              <a:t>("The grade </a:t>
            </a:r>
            <a:r>
              <a:rPr lang="fr-FR" sz="3200" dirty="0" err="1" smtClean="0">
                <a:latin typeface="Courier New" pitchFamily="49" charset="0"/>
                <a:cs typeface="Courier New" pitchFamily="49" charset="0"/>
              </a:rPr>
              <a:t>is</a:t>
            </a:r>
            <a:r>
              <a:rPr lang="fr-FR" sz="3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3200" dirty="0" err="1" smtClean="0">
                <a:latin typeface="Courier New" pitchFamily="49" charset="0"/>
                <a:cs typeface="Courier New" pitchFamily="49" charset="0"/>
              </a:rPr>
              <a:t>invalid</a:t>
            </a:r>
            <a:r>
              <a:rPr lang="fr-FR" sz="3200" dirty="0" smtClean="0">
                <a:latin typeface="Courier New" pitchFamily="49" charset="0"/>
                <a:cs typeface="Courier New" pitchFamily="49" charset="0"/>
              </a:rPr>
              <a:t>.");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Types </a:t>
            </a:r>
            <a:r>
              <a:rPr lang="en-US" b="1" dirty="0" smtClean="0"/>
              <a:t>of Control structure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</a:rPr>
              <a:t>The control structure </a:t>
            </a:r>
            <a:r>
              <a:rPr lang="en-US" dirty="0" smtClean="0">
                <a:latin typeface="Times New Roman" pitchFamily="18" charset="0"/>
              </a:rPr>
              <a:t>:</a:t>
            </a:r>
            <a:endParaRPr lang="en-US" dirty="0" smtClean="0">
              <a:latin typeface="Times New Roman" pitchFamily="18" charset="0"/>
            </a:endParaRPr>
          </a:p>
          <a:p>
            <a:pPr lvl="1"/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Sequence structure</a:t>
            </a:r>
          </a:p>
          <a:p>
            <a:pPr lvl="1"/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Selection structure </a:t>
            </a:r>
          </a:p>
          <a:p>
            <a:pPr lvl="1"/>
            <a:r>
              <a:rPr lang="en-US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Repetition structure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en-US" dirty="0"/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In this lecture we will continue the talking about the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Selection structure .</a:t>
            </a:r>
            <a:endParaRPr lang="en-US" sz="28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</a:endParaRPr>
          </a:p>
          <a:p>
            <a:endParaRPr lang="en-US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082D0DB-57AC-4E7B-B086-0DF61BED8DE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Switch With </a:t>
            </a:r>
            <a:r>
              <a:rPr lang="en-US" dirty="0" smtClean="0"/>
              <a:t>more than one case labels</a:t>
            </a:r>
            <a:endParaRPr lang="en-US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138B2DE7-BC01-4BBF-A5CC-10A0FCA850D6}" type="slidenum">
              <a:rPr lang="fr-FR"/>
              <a:pPr>
                <a:defRPr/>
              </a:pPr>
              <a:t>20</a:t>
            </a:fld>
            <a:endParaRPr lang="fr-F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 fontScale="62500" lnSpcReduction="20000"/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3200" b="1" dirty="0" smtClean="0">
                <a:solidFill>
                  <a:schemeClr val="accent2"/>
                </a:solidFill>
                <a:latin typeface="Calibri" pitchFamily="34" charset="0"/>
              </a:rPr>
              <a:t>Example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endParaRPr lang="en-US" sz="3200" dirty="0" smtClean="0">
              <a:latin typeface="Calibri" pitchFamily="34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3200" dirty="0" smtClean="0">
                <a:solidFill>
                  <a:srgbClr val="333399"/>
                </a:solidFill>
                <a:latin typeface="Courier New" pitchFamily="49" charset="0"/>
              </a:rPr>
              <a:t>switch</a:t>
            </a:r>
            <a:r>
              <a:rPr lang="en-US" sz="3200" dirty="0" smtClean="0">
                <a:latin typeface="Courier New" pitchFamily="49" charset="0"/>
              </a:rPr>
              <a:t> (grade)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3200" dirty="0" smtClean="0">
                <a:latin typeface="Courier New" pitchFamily="49" charset="0"/>
              </a:rPr>
              <a:t>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3200" dirty="0" smtClean="0">
                <a:solidFill>
                  <a:schemeClr val="accent2"/>
                </a:solidFill>
                <a:latin typeface="Courier New" pitchFamily="49" charset="0"/>
              </a:rPr>
              <a:t>   </a:t>
            </a:r>
            <a:r>
              <a:rPr lang="en-US" sz="3200" dirty="0" smtClean="0">
                <a:solidFill>
                  <a:srgbClr val="333399"/>
                </a:solidFill>
                <a:latin typeface="Courier New" pitchFamily="49" charset="0"/>
              </a:rPr>
              <a:t>case</a:t>
            </a:r>
            <a:r>
              <a:rPr lang="en-US" sz="3200" dirty="0" smtClean="0">
                <a:latin typeface="Courier New" pitchFamily="49" charset="0"/>
              </a:rPr>
              <a:t> 'A': </a:t>
            </a:r>
            <a:r>
              <a:rPr lang="en-US" sz="3200" dirty="0" smtClean="0">
                <a:solidFill>
                  <a:srgbClr val="333399"/>
                </a:solidFill>
                <a:latin typeface="Courier New" pitchFamily="49" charset="0"/>
              </a:rPr>
              <a:t>case</a:t>
            </a:r>
            <a:r>
              <a:rPr lang="en-US" sz="3200" dirty="0" smtClean="0">
                <a:latin typeface="Courier New" pitchFamily="49" charset="0"/>
              </a:rPr>
              <a:t> ‘a':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3200" dirty="0" smtClean="0">
                <a:latin typeface="Courier New" pitchFamily="49" charset="0"/>
              </a:rPr>
              <a:t> </a:t>
            </a:r>
            <a:r>
              <a:rPr lang="en-US" sz="3200" dirty="0" smtClean="0">
                <a:latin typeface="Courier New" pitchFamily="49" charset="0"/>
              </a:rPr>
              <a:t>         </a:t>
            </a:r>
            <a:r>
              <a:rPr lang="en-US" sz="3200" dirty="0" err="1" smtClean="0">
                <a:latin typeface="Courier New" pitchFamily="49" charset="0"/>
              </a:rPr>
              <a:t>cout</a:t>
            </a:r>
            <a:r>
              <a:rPr lang="en-US" sz="3200" dirty="0" smtClean="0">
                <a:latin typeface="Courier New" pitchFamily="49" charset="0"/>
              </a:rPr>
              <a:t>&lt;&lt;"The grade is A.";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3200" dirty="0" smtClean="0">
                <a:latin typeface="Courier New" pitchFamily="49" charset="0"/>
              </a:rPr>
              <a:t>          </a:t>
            </a:r>
            <a:r>
              <a:rPr lang="en-US" sz="3200" dirty="0" smtClean="0">
                <a:solidFill>
                  <a:srgbClr val="333399"/>
                </a:solidFill>
                <a:latin typeface="Courier New" pitchFamily="49" charset="0"/>
              </a:rPr>
              <a:t>break</a:t>
            </a:r>
            <a:r>
              <a:rPr lang="en-US" sz="3200" dirty="0" smtClean="0">
                <a:latin typeface="Courier New" pitchFamily="49" charset="0"/>
              </a:rPr>
              <a:t>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3200" dirty="0" smtClean="0">
                <a:solidFill>
                  <a:schemeClr val="accent2"/>
                </a:solidFill>
                <a:latin typeface="Courier New" pitchFamily="49" charset="0"/>
              </a:rPr>
              <a:t>   </a:t>
            </a:r>
            <a:r>
              <a:rPr lang="en-US" sz="3200" dirty="0" smtClean="0">
                <a:solidFill>
                  <a:srgbClr val="333399"/>
                </a:solidFill>
                <a:latin typeface="Courier New" pitchFamily="49" charset="0"/>
              </a:rPr>
              <a:t>case</a:t>
            </a:r>
            <a:r>
              <a:rPr lang="en-US" sz="3200" dirty="0" smtClean="0">
                <a:latin typeface="Courier New" pitchFamily="49" charset="0"/>
              </a:rPr>
              <a:t> 'B': </a:t>
            </a:r>
            <a:r>
              <a:rPr lang="en-US" sz="3200" dirty="0" smtClean="0">
                <a:solidFill>
                  <a:srgbClr val="333399"/>
                </a:solidFill>
                <a:latin typeface="Courier New" pitchFamily="49" charset="0"/>
              </a:rPr>
              <a:t>case</a:t>
            </a:r>
            <a:r>
              <a:rPr lang="en-US" sz="3200" dirty="0" smtClean="0">
                <a:latin typeface="Courier New" pitchFamily="49" charset="0"/>
              </a:rPr>
              <a:t> </a:t>
            </a:r>
            <a:r>
              <a:rPr lang="en-US" sz="3200" dirty="0" smtClean="0">
                <a:latin typeface="Courier New" pitchFamily="49" charset="0"/>
              </a:rPr>
              <a:t>‘b': </a:t>
            </a:r>
            <a:endParaRPr lang="en-US" sz="3200" dirty="0" smtClean="0">
              <a:latin typeface="Courier New" pitchFamily="49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3200" dirty="0" smtClean="0">
                <a:latin typeface="Courier New" pitchFamily="49" charset="0"/>
              </a:rPr>
              <a:t> </a:t>
            </a:r>
            <a:r>
              <a:rPr lang="en-US" sz="3200" dirty="0" smtClean="0">
                <a:latin typeface="Courier New" pitchFamily="49" charset="0"/>
              </a:rPr>
              <a:t>         </a:t>
            </a:r>
            <a:r>
              <a:rPr lang="en-US" sz="3200" dirty="0" err="1" smtClean="0">
                <a:latin typeface="Courier New" pitchFamily="49" charset="0"/>
              </a:rPr>
              <a:t>cout</a:t>
            </a:r>
            <a:r>
              <a:rPr lang="en-US" sz="3200" dirty="0" smtClean="0">
                <a:latin typeface="Courier New" pitchFamily="49" charset="0"/>
              </a:rPr>
              <a:t>&lt;&lt;"The grade is B.";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3200" dirty="0" smtClean="0">
                <a:latin typeface="Courier New" pitchFamily="49" charset="0"/>
              </a:rPr>
              <a:t>          </a:t>
            </a:r>
            <a:r>
              <a:rPr lang="en-US" sz="3200" dirty="0" smtClean="0">
                <a:solidFill>
                  <a:srgbClr val="333399"/>
                </a:solidFill>
                <a:latin typeface="Courier New" pitchFamily="49" charset="0"/>
              </a:rPr>
              <a:t>break</a:t>
            </a:r>
            <a:r>
              <a:rPr lang="en-US" sz="3200" dirty="0" smtClean="0">
                <a:latin typeface="Courier New" pitchFamily="49" charset="0"/>
              </a:rPr>
              <a:t>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3200" dirty="0" smtClean="0">
                <a:solidFill>
                  <a:schemeClr val="accent2"/>
                </a:solidFill>
                <a:latin typeface="Courier New" pitchFamily="49" charset="0"/>
              </a:rPr>
              <a:t>   </a:t>
            </a:r>
            <a:r>
              <a:rPr lang="en-US" sz="3200" dirty="0" smtClean="0">
                <a:solidFill>
                  <a:srgbClr val="333399"/>
                </a:solidFill>
                <a:latin typeface="Courier New" pitchFamily="49" charset="0"/>
              </a:rPr>
              <a:t>case</a:t>
            </a:r>
            <a:r>
              <a:rPr lang="en-US" sz="3200" dirty="0" smtClean="0">
                <a:latin typeface="Courier New" pitchFamily="49" charset="0"/>
              </a:rPr>
              <a:t> 'C': </a:t>
            </a:r>
            <a:r>
              <a:rPr lang="en-US" sz="3200" dirty="0" smtClean="0">
                <a:solidFill>
                  <a:srgbClr val="333399"/>
                </a:solidFill>
                <a:latin typeface="Courier New" pitchFamily="49" charset="0"/>
              </a:rPr>
              <a:t>case</a:t>
            </a:r>
            <a:r>
              <a:rPr lang="en-US" sz="3200" dirty="0" smtClean="0">
                <a:latin typeface="Courier New" pitchFamily="49" charset="0"/>
              </a:rPr>
              <a:t> </a:t>
            </a:r>
            <a:r>
              <a:rPr lang="en-US" sz="3200" dirty="0" smtClean="0">
                <a:latin typeface="Courier New" pitchFamily="49" charset="0"/>
              </a:rPr>
              <a:t>‘c':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3200" dirty="0" smtClean="0">
                <a:latin typeface="Courier New" pitchFamily="49" charset="0"/>
              </a:rPr>
              <a:t> </a:t>
            </a:r>
            <a:r>
              <a:rPr lang="en-US" sz="3200" dirty="0" smtClean="0">
                <a:latin typeface="Courier New" pitchFamily="49" charset="0"/>
              </a:rPr>
              <a:t>         </a:t>
            </a:r>
            <a:r>
              <a:rPr lang="en-US" sz="3200" dirty="0" err="1" smtClean="0">
                <a:latin typeface="Courier New" pitchFamily="49" charset="0"/>
              </a:rPr>
              <a:t>cout</a:t>
            </a:r>
            <a:r>
              <a:rPr lang="en-US" sz="3200" dirty="0" smtClean="0">
                <a:latin typeface="Courier New" pitchFamily="49" charset="0"/>
              </a:rPr>
              <a:t>&lt;&lt;"The grade is C.";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3200" dirty="0" smtClean="0">
                <a:latin typeface="Courier New" pitchFamily="49" charset="0"/>
              </a:rPr>
              <a:t>          </a:t>
            </a:r>
            <a:r>
              <a:rPr lang="en-US" sz="3200" dirty="0" smtClean="0">
                <a:solidFill>
                  <a:srgbClr val="333399"/>
                </a:solidFill>
                <a:latin typeface="Courier New" pitchFamily="49" charset="0"/>
              </a:rPr>
              <a:t>break</a:t>
            </a:r>
            <a:r>
              <a:rPr lang="en-US" sz="3200" dirty="0" smtClean="0">
                <a:latin typeface="Courier New" pitchFamily="49" charset="0"/>
              </a:rPr>
              <a:t>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3200" dirty="0" smtClean="0">
                <a:solidFill>
                  <a:schemeClr val="accent2"/>
                </a:solidFill>
                <a:latin typeface="Courier New" pitchFamily="49" charset="0"/>
              </a:rPr>
              <a:t>   </a:t>
            </a:r>
            <a:r>
              <a:rPr lang="en-US" sz="3200" dirty="0" smtClean="0">
                <a:solidFill>
                  <a:srgbClr val="333399"/>
                </a:solidFill>
                <a:latin typeface="Courier New" pitchFamily="49" charset="0"/>
              </a:rPr>
              <a:t>case</a:t>
            </a:r>
            <a:r>
              <a:rPr lang="en-US" sz="3200" dirty="0" smtClean="0">
                <a:latin typeface="Courier New" pitchFamily="49" charset="0"/>
              </a:rPr>
              <a:t> 'D': </a:t>
            </a:r>
            <a:r>
              <a:rPr lang="en-US" sz="3200" dirty="0" smtClean="0">
                <a:solidFill>
                  <a:srgbClr val="333399"/>
                </a:solidFill>
                <a:latin typeface="Courier New" pitchFamily="49" charset="0"/>
              </a:rPr>
              <a:t>case</a:t>
            </a:r>
            <a:r>
              <a:rPr lang="en-US" sz="3200" dirty="0" smtClean="0">
                <a:latin typeface="Courier New" pitchFamily="49" charset="0"/>
              </a:rPr>
              <a:t> </a:t>
            </a:r>
            <a:r>
              <a:rPr lang="en-US" sz="3200" dirty="0" smtClean="0">
                <a:latin typeface="Courier New" pitchFamily="49" charset="0"/>
              </a:rPr>
              <a:t>‘d':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3200" dirty="0" smtClean="0">
                <a:latin typeface="Courier New" pitchFamily="49" charset="0"/>
              </a:rPr>
              <a:t> </a:t>
            </a:r>
            <a:r>
              <a:rPr lang="en-US" sz="3200" dirty="0" smtClean="0">
                <a:latin typeface="Courier New" pitchFamily="49" charset="0"/>
              </a:rPr>
              <a:t>         </a:t>
            </a:r>
            <a:r>
              <a:rPr lang="en-US" sz="3200" dirty="0" err="1" smtClean="0">
                <a:latin typeface="Courier New" pitchFamily="49" charset="0"/>
              </a:rPr>
              <a:t>cout</a:t>
            </a:r>
            <a:r>
              <a:rPr lang="en-US" sz="3200" dirty="0" smtClean="0">
                <a:latin typeface="Courier New" pitchFamily="49" charset="0"/>
              </a:rPr>
              <a:t>&lt;&lt;"The grade is D.";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3200" dirty="0" smtClean="0">
                <a:latin typeface="Courier New" pitchFamily="49" charset="0"/>
              </a:rPr>
              <a:t>          </a:t>
            </a:r>
            <a:r>
              <a:rPr lang="en-US" sz="3200" dirty="0" smtClean="0">
                <a:solidFill>
                  <a:srgbClr val="333399"/>
                </a:solidFill>
                <a:latin typeface="Courier New" pitchFamily="49" charset="0"/>
              </a:rPr>
              <a:t>break</a:t>
            </a:r>
            <a:r>
              <a:rPr lang="en-US" sz="3200" dirty="0" smtClean="0">
                <a:latin typeface="Courier New" pitchFamily="49" charset="0"/>
              </a:rPr>
              <a:t>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3200" dirty="0" smtClean="0">
                <a:solidFill>
                  <a:schemeClr val="accent2"/>
                </a:solidFill>
                <a:latin typeface="Courier New" pitchFamily="49" charset="0"/>
              </a:rPr>
              <a:t>   </a:t>
            </a:r>
            <a:r>
              <a:rPr lang="en-US" sz="3200" dirty="0" smtClean="0">
                <a:solidFill>
                  <a:srgbClr val="333399"/>
                </a:solidFill>
                <a:latin typeface="Courier New" pitchFamily="49" charset="0"/>
              </a:rPr>
              <a:t>case</a:t>
            </a:r>
            <a:r>
              <a:rPr lang="en-US" sz="3200" dirty="0" smtClean="0">
                <a:latin typeface="Courier New" pitchFamily="49" charset="0"/>
              </a:rPr>
              <a:t> 'F': </a:t>
            </a:r>
            <a:r>
              <a:rPr lang="en-US" sz="3200" dirty="0" smtClean="0">
                <a:latin typeface="Courier New" pitchFamily="49" charset="0"/>
              </a:rPr>
              <a:t> </a:t>
            </a:r>
            <a:r>
              <a:rPr lang="en-US" sz="3200" dirty="0" smtClean="0">
                <a:solidFill>
                  <a:srgbClr val="333399"/>
                </a:solidFill>
                <a:latin typeface="Courier New" pitchFamily="49" charset="0"/>
              </a:rPr>
              <a:t>case</a:t>
            </a:r>
            <a:r>
              <a:rPr lang="en-US" sz="3200" dirty="0" smtClean="0">
                <a:latin typeface="Courier New" pitchFamily="49" charset="0"/>
              </a:rPr>
              <a:t> ‘f':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3200" dirty="0" smtClean="0">
                <a:latin typeface="Courier New" pitchFamily="49" charset="0"/>
              </a:rPr>
              <a:t>          </a:t>
            </a:r>
            <a:r>
              <a:rPr lang="en-US" sz="3200" dirty="0" err="1" smtClean="0">
                <a:latin typeface="Courier New" pitchFamily="49" charset="0"/>
              </a:rPr>
              <a:t>cout</a:t>
            </a:r>
            <a:r>
              <a:rPr lang="en-US" sz="3200" dirty="0" smtClean="0">
                <a:latin typeface="Courier New" pitchFamily="49" charset="0"/>
              </a:rPr>
              <a:t>&lt;&lt;"The grade is F.";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3200" dirty="0" smtClean="0">
                <a:latin typeface="Courier New" pitchFamily="49" charset="0"/>
              </a:rPr>
              <a:t>          </a:t>
            </a:r>
            <a:r>
              <a:rPr lang="en-US" sz="3200" dirty="0" smtClean="0">
                <a:solidFill>
                  <a:srgbClr val="333399"/>
                </a:solidFill>
                <a:latin typeface="Courier New" pitchFamily="49" charset="0"/>
              </a:rPr>
              <a:t>break</a:t>
            </a:r>
            <a:r>
              <a:rPr lang="en-US" sz="3200" dirty="0" smtClean="0">
                <a:latin typeface="Courier New" pitchFamily="49" charset="0"/>
              </a:rPr>
              <a:t>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3200" dirty="0" smtClean="0">
                <a:solidFill>
                  <a:schemeClr val="accent2"/>
                </a:solidFill>
                <a:latin typeface="Courier New" pitchFamily="49" charset="0"/>
              </a:rPr>
              <a:t>   </a:t>
            </a:r>
            <a:r>
              <a:rPr lang="en-US" sz="3200" dirty="0" smtClean="0">
                <a:solidFill>
                  <a:srgbClr val="333399"/>
                </a:solidFill>
                <a:latin typeface="Courier New" pitchFamily="49" charset="0"/>
              </a:rPr>
              <a:t>default</a:t>
            </a:r>
            <a:r>
              <a:rPr lang="en-US" sz="3200" dirty="0" smtClean="0">
                <a:latin typeface="Courier New" pitchFamily="49" charset="0"/>
              </a:rPr>
              <a:t>:  </a:t>
            </a:r>
            <a:r>
              <a:rPr lang="en-US" sz="3200" dirty="0" err="1" smtClean="0">
                <a:latin typeface="Courier New" pitchFamily="49" charset="0"/>
              </a:rPr>
              <a:t>cout</a:t>
            </a:r>
            <a:r>
              <a:rPr lang="en-US" sz="3200" dirty="0" smtClean="0">
                <a:latin typeface="Courier New" pitchFamily="49" charset="0"/>
              </a:rPr>
              <a:t>&lt;&lt;"The grade is invalid.";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3200" dirty="0" smtClean="0">
                <a:latin typeface="Courier New" pitchFamily="49" charset="0"/>
              </a:rPr>
              <a:t>}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 With break Statements </a:t>
            </a:r>
            <a:endParaRPr lang="ar-S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082D0DB-57AC-4E7B-B086-0DF61BED8DE5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2800" b="1" dirty="0" smtClean="0">
                <a:solidFill>
                  <a:schemeClr val="accent2"/>
                </a:solidFill>
                <a:latin typeface="Calibri" pitchFamily="34" charset="0"/>
              </a:rPr>
              <a:t>Example 2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endParaRPr lang="en-US" sz="2800" dirty="0" smtClean="0">
              <a:latin typeface="Calibri" pitchFamily="34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2800" dirty="0" smtClean="0">
                <a:solidFill>
                  <a:srgbClr val="333399"/>
                </a:solidFill>
                <a:latin typeface="Courier New" pitchFamily="49" charset="0"/>
              </a:rPr>
              <a:t>switch</a:t>
            </a:r>
            <a:r>
              <a:rPr lang="en-US" sz="2800" dirty="0" smtClean="0">
                <a:latin typeface="Courier New" pitchFamily="49" charset="0"/>
              </a:rPr>
              <a:t> (number1+number2)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2800" dirty="0" smtClean="0">
                <a:latin typeface="Courier New" pitchFamily="49" charset="0"/>
              </a:rPr>
              <a:t>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2800" dirty="0" smtClean="0">
                <a:solidFill>
                  <a:schemeClr val="accent2"/>
                </a:solidFill>
                <a:latin typeface="Courier New" pitchFamily="49" charset="0"/>
              </a:rPr>
              <a:t>   </a:t>
            </a:r>
            <a:r>
              <a:rPr lang="en-US" sz="2800" dirty="0" smtClean="0">
                <a:solidFill>
                  <a:srgbClr val="333399"/>
                </a:solidFill>
                <a:latin typeface="Courier New" pitchFamily="49" charset="0"/>
              </a:rPr>
              <a:t>case</a:t>
            </a:r>
            <a:r>
              <a:rPr lang="en-US" sz="2800" dirty="0" smtClean="0">
                <a:latin typeface="Courier New" pitchFamily="49" charset="0"/>
              </a:rPr>
              <a:t> 0: </a:t>
            </a:r>
            <a:r>
              <a:rPr lang="en-US" sz="2800" dirty="0" err="1" smtClean="0">
                <a:latin typeface="Courier New" pitchFamily="49" charset="0"/>
              </a:rPr>
              <a:t>cout</a:t>
            </a:r>
            <a:r>
              <a:rPr lang="en-US" sz="2800" dirty="0" smtClean="0">
                <a:latin typeface="Courier New" pitchFamily="49" charset="0"/>
              </a:rPr>
              <a:t>&lt;&lt;"The sum is 0";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2800" dirty="0" smtClean="0">
                <a:latin typeface="Courier New" pitchFamily="49" charset="0"/>
              </a:rPr>
              <a:t>          </a:t>
            </a:r>
            <a:r>
              <a:rPr lang="en-US" sz="2800" dirty="0" smtClean="0">
                <a:solidFill>
                  <a:srgbClr val="333399"/>
                </a:solidFill>
                <a:latin typeface="Courier New" pitchFamily="49" charset="0"/>
              </a:rPr>
              <a:t>break</a:t>
            </a:r>
            <a:r>
              <a:rPr lang="en-US" sz="2800" dirty="0" smtClean="0">
                <a:latin typeface="Courier New" pitchFamily="49" charset="0"/>
              </a:rPr>
              <a:t>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2800" dirty="0" smtClean="0">
                <a:solidFill>
                  <a:schemeClr val="accent2"/>
                </a:solidFill>
                <a:latin typeface="Courier New" pitchFamily="49" charset="0"/>
              </a:rPr>
              <a:t>   </a:t>
            </a:r>
            <a:r>
              <a:rPr lang="en-US" sz="2800" dirty="0" smtClean="0">
                <a:solidFill>
                  <a:srgbClr val="333399"/>
                </a:solidFill>
                <a:latin typeface="Courier New" pitchFamily="49" charset="0"/>
              </a:rPr>
              <a:t>case</a:t>
            </a:r>
            <a:r>
              <a:rPr lang="en-US" sz="2800" dirty="0" smtClean="0">
                <a:latin typeface="Courier New" pitchFamily="49" charset="0"/>
              </a:rPr>
              <a:t> 1: </a:t>
            </a:r>
            <a:r>
              <a:rPr lang="en-US" sz="2800" dirty="0" err="1" smtClean="0">
                <a:latin typeface="Courier New" pitchFamily="49" charset="0"/>
              </a:rPr>
              <a:t>cout</a:t>
            </a:r>
            <a:r>
              <a:rPr lang="en-US" sz="2800" dirty="0" smtClean="0">
                <a:latin typeface="Courier New" pitchFamily="49" charset="0"/>
              </a:rPr>
              <a:t>&lt;&lt;"The sum is 1";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2800" dirty="0" smtClean="0">
                <a:latin typeface="Courier New" pitchFamily="49" charset="0"/>
              </a:rPr>
              <a:t>          </a:t>
            </a:r>
            <a:r>
              <a:rPr lang="en-US" sz="2800" dirty="0" smtClean="0">
                <a:solidFill>
                  <a:srgbClr val="333399"/>
                </a:solidFill>
                <a:latin typeface="Courier New" pitchFamily="49" charset="0"/>
              </a:rPr>
              <a:t>break</a:t>
            </a:r>
            <a:r>
              <a:rPr lang="en-US" sz="2800" dirty="0" smtClean="0">
                <a:latin typeface="Courier New" pitchFamily="49" charset="0"/>
              </a:rPr>
              <a:t>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2800" dirty="0" smtClean="0">
                <a:solidFill>
                  <a:schemeClr val="accent2"/>
                </a:solidFill>
                <a:latin typeface="Courier New" pitchFamily="49" charset="0"/>
              </a:rPr>
              <a:t>   </a:t>
            </a:r>
            <a:r>
              <a:rPr lang="en-US" sz="2800" dirty="0" smtClean="0">
                <a:solidFill>
                  <a:srgbClr val="333399"/>
                </a:solidFill>
                <a:latin typeface="Courier New" pitchFamily="49" charset="0"/>
              </a:rPr>
              <a:t>case</a:t>
            </a:r>
            <a:r>
              <a:rPr lang="en-US" sz="2800" dirty="0" smtClean="0">
                <a:latin typeface="Courier New" pitchFamily="49" charset="0"/>
              </a:rPr>
              <a:t> 2: </a:t>
            </a:r>
            <a:r>
              <a:rPr lang="en-US" sz="2800" dirty="0" err="1" smtClean="0">
                <a:latin typeface="Courier New" pitchFamily="49" charset="0"/>
              </a:rPr>
              <a:t>cout</a:t>
            </a:r>
            <a:r>
              <a:rPr lang="en-US" sz="2800" dirty="0" smtClean="0">
                <a:latin typeface="Courier New" pitchFamily="49" charset="0"/>
              </a:rPr>
              <a:t>&lt;&lt;"The sum is 2";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2800" dirty="0" smtClean="0">
                <a:latin typeface="Courier New" pitchFamily="49" charset="0"/>
              </a:rPr>
              <a:t>          </a:t>
            </a:r>
            <a:r>
              <a:rPr lang="en-US" sz="2800" dirty="0" smtClean="0">
                <a:solidFill>
                  <a:srgbClr val="333399"/>
                </a:solidFill>
                <a:latin typeface="Courier New" pitchFamily="49" charset="0"/>
              </a:rPr>
              <a:t>break</a:t>
            </a:r>
            <a:r>
              <a:rPr lang="en-US" sz="2800" dirty="0" smtClean="0">
                <a:latin typeface="Courier New" pitchFamily="49" charset="0"/>
              </a:rPr>
              <a:t>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2800" dirty="0" smtClean="0">
                <a:solidFill>
                  <a:schemeClr val="accent2"/>
                </a:solidFill>
                <a:latin typeface="Courier New" pitchFamily="49" charset="0"/>
              </a:rPr>
              <a:t>   </a:t>
            </a:r>
            <a:r>
              <a:rPr lang="en-US" sz="2800" dirty="0" smtClean="0">
                <a:solidFill>
                  <a:srgbClr val="333399"/>
                </a:solidFill>
                <a:latin typeface="Courier New" pitchFamily="49" charset="0"/>
              </a:rPr>
              <a:t>case</a:t>
            </a:r>
            <a:r>
              <a:rPr lang="en-US" sz="2800" dirty="0" smtClean="0">
                <a:latin typeface="Courier New" pitchFamily="49" charset="0"/>
              </a:rPr>
              <a:t> 3: </a:t>
            </a:r>
            <a:r>
              <a:rPr lang="en-US" sz="2800" dirty="0" err="1" smtClean="0">
                <a:latin typeface="Courier New" pitchFamily="49" charset="0"/>
              </a:rPr>
              <a:t>cout</a:t>
            </a:r>
            <a:r>
              <a:rPr lang="en-US" sz="2800" dirty="0" smtClean="0">
                <a:latin typeface="Courier New" pitchFamily="49" charset="0"/>
              </a:rPr>
              <a:t>&lt;&lt;"The sum is 3";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2800" dirty="0" smtClean="0">
                <a:latin typeface="Courier New" pitchFamily="49" charset="0"/>
              </a:rPr>
              <a:t>          </a:t>
            </a:r>
            <a:r>
              <a:rPr lang="en-US" sz="2800" dirty="0" smtClean="0">
                <a:solidFill>
                  <a:srgbClr val="333399"/>
                </a:solidFill>
                <a:latin typeface="Courier New" pitchFamily="49" charset="0"/>
              </a:rPr>
              <a:t>break</a:t>
            </a:r>
            <a:r>
              <a:rPr lang="en-US" sz="2800" dirty="0" smtClean="0">
                <a:latin typeface="Courier New" pitchFamily="49" charset="0"/>
              </a:rPr>
              <a:t>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2800" dirty="0" smtClean="0">
                <a:solidFill>
                  <a:schemeClr val="accent2"/>
                </a:solidFill>
                <a:latin typeface="Courier New" pitchFamily="49" charset="0"/>
              </a:rPr>
              <a:t>   </a:t>
            </a:r>
            <a:r>
              <a:rPr lang="en-US" sz="2800" dirty="0" smtClean="0">
                <a:solidFill>
                  <a:srgbClr val="333399"/>
                </a:solidFill>
                <a:latin typeface="Courier New" pitchFamily="49" charset="0"/>
              </a:rPr>
              <a:t>case</a:t>
            </a:r>
            <a:r>
              <a:rPr lang="en-US" sz="2800" dirty="0" smtClean="0">
                <a:latin typeface="Courier New" pitchFamily="49" charset="0"/>
              </a:rPr>
              <a:t> 4: </a:t>
            </a:r>
            <a:r>
              <a:rPr lang="en-US" sz="2800" dirty="0" err="1" smtClean="0">
                <a:latin typeface="Courier New" pitchFamily="49" charset="0"/>
              </a:rPr>
              <a:t>cout</a:t>
            </a:r>
            <a:r>
              <a:rPr lang="en-US" sz="2800" dirty="0" smtClean="0">
                <a:latin typeface="Courier New" pitchFamily="49" charset="0"/>
              </a:rPr>
              <a:t>&lt;&lt;"The sum is 4";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2800" dirty="0" smtClean="0">
                <a:latin typeface="Courier New" pitchFamily="49" charset="0"/>
              </a:rPr>
              <a:t>          </a:t>
            </a:r>
            <a:r>
              <a:rPr lang="en-US" sz="2800" dirty="0" smtClean="0">
                <a:solidFill>
                  <a:srgbClr val="333399"/>
                </a:solidFill>
                <a:latin typeface="Courier New" pitchFamily="49" charset="0"/>
              </a:rPr>
              <a:t>break</a:t>
            </a:r>
            <a:r>
              <a:rPr lang="en-US" sz="2800" dirty="0" smtClean="0">
                <a:latin typeface="Courier New" pitchFamily="49" charset="0"/>
              </a:rPr>
              <a:t>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2800" dirty="0" smtClean="0">
                <a:solidFill>
                  <a:srgbClr val="333399"/>
                </a:solidFill>
                <a:latin typeface="Courier New" pitchFamily="49" charset="0"/>
              </a:rPr>
              <a:t>default</a:t>
            </a:r>
            <a:r>
              <a:rPr lang="en-US" sz="2800" dirty="0" smtClean="0">
                <a:latin typeface="Courier New" pitchFamily="49" charset="0"/>
              </a:rPr>
              <a:t>:  </a:t>
            </a:r>
            <a:r>
              <a:rPr lang="en-US" sz="2800" dirty="0" err="1" smtClean="0">
                <a:latin typeface="Courier New" pitchFamily="49" charset="0"/>
              </a:rPr>
              <a:t>cout</a:t>
            </a:r>
            <a:r>
              <a:rPr lang="en-US" sz="2800" smtClean="0">
                <a:latin typeface="Courier New" pitchFamily="49" charset="0"/>
              </a:rPr>
              <a:t>&lt;&lt;“ illegal </a:t>
            </a:r>
            <a:r>
              <a:rPr lang="en-US" sz="2800" dirty="0" smtClean="0">
                <a:latin typeface="Courier New" pitchFamily="49" charset="0"/>
              </a:rPr>
              <a:t>expression";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2800" dirty="0" smtClean="0">
                <a:latin typeface="Courier New" pitchFamily="49" charset="0"/>
              </a:rPr>
              <a:t>}</a:t>
            </a:r>
          </a:p>
          <a:p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 With break Statements </a:t>
            </a:r>
            <a:endParaRPr lang="ar-SA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082D0DB-57AC-4E7B-B086-0DF61BED8DE5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2000" b="1" dirty="0" smtClean="0">
                <a:solidFill>
                  <a:schemeClr val="accent2"/>
                </a:solidFill>
                <a:latin typeface="Calibri" pitchFamily="34" charset="0"/>
              </a:rPr>
              <a:t>Example 3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endParaRPr lang="en-US" sz="2000" dirty="0" smtClean="0">
              <a:latin typeface="Calibri" pitchFamily="34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2000" dirty="0" smtClean="0">
                <a:solidFill>
                  <a:srgbClr val="333399"/>
                </a:solidFill>
                <a:latin typeface="Courier New" pitchFamily="49" charset="0"/>
              </a:rPr>
              <a:t>switch</a:t>
            </a:r>
            <a:r>
              <a:rPr lang="en-US" sz="2000" dirty="0" smtClean="0">
                <a:latin typeface="Courier New" pitchFamily="49" charset="0"/>
              </a:rPr>
              <a:t> (number%2)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2000" dirty="0" smtClean="0">
                <a:latin typeface="Courier New" pitchFamily="49" charset="0"/>
              </a:rPr>
              <a:t>{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2000" dirty="0" smtClean="0">
                <a:solidFill>
                  <a:schemeClr val="accent2"/>
                </a:solidFill>
                <a:latin typeface="Courier New" pitchFamily="49" charset="0"/>
              </a:rPr>
              <a:t>   </a:t>
            </a:r>
            <a:r>
              <a:rPr lang="en-US" sz="2000" dirty="0" smtClean="0">
                <a:solidFill>
                  <a:srgbClr val="333399"/>
                </a:solidFill>
                <a:latin typeface="Courier New" pitchFamily="49" charset="0"/>
              </a:rPr>
              <a:t>case</a:t>
            </a:r>
            <a:r>
              <a:rPr lang="en-US" sz="2000" dirty="0" smtClean="0">
                <a:latin typeface="Courier New" pitchFamily="49" charset="0"/>
              </a:rPr>
              <a:t> 0: </a:t>
            </a:r>
            <a:r>
              <a:rPr lang="en-US" sz="2000" dirty="0" err="1" smtClean="0">
                <a:latin typeface="Courier New" pitchFamily="49" charset="0"/>
              </a:rPr>
              <a:t>cout</a:t>
            </a:r>
            <a:r>
              <a:rPr lang="en-US" sz="2000" dirty="0" smtClean="0">
                <a:latin typeface="Courier New" pitchFamily="49" charset="0"/>
              </a:rPr>
              <a:t>&lt;&lt;number&lt;&lt;“is an even number”;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2000" dirty="0" smtClean="0">
                <a:latin typeface="Courier New" pitchFamily="49" charset="0"/>
              </a:rPr>
              <a:t>          </a:t>
            </a:r>
            <a:r>
              <a:rPr lang="en-US" sz="2000" dirty="0" smtClean="0">
                <a:solidFill>
                  <a:srgbClr val="333399"/>
                </a:solidFill>
                <a:latin typeface="Courier New" pitchFamily="49" charset="0"/>
              </a:rPr>
              <a:t>break</a:t>
            </a:r>
            <a:r>
              <a:rPr lang="en-US" sz="2000" dirty="0" smtClean="0">
                <a:latin typeface="Courier New" pitchFamily="49" charset="0"/>
              </a:rPr>
              <a:t>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2000" dirty="0" smtClean="0">
                <a:solidFill>
                  <a:schemeClr val="accent2"/>
                </a:solidFill>
                <a:latin typeface="Courier New" pitchFamily="49" charset="0"/>
              </a:rPr>
              <a:t>   </a:t>
            </a:r>
            <a:r>
              <a:rPr lang="en-US" sz="2000" dirty="0" smtClean="0">
                <a:solidFill>
                  <a:srgbClr val="333399"/>
                </a:solidFill>
                <a:latin typeface="Courier New" pitchFamily="49" charset="0"/>
              </a:rPr>
              <a:t>case</a:t>
            </a:r>
            <a:r>
              <a:rPr lang="en-US" sz="2000" dirty="0" smtClean="0">
                <a:latin typeface="Courier New" pitchFamily="49" charset="0"/>
              </a:rPr>
              <a:t> 1: </a:t>
            </a:r>
            <a:r>
              <a:rPr lang="en-US" sz="2000" dirty="0" err="1" smtClean="0">
                <a:latin typeface="Courier New" pitchFamily="49" charset="0"/>
              </a:rPr>
              <a:t>cout</a:t>
            </a:r>
            <a:r>
              <a:rPr lang="en-US" sz="2000" dirty="0" smtClean="0">
                <a:latin typeface="Courier New" pitchFamily="49" charset="0"/>
              </a:rPr>
              <a:t>&lt;&lt; number&lt;&lt;“is an odd number”;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2000" dirty="0" smtClean="0">
                <a:latin typeface="Courier New" pitchFamily="49" charset="0"/>
              </a:rPr>
              <a:t>          </a:t>
            </a:r>
            <a:r>
              <a:rPr lang="en-US" sz="2000" dirty="0" smtClean="0">
                <a:solidFill>
                  <a:srgbClr val="333399"/>
                </a:solidFill>
                <a:latin typeface="Courier New" pitchFamily="49" charset="0"/>
              </a:rPr>
              <a:t>break</a:t>
            </a:r>
            <a:r>
              <a:rPr lang="en-US" sz="2000" dirty="0" smtClean="0">
                <a:latin typeface="Courier New" pitchFamily="49" charset="0"/>
              </a:rPr>
              <a:t>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2000" dirty="0" smtClean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dirty="0" smtClean="0">
                <a:solidFill>
                  <a:srgbClr val="333399"/>
                </a:solidFill>
                <a:latin typeface="Courier New" pitchFamily="49" charset="0"/>
              </a:rPr>
              <a:t>default</a:t>
            </a:r>
            <a:r>
              <a:rPr lang="en-US" sz="2000" dirty="0" smtClean="0">
                <a:latin typeface="Courier New" pitchFamily="49" charset="0"/>
              </a:rPr>
              <a:t>:  </a:t>
            </a:r>
            <a:r>
              <a:rPr lang="en-US" sz="2000" dirty="0" err="1" smtClean="0">
                <a:latin typeface="Courier New" pitchFamily="49" charset="0"/>
              </a:rPr>
              <a:t>cout</a:t>
            </a:r>
            <a:r>
              <a:rPr lang="en-US" sz="2000" dirty="0" smtClean="0">
                <a:latin typeface="Courier New" pitchFamily="49" charset="0"/>
              </a:rPr>
              <a:t>&lt;&lt;number&lt;&lt;"is invalid.";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None/>
            </a:pPr>
            <a:r>
              <a:rPr lang="en-US" sz="2000" dirty="0" smtClean="0">
                <a:latin typeface="Courier New" pitchFamily="49" charset="0"/>
              </a:rPr>
              <a:t>}</a:t>
            </a:r>
          </a:p>
          <a:p>
            <a:endParaRPr lang="en-US" sz="2000" dirty="0" smtClean="0"/>
          </a:p>
          <a:p>
            <a:endParaRPr lang="ar-SA" sz="2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Errors in the switch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082D0DB-57AC-4E7B-B086-0DF61BED8DE5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700808"/>
            <a:ext cx="7416824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365104"/>
            <a:ext cx="7416824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5517232"/>
            <a:ext cx="7416824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Comparison of if Statements and The Switch Statement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082D0DB-57AC-4E7B-B086-0DF61BED8DE5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ar-SA" dirty="0" smtClean="0">
                <a:latin typeface="Verdana" pitchFamily="34" charset="0"/>
              </a:rPr>
              <a:t> if statements are more general than the switch statement.</a:t>
            </a:r>
            <a:endParaRPr lang="en-US" altLang="ar-SA" sz="3600" dirty="0" smtClean="0">
              <a:latin typeface="Verdana" pitchFamily="34" charset="0"/>
              <a:cs typeface="Tahoma" pitchFamily="34" charset="0"/>
            </a:endParaRPr>
          </a:p>
          <a:p>
            <a:r>
              <a:rPr lang="en-US" altLang="ar-SA" dirty="0" smtClean="0">
                <a:latin typeface="Verdana" pitchFamily="34" charset="0"/>
              </a:rPr>
              <a:t>Case labels that contain type float values or strings are not permeated in switch statements.</a:t>
            </a:r>
          </a:p>
          <a:p>
            <a:r>
              <a:rPr lang="en-US" altLang="ar-SA" dirty="0" smtClean="0">
                <a:latin typeface="Verdana" pitchFamily="34" charset="0"/>
              </a:rPr>
              <a:t>The switch statement is more readable in many contexts. Thus, it should be used whenever practical.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Write a program that reads the price and  the production date (  month and year of an item ) then the program prints the price after applying the discount rate which equals to  :</a:t>
            </a:r>
          </a:p>
          <a:p>
            <a:pPr lvl="1"/>
            <a:r>
              <a:rPr lang="en-US" dirty="0" smtClean="0"/>
              <a:t>50% if it is produced before  2011.  </a:t>
            </a:r>
          </a:p>
          <a:p>
            <a:pPr lvl="1"/>
            <a:r>
              <a:rPr lang="en-US" dirty="0" smtClean="0"/>
              <a:t>30% if it is produced in 2011 but  before the 4</a:t>
            </a:r>
            <a:r>
              <a:rPr lang="en-US" baseline="30000" dirty="0" smtClean="0"/>
              <a:t>th</a:t>
            </a:r>
            <a:r>
              <a:rPr lang="en-US" dirty="0" smtClean="0"/>
              <a:t> month.</a:t>
            </a:r>
          </a:p>
          <a:p>
            <a:pPr lvl="1"/>
            <a:r>
              <a:rPr lang="en-US" dirty="0" smtClean="0"/>
              <a:t>10% if it is produced after 4 ,2011 and  before 8,2011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082D0DB-57AC-4E7B-B086-0DF61BED8DE5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Selection structure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</a:pP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</a:rPr>
              <a:t>We learned that the C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</a:rPr>
              <a:t>++ provides three types of selection structures in the form of statements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</a:rPr>
              <a:t>:</a:t>
            </a:r>
            <a:endParaRPr lang="en-US" sz="32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lvl="1">
              <a:lnSpc>
                <a:spcPct val="170000"/>
              </a:lnSpc>
            </a:pPr>
            <a:r>
              <a:rPr lang="en-US" sz="3200" u="sng" dirty="0" smtClean="0">
                <a:solidFill>
                  <a:srgbClr val="000000"/>
                </a:solidFill>
                <a:latin typeface="Times New Roman" pitchFamily="18" charset="0"/>
              </a:rPr>
              <a:t>The </a:t>
            </a:r>
            <a:r>
              <a:rPr lang="en-US" sz="3200" u="sng" dirty="0" smtClean="0">
                <a:solidFill>
                  <a:srgbClr val="FF0000"/>
                </a:solidFill>
                <a:latin typeface="Lucida Console" pitchFamily="49" charset="0"/>
              </a:rPr>
              <a:t>if</a:t>
            </a:r>
            <a:r>
              <a:rPr lang="en-US" sz="3200" u="sng" dirty="0" smtClean="0">
                <a:solidFill>
                  <a:srgbClr val="000000"/>
                </a:solidFill>
                <a:latin typeface="Times New Roman" pitchFamily="18" charset="0"/>
              </a:rPr>
              <a:t> selection statement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</a:rPr>
              <a:t>: performs an 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</a:rPr>
              <a:t>action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</a:rPr>
              <a:t> if a </a:t>
            </a: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</a:rPr>
              <a:t>condition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</a:rPr>
              <a:t> is true or skips 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</a:rPr>
              <a:t>the action 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</a:rPr>
              <a:t>if the </a:t>
            </a: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</a:rPr>
              <a:t>condition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</a:rPr>
              <a:t> is false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en-US" sz="32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lvl="1">
              <a:lnSpc>
                <a:spcPct val="170000"/>
              </a:lnSpc>
            </a:pPr>
            <a:r>
              <a:rPr lang="en-US" sz="3200" u="sng" dirty="0" smtClean="0">
                <a:solidFill>
                  <a:srgbClr val="000000"/>
                </a:solidFill>
                <a:latin typeface="Times New Roman" pitchFamily="18" charset="0"/>
              </a:rPr>
              <a:t>The </a:t>
            </a:r>
            <a:r>
              <a:rPr lang="en-US" sz="3200" u="sng" dirty="0" smtClean="0">
                <a:solidFill>
                  <a:srgbClr val="FF0000"/>
                </a:solidFill>
                <a:latin typeface="Lucida Console" pitchFamily="49" charset="0"/>
              </a:rPr>
              <a:t>if</a:t>
            </a:r>
            <a:r>
              <a:rPr lang="en-US" sz="3200" u="sng" dirty="0" smtClean="0">
                <a:solidFill>
                  <a:srgbClr val="FF0000"/>
                </a:solidFill>
                <a:latin typeface="Times New Roman" pitchFamily="18" charset="0"/>
              </a:rPr>
              <a:t>…</a:t>
            </a:r>
            <a:r>
              <a:rPr lang="en-US" sz="3200" u="sng" dirty="0" smtClean="0">
                <a:solidFill>
                  <a:srgbClr val="FF0000"/>
                </a:solidFill>
                <a:latin typeface="Lucida Console" pitchFamily="49" charset="0"/>
              </a:rPr>
              <a:t>else</a:t>
            </a:r>
            <a:r>
              <a:rPr lang="en-US" sz="3200" u="sng" dirty="0" smtClean="0">
                <a:solidFill>
                  <a:srgbClr val="000000"/>
                </a:solidFill>
                <a:latin typeface="Times New Roman" pitchFamily="18" charset="0"/>
              </a:rPr>
              <a:t> selection statement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</a:rPr>
              <a:t>: performs 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</a:rPr>
              <a:t>an action 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</a:rPr>
              <a:t>if a </a:t>
            </a: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</a:rPr>
              <a:t>condition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</a:rPr>
              <a:t> is true and performs a </a:t>
            </a:r>
            <a:r>
              <a:rPr lang="en-US" sz="3200" dirty="0" smtClean="0">
                <a:solidFill>
                  <a:srgbClr val="00B050"/>
                </a:solidFill>
                <a:latin typeface="Times New Roman" pitchFamily="18" charset="0"/>
              </a:rPr>
              <a:t>different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</a:rPr>
              <a:t>action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</a:rPr>
              <a:t> if the </a:t>
            </a: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</a:rPr>
              <a:t>condition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</a:rPr>
              <a:t> is false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</a:rPr>
              <a:t>.</a:t>
            </a:r>
            <a:br>
              <a:rPr lang="en-US" sz="3200" dirty="0" smtClean="0">
                <a:solidFill>
                  <a:srgbClr val="000000"/>
                </a:solidFill>
                <a:latin typeface="Times New Roman" pitchFamily="18" charset="0"/>
              </a:rPr>
            </a:b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But!! 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</a:rPr>
              <a:t>What if there are more than two actions under different conditions ?</a:t>
            </a:r>
            <a:endParaRPr lang="en-US" sz="32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lvl="1">
              <a:lnSpc>
                <a:spcPct val="170000"/>
              </a:lnSpc>
            </a:pPr>
            <a:r>
              <a:rPr lang="en-US" sz="3200" u="sng" dirty="0" smtClean="0">
                <a:solidFill>
                  <a:srgbClr val="000000"/>
                </a:solidFill>
                <a:latin typeface="Times New Roman" pitchFamily="18" charset="0"/>
              </a:rPr>
              <a:t>The </a:t>
            </a:r>
            <a:r>
              <a:rPr lang="en-US" sz="3200" u="sng" dirty="0" smtClean="0">
                <a:solidFill>
                  <a:srgbClr val="FF0000"/>
                </a:solidFill>
                <a:latin typeface="Lucida Console" pitchFamily="49" charset="0"/>
              </a:rPr>
              <a:t>switch</a:t>
            </a:r>
            <a:r>
              <a:rPr lang="en-US" sz="3200" u="sng" dirty="0" smtClean="0">
                <a:solidFill>
                  <a:srgbClr val="000000"/>
                </a:solidFill>
                <a:latin typeface="Times New Roman" pitchFamily="18" charset="0"/>
              </a:rPr>
              <a:t> selection </a:t>
            </a:r>
            <a:r>
              <a:rPr lang="en-US" sz="3200" u="sng" dirty="0" smtClean="0">
                <a:solidFill>
                  <a:srgbClr val="000000"/>
                </a:solidFill>
                <a:latin typeface="Times New Roman" pitchFamily="18" charset="0"/>
              </a:rPr>
              <a:t>statement: 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</a:rPr>
              <a:t>performs 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</a:rPr>
              <a:t>one of many different actions depending on the </a:t>
            </a:r>
            <a:r>
              <a:rPr lang="en-US" sz="3200" b="1" dirty="0" smtClean="0">
                <a:solidFill>
                  <a:srgbClr val="000000"/>
                </a:solidFill>
                <a:latin typeface="Times New Roman" pitchFamily="18" charset="0"/>
              </a:rPr>
              <a:t>value</a:t>
            </a:r>
            <a:r>
              <a:rPr lang="en-US" sz="3200" dirty="0" smtClean="0">
                <a:solidFill>
                  <a:srgbClr val="000000"/>
                </a:solidFill>
                <a:latin typeface="Times New Roman" pitchFamily="18" charset="0"/>
              </a:rPr>
              <a:t> of an expression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en-US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082D0DB-57AC-4E7B-B086-0DF61BED8DE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Multiple Selection: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Nested if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082D0DB-57AC-4E7B-B086-0DF61BED8DE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800" dirty="0" smtClean="0">
                <a:latin typeface="Calibri" pitchFamily="34" charset="0"/>
              </a:rPr>
              <a:t>Multiple </a:t>
            </a:r>
            <a:r>
              <a:rPr lang="en-US" sz="2800" i="1" dirty="0" smtClean="0">
                <a:latin typeface="Calibri" pitchFamily="34" charset="0"/>
              </a:rPr>
              <a:t>if</a:t>
            </a:r>
            <a:r>
              <a:rPr lang="en-US" sz="2800" dirty="0" smtClean="0">
                <a:latin typeface="Calibri" pitchFamily="34" charset="0"/>
              </a:rPr>
              <a:t> statements can be used if there is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more than two </a:t>
            </a:r>
            <a:r>
              <a:rPr lang="en-US" sz="2800" dirty="0" smtClean="0">
                <a:latin typeface="Calibri" pitchFamily="34" charset="0"/>
              </a:rPr>
              <a:t>alternatives.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800" dirty="0" smtClean="0">
                <a:latin typeface="Calibri" pitchFamily="34" charset="0"/>
              </a:rPr>
              <a:t>This mean we can place the </a:t>
            </a:r>
            <a:r>
              <a:rPr lang="en-US" sz="2800" dirty="0" smtClean="0">
                <a:solidFill>
                  <a:srgbClr val="0070C0"/>
                </a:solidFill>
                <a:latin typeface="Calibri" pitchFamily="34" charset="0"/>
              </a:rPr>
              <a:t>if</a:t>
            </a:r>
            <a:r>
              <a:rPr lang="en-US" sz="2800" dirty="0" smtClean="0">
                <a:latin typeface="Calibri" pitchFamily="34" charset="0"/>
              </a:rPr>
              <a:t> statement or the </a:t>
            </a:r>
            <a:r>
              <a:rPr lang="en-US" sz="2800" dirty="0" smtClean="0">
                <a:solidFill>
                  <a:srgbClr val="0070C0"/>
                </a:solidFill>
                <a:latin typeface="Calibri" pitchFamily="34" charset="0"/>
              </a:rPr>
              <a:t>if-else</a:t>
            </a:r>
            <a:r>
              <a:rPr lang="en-US" sz="2800" dirty="0" smtClean="0">
                <a:latin typeface="Calibri" pitchFamily="34" charset="0"/>
              </a:rPr>
              <a:t> statement inside a body of other </a:t>
            </a:r>
            <a:r>
              <a:rPr lang="en-US" sz="2800" dirty="0" smtClean="0">
                <a:solidFill>
                  <a:srgbClr val="0070C0"/>
                </a:solidFill>
                <a:latin typeface="Calibri" pitchFamily="34" charset="0"/>
              </a:rPr>
              <a:t>if</a:t>
            </a:r>
            <a:r>
              <a:rPr lang="en-US" sz="2800" dirty="0" smtClean="0">
                <a:latin typeface="Calibri" pitchFamily="34" charset="0"/>
              </a:rPr>
              <a:t> or/and </a:t>
            </a:r>
            <a:r>
              <a:rPr lang="en-US" sz="2800" dirty="0" smtClean="0">
                <a:solidFill>
                  <a:srgbClr val="0070C0"/>
                </a:solidFill>
                <a:latin typeface="Calibri" pitchFamily="34" charset="0"/>
              </a:rPr>
              <a:t>else</a:t>
            </a:r>
            <a:r>
              <a:rPr lang="en-US" sz="2800" dirty="0" smtClean="0">
                <a:latin typeface="Calibri" pitchFamily="34" charset="0"/>
              </a:rPr>
              <a:t>.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800" dirty="0" smtClean="0">
                <a:latin typeface="Calibri" pitchFamily="34" charset="0"/>
              </a:rPr>
              <a:t>There are numerous situations to achieve that and it depends on the problem under consideration.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800" dirty="0" smtClean="0">
                <a:latin typeface="Calibri" pitchFamily="34" charset="0"/>
              </a:rPr>
              <a:t>Here we will take a look on some </a:t>
            </a:r>
            <a:r>
              <a:rPr lang="en-US" sz="2800" dirty="0" smtClean="0">
                <a:latin typeface="Calibri" pitchFamily="34" charset="0"/>
              </a:rPr>
              <a:t>situations </a:t>
            </a:r>
            <a:r>
              <a:rPr lang="en-US" sz="2800" dirty="0" smtClean="0">
                <a:latin typeface="Calibri" pitchFamily="34" charset="0"/>
              </a:rPr>
              <a:t>.</a:t>
            </a:r>
            <a:endParaRPr lang="en-US" sz="2800" dirty="0" smtClean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Multiple Selection: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Nested if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611560" y="2636912"/>
            <a:ext cx="3886200" cy="259228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342900" indent="-342900">
              <a:spcBef>
                <a:spcPct val="20000"/>
              </a:spcBef>
              <a:buNone/>
            </a:pPr>
            <a:r>
              <a:rPr lang="en-US" sz="3200" dirty="0" smtClean="0">
                <a:latin typeface="Calibri" pitchFamily="34" charset="0"/>
              </a:rPr>
              <a:t>    </a:t>
            </a:r>
            <a:r>
              <a:rPr lang="en-US" sz="2000" dirty="0" smtClean="0">
                <a:solidFill>
                  <a:srgbClr val="333399"/>
                </a:solidFill>
                <a:latin typeface="Courier New" pitchFamily="49" charset="0"/>
              </a:rPr>
              <a:t>if</a:t>
            </a:r>
            <a:r>
              <a:rPr lang="en-US" sz="2000" dirty="0" smtClean="0">
                <a:latin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</a:rPr>
              <a:t>(expression1)</a:t>
            </a:r>
          </a:p>
          <a:p>
            <a:pPr marL="342900" indent="-342900">
              <a:spcBef>
                <a:spcPct val="20000"/>
              </a:spcBef>
              <a:buNone/>
            </a:pPr>
            <a:r>
              <a:rPr lang="en-US" sz="2000" dirty="0" smtClean="0">
                <a:latin typeface="Courier New" pitchFamily="49" charset="0"/>
              </a:rPr>
              <a:t>		 statement1</a:t>
            </a:r>
          </a:p>
          <a:p>
            <a:pPr marL="342900" indent="-342900">
              <a:spcBef>
                <a:spcPct val="20000"/>
              </a:spcBef>
              <a:buNone/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smtClean="0">
                <a:solidFill>
                  <a:srgbClr val="333399"/>
                </a:solidFill>
                <a:latin typeface="Courier New" pitchFamily="49" charset="0"/>
              </a:rPr>
              <a:t>else </a:t>
            </a:r>
            <a:endParaRPr lang="en-US" sz="2000" dirty="0" smtClean="0">
              <a:solidFill>
                <a:srgbClr val="333399"/>
              </a:solidFill>
              <a:latin typeface="Courier New" pitchFamily="49" charset="0"/>
            </a:endParaRPr>
          </a:p>
          <a:p>
            <a:pPr marL="342900" indent="-342900">
              <a:spcBef>
                <a:spcPct val="20000"/>
              </a:spcBef>
              <a:buNone/>
            </a:pPr>
            <a:r>
              <a:rPr lang="en-US" sz="2000" dirty="0" smtClean="0">
                <a:solidFill>
                  <a:srgbClr val="333399"/>
                </a:solidFill>
                <a:latin typeface="Courier New" pitchFamily="49" charset="0"/>
              </a:rPr>
              <a:t> </a:t>
            </a:r>
            <a:r>
              <a:rPr lang="en-US" sz="2000" dirty="0" smtClean="0">
                <a:solidFill>
                  <a:srgbClr val="333399"/>
                </a:solidFill>
                <a:latin typeface="Courier New" pitchFamily="49" charset="0"/>
              </a:rPr>
              <a:t>     </a:t>
            </a:r>
            <a:r>
              <a:rPr lang="en-US" sz="2000" dirty="0" smtClean="0">
                <a:solidFill>
                  <a:srgbClr val="333399"/>
                </a:solidFill>
                <a:latin typeface="Courier New" pitchFamily="49" charset="0"/>
              </a:rPr>
              <a:t>if</a:t>
            </a:r>
            <a:r>
              <a:rPr lang="en-US" sz="2000" dirty="0" smtClean="0">
                <a:latin typeface="Courier New" pitchFamily="49" charset="0"/>
              </a:rPr>
              <a:t>(expression2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 marL="342900" indent="-342900">
              <a:spcBef>
                <a:spcPct val="20000"/>
              </a:spcBef>
              <a:buNone/>
            </a:pPr>
            <a:r>
              <a:rPr lang="en-US" sz="2000" dirty="0" smtClean="0">
                <a:latin typeface="Courier New" pitchFamily="49" charset="0"/>
              </a:rPr>
              <a:t>		    statement2</a:t>
            </a:r>
          </a:p>
          <a:p>
            <a:pPr marL="342900" indent="-342900">
              <a:spcBef>
                <a:spcPct val="20000"/>
              </a:spcBef>
              <a:buNone/>
            </a:pPr>
            <a:r>
              <a:rPr lang="en-US" sz="2000" dirty="0" smtClean="0">
                <a:latin typeface="Courier New" pitchFamily="49" charset="0"/>
              </a:rPr>
              <a:t>		</a:t>
            </a:r>
            <a:r>
              <a:rPr lang="en-US" sz="2000" dirty="0" smtClean="0">
                <a:solidFill>
                  <a:srgbClr val="333399"/>
                </a:solidFill>
                <a:latin typeface="Courier New" pitchFamily="49" charset="0"/>
              </a:rPr>
              <a:t>else</a:t>
            </a:r>
          </a:p>
          <a:p>
            <a:pPr marL="342900" indent="-342900">
              <a:spcBef>
                <a:spcPct val="20000"/>
              </a:spcBef>
              <a:buNone/>
            </a:pPr>
            <a:r>
              <a:rPr lang="en-US" sz="2000" dirty="0" smtClean="0">
                <a:latin typeface="Courier New" pitchFamily="49" charset="0"/>
              </a:rPr>
              <a:t>		    statement3</a:t>
            </a:r>
            <a:endParaRPr lang="en-US" sz="2400" dirty="0" smtClean="0">
              <a:latin typeface="Courier New" pitchFamily="49" charset="0"/>
            </a:endParaRPr>
          </a:p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395536" y="5661248"/>
            <a:ext cx="8424936" cy="404664"/>
          </a:xfrm>
        </p:spPr>
        <p:txBody>
          <a:bodyPr>
            <a:noAutofit/>
          </a:bodyPr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000" i="1" dirty="0" smtClean="0">
                <a:solidFill>
                  <a:srgbClr val="FF0000"/>
                </a:solidFill>
                <a:latin typeface="Calibri" pitchFamily="34" charset="0"/>
              </a:rPr>
              <a:t>else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</a:rPr>
              <a:t>is associated with the most recent </a:t>
            </a:r>
            <a:r>
              <a:rPr lang="en-US" sz="2000" i="1" dirty="0" smtClean="0">
                <a:solidFill>
                  <a:srgbClr val="FF0000"/>
                </a:solidFill>
                <a:latin typeface="Calibri" pitchFamily="34" charset="0"/>
              </a:rPr>
              <a:t>if 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</a:rPr>
              <a:t>that does not have an else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6082D0DB-57AC-4E7B-B086-0DF61BED8DE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788024" y="2636912"/>
            <a:ext cx="3960440" cy="261610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None/>
            </a:pPr>
            <a:r>
              <a:rPr lang="en-US" sz="2000" dirty="0" smtClean="0">
                <a:solidFill>
                  <a:srgbClr val="333399"/>
                </a:solidFill>
                <a:latin typeface="Courier New" pitchFamily="49" charset="0"/>
              </a:rPr>
              <a:t>if</a:t>
            </a:r>
            <a:r>
              <a:rPr lang="en-US" sz="2000" dirty="0" smtClean="0">
                <a:latin typeface="Courier New" pitchFamily="49" charset="0"/>
              </a:rPr>
              <a:t> (expression1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 marL="342900" indent="-342900">
              <a:spcBef>
                <a:spcPct val="20000"/>
              </a:spcBef>
              <a:buNone/>
            </a:pPr>
            <a:r>
              <a:rPr lang="en-US" sz="2000" dirty="0" smtClean="0">
                <a:solidFill>
                  <a:srgbClr val="333399"/>
                </a:solidFill>
                <a:latin typeface="Courier New" pitchFamily="49" charset="0"/>
              </a:rPr>
              <a:t> </a:t>
            </a:r>
            <a:r>
              <a:rPr lang="en-US" sz="2000" dirty="0" smtClean="0">
                <a:solidFill>
                  <a:srgbClr val="333399"/>
                </a:solidFill>
                <a:latin typeface="Courier New" pitchFamily="49" charset="0"/>
              </a:rPr>
              <a:t>  </a:t>
            </a:r>
            <a:r>
              <a:rPr lang="en-US" sz="2000" dirty="0" smtClean="0">
                <a:solidFill>
                  <a:srgbClr val="333399"/>
                </a:solidFill>
                <a:latin typeface="Courier New" pitchFamily="49" charset="0"/>
              </a:rPr>
              <a:t>if</a:t>
            </a:r>
            <a:r>
              <a:rPr lang="en-US" sz="2000" dirty="0" smtClean="0">
                <a:latin typeface="Courier New" pitchFamily="49" charset="0"/>
              </a:rPr>
              <a:t>(expression2)</a:t>
            </a:r>
          </a:p>
          <a:p>
            <a:pPr marL="342900" indent="-342900">
              <a:spcBef>
                <a:spcPct val="20000"/>
              </a:spcBef>
              <a:buNone/>
            </a:pPr>
            <a:r>
              <a:rPr lang="en-US" sz="2000" dirty="0" smtClean="0">
                <a:latin typeface="Courier New" pitchFamily="49" charset="0"/>
              </a:rPr>
              <a:t>		 </a:t>
            </a:r>
            <a:r>
              <a:rPr lang="en-US" sz="2000" dirty="0" smtClean="0">
                <a:latin typeface="Courier New" pitchFamily="49" charset="0"/>
              </a:rPr>
              <a:t>statement1</a:t>
            </a:r>
          </a:p>
          <a:p>
            <a:pPr marL="342900" indent="-342900">
              <a:spcBef>
                <a:spcPct val="20000"/>
              </a:spcBef>
              <a:buNone/>
            </a:pPr>
            <a:r>
              <a:rPr lang="en-US" sz="2000" dirty="0" smtClean="0">
                <a:solidFill>
                  <a:srgbClr val="333399"/>
                </a:solidFill>
                <a:latin typeface="Courier New" pitchFamily="49" charset="0"/>
              </a:rPr>
              <a:t>    else</a:t>
            </a:r>
          </a:p>
          <a:p>
            <a:pPr marL="342900" indent="-342900">
              <a:spcBef>
                <a:spcPct val="20000"/>
              </a:spcBef>
              <a:buNone/>
            </a:pPr>
            <a:r>
              <a:rPr lang="en-US" sz="2000" dirty="0" smtClean="0">
                <a:solidFill>
                  <a:srgbClr val="333399"/>
                </a:solidFill>
                <a:latin typeface="Courier New" pitchFamily="49" charset="0"/>
              </a:rPr>
              <a:t>        </a:t>
            </a:r>
            <a:r>
              <a:rPr lang="en-US" sz="2000" dirty="0" smtClean="0">
                <a:latin typeface="Courier New" pitchFamily="49" charset="0"/>
              </a:rPr>
              <a:t>statement2</a:t>
            </a:r>
          </a:p>
          <a:p>
            <a:pPr marL="342900" indent="-342900">
              <a:spcBef>
                <a:spcPct val="20000"/>
              </a:spcBef>
              <a:buNone/>
            </a:pPr>
            <a:r>
              <a:rPr lang="en-US" sz="2000" dirty="0" smtClean="0">
                <a:solidFill>
                  <a:srgbClr val="333399"/>
                </a:solidFill>
                <a:latin typeface="Courier New" pitchFamily="49" charset="0"/>
              </a:rPr>
              <a:t>else</a:t>
            </a:r>
            <a:endParaRPr lang="en-US" sz="2000" dirty="0" smtClean="0">
              <a:latin typeface="Courier New" pitchFamily="49" charset="0"/>
            </a:endParaRPr>
          </a:p>
          <a:p>
            <a:pPr marL="342900" indent="-342900">
              <a:spcBef>
                <a:spcPct val="20000"/>
              </a:spcBef>
              <a:buNone/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smtClean="0">
                <a:latin typeface="Courier New" pitchFamily="49" charset="0"/>
              </a:rPr>
              <a:t> statement3</a:t>
            </a:r>
            <a:endParaRPr lang="en-US" sz="2000" dirty="0" smtClean="0">
              <a:latin typeface="Courier New" pitchFamily="49" charset="0"/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"/>
          </p:nvPr>
        </p:nvSpPr>
        <p:spPr>
          <a:xfrm>
            <a:off x="611560" y="1700808"/>
            <a:ext cx="3886200" cy="784096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Example for if-else </a:t>
            </a:r>
            <a:r>
              <a:rPr lang="en-US" dirty="0" smtClean="0">
                <a:solidFill>
                  <a:schemeClr val="tx1"/>
                </a:solidFill>
              </a:rPr>
              <a:t>statement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inside the else body of other if-else </a:t>
            </a:r>
            <a:r>
              <a:rPr lang="en-US" dirty="0" smtClean="0">
                <a:solidFill>
                  <a:schemeClr val="tx1"/>
                </a:solidFill>
              </a:rPr>
              <a:t>statement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"/>
          </p:nvPr>
        </p:nvSpPr>
        <p:spPr>
          <a:xfrm>
            <a:off x="4716016" y="1700808"/>
            <a:ext cx="3886200" cy="78409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Example for if-else </a:t>
            </a:r>
            <a:r>
              <a:rPr lang="en-US" dirty="0" smtClean="0">
                <a:solidFill>
                  <a:schemeClr val="tx1"/>
                </a:solidFill>
              </a:rPr>
              <a:t>statement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inside the if body of other if-else </a:t>
            </a:r>
            <a:r>
              <a:rPr lang="en-US" dirty="0" smtClean="0">
                <a:solidFill>
                  <a:schemeClr val="tx1"/>
                </a:solidFill>
              </a:rPr>
              <a:t>statement 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Multiple Selection: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Nested if (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Example-1)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sz="3200" b="1" dirty="0" smtClean="0">
              <a:latin typeface="Calibri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None/>
            </a:pPr>
            <a:r>
              <a:rPr lang="en-US" sz="2400" b="1" dirty="0" smtClean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tempreture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&gt;= 50 )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tempreture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&gt;= 80)</a:t>
            </a:r>
            <a:endParaRPr lang="ar-SA" sz="2400" b="1" dirty="0" smtClean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None/>
            </a:pPr>
            <a:r>
              <a:rPr lang="ar-SA" sz="2400" b="1" dirty="0" smtClean="0">
                <a:latin typeface="Courier New" pitchFamily="49" charset="0"/>
                <a:cs typeface="Courier New" pitchFamily="49" charset="0"/>
              </a:rPr>
              <a:t> 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&lt;&lt;“Good swimming day”;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smtClean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None/>
            </a:pPr>
            <a:r>
              <a:rPr lang="ar-SA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&lt;&lt;“Good golfing day”;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None/>
            </a:pPr>
            <a:r>
              <a:rPr lang="en-US" sz="2400" b="1" dirty="0" smtClean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&lt;&lt;“Good tennis day”;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082D0DB-57AC-4E7B-B086-0DF61BED8DE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Arc 5"/>
          <p:cNvSpPr/>
          <p:nvPr/>
        </p:nvSpPr>
        <p:spPr>
          <a:xfrm rot="12910361">
            <a:off x="889542" y="2344990"/>
            <a:ext cx="899798" cy="1303924"/>
          </a:xfrm>
          <a:prstGeom prst="arc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Arc 8"/>
          <p:cNvSpPr/>
          <p:nvPr/>
        </p:nvSpPr>
        <p:spPr>
          <a:xfrm rot="12410243">
            <a:off x="268740" y="2024052"/>
            <a:ext cx="1345412" cy="2311274"/>
          </a:xfrm>
          <a:prstGeom prst="arc">
            <a:avLst>
              <a:gd name="adj1" fmla="val 15288411"/>
              <a:gd name="adj2" fmla="val 1647963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Rectangle 9"/>
          <p:cNvSpPr/>
          <p:nvPr/>
        </p:nvSpPr>
        <p:spPr>
          <a:xfrm>
            <a:off x="4139952" y="5373216"/>
            <a:ext cx="4572000" cy="646331"/>
          </a:xfrm>
          <a:prstGeom prst="rect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b="1" i="1" dirty="0" smtClean="0">
                <a:solidFill>
                  <a:schemeClr val="tx1"/>
                </a:solidFill>
                <a:latin typeface="Calibri" pitchFamily="34" charset="0"/>
              </a:rPr>
              <a:t>Note</a:t>
            </a:r>
            <a:r>
              <a:rPr lang="en-US" i="1" dirty="0" smtClean="0">
                <a:solidFill>
                  <a:schemeClr val="tx1"/>
                </a:solidFill>
                <a:latin typeface="Calibri" pitchFamily="34" charset="0"/>
              </a:rPr>
              <a:t>: </a:t>
            </a:r>
            <a:r>
              <a:rPr lang="en-US" i="1" dirty="0" smtClean="0">
                <a:solidFill>
                  <a:srgbClr val="0070C0"/>
                </a:solidFill>
                <a:latin typeface="Calibri" pitchFamily="34" charset="0"/>
              </a:rPr>
              <a:t>else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 is associated with the </a:t>
            </a:r>
            <a:r>
              <a:rPr lang="en-US" dirty="0" smtClean="0">
                <a:solidFill>
                  <a:srgbClr val="0070C0"/>
                </a:solidFill>
                <a:latin typeface="Calibri" pitchFamily="34" charset="0"/>
              </a:rPr>
              <a:t>most recent </a:t>
            </a:r>
            <a:r>
              <a:rPr lang="en-US" i="1" dirty="0" smtClean="0">
                <a:solidFill>
                  <a:srgbClr val="0070C0"/>
                </a:solidFill>
                <a:latin typeface="Calibri" pitchFamily="34" charset="0"/>
              </a:rPr>
              <a:t>if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that does not have an else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Multiple Selection: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Nested if (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Example-2)</a:t>
            </a:r>
            <a:endParaRPr lang="en-US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1C8FF6F5-AD5C-4AC3-9A44-B7F7973061A3}" type="slidenum">
              <a:rPr lang="fr-FR"/>
              <a:pPr>
                <a:defRPr/>
              </a:pPr>
              <a:t>7</a:t>
            </a:fld>
            <a:endParaRPr lang="fr-FR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42900" indent="-342900">
              <a:spcBef>
                <a:spcPct val="20000"/>
              </a:spcBef>
              <a:buNone/>
            </a:pPr>
            <a:r>
              <a:rPr lang="en-US" sz="2400" b="1" dirty="0" smtClean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tempreture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&gt;= 50 )</a:t>
            </a:r>
          </a:p>
          <a:p>
            <a:pPr marL="342900" indent="-342900">
              <a:spcBef>
                <a:spcPct val="20000"/>
              </a:spcBef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tempreture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&gt;= 80)</a:t>
            </a:r>
            <a:endParaRPr lang="ar-SA" sz="2400" b="1" dirty="0" smtClean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spcBef>
                <a:spcPct val="20000"/>
              </a:spcBef>
              <a:buNone/>
            </a:pPr>
            <a:r>
              <a:rPr lang="ar-SA" sz="2400" b="1" dirty="0" smtClean="0">
                <a:latin typeface="Courier New" pitchFamily="49" charset="0"/>
                <a:cs typeface="Courier New" pitchFamily="49" charset="0"/>
              </a:rPr>
              <a:t> 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&lt;&lt;“Good swimming day”;</a:t>
            </a:r>
          </a:p>
          <a:p>
            <a:pPr marL="342900" indent="-342900">
              <a:spcBef>
                <a:spcPct val="20000"/>
              </a:spcBef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smtClean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marL="342900" indent="-342900">
              <a:spcBef>
                <a:spcPct val="20000"/>
              </a:spcBef>
              <a:buNone/>
            </a:pPr>
            <a:r>
              <a:rPr lang="ar-SA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&lt;&lt;“Good golfing day”;</a:t>
            </a:r>
          </a:p>
          <a:p>
            <a:pPr marL="342900" indent="-342900">
              <a:spcBef>
                <a:spcPct val="20000"/>
              </a:spcBef>
            </a:pPr>
            <a:endParaRPr lang="en-US" sz="3200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b="1" dirty="0"/>
          </a:p>
        </p:txBody>
      </p:sp>
      <p:sp>
        <p:nvSpPr>
          <p:cNvPr id="8" name="Arc 7"/>
          <p:cNvSpPr/>
          <p:nvPr/>
        </p:nvSpPr>
        <p:spPr>
          <a:xfrm rot="12910361">
            <a:off x="889542" y="1984950"/>
            <a:ext cx="899798" cy="1303924"/>
          </a:xfrm>
          <a:prstGeom prst="arc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Rectangle 8"/>
          <p:cNvSpPr/>
          <p:nvPr/>
        </p:nvSpPr>
        <p:spPr>
          <a:xfrm>
            <a:off x="4211960" y="5373216"/>
            <a:ext cx="4572000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b="1" i="1" dirty="0" smtClean="0">
                <a:latin typeface="Calibri" pitchFamily="34" charset="0"/>
              </a:rPr>
              <a:t>Remember</a:t>
            </a:r>
            <a:r>
              <a:rPr lang="en-US" i="1" dirty="0" smtClean="0">
                <a:latin typeface="Calibri" pitchFamily="34" charset="0"/>
              </a:rPr>
              <a:t>: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else</a:t>
            </a:r>
            <a:r>
              <a:rPr lang="en-US" dirty="0" smtClean="0">
                <a:latin typeface="Calibri" pitchFamily="34" charset="0"/>
              </a:rPr>
              <a:t> is associated with the most recent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if</a:t>
            </a:r>
            <a:r>
              <a:rPr lang="en-US" i="1" dirty="0" smtClean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that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does not have an else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Cloud Callout 9"/>
          <p:cNvSpPr/>
          <p:nvPr/>
        </p:nvSpPr>
        <p:spPr>
          <a:xfrm>
            <a:off x="827584" y="4221088"/>
            <a:ext cx="1800200" cy="1944216"/>
          </a:xfrm>
          <a:prstGeom prst="cloudCallout">
            <a:avLst>
              <a:gd name="adj1" fmla="val -18489"/>
              <a:gd name="adj2" fmla="val -65571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Example of if-else inside an if statement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Multiple Selection: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Nested if (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Example-3)</a:t>
            </a:r>
            <a:endParaRPr lang="en-US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1C8FF6F5-AD5C-4AC3-9A44-B7F7973061A3}" type="slidenum">
              <a:rPr lang="fr-FR"/>
              <a:pPr>
                <a:defRPr/>
              </a:pPr>
              <a:t>8</a:t>
            </a:fld>
            <a:endParaRPr lang="fr-FR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892480" cy="4495800"/>
          </a:xfrm>
        </p:spPr>
        <p:txBody>
          <a:bodyPr>
            <a:normAutofit/>
          </a:bodyPr>
          <a:lstStyle/>
          <a:p>
            <a:pPr marL="342900" indent="-342900">
              <a:spcBef>
                <a:spcPct val="20000"/>
              </a:spcBef>
              <a:buNone/>
            </a:pPr>
            <a:r>
              <a:rPr lang="en-US" sz="2400" b="1" dirty="0" smtClean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num == 0)</a:t>
            </a:r>
          </a:p>
          <a:p>
            <a:pPr marL="342900" indent="-342900">
              <a:spcBef>
                <a:spcPct val="20000"/>
              </a:spcBef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&lt;&lt;“ the entered number is zero \n”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spcBef>
                <a:spcPct val="20000"/>
              </a:spcBef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marL="342900" indent="-342900">
              <a:spcBef>
                <a:spcPct val="20000"/>
              </a:spcBef>
              <a:buNone/>
            </a:pPr>
            <a:r>
              <a:rPr lang="en-US" sz="2400" b="1" dirty="0" smtClean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smtClean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 num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&lt;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0)</a:t>
            </a:r>
          </a:p>
          <a:p>
            <a:pPr marL="342900" indent="-342900">
              <a:spcBef>
                <a:spcPct val="20000"/>
              </a:spcBef>
              <a:buNone/>
            </a:pPr>
            <a:r>
              <a:rPr lang="en-US" sz="2400" b="1" dirty="0" smtClean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&lt;&lt;“the entered number is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negative\n”;</a:t>
            </a:r>
          </a:p>
          <a:p>
            <a:pPr marL="342900" indent="-342900">
              <a:spcBef>
                <a:spcPct val="20000"/>
              </a:spcBef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smtClean="0">
                <a:solidFill>
                  <a:srgbClr val="333399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marL="342900" indent="-342900">
              <a:spcBef>
                <a:spcPct val="20000"/>
              </a:spcBef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&lt;&lt;“the entered number is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positive\n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”;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3200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b="1" dirty="0"/>
          </a:p>
        </p:txBody>
      </p:sp>
      <p:sp>
        <p:nvSpPr>
          <p:cNvPr id="12" name="Arc 11"/>
          <p:cNvSpPr/>
          <p:nvPr/>
        </p:nvSpPr>
        <p:spPr>
          <a:xfrm rot="12910361">
            <a:off x="544935" y="2921054"/>
            <a:ext cx="899798" cy="1303924"/>
          </a:xfrm>
          <a:prstGeom prst="arc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Arc 12"/>
          <p:cNvSpPr/>
          <p:nvPr/>
        </p:nvSpPr>
        <p:spPr>
          <a:xfrm rot="12910361">
            <a:off x="40879" y="1552902"/>
            <a:ext cx="899798" cy="1303924"/>
          </a:xfrm>
          <a:prstGeom prst="arc">
            <a:avLst>
              <a:gd name="adj1" fmla="val 15516747"/>
              <a:gd name="adj2" fmla="val 0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Multiple Selection: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Nested if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082D0DB-57AC-4E7B-B086-0DF61BED8DE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1" name="Content Placeholder 5"/>
          <p:cNvSpPr txBox="1">
            <a:spLocks/>
          </p:cNvSpPr>
          <p:nvPr/>
        </p:nvSpPr>
        <p:spPr>
          <a:xfrm>
            <a:off x="323528" y="2708920"/>
            <a:ext cx="3886200" cy="194421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  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if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(expression1)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	 statement1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else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  if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(expression2)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	    statement2	</a:t>
            </a:r>
            <a:endParaRPr kumimoji="0" lang="en-US" sz="29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644008" y="2708920"/>
            <a:ext cx="3960440" cy="261610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None/>
            </a:pPr>
            <a:r>
              <a:rPr lang="en-US" sz="2000" dirty="0" smtClean="0">
                <a:solidFill>
                  <a:srgbClr val="333399"/>
                </a:solidFill>
                <a:latin typeface="Courier New" pitchFamily="49" charset="0"/>
              </a:rPr>
              <a:t>if</a:t>
            </a:r>
            <a:r>
              <a:rPr lang="en-US" sz="2000" dirty="0" smtClean="0">
                <a:latin typeface="Courier New" pitchFamily="49" charset="0"/>
              </a:rPr>
              <a:t> (expression1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 marL="342900" indent="-342900">
              <a:spcBef>
                <a:spcPct val="20000"/>
              </a:spcBef>
              <a:buNone/>
            </a:pPr>
            <a:r>
              <a:rPr lang="en-US" sz="2000" dirty="0" smtClean="0">
                <a:latin typeface="Courier New" pitchFamily="49" charset="0"/>
              </a:rPr>
              <a:t>{</a:t>
            </a:r>
            <a:endParaRPr lang="en-US" sz="2000" dirty="0" smtClean="0">
              <a:latin typeface="Courier New" pitchFamily="49" charset="0"/>
            </a:endParaRPr>
          </a:p>
          <a:p>
            <a:pPr marL="342900" indent="-342900">
              <a:spcBef>
                <a:spcPct val="20000"/>
              </a:spcBef>
              <a:buNone/>
            </a:pPr>
            <a:r>
              <a:rPr lang="en-US" sz="2000" dirty="0" smtClean="0">
                <a:solidFill>
                  <a:srgbClr val="333399"/>
                </a:solidFill>
                <a:latin typeface="Courier New" pitchFamily="49" charset="0"/>
              </a:rPr>
              <a:t> </a:t>
            </a:r>
            <a:r>
              <a:rPr lang="en-US" sz="2000" dirty="0" smtClean="0">
                <a:solidFill>
                  <a:srgbClr val="333399"/>
                </a:solidFill>
                <a:latin typeface="Courier New" pitchFamily="49" charset="0"/>
              </a:rPr>
              <a:t>  </a:t>
            </a:r>
            <a:r>
              <a:rPr lang="en-US" sz="2000" dirty="0" smtClean="0">
                <a:solidFill>
                  <a:srgbClr val="333399"/>
                </a:solidFill>
                <a:latin typeface="Courier New" pitchFamily="49" charset="0"/>
              </a:rPr>
              <a:t>if</a:t>
            </a:r>
            <a:r>
              <a:rPr lang="en-US" sz="2000" dirty="0" smtClean="0">
                <a:latin typeface="Courier New" pitchFamily="49" charset="0"/>
              </a:rPr>
              <a:t>(expression2)</a:t>
            </a:r>
          </a:p>
          <a:p>
            <a:pPr marL="342900" indent="-342900">
              <a:spcBef>
                <a:spcPct val="20000"/>
              </a:spcBef>
              <a:buNone/>
            </a:pPr>
            <a:r>
              <a:rPr lang="en-US" sz="2000" dirty="0" smtClean="0">
                <a:latin typeface="Courier New" pitchFamily="49" charset="0"/>
              </a:rPr>
              <a:t>		 </a:t>
            </a:r>
            <a:r>
              <a:rPr lang="en-US" sz="2000" dirty="0" smtClean="0">
                <a:latin typeface="Courier New" pitchFamily="49" charset="0"/>
              </a:rPr>
              <a:t>statement1</a:t>
            </a:r>
          </a:p>
          <a:p>
            <a:pPr marL="342900" indent="-342900">
              <a:spcBef>
                <a:spcPct val="20000"/>
              </a:spcBef>
              <a:buNone/>
            </a:pPr>
            <a:r>
              <a:rPr lang="en-US" sz="2000" dirty="0" smtClean="0">
                <a:latin typeface="Courier New" pitchFamily="49" charset="0"/>
              </a:rPr>
              <a:t>}</a:t>
            </a:r>
            <a:endParaRPr lang="en-US" sz="2000" dirty="0" smtClean="0">
              <a:latin typeface="Courier New" pitchFamily="49" charset="0"/>
            </a:endParaRPr>
          </a:p>
          <a:p>
            <a:pPr marL="342900" indent="-342900">
              <a:spcBef>
                <a:spcPct val="20000"/>
              </a:spcBef>
              <a:buNone/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smtClean="0">
                <a:solidFill>
                  <a:srgbClr val="333399"/>
                </a:solidFill>
                <a:latin typeface="Courier New" pitchFamily="49" charset="0"/>
              </a:rPr>
              <a:t>else</a:t>
            </a:r>
            <a:endParaRPr lang="en-US" sz="2000" dirty="0" smtClean="0">
              <a:latin typeface="Courier New" pitchFamily="49" charset="0"/>
            </a:endParaRPr>
          </a:p>
          <a:p>
            <a:pPr marL="342900" indent="-342900">
              <a:spcBef>
                <a:spcPct val="20000"/>
              </a:spcBef>
              <a:buNone/>
            </a:pPr>
            <a:r>
              <a:rPr lang="en-US" sz="2000" dirty="0" smtClean="0">
                <a:latin typeface="Courier New" pitchFamily="49" charset="0"/>
              </a:rPr>
              <a:t>		</a:t>
            </a:r>
            <a:r>
              <a:rPr lang="en-US" sz="2000" dirty="0" smtClean="0">
                <a:latin typeface="Courier New" pitchFamily="49" charset="0"/>
              </a:rPr>
              <a:t> statement2</a:t>
            </a:r>
            <a:endParaRPr lang="en-US" sz="2000" dirty="0" smtClean="0">
              <a:latin typeface="Courier New" pitchFamily="49" charset="0"/>
            </a:endParaRPr>
          </a:p>
        </p:txBody>
      </p:sp>
      <p:sp>
        <p:nvSpPr>
          <p:cNvPr id="14" name="Text Placeholder 12"/>
          <p:cNvSpPr txBox="1">
            <a:spLocks/>
          </p:cNvSpPr>
          <p:nvPr/>
        </p:nvSpPr>
        <p:spPr>
          <a:xfrm>
            <a:off x="323528" y="1772816"/>
            <a:ext cx="3886200" cy="64008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kumimoji="0" lang="en-US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 for if statement inside the else body of </a:t>
            </a:r>
            <a:r>
              <a:rPr lang="en-US" sz="2900" b="1" dirty="0" smtClean="0">
                <a:solidFill>
                  <a:schemeClr val="tx1"/>
                </a:solidFill>
              </a:rPr>
              <a:t>other if-else statement </a:t>
            </a:r>
            <a:endParaRPr kumimoji="0" lang="en-US" sz="2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Text Placeholder 12"/>
          <p:cNvSpPr txBox="1">
            <a:spLocks/>
          </p:cNvSpPr>
          <p:nvPr/>
        </p:nvSpPr>
        <p:spPr>
          <a:xfrm>
            <a:off x="4716016" y="1772816"/>
            <a:ext cx="3886200" cy="64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pPr marL="320040" lvl="0" indent="-320040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kumimoji="0" lang="en-US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 for if statement inside the if body of </a:t>
            </a:r>
            <a:r>
              <a:rPr lang="en-US" sz="2900" b="1" dirty="0" smtClean="0">
                <a:solidFill>
                  <a:schemeClr val="tx1"/>
                </a:solidFill>
              </a:rPr>
              <a:t>other if-else statement </a:t>
            </a:r>
            <a:endParaRPr kumimoji="0" lang="en-US" sz="2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noFill/>
        <a:ln w="28575">
          <a:solidFill>
            <a:schemeClr val="tx1"/>
          </a:solidFill>
        </a:ln>
      </a:spPr>
      <a:bodyPr rtlCol="1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A1098C655300498A04611AF6A7E116" ma:contentTypeVersion="0" ma:contentTypeDescription="Create a new document." ma:contentTypeScope="" ma:versionID="615281c60be61a11f9fcc76de1a6a62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B8F16B9C-8A6C-41C7-881F-A8E3DD622784}"/>
</file>

<file path=customXml/itemProps2.xml><?xml version="1.0" encoding="utf-8"?>
<ds:datastoreItem xmlns:ds="http://schemas.openxmlformats.org/officeDocument/2006/customXml" ds:itemID="{D8AF221C-1F8E-4453-8A86-4F91E1B88218}"/>
</file>

<file path=customXml/itemProps3.xml><?xml version="1.0" encoding="utf-8"?>
<ds:datastoreItem xmlns:ds="http://schemas.openxmlformats.org/officeDocument/2006/customXml" ds:itemID="{D71FA920-3F02-43F0-9638-018B500DA9E6}"/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1155</TotalTime>
  <Words>1430</Words>
  <Application>Microsoft Office PowerPoint</Application>
  <PresentationFormat>On-screen Show (4:3)</PresentationFormat>
  <Paragraphs>303</Paragraphs>
  <Slides>25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Median</vt:lpstr>
      <vt:lpstr>Chapter#3  Structured Program Development in C++</vt:lpstr>
      <vt:lpstr>Types of Control structure </vt:lpstr>
      <vt:lpstr>Selection structure</vt:lpstr>
      <vt:lpstr>Multiple Selection: Nested if</vt:lpstr>
      <vt:lpstr>Multiple Selection: Nested if</vt:lpstr>
      <vt:lpstr>Multiple Selection: Nested if (Example-1)</vt:lpstr>
      <vt:lpstr>Multiple Selection: Nested if (Example-2)</vt:lpstr>
      <vt:lpstr>Multiple Selection: Nested if (Example-3)</vt:lpstr>
      <vt:lpstr>Multiple Selection: Nested if</vt:lpstr>
      <vt:lpstr>Multiple Selection: Nested if (Example-4)</vt:lpstr>
      <vt:lpstr>Multiple Selection: Nested if (Example-5)</vt:lpstr>
      <vt:lpstr>Comparing if Statements</vt:lpstr>
      <vt:lpstr>selection structure: Switch</vt:lpstr>
      <vt:lpstr>selection structure: Switch</vt:lpstr>
      <vt:lpstr>Type of values in Switch Cases</vt:lpstr>
      <vt:lpstr>Switch With break Statements</vt:lpstr>
      <vt:lpstr>Switch With no break Statements</vt:lpstr>
      <vt:lpstr>Switch With break Statements</vt:lpstr>
      <vt:lpstr>Previous Example - With Nested If</vt:lpstr>
      <vt:lpstr>Switch With more than one case labels</vt:lpstr>
      <vt:lpstr>Switch With break Statements </vt:lpstr>
      <vt:lpstr>Switch With break Statements </vt:lpstr>
      <vt:lpstr>Common Errors in the switch</vt:lpstr>
      <vt:lpstr>Comparison of if Statements and The Switch Statement</vt:lpstr>
      <vt:lpstr>Exercise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Chapter#3  Structured Program Development in C</dc:title>
  <dc:creator>user</dc:creator>
  <cp:lastModifiedBy>NOOR</cp:lastModifiedBy>
  <cp:revision>90</cp:revision>
  <dcterms:created xsi:type="dcterms:W3CDTF">2011-09-24T20:20:45Z</dcterms:created>
  <dcterms:modified xsi:type="dcterms:W3CDTF">2012-11-12T10:32:13Z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0x0101006DA1098C655300498A04611AF6A7E116</vt:lpwstr>
  </property>
</Properties>
</file>