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4"/>
  </p:sldMasterIdLst>
  <p:notesMasterIdLst>
    <p:notesMasterId r:id="rId27"/>
  </p:notesMasterIdLst>
  <p:sldIdLst>
    <p:sldId id="256" r:id="rId5"/>
    <p:sldId id="259" r:id="rId6"/>
    <p:sldId id="260" r:id="rId7"/>
    <p:sldId id="279" r:id="rId8"/>
    <p:sldId id="261" r:id="rId9"/>
    <p:sldId id="278" r:id="rId10"/>
    <p:sldId id="262" r:id="rId11"/>
    <p:sldId id="277" r:id="rId12"/>
    <p:sldId id="263" r:id="rId13"/>
    <p:sldId id="264" r:id="rId14"/>
    <p:sldId id="265" r:id="rId15"/>
    <p:sldId id="266" r:id="rId16"/>
    <p:sldId id="267" r:id="rId17"/>
    <p:sldId id="268" r:id="rId18"/>
    <p:sldId id="276" r:id="rId19"/>
    <p:sldId id="269" r:id="rId20"/>
    <p:sldId id="270" r:id="rId21"/>
    <p:sldId id="271" r:id="rId22"/>
    <p:sldId id="274" r:id="rId23"/>
    <p:sldId id="275" r:id="rId24"/>
    <p:sldId id="272" r:id="rId25"/>
    <p:sldId id="273" r:id="rId26"/>
  </p:sldIdLst>
  <p:sldSz cx="9144000" cy="6858000" type="screen4x3"/>
  <p:notesSz cx="6858000" cy="9144000"/>
  <p:defaultTextStyle>
    <a:defPPr>
      <a:defRPr lang="x-non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x-none"/>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6185437-8607-46DE-B926-4E009A4ADD5D}" type="datetimeFigureOut">
              <a:rPr lang="x-none" smtClean="0"/>
              <a:pPr/>
              <a:t>04/11/19</a:t>
            </a:fld>
            <a:endParaRPr lang="x-non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x-non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x-none"/>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FBDA59E-ED57-461E-8C41-E18A02DFD4B1}" type="slidenum">
              <a:rPr lang="x-none" smtClean="0"/>
              <a:pPr/>
              <a:t>‹#›</a:t>
            </a:fld>
            <a:endParaRPr lang="x-none"/>
          </a:p>
        </p:txBody>
      </p:sp>
    </p:spTree>
    <p:extLst>
      <p:ext uri="{BB962C8B-B14F-4D97-AF65-F5344CB8AC3E}">
        <p14:creationId xmlns:p14="http://schemas.microsoft.com/office/powerpoint/2010/main" xmlns="" val="165922093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A8985062-899F-490C-A5F0-3D4F71298C75}" type="datetime1">
              <a:rPr lang="x-none" smtClean="0"/>
              <a:pPr/>
              <a:t>04/11/19</a:t>
            </a:fld>
            <a:endParaRPr lang="x-none"/>
          </a:p>
        </p:txBody>
      </p:sp>
      <p:sp>
        <p:nvSpPr>
          <p:cNvPr id="5" name="Footer Placeholder 4"/>
          <p:cNvSpPr>
            <a:spLocks noGrp="1"/>
          </p:cNvSpPr>
          <p:nvPr>
            <p:ph type="ftr" sz="quarter" idx="11"/>
          </p:nvPr>
        </p:nvSpPr>
        <p:spPr/>
        <p:txBody>
          <a:bodyPr/>
          <a:lstStyle/>
          <a:p>
            <a:r>
              <a:rPr lang="en-US" smtClean="0"/>
              <a:t>Maysoon AlDuwais From "Managing Computer Networks", Dr. Rafee Jamal AlDeen</a:t>
            </a:r>
            <a:endParaRPr lang="x-none"/>
          </a:p>
        </p:txBody>
      </p:sp>
      <p:sp>
        <p:nvSpPr>
          <p:cNvPr id="6" name="Slide Number Placeholder 5"/>
          <p:cNvSpPr>
            <a:spLocks noGrp="1"/>
          </p:cNvSpPr>
          <p:nvPr>
            <p:ph type="sldNum" sz="quarter" idx="12"/>
          </p:nvPr>
        </p:nvSpPr>
        <p:spPr/>
        <p:txBody>
          <a:bodyPr/>
          <a:lstStyle/>
          <a:p>
            <a:fld id="{038BACC1-8530-4AB8-B3C7-000218338C8B}" type="slidenum">
              <a:rPr lang="x-none" smtClean="0"/>
              <a:pPr/>
              <a:t>‹#›</a:t>
            </a:fld>
            <a:endParaRPr lang="x-none"/>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A6EDB5-BE51-4081-BC07-62ABDDABBB61}" type="datetime1">
              <a:rPr lang="x-none" smtClean="0"/>
              <a:pPr/>
              <a:t>04/11/19</a:t>
            </a:fld>
            <a:endParaRPr lang="x-none"/>
          </a:p>
        </p:txBody>
      </p:sp>
      <p:sp>
        <p:nvSpPr>
          <p:cNvPr id="5" name="Footer Placeholder 4"/>
          <p:cNvSpPr>
            <a:spLocks noGrp="1"/>
          </p:cNvSpPr>
          <p:nvPr>
            <p:ph type="ftr" sz="quarter" idx="11"/>
          </p:nvPr>
        </p:nvSpPr>
        <p:spPr/>
        <p:txBody>
          <a:bodyPr/>
          <a:lstStyle/>
          <a:p>
            <a:r>
              <a:rPr lang="en-US" smtClean="0"/>
              <a:t>Maysoon AlDuwais From "Managing Computer Networks", Dr. Rafee Jamal AlDeen</a:t>
            </a:r>
            <a:endParaRPr lang="x-none"/>
          </a:p>
        </p:txBody>
      </p:sp>
      <p:sp>
        <p:nvSpPr>
          <p:cNvPr id="6" name="Slide Number Placeholder 5"/>
          <p:cNvSpPr>
            <a:spLocks noGrp="1"/>
          </p:cNvSpPr>
          <p:nvPr>
            <p:ph type="sldNum" sz="quarter" idx="12"/>
          </p:nvPr>
        </p:nvSpPr>
        <p:spPr/>
        <p:txBody>
          <a:bodyPr/>
          <a:lstStyle/>
          <a:p>
            <a:fld id="{038BACC1-8530-4AB8-B3C7-000218338C8B}" type="slidenum">
              <a:rPr lang="x-none" smtClean="0"/>
              <a:pPr/>
              <a:t>‹#›</a:t>
            </a:fld>
            <a:endParaRPr lang="x-non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4409E4-207F-4942-9DC4-D37CC4CD8194}" type="datetime1">
              <a:rPr lang="x-none" smtClean="0"/>
              <a:pPr/>
              <a:t>04/11/19</a:t>
            </a:fld>
            <a:endParaRPr lang="x-none"/>
          </a:p>
        </p:txBody>
      </p:sp>
      <p:sp>
        <p:nvSpPr>
          <p:cNvPr id="5" name="Footer Placeholder 4"/>
          <p:cNvSpPr>
            <a:spLocks noGrp="1"/>
          </p:cNvSpPr>
          <p:nvPr>
            <p:ph type="ftr" sz="quarter" idx="11"/>
          </p:nvPr>
        </p:nvSpPr>
        <p:spPr>
          <a:xfrm>
            <a:off x="2640597" y="6377459"/>
            <a:ext cx="3836404" cy="365125"/>
          </a:xfrm>
        </p:spPr>
        <p:txBody>
          <a:bodyPr/>
          <a:lstStyle/>
          <a:p>
            <a:r>
              <a:rPr lang="en-US" smtClean="0"/>
              <a:t>Maysoon AlDuwais From "Managing Computer Networks", Dr. Rafee Jamal AlDeen</a:t>
            </a:r>
            <a:endParaRPr lang="x-none"/>
          </a:p>
        </p:txBody>
      </p:sp>
      <p:sp>
        <p:nvSpPr>
          <p:cNvPr id="6" name="Slide Number Placeholder 5"/>
          <p:cNvSpPr>
            <a:spLocks noGrp="1"/>
          </p:cNvSpPr>
          <p:nvPr>
            <p:ph type="sldNum" sz="quarter" idx="12"/>
          </p:nvPr>
        </p:nvSpPr>
        <p:spPr/>
        <p:txBody>
          <a:bodyPr/>
          <a:lstStyle/>
          <a:p>
            <a:fld id="{038BACC1-8530-4AB8-B3C7-000218338C8B}" type="slidenum">
              <a:rPr lang="x-none" smtClean="0"/>
              <a:pPr/>
              <a:t>‹#›</a:t>
            </a:fld>
            <a:endParaRPr lang="x-non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lvl1pPr algn="l" rtl="0">
              <a:defRPr/>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lgn="just" rtl="0">
              <a:defRPr/>
            </a:lvl1pPr>
            <a:lvl2pPr algn="just" rtl="0">
              <a:defRPr/>
            </a:lvl2pPr>
            <a:lvl3pPr algn="just" rtl="0">
              <a:defRPr/>
            </a:lvl3pPr>
            <a:lvl4pPr algn="just" rtl="0">
              <a:defRPr/>
            </a:lvl4pPr>
            <a:lvl5pPr algn="just" rtl="0">
              <a:defRPr/>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E1AF3536-928B-4921-BE77-CAF67C66ECD4}" type="datetime1">
              <a:rPr lang="x-none" smtClean="0"/>
              <a:pPr/>
              <a:t>04/11/19</a:t>
            </a:fld>
            <a:endParaRPr lang="x-none"/>
          </a:p>
        </p:txBody>
      </p:sp>
      <p:sp>
        <p:nvSpPr>
          <p:cNvPr id="5" name="Footer Placeholder 4"/>
          <p:cNvSpPr>
            <a:spLocks noGrp="1"/>
          </p:cNvSpPr>
          <p:nvPr>
            <p:ph type="ftr" sz="quarter" idx="11"/>
          </p:nvPr>
        </p:nvSpPr>
        <p:spPr/>
        <p:txBody>
          <a:bodyPr/>
          <a:lstStyle/>
          <a:p>
            <a:r>
              <a:rPr lang="en-US" smtClean="0"/>
              <a:t>Maysoon AlDuwais From "Managing Computer Networks", Dr. Rafee Jamal AlDeen</a:t>
            </a:r>
            <a:endParaRPr lang="x-none"/>
          </a:p>
        </p:txBody>
      </p:sp>
      <p:sp>
        <p:nvSpPr>
          <p:cNvPr id="6" name="Slide Number Placeholder 5"/>
          <p:cNvSpPr>
            <a:spLocks noGrp="1"/>
          </p:cNvSpPr>
          <p:nvPr>
            <p:ph type="sldNum" sz="quarter" idx="12"/>
          </p:nvPr>
        </p:nvSpPr>
        <p:spPr/>
        <p:txBody>
          <a:bodyPr/>
          <a:lstStyle/>
          <a:p>
            <a:fld id="{038BACC1-8530-4AB8-B3C7-000218338C8B}" type="slidenum">
              <a:rPr lang="x-none" smtClean="0"/>
              <a:pPr/>
              <a:t>‹#›</a:t>
            </a:fld>
            <a:endParaRPr lang="x-non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3E0F1FE-8F71-480A-896D-294EB5EB373C}" type="datetime1">
              <a:rPr lang="x-none" smtClean="0"/>
              <a:pPr/>
              <a:t>04/11/19</a:t>
            </a:fld>
            <a:endParaRPr lang="x-none"/>
          </a:p>
        </p:txBody>
      </p:sp>
      <p:sp>
        <p:nvSpPr>
          <p:cNvPr id="5" name="Footer Placeholder 4"/>
          <p:cNvSpPr>
            <a:spLocks noGrp="1"/>
          </p:cNvSpPr>
          <p:nvPr>
            <p:ph type="ftr" sz="quarter" idx="11"/>
          </p:nvPr>
        </p:nvSpPr>
        <p:spPr/>
        <p:txBody>
          <a:bodyPr/>
          <a:lstStyle/>
          <a:p>
            <a:r>
              <a:rPr lang="en-US" smtClean="0"/>
              <a:t>Maysoon AlDuwais From "Managing Computer Networks", Dr. Rafee Jamal AlDeen</a:t>
            </a:r>
            <a:endParaRPr lang="x-none"/>
          </a:p>
        </p:txBody>
      </p:sp>
      <p:sp>
        <p:nvSpPr>
          <p:cNvPr id="6" name="Slide Number Placeholder 5"/>
          <p:cNvSpPr>
            <a:spLocks noGrp="1"/>
          </p:cNvSpPr>
          <p:nvPr>
            <p:ph type="sldNum" sz="quarter" idx="12"/>
          </p:nvPr>
        </p:nvSpPr>
        <p:spPr/>
        <p:txBody>
          <a:bodyPr/>
          <a:lstStyle/>
          <a:p>
            <a:fld id="{038BACC1-8530-4AB8-B3C7-000218338C8B}" type="slidenum">
              <a:rPr lang="x-none" smtClean="0"/>
              <a:pPr/>
              <a:t>‹#›</a:t>
            </a:fld>
            <a:endParaRPr lang="x-non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1EF54F3-5F19-46A2-9A44-186D7E8B0043}" type="datetime1">
              <a:rPr lang="x-none" smtClean="0"/>
              <a:pPr/>
              <a:t>04/11/19</a:t>
            </a:fld>
            <a:endParaRPr lang="x-none"/>
          </a:p>
        </p:txBody>
      </p:sp>
      <p:sp>
        <p:nvSpPr>
          <p:cNvPr id="6" name="Footer Placeholder 5"/>
          <p:cNvSpPr>
            <a:spLocks noGrp="1"/>
          </p:cNvSpPr>
          <p:nvPr>
            <p:ph type="ftr" sz="quarter" idx="11"/>
          </p:nvPr>
        </p:nvSpPr>
        <p:spPr/>
        <p:txBody>
          <a:bodyPr/>
          <a:lstStyle/>
          <a:p>
            <a:r>
              <a:rPr lang="en-US" smtClean="0"/>
              <a:t>Maysoon AlDuwais From "Managing Computer Networks", Dr. Rafee Jamal AlDeen</a:t>
            </a:r>
            <a:endParaRPr lang="x-none"/>
          </a:p>
        </p:txBody>
      </p:sp>
      <p:sp>
        <p:nvSpPr>
          <p:cNvPr id="7" name="Slide Number Placeholder 6"/>
          <p:cNvSpPr>
            <a:spLocks noGrp="1"/>
          </p:cNvSpPr>
          <p:nvPr>
            <p:ph type="sldNum" sz="quarter" idx="12"/>
          </p:nvPr>
        </p:nvSpPr>
        <p:spPr/>
        <p:txBody>
          <a:bodyPr/>
          <a:lstStyle/>
          <a:p>
            <a:fld id="{038BACC1-8530-4AB8-B3C7-000218338C8B}" type="slidenum">
              <a:rPr lang="x-none" smtClean="0"/>
              <a:pPr/>
              <a:t>‹#›</a:t>
            </a:fld>
            <a:endParaRPr lang="x-non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06257A1-F0AC-4AEE-93C2-D8509ADA0D0D}" type="datetime1">
              <a:rPr lang="x-none" smtClean="0"/>
              <a:pPr/>
              <a:t>04/11/19</a:t>
            </a:fld>
            <a:endParaRPr lang="x-none"/>
          </a:p>
        </p:txBody>
      </p:sp>
      <p:sp>
        <p:nvSpPr>
          <p:cNvPr id="8" name="Footer Placeholder 7"/>
          <p:cNvSpPr>
            <a:spLocks noGrp="1"/>
          </p:cNvSpPr>
          <p:nvPr>
            <p:ph type="ftr" sz="quarter" idx="11"/>
          </p:nvPr>
        </p:nvSpPr>
        <p:spPr/>
        <p:txBody>
          <a:bodyPr/>
          <a:lstStyle/>
          <a:p>
            <a:r>
              <a:rPr lang="en-US" smtClean="0"/>
              <a:t>Maysoon AlDuwais From "Managing Computer Networks", Dr. Rafee Jamal AlDeen</a:t>
            </a:r>
            <a:endParaRPr lang="x-none"/>
          </a:p>
        </p:txBody>
      </p:sp>
      <p:sp>
        <p:nvSpPr>
          <p:cNvPr id="9" name="Slide Number Placeholder 8"/>
          <p:cNvSpPr>
            <a:spLocks noGrp="1"/>
          </p:cNvSpPr>
          <p:nvPr>
            <p:ph type="sldNum" sz="quarter" idx="12"/>
          </p:nvPr>
        </p:nvSpPr>
        <p:spPr/>
        <p:txBody>
          <a:bodyPr/>
          <a:lstStyle/>
          <a:p>
            <a:fld id="{038BACC1-8530-4AB8-B3C7-000218338C8B}" type="slidenum">
              <a:rPr lang="x-none" smtClean="0"/>
              <a:pPr/>
              <a:t>‹#›</a:t>
            </a:fld>
            <a:endParaRPr lang="x-non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06D971-8EC1-4738-852A-51A83E8635C5}" type="datetime1">
              <a:rPr lang="x-none" smtClean="0"/>
              <a:pPr/>
              <a:t>04/11/19</a:t>
            </a:fld>
            <a:endParaRPr lang="x-none"/>
          </a:p>
        </p:txBody>
      </p:sp>
      <p:sp>
        <p:nvSpPr>
          <p:cNvPr id="4" name="Footer Placeholder 3"/>
          <p:cNvSpPr>
            <a:spLocks noGrp="1"/>
          </p:cNvSpPr>
          <p:nvPr>
            <p:ph type="ftr" sz="quarter" idx="11"/>
          </p:nvPr>
        </p:nvSpPr>
        <p:spPr/>
        <p:txBody>
          <a:bodyPr/>
          <a:lstStyle/>
          <a:p>
            <a:r>
              <a:rPr lang="en-US" smtClean="0"/>
              <a:t>Maysoon AlDuwais From "Managing Computer Networks", Dr. Rafee Jamal AlDeen</a:t>
            </a:r>
            <a:endParaRPr lang="x-none"/>
          </a:p>
        </p:txBody>
      </p:sp>
      <p:sp>
        <p:nvSpPr>
          <p:cNvPr id="5" name="Slide Number Placeholder 4"/>
          <p:cNvSpPr>
            <a:spLocks noGrp="1"/>
          </p:cNvSpPr>
          <p:nvPr>
            <p:ph type="sldNum" sz="quarter" idx="12"/>
          </p:nvPr>
        </p:nvSpPr>
        <p:spPr/>
        <p:txBody>
          <a:bodyPr/>
          <a:lstStyle/>
          <a:p>
            <a:fld id="{038BACC1-8530-4AB8-B3C7-000218338C8B}" type="slidenum">
              <a:rPr lang="x-none" smtClean="0"/>
              <a:pPr/>
              <a:t>‹#›</a:t>
            </a:fld>
            <a:endParaRPr lang="x-non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CF5731-DE83-4BC9-B7B2-DEBB868A5870}" type="datetime1">
              <a:rPr lang="x-none" smtClean="0"/>
              <a:pPr/>
              <a:t>04/11/19</a:t>
            </a:fld>
            <a:endParaRPr lang="x-none"/>
          </a:p>
        </p:txBody>
      </p:sp>
      <p:sp>
        <p:nvSpPr>
          <p:cNvPr id="3" name="Footer Placeholder 2"/>
          <p:cNvSpPr>
            <a:spLocks noGrp="1"/>
          </p:cNvSpPr>
          <p:nvPr>
            <p:ph type="ftr" sz="quarter" idx="11"/>
          </p:nvPr>
        </p:nvSpPr>
        <p:spPr/>
        <p:txBody>
          <a:bodyPr/>
          <a:lstStyle/>
          <a:p>
            <a:r>
              <a:rPr lang="en-US" smtClean="0"/>
              <a:t>Maysoon AlDuwais From "Managing Computer Networks", Dr. Rafee Jamal AlDeen</a:t>
            </a:r>
            <a:endParaRPr lang="x-none"/>
          </a:p>
        </p:txBody>
      </p:sp>
      <p:sp>
        <p:nvSpPr>
          <p:cNvPr id="4" name="Slide Number Placeholder 3"/>
          <p:cNvSpPr>
            <a:spLocks noGrp="1"/>
          </p:cNvSpPr>
          <p:nvPr>
            <p:ph type="sldNum" sz="quarter" idx="12"/>
          </p:nvPr>
        </p:nvSpPr>
        <p:spPr/>
        <p:txBody>
          <a:bodyPr/>
          <a:lstStyle/>
          <a:p>
            <a:fld id="{038BACC1-8530-4AB8-B3C7-000218338C8B}" type="slidenum">
              <a:rPr lang="x-none" smtClean="0"/>
              <a:pPr/>
              <a:t>‹#›</a:t>
            </a:fld>
            <a:endParaRPr lang="x-non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7D2DD16-0CD0-4D72-A3AC-E0A3C18E5E63}" type="datetime1">
              <a:rPr lang="x-none" smtClean="0"/>
              <a:pPr/>
              <a:t>04/11/19</a:t>
            </a:fld>
            <a:endParaRPr lang="x-none"/>
          </a:p>
        </p:txBody>
      </p:sp>
      <p:sp>
        <p:nvSpPr>
          <p:cNvPr id="6" name="Footer Placeholder 5"/>
          <p:cNvSpPr>
            <a:spLocks noGrp="1"/>
          </p:cNvSpPr>
          <p:nvPr>
            <p:ph type="ftr" sz="quarter" idx="11"/>
          </p:nvPr>
        </p:nvSpPr>
        <p:spPr/>
        <p:txBody>
          <a:bodyPr/>
          <a:lstStyle/>
          <a:p>
            <a:r>
              <a:rPr lang="en-US" smtClean="0"/>
              <a:t>Maysoon AlDuwais From "Managing Computer Networks", Dr. Rafee Jamal AlDeen</a:t>
            </a:r>
            <a:endParaRPr lang="x-none"/>
          </a:p>
        </p:txBody>
      </p:sp>
      <p:sp>
        <p:nvSpPr>
          <p:cNvPr id="7" name="Slide Number Placeholder 6"/>
          <p:cNvSpPr>
            <a:spLocks noGrp="1"/>
          </p:cNvSpPr>
          <p:nvPr>
            <p:ph type="sldNum" sz="quarter" idx="12"/>
          </p:nvPr>
        </p:nvSpPr>
        <p:spPr/>
        <p:txBody>
          <a:bodyPr/>
          <a:lstStyle/>
          <a:p>
            <a:fld id="{038BACC1-8530-4AB8-B3C7-000218338C8B}" type="slidenum">
              <a:rPr lang="x-none" smtClean="0"/>
              <a:pPr/>
              <a:t>‹#›</a:t>
            </a:fld>
            <a:endParaRPr lang="x-none"/>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2EA76D2-B4F7-4A08-96F4-FCE23C762B2E}" type="datetime1">
              <a:rPr lang="x-none" smtClean="0"/>
              <a:pPr/>
              <a:t>04/11/19</a:t>
            </a:fld>
            <a:endParaRPr lang="x-none"/>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smtClean="0"/>
              <a:t>Maysoon AlDuwais From "Managing Computer Networks", Dr. Rafee Jamal AlDeen</a:t>
            </a:r>
            <a:endParaRPr lang="x-none"/>
          </a:p>
        </p:txBody>
      </p:sp>
      <p:sp>
        <p:nvSpPr>
          <p:cNvPr id="7" name="Slide Number Placeholder 6"/>
          <p:cNvSpPr>
            <a:spLocks noGrp="1"/>
          </p:cNvSpPr>
          <p:nvPr>
            <p:ph type="sldNum" sz="quarter" idx="12"/>
          </p:nvPr>
        </p:nvSpPr>
        <p:spPr>
          <a:xfrm>
            <a:off x="8339328" y="1170432"/>
            <a:ext cx="733864" cy="201168"/>
          </a:xfrm>
        </p:spPr>
        <p:txBody>
          <a:bodyPr/>
          <a:lstStyle/>
          <a:p>
            <a:fld id="{038BACC1-8530-4AB8-B3C7-000218338C8B}" type="slidenum">
              <a:rPr lang="x-none" smtClean="0"/>
              <a:pPr/>
              <a:t>‹#›</a:t>
            </a:fld>
            <a:endParaRPr lang="x-none"/>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0B958C2-1762-478E-B0C6-34A10F3BD3ED}" type="datetime1">
              <a:rPr lang="x-none" smtClean="0"/>
              <a:pPr/>
              <a:t>04/11/19</a:t>
            </a:fld>
            <a:endParaRPr lang="x-none"/>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r>
              <a:rPr lang="en-US" smtClean="0"/>
              <a:t>Maysoon AlDuwais From "Managing Computer Networks", Dr. Rafee Jamal AlDeen</a:t>
            </a:r>
            <a:endParaRPr lang="x-none"/>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38BACC1-8530-4AB8-B3C7-000218338C8B}" type="slidenum">
              <a:rPr lang="x-none" smtClean="0"/>
              <a:pPr/>
              <a:t>‹#›</a:t>
            </a:fld>
            <a:endParaRPr lang="x-none"/>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1" eaLnBrk="1" latinLnBrk="0" hangingPunct="1">
        <a:spcBef>
          <a:spcPct val="0"/>
        </a:spcBef>
        <a:buNone/>
        <a:defRPr kumimoji="0" sz="4500" b="1" kern="1200">
          <a:solidFill>
            <a:schemeClr val="accent1">
              <a:satMod val="150000"/>
            </a:schemeClr>
          </a:solidFill>
          <a:effectLst/>
          <a:latin typeface="Arial" pitchFamily="34" charset="0"/>
          <a:ea typeface="+mj-ea"/>
          <a:cs typeface="Arial" pitchFamily="34" charset="0"/>
        </a:defRPr>
      </a:lvl1pPr>
      <a:extLst/>
    </p:titleStyle>
    <p:bodyStyle>
      <a:lvl1pPr marL="438912" indent="-320040" algn="r" rtl="1" eaLnBrk="1" latinLnBrk="0" hangingPunct="1">
        <a:spcBef>
          <a:spcPts val="0"/>
        </a:spcBef>
        <a:buClr>
          <a:schemeClr val="accent1"/>
        </a:buClr>
        <a:buSzPct val="80000"/>
        <a:buFont typeface="Wingdings 2"/>
        <a:buChar char=""/>
        <a:defRPr kumimoji="0" sz="3200" kern="1200">
          <a:solidFill>
            <a:schemeClr val="tx1"/>
          </a:solidFill>
          <a:latin typeface="Arial" pitchFamily="34" charset="0"/>
          <a:ea typeface="+mn-ea"/>
          <a:cs typeface="Arial" pitchFamily="34" charset="0"/>
        </a:defRPr>
      </a:lvl1pPr>
      <a:lvl2pPr marL="731520" indent="-274320" algn="r" rtl="1" eaLnBrk="1" latinLnBrk="0" hangingPunct="1">
        <a:spcBef>
          <a:spcPct val="20000"/>
        </a:spcBef>
        <a:buClr>
          <a:schemeClr val="accent2"/>
        </a:buClr>
        <a:buSzPct val="90000"/>
        <a:buFont typeface="Wingdings"/>
        <a:buChar char=""/>
        <a:defRPr kumimoji="0" sz="2800" kern="1200">
          <a:solidFill>
            <a:schemeClr val="tx1"/>
          </a:solidFill>
          <a:latin typeface="Arial" pitchFamily="34" charset="0"/>
          <a:ea typeface="+mn-ea"/>
          <a:cs typeface="Arial" pitchFamily="34" charset="0"/>
        </a:defRPr>
      </a:lvl2pPr>
      <a:lvl3pPr marL="996696" indent="-228600" algn="r" rtl="1" eaLnBrk="1" latinLnBrk="0" hangingPunct="1">
        <a:spcBef>
          <a:spcPct val="20000"/>
        </a:spcBef>
        <a:buClr>
          <a:schemeClr val="accent3"/>
        </a:buClr>
        <a:buFont typeface="Arial"/>
        <a:buChar char="▪"/>
        <a:defRPr kumimoji="0" sz="2400" kern="1200">
          <a:solidFill>
            <a:schemeClr val="tx1"/>
          </a:solidFill>
          <a:latin typeface="Arial" pitchFamily="34" charset="0"/>
          <a:ea typeface="+mn-ea"/>
          <a:cs typeface="Arial" pitchFamily="34" charset="0"/>
        </a:defRPr>
      </a:lvl3pPr>
      <a:lvl4pPr marL="1216152" indent="-182880" algn="r" rtl="1" eaLnBrk="1" latinLnBrk="0" hangingPunct="1">
        <a:spcBef>
          <a:spcPct val="20000"/>
        </a:spcBef>
        <a:buClr>
          <a:schemeClr val="accent4"/>
        </a:buClr>
        <a:buFont typeface="Arial"/>
        <a:buChar char="▪"/>
        <a:defRPr kumimoji="0" sz="2000" kern="1200">
          <a:solidFill>
            <a:schemeClr val="tx1"/>
          </a:solidFill>
          <a:latin typeface="Arial" pitchFamily="34" charset="0"/>
          <a:ea typeface="+mn-ea"/>
          <a:cs typeface="Arial" pitchFamily="34" charset="0"/>
        </a:defRPr>
      </a:lvl4pPr>
      <a:lvl5pPr marL="1426464" indent="-182880" algn="r" rtl="1" eaLnBrk="1" latinLnBrk="0" hangingPunct="1">
        <a:spcBef>
          <a:spcPct val="20000"/>
        </a:spcBef>
        <a:buClr>
          <a:schemeClr val="accent5"/>
        </a:buClr>
        <a:buFont typeface="Wingdings 3"/>
        <a:buChar char=""/>
        <a:defRPr kumimoji="0" lang="en-US" sz="2000" kern="1200" smtClean="0">
          <a:solidFill>
            <a:schemeClr val="tx1"/>
          </a:solidFill>
          <a:latin typeface="Arial" pitchFamily="34" charset="0"/>
          <a:ea typeface="+mn-ea"/>
          <a:cs typeface="Arial" pitchFamily="34" charset="0"/>
        </a:defRPr>
      </a:lvl5pPr>
      <a:lvl6pPr marL="1627632" indent="-182880" algn="r" rtl="1"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r" rtl="1"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r" rtl="1"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r" rtl="1"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 Id="rId5" Type="http://schemas.openxmlformats.org/officeDocument/2006/relationships/image" Target="../media/image8.wmf"/><Relationship Id="rId4" Type="http://schemas.openxmlformats.org/officeDocument/2006/relationships/image" Target="../media/image7.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8077200" cy="1673352"/>
          </a:xfrm>
        </p:spPr>
        <p:txBody>
          <a:bodyPr>
            <a:normAutofit fontScale="90000"/>
          </a:bodyPr>
          <a:lstStyle/>
          <a:p>
            <a:pPr algn="ctr" rtl="0"/>
            <a:r>
              <a:rPr lang="en-US" smtClean="0"/>
              <a:t>Lec8: </a:t>
            </a:r>
            <a:r>
              <a:rPr lang="en-US" sz="4000" dirty="0" smtClean="0"/>
              <a:t>Tools and methods for controlling and managing Networks</a:t>
            </a:r>
            <a:endParaRPr lang="x-none" dirty="0"/>
          </a:p>
        </p:txBody>
      </p:sp>
      <p:sp>
        <p:nvSpPr>
          <p:cNvPr id="4" name="Slide Number Placeholder 3"/>
          <p:cNvSpPr>
            <a:spLocks noGrp="1"/>
          </p:cNvSpPr>
          <p:nvPr>
            <p:ph type="sldNum" sz="quarter" idx="12"/>
          </p:nvPr>
        </p:nvSpPr>
        <p:spPr/>
        <p:txBody>
          <a:bodyPr/>
          <a:lstStyle/>
          <a:p>
            <a:fld id="{038BACC1-8530-4AB8-B3C7-000218338C8B}" type="slidenum">
              <a:rPr lang="x-none" smtClean="0"/>
              <a:pPr/>
              <a:t>1</a:t>
            </a:fld>
            <a:endParaRPr lang="x-non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Protocols Analyzer Software Tools</a:t>
            </a:r>
            <a:endParaRPr lang="en-US" sz="3600" dirty="0"/>
          </a:p>
        </p:txBody>
      </p:sp>
      <p:sp>
        <p:nvSpPr>
          <p:cNvPr id="3" name="Content Placeholder 2"/>
          <p:cNvSpPr>
            <a:spLocks noGrp="1"/>
          </p:cNvSpPr>
          <p:nvPr>
            <p:ph idx="1"/>
          </p:nvPr>
        </p:nvSpPr>
        <p:spPr/>
        <p:txBody>
          <a:bodyPr/>
          <a:lstStyle/>
          <a:p>
            <a:r>
              <a:rPr lang="en-US" dirty="0" smtClean="0"/>
              <a:t>Tools that are used for reading exchanged data packets produced by a protocol.</a:t>
            </a:r>
          </a:p>
          <a:p>
            <a:pPr>
              <a:buNone/>
            </a:pPr>
            <a:endParaRPr lang="en-US" dirty="0" smtClean="0"/>
          </a:p>
          <a:p>
            <a:r>
              <a:rPr lang="en-US" dirty="0" smtClean="0"/>
              <a:t>There are different protocols analyzers suitable for different kind of communications. </a:t>
            </a:r>
          </a:p>
          <a:p>
            <a:pPr>
              <a:buNone/>
            </a:pPr>
            <a:endParaRPr lang="en-US" dirty="0" smtClean="0"/>
          </a:p>
          <a:p>
            <a:r>
              <a:rPr lang="en-US" dirty="0" smtClean="0"/>
              <a:t>Example:</a:t>
            </a:r>
          </a:p>
          <a:p>
            <a:pPr lvl="1"/>
            <a:r>
              <a:rPr lang="en-US" dirty="0" err="1" smtClean="0"/>
              <a:t>Wireshark</a:t>
            </a:r>
            <a:r>
              <a:rPr lang="en-US" dirty="0" smtClean="0"/>
              <a:t> </a:t>
            </a:r>
          </a:p>
          <a:p>
            <a:endParaRPr lang="en-US" dirty="0"/>
          </a:p>
        </p:txBody>
      </p:sp>
      <p:sp>
        <p:nvSpPr>
          <p:cNvPr id="4" name="Slide Number Placeholder 3"/>
          <p:cNvSpPr>
            <a:spLocks noGrp="1"/>
          </p:cNvSpPr>
          <p:nvPr>
            <p:ph type="sldNum" sz="quarter" idx="12"/>
          </p:nvPr>
        </p:nvSpPr>
        <p:spPr/>
        <p:txBody>
          <a:bodyPr/>
          <a:lstStyle/>
          <a:p>
            <a:fld id="{038BACC1-8530-4AB8-B3C7-000218338C8B}" type="slidenum">
              <a:rPr lang="x-none" smtClean="0"/>
              <a:pPr/>
              <a:t>10</a:t>
            </a:fld>
            <a:endParaRPr lang="x-none"/>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t>Functions of Protocols Analyzer Software Tools</a:t>
            </a:r>
            <a:endParaRPr lang="en-US" sz="3200" dirty="0"/>
          </a:p>
        </p:txBody>
      </p:sp>
      <p:sp>
        <p:nvSpPr>
          <p:cNvPr id="3" name="Content Placeholder 2"/>
          <p:cNvSpPr>
            <a:spLocks noGrp="1"/>
          </p:cNvSpPr>
          <p:nvPr>
            <p:ph idx="1"/>
          </p:nvPr>
        </p:nvSpPr>
        <p:spPr>
          <a:xfrm>
            <a:off x="228600" y="1524001"/>
            <a:ext cx="8458200" cy="4876800"/>
          </a:xfrm>
        </p:spPr>
        <p:txBody>
          <a:bodyPr>
            <a:normAutofit fontScale="77500" lnSpcReduction="20000"/>
          </a:bodyPr>
          <a:lstStyle/>
          <a:p>
            <a:pPr marL="633222" indent="-514350">
              <a:lnSpc>
                <a:spcPct val="170000"/>
              </a:lnSpc>
              <a:buFont typeface="+mj-lt"/>
              <a:buAutoNum type="arabicPeriod"/>
            </a:pPr>
            <a:r>
              <a:rPr lang="en-US" dirty="0" smtClean="0"/>
              <a:t>Capture transferred data packets from the network.</a:t>
            </a:r>
          </a:p>
          <a:p>
            <a:pPr marL="633222" indent="-514350">
              <a:lnSpc>
                <a:spcPct val="170000"/>
              </a:lnSpc>
              <a:buFont typeface="+mj-lt"/>
              <a:buAutoNum type="arabicPeriod"/>
            </a:pPr>
            <a:r>
              <a:rPr lang="en-US" dirty="0" smtClean="0"/>
              <a:t>Uses special software to decode the captured data.</a:t>
            </a:r>
          </a:p>
          <a:p>
            <a:pPr marL="633222" indent="-514350">
              <a:lnSpc>
                <a:spcPct val="170000"/>
              </a:lnSpc>
              <a:buFont typeface="+mj-lt"/>
              <a:buAutoNum type="arabicPeriod"/>
            </a:pPr>
            <a:r>
              <a:rPr lang="en-US" dirty="0" smtClean="0"/>
              <a:t>Filtering and sorting the received data to facilitate processing them.</a:t>
            </a:r>
          </a:p>
          <a:p>
            <a:pPr marL="633222" indent="-514350">
              <a:lnSpc>
                <a:spcPct val="170000"/>
              </a:lnSpc>
              <a:buFont typeface="+mj-lt"/>
              <a:buAutoNum type="arabicPeriod"/>
            </a:pPr>
            <a:r>
              <a:rPr lang="en-US" dirty="0" smtClean="0"/>
              <a:t>Offers readable identifiers for the used protocols.</a:t>
            </a:r>
          </a:p>
          <a:p>
            <a:pPr marL="633222" indent="-514350">
              <a:lnSpc>
                <a:spcPct val="170000"/>
              </a:lnSpc>
              <a:buFont typeface="+mj-lt"/>
              <a:buAutoNum type="arabicPeriod"/>
            </a:pPr>
            <a:r>
              <a:rPr lang="en-US" dirty="0" smtClean="0"/>
              <a:t>Viewing the collected packets directly after capturing them or later.</a:t>
            </a:r>
          </a:p>
          <a:p>
            <a:pPr marL="633222" indent="-514350">
              <a:lnSpc>
                <a:spcPct val="170000"/>
              </a:lnSpc>
              <a:buFont typeface="+mj-lt"/>
              <a:buAutoNum type="arabicPeriod"/>
            </a:pPr>
            <a:r>
              <a:rPr lang="en-US" dirty="0" smtClean="0"/>
              <a:t>Generating data traffic on the network.</a:t>
            </a:r>
          </a:p>
        </p:txBody>
      </p:sp>
      <p:sp>
        <p:nvSpPr>
          <p:cNvPr id="4" name="Slide Number Placeholder 3"/>
          <p:cNvSpPr>
            <a:spLocks noGrp="1"/>
          </p:cNvSpPr>
          <p:nvPr>
            <p:ph type="sldNum" sz="quarter" idx="12"/>
          </p:nvPr>
        </p:nvSpPr>
        <p:spPr/>
        <p:txBody>
          <a:bodyPr/>
          <a:lstStyle/>
          <a:p>
            <a:fld id="{038BACC1-8530-4AB8-B3C7-000218338C8B}" type="slidenum">
              <a:rPr lang="x-none" smtClean="0"/>
              <a:pPr/>
              <a:t>11</a:t>
            </a:fld>
            <a:endParaRPr lang="x-none"/>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Functions of Statistical Reports Generator Software Tool</a:t>
            </a:r>
            <a:endParaRPr lang="en-US" sz="3600" dirty="0"/>
          </a:p>
        </p:txBody>
      </p:sp>
      <p:sp>
        <p:nvSpPr>
          <p:cNvPr id="3" name="Content Placeholder 2"/>
          <p:cNvSpPr>
            <a:spLocks noGrp="1"/>
          </p:cNvSpPr>
          <p:nvPr>
            <p:ph idx="1"/>
          </p:nvPr>
        </p:nvSpPr>
        <p:spPr/>
        <p:txBody>
          <a:bodyPr>
            <a:normAutofit/>
          </a:bodyPr>
          <a:lstStyle/>
          <a:p>
            <a:pPr marL="633222" indent="-514350">
              <a:buFont typeface="+mj-lt"/>
              <a:buAutoNum type="arabicPeriod"/>
            </a:pPr>
            <a:r>
              <a:rPr lang="en-US" sz="2500" dirty="0" smtClean="0"/>
              <a:t>Collects statistical data using report programs and use them as a daily evaluation for network operation.</a:t>
            </a:r>
          </a:p>
          <a:p>
            <a:pPr marL="633222" indent="-514350">
              <a:buFont typeface="+mj-lt"/>
              <a:buAutoNum type="arabicPeriod"/>
            </a:pPr>
            <a:endParaRPr lang="en-US" sz="2500" dirty="0" smtClean="0"/>
          </a:p>
          <a:p>
            <a:pPr marL="633222" indent="-514350">
              <a:buFont typeface="+mj-lt"/>
              <a:buAutoNum type="arabicPeriod"/>
            </a:pPr>
            <a:r>
              <a:rPr lang="en-US" sz="2500" dirty="0" smtClean="0"/>
              <a:t>Collect and format LAN network information before and after any failure or for any changes in the network.</a:t>
            </a:r>
          </a:p>
          <a:p>
            <a:pPr marL="633222" indent="-514350">
              <a:buFont typeface="+mj-lt"/>
              <a:buAutoNum type="arabicPeriod"/>
            </a:pPr>
            <a:endParaRPr lang="en-US" sz="2500" dirty="0" smtClean="0"/>
          </a:p>
          <a:p>
            <a:pPr marL="633222" indent="-514350">
              <a:buFont typeface="+mj-lt"/>
              <a:buAutoNum type="arabicPeriod"/>
            </a:pPr>
            <a:r>
              <a:rPr lang="en-US" sz="2500" dirty="0" smtClean="0"/>
              <a:t>Plan for future network requirements and costs. </a:t>
            </a:r>
            <a:endParaRPr lang="en-US" sz="2500" dirty="0"/>
          </a:p>
        </p:txBody>
      </p:sp>
      <p:sp>
        <p:nvSpPr>
          <p:cNvPr id="4" name="Slide Number Placeholder 3"/>
          <p:cNvSpPr>
            <a:spLocks noGrp="1"/>
          </p:cNvSpPr>
          <p:nvPr>
            <p:ph type="sldNum" sz="quarter" idx="12"/>
          </p:nvPr>
        </p:nvSpPr>
        <p:spPr/>
        <p:txBody>
          <a:bodyPr/>
          <a:lstStyle/>
          <a:p>
            <a:fld id="{038BACC1-8530-4AB8-B3C7-000218338C8B}" type="slidenum">
              <a:rPr lang="x-none" smtClean="0"/>
              <a:pPr/>
              <a:t>12</a:t>
            </a:fld>
            <a:endParaRPr lang="x-none"/>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LAN Measurements Software</a:t>
            </a:r>
            <a:endParaRPr lang="en-US" sz="4000" dirty="0"/>
          </a:p>
        </p:txBody>
      </p:sp>
      <p:sp>
        <p:nvSpPr>
          <p:cNvPr id="3" name="Content Placeholder 2"/>
          <p:cNvSpPr>
            <a:spLocks noGrp="1"/>
          </p:cNvSpPr>
          <p:nvPr>
            <p:ph idx="1"/>
          </p:nvPr>
        </p:nvSpPr>
        <p:spPr/>
        <p:txBody>
          <a:bodyPr>
            <a:normAutofit/>
          </a:bodyPr>
          <a:lstStyle/>
          <a:p>
            <a:r>
              <a:rPr lang="en-US" sz="3100" dirty="0" smtClean="0"/>
              <a:t>Measurements programs that is used specially for LAN is considered as a subsection programs from the general inventory programs. </a:t>
            </a:r>
          </a:p>
          <a:p>
            <a:endParaRPr lang="en-US" sz="3100" dirty="0" smtClean="0"/>
          </a:p>
          <a:p>
            <a:r>
              <a:rPr lang="en-US" sz="3100" dirty="0" smtClean="0"/>
              <a:t>It gives an important information about the network and suggest important applications on it .</a:t>
            </a:r>
            <a:endParaRPr lang="en-US" sz="3100" dirty="0"/>
          </a:p>
        </p:txBody>
      </p:sp>
      <p:sp>
        <p:nvSpPr>
          <p:cNvPr id="4" name="Slide Number Placeholder 3"/>
          <p:cNvSpPr>
            <a:spLocks noGrp="1"/>
          </p:cNvSpPr>
          <p:nvPr>
            <p:ph type="sldNum" sz="quarter" idx="12"/>
          </p:nvPr>
        </p:nvSpPr>
        <p:spPr/>
        <p:txBody>
          <a:bodyPr/>
          <a:lstStyle/>
          <a:p>
            <a:fld id="{038BACC1-8530-4AB8-B3C7-000218338C8B}" type="slidenum">
              <a:rPr lang="x-none" smtClean="0"/>
              <a:pPr/>
              <a:t>13</a:t>
            </a:fld>
            <a:endParaRPr lang="x-none"/>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Functions of LAN Measurements Software</a:t>
            </a:r>
            <a:endParaRPr lang="en-US" sz="3600" dirty="0"/>
          </a:p>
        </p:txBody>
      </p:sp>
      <p:sp>
        <p:nvSpPr>
          <p:cNvPr id="3" name="Content Placeholder 2"/>
          <p:cNvSpPr>
            <a:spLocks noGrp="1"/>
          </p:cNvSpPr>
          <p:nvPr>
            <p:ph idx="1"/>
          </p:nvPr>
        </p:nvSpPr>
        <p:spPr/>
        <p:txBody>
          <a:bodyPr>
            <a:normAutofit fontScale="85000" lnSpcReduction="20000"/>
          </a:bodyPr>
          <a:lstStyle/>
          <a:p>
            <a:pPr marL="633222" indent="-514350">
              <a:buFont typeface="+mj-lt"/>
              <a:buAutoNum type="arabicPeriod"/>
            </a:pPr>
            <a:r>
              <a:rPr lang="en-US" dirty="0" smtClean="0"/>
              <a:t>Determining the number of copies of software that should be bought to improve the performance of network management.</a:t>
            </a:r>
          </a:p>
          <a:p>
            <a:pPr marL="633222" indent="-514350">
              <a:buFont typeface="+mj-lt"/>
              <a:buAutoNum type="arabicPeriod" startAt="2"/>
            </a:pPr>
            <a:endParaRPr lang="en-US" dirty="0" smtClean="0"/>
          </a:p>
          <a:p>
            <a:pPr marL="633222" indent="-514350">
              <a:buFont typeface="+mj-lt"/>
              <a:buAutoNum type="arabicPeriod" startAt="2"/>
            </a:pPr>
            <a:r>
              <a:rPr lang="en-US" dirty="0" smtClean="0"/>
              <a:t>Improving security system in the network.</a:t>
            </a:r>
          </a:p>
          <a:p>
            <a:pPr marL="633222" indent="-514350">
              <a:buFont typeface="+mj-lt"/>
              <a:buAutoNum type="arabicPeriod" startAt="2"/>
            </a:pPr>
            <a:endParaRPr lang="en-US" dirty="0" smtClean="0"/>
          </a:p>
          <a:p>
            <a:pPr marL="633222" indent="-514350">
              <a:buFont typeface="+mj-lt"/>
              <a:buAutoNum type="arabicPeriod" startAt="2"/>
            </a:pPr>
            <a:r>
              <a:rPr lang="en-US" dirty="0" smtClean="0"/>
              <a:t>Collecting statistical data.</a:t>
            </a:r>
          </a:p>
          <a:p>
            <a:pPr marL="633222" indent="-514350">
              <a:buFont typeface="+mj-lt"/>
              <a:buAutoNum type="arabicPeriod" startAt="2"/>
            </a:pPr>
            <a:endParaRPr lang="en-US" dirty="0" smtClean="0"/>
          </a:p>
          <a:p>
            <a:pPr marL="633222" indent="-514350">
              <a:buFont typeface="+mj-lt"/>
              <a:buAutoNum type="arabicPeriod" startAt="2"/>
            </a:pPr>
            <a:r>
              <a:rPr lang="en-US" dirty="0" smtClean="0"/>
              <a:t>Gives an overview about the users, resources and times of using the resources.</a:t>
            </a:r>
          </a:p>
          <a:p>
            <a:pPr marL="633222" indent="-514350">
              <a:buFont typeface="+mj-lt"/>
              <a:buAutoNum type="arabicPeriod" startAt="2"/>
            </a:pPr>
            <a:endParaRPr lang="en-US" dirty="0" smtClean="0"/>
          </a:p>
          <a:p>
            <a:pPr marL="633222" indent="-514350">
              <a:buFont typeface="+mj-lt"/>
              <a:buAutoNum type="arabicPeriod" startAt="2"/>
            </a:pPr>
            <a:r>
              <a:rPr lang="en-US" dirty="0" smtClean="0"/>
              <a:t>Offers a huge support for load balancing and operational reports.</a:t>
            </a:r>
            <a:endParaRPr lang="en-US" dirty="0"/>
          </a:p>
        </p:txBody>
      </p:sp>
      <p:sp>
        <p:nvSpPr>
          <p:cNvPr id="4" name="Slide Number Placeholder 3"/>
          <p:cNvSpPr>
            <a:spLocks noGrp="1"/>
          </p:cNvSpPr>
          <p:nvPr>
            <p:ph type="sldNum" sz="quarter" idx="12"/>
          </p:nvPr>
        </p:nvSpPr>
        <p:spPr/>
        <p:txBody>
          <a:bodyPr/>
          <a:lstStyle/>
          <a:p>
            <a:fld id="{038BACC1-8530-4AB8-B3C7-000218338C8B}" type="slidenum">
              <a:rPr lang="x-none" smtClean="0"/>
              <a:pPr/>
              <a:t>14</a:t>
            </a:fld>
            <a:endParaRPr lang="x-none"/>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Problem Solving Life Cycle</a:t>
            </a:r>
            <a:endParaRPr lang="x-none" dirty="0"/>
          </a:p>
        </p:txBody>
      </p:sp>
      <p:sp>
        <p:nvSpPr>
          <p:cNvPr id="4" name="Slide Number Placeholder 3"/>
          <p:cNvSpPr>
            <a:spLocks noGrp="1"/>
          </p:cNvSpPr>
          <p:nvPr>
            <p:ph type="sldNum" sz="quarter" idx="12"/>
          </p:nvPr>
        </p:nvSpPr>
        <p:spPr/>
        <p:txBody>
          <a:bodyPr/>
          <a:lstStyle/>
          <a:p>
            <a:fld id="{038BACC1-8530-4AB8-B3C7-000218338C8B}" type="slidenum">
              <a:rPr lang="x-none" smtClean="0"/>
              <a:pPr/>
              <a:t>15</a:t>
            </a:fld>
            <a:endParaRPr lang="x-none"/>
          </a:p>
        </p:txBody>
      </p:sp>
      <p:sp>
        <p:nvSpPr>
          <p:cNvPr id="6" name="TextBox 5"/>
          <p:cNvSpPr txBox="1"/>
          <p:nvPr/>
        </p:nvSpPr>
        <p:spPr>
          <a:xfrm>
            <a:off x="990600" y="3124200"/>
            <a:ext cx="990600" cy="369332"/>
          </a:xfrm>
          <a:prstGeom prst="rect">
            <a:avLst/>
          </a:prstGeom>
          <a:noFill/>
        </p:spPr>
        <p:txBody>
          <a:bodyPr wrap="square" rtlCol="1">
            <a:spAutoFit/>
          </a:bodyPr>
          <a:lstStyle/>
          <a:p>
            <a:r>
              <a:rPr lang="en-GB" dirty="0" smtClean="0"/>
              <a:t>User</a:t>
            </a:r>
            <a:endParaRPr lang="x-none" dirty="0"/>
          </a:p>
        </p:txBody>
      </p:sp>
      <p:sp>
        <p:nvSpPr>
          <p:cNvPr id="9" name="TextBox 8"/>
          <p:cNvSpPr txBox="1"/>
          <p:nvPr/>
        </p:nvSpPr>
        <p:spPr>
          <a:xfrm>
            <a:off x="6019800" y="3048000"/>
            <a:ext cx="1295400" cy="369332"/>
          </a:xfrm>
          <a:prstGeom prst="rect">
            <a:avLst/>
          </a:prstGeom>
          <a:noFill/>
        </p:spPr>
        <p:txBody>
          <a:bodyPr wrap="square" rtlCol="1">
            <a:spAutoFit/>
          </a:bodyPr>
          <a:lstStyle/>
          <a:p>
            <a:r>
              <a:rPr lang="en-GB" dirty="0" smtClean="0"/>
              <a:t>Help Desk</a:t>
            </a:r>
            <a:endParaRPr lang="x-none" dirty="0"/>
          </a:p>
        </p:txBody>
      </p:sp>
      <p:pic>
        <p:nvPicPr>
          <p:cNvPr id="1030" name="Picture 6" descr="C:\Users\Maysoon\AppData\Local\Microsoft\Windows\Temporary Internet Files\Content.IE5\VMIKZ497\MC900292316[1].wmf"/>
          <p:cNvPicPr>
            <a:picLocks noChangeAspect="1" noChangeArrowheads="1"/>
          </p:cNvPicPr>
          <p:nvPr/>
        </p:nvPicPr>
        <p:blipFill>
          <a:blip r:embed="rId2" cstate="print"/>
          <a:srcRect/>
          <a:stretch>
            <a:fillRect/>
          </a:stretch>
        </p:blipFill>
        <p:spPr bwMode="auto">
          <a:xfrm>
            <a:off x="5638800" y="4572000"/>
            <a:ext cx="1751076" cy="1347826"/>
          </a:xfrm>
          <a:prstGeom prst="rect">
            <a:avLst/>
          </a:prstGeom>
          <a:noFill/>
        </p:spPr>
      </p:pic>
      <p:pic>
        <p:nvPicPr>
          <p:cNvPr id="1027" name="Picture 3" descr="C:\Users\Asma\AppData\Local\Microsoft\Windows\Temporary Internet Files\Content.IE5\9OCTJJRT\MC900078762[1].wmf"/>
          <p:cNvPicPr>
            <a:picLocks noChangeAspect="1" noChangeArrowheads="1"/>
          </p:cNvPicPr>
          <p:nvPr/>
        </p:nvPicPr>
        <p:blipFill>
          <a:blip r:embed="rId3" cstate="print"/>
          <a:srcRect/>
          <a:stretch>
            <a:fillRect/>
          </a:stretch>
        </p:blipFill>
        <p:spPr bwMode="auto">
          <a:xfrm>
            <a:off x="1042396" y="1600200"/>
            <a:ext cx="1319804" cy="1524000"/>
          </a:xfrm>
          <a:prstGeom prst="rect">
            <a:avLst/>
          </a:prstGeom>
          <a:noFill/>
        </p:spPr>
      </p:pic>
      <p:pic>
        <p:nvPicPr>
          <p:cNvPr id="1029" name="Picture 5" descr="C:\Users\Asma\AppData\Local\Microsoft\Windows\Temporary Internet Files\Content.IE5\4KHGIHTP\MC900200045[1].wmf"/>
          <p:cNvPicPr>
            <a:picLocks noChangeAspect="1" noChangeArrowheads="1"/>
          </p:cNvPicPr>
          <p:nvPr/>
        </p:nvPicPr>
        <p:blipFill>
          <a:blip r:embed="rId4" cstate="print"/>
          <a:srcRect/>
          <a:stretch>
            <a:fillRect/>
          </a:stretch>
        </p:blipFill>
        <p:spPr bwMode="auto">
          <a:xfrm>
            <a:off x="5486400" y="1600200"/>
            <a:ext cx="1793138" cy="1461211"/>
          </a:xfrm>
          <a:prstGeom prst="rect">
            <a:avLst/>
          </a:prstGeom>
          <a:noFill/>
        </p:spPr>
      </p:pic>
      <p:pic>
        <p:nvPicPr>
          <p:cNvPr id="7" name="Picture 6" descr="C:\Users\Asma\AppData\Local\Microsoft\Windows\Temporary Internet Files\Content.IE5\UXDJYBIU\MC900229305[1].wmf"/>
          <p:cNvPicPr>
            <a:picLocks noChangeAspect="1" noChangeArrowheads="1"/>
          </p:cNvPicPr>
          <p:nvPr/>
        </p:nvPicPr>
        <p:blipFill>
          <a:blip r:embed="rId5" cstate="print"/>
          <a:srcRect/>
          <a:stretch>
            <a:fillRect/>
          </a:stretch>
        </p:blipFill>
        <p:spPr bwMode="auto">
          <a:xfrm>
            <a:off x="1495958" y="4014521"/>
            <a:ext cx="1018642" cy="1776679"/>
          </a:xfrm>
          <a:prstGeom prst="rect">
            <a:avLst/>
          </a:prstGeom>
          <a:noFill/>
        </p:spPr>
      </p:pic>
      <p:cxnSp>
        <p:nvCxnSpPr>
          <p:cNvPr id="16" name="Straight Arrow Connector 15"/>
          <p:cNvCxnSpPr/>
          <p:nvPr/>
        </p:nvCxnSpPr>
        <p:spPr>
          <a:xfrm>
            <a:off x="2667000" y="2133600"/>
            <a:ext cx="2819400" cy="1588"/>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2743200" y="5334000"/>
            <a:ext cx="2819400" cy="1588"/>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2590800" y="2438400"/>
            <a:ext cx="2819400" cy="1588"/>
          </a:xfrm>
          <a:prstGeom prst="straightConnector1">
            <a:avLst/>
          </a:prstGeom>
          <a:ln w="3810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743200" y="5638800"/>
            <a:ext cx="2819400" cy="1588"/>
          </a:xfrm>
          <a:prstGeom prst="straightConnector1">
            <a:avLst/>
          </a:prstGeom>
          <a:ln w="3810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6200000" flipH="1">
            <a:off x="6142514" y="3915886"/>
            <a:ext cx="822960" cy="1588"/>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flipH="1" flipV="1">
            <a:off x="6447314" y="3915886"/>
            <a:ext cx="822960" cy="1588"/>
          </a:xfrm>
          <a:prstGeom prst="straightConnector1">
            <a:avLst/>
          </a:prstGeom>
          <a:ln w="3810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429000" y="1676400"/>
            <a:ext cx="1371600" cy="338554"/>
          </a:xfrm>
          <a:prstGeom prst="rect">
            <a:avLst/>
          </a:prstGeom>
          <a:noFill/>
        </p:spPr>
        <p:txBody>
          <a:bodyPr wrap="square" rtlCol="1">
            <a:spAutoFit/>
          </a:bodyPr>
          <a:lstStyle/>
          <a:p>
            <a:pPr marL="342900" indent="-342900" algn="l" rtl="0">
              <a:buFont typeface="+mj-lt"/>
              <a:buAutoNum type="arabicPeriod"/>
            </a:pPr>
            <a:r>
              <a:rPr lang="en-GB" sz="1600" b="1" dirty="0" smtClean="0">
                <a:solidFill>
                  <a:srgbClr val="FF0000"/>
                </a:solidFill>
              </a:rPr>
              <a:t>Problem</a:t>
            </a:r>
            <a:endParaRPr lang="x-none" sz="1600" b="1" dirty="0">
              <a:solidFill>
                <a:srgbClr val="FF0000"/>
              </a:solidFill>
            </a:endParaRPr>
          </a:p>
        </p:txBody>
      </p:sp>
      <p:sp>
        <p:nvSpPr>
          <p:cNvPr id="24" name="TextBox 23"/>
          <p:cNvSpPr txBox="1"/>
          <p:nvPr/>
        </p:nvSpPr>
        <p:spPr>
          <a:xfrm>
            <a:off x="3581400" y="2514600"/>
            <a:ext cx="1371600" cy="338554"/>
          </a:xfrm>
          <a:prstGeom prst="rect">
            <a:avLst/>
          </a:prstGeom>
          <a:noFill/>
        </p:spPr>
        <p:txBody>
          <a:bodyPr wrap="square" rtlCol="1">
            <a:spAutoFit/>
          </a:bodyPr>
          <a:lstStyle/>
          <a:p>
            <a:pPr marL="342900" indent="-342900" algn="l" rtl="0">
              <a:buFont typeface="+mj-lt"/>
              <a:buAutoNum type="arabicPeriod" startAt="2"/>
            </a:pPr>
            <a:r>
              <a:rPr lang="en-GB" sz="1600" b="1" dirty="0" smtClean="0">
                <a:solidFill>
                  <a:srgbClr val="00B050"/>
                </a:solidFill>
              </a:rPr>
              <a:t>Solution</a:t>
            </a:r>
            <a:endParaRPr lang="x-none" sz="1600" b="1" dirty="0">
              <a:solidFill>
                <a:srgbClr val="00B050"/>
              </a:solidFill>
            </a:endParaRPr>
          </a:p>
        </p:txBody>
      </p:sp>
      <p:sp>
        <p:nvSpPr>
          <p:cNvPr id="25" name="TextBox 24"/>
          <p:cNvSpPr txBox="1"/>
          <p:nvPr/>
        </p:nvSpPr>
        <p:spPr>
          <a:xfrm>
            <a:off x="6172200" y="5867400"/>
            <a:ext cx="1295400" cy="646331"/>
          </a:xfrm>
          <a:prstGeom prst="rect">
            <a:avLst/>
          </a:prstGeom>
          <a:noFill/>
        </p:spPr>
        <p:txBody>
          <a:bodyPr wrap="square" rtlCol="1">
            <a:spAutoFit/>
          </a:bodyPr>
          <a:lstStyle/>
          <a:p>
            <a:pPr algn="ctr" rtl="0"/>
            <a:r>
              <a:rPr lang="en-GB" dirty="0" smtClean="0"/>
              <a:t>Network Technician</a:t>
            </a:r>
            <a:endParaRPr lang="x-none" dirty="0"/>
          </a:p>
        </p:txBody>
      </p:sp>
      <p:sp>
        <p:nvSpPr>
          <p:cNvPr id="26" name="TextBox 25"/>
          <p:cNvSpPr txBox="1"/>
          <p:nvPr/>
        </p:nvSpPr>
        <p:spPr>
          <a:xfrm>
            <a:off x="1295400" y="5867400"/>
            <a:ext cx="1295400" cy="646331"/>
          </a:xfrm>
          <a:prstGeom prst="rect">
            <a:avLst/>
          </a:prstGeom>
          <a:noFill/>
        </p:spPr>
        <p:txBody>
          <a:bodyPr wrap="square" rtlCol="1">
            <a:spAutoFit/>
          </a:bodyPr>
          <a:lstStyle/>
          <a:p>
            <a:pPr algn="ctr" rtl="0"/>
            <a:r>
              <a:rPr lang="en-GB" dirty="0" smtClean="0"/>
              <a:t>Network Engineer</a:t>
            </a:r>
            <a:endParaRPr lang="x-none" dirty="0"/>
          </a:p>
        </p:txBody>
      </p:sp>
      <p:sp>
        <p:nvSpPr>
          <p:cNvPr id="27" name="TextBox 26"/>
          <p:cNvSpPr txBox="1"/>
          <p:nvPr/>
        </p:nvSpPr>
        <p:spPr>
          <a:xfrm>
            <a:off x="7315200" y="1905000"/>
            <a:ext cx="1828800" cy="830997"/>
          </a:xfrm>
          <a:prstGeom prst="rect">
            <a:avLst/>
          </a:prstGeom>
          <a:noFill/>
        </p:spPr>
        <p:txBody>
          <a:bodyPr wrap="square" rtlCol="1">
            <a:spAutoFit/>
          </a:bodyPr>
          <a:lstStyle/>
          <a:p>
            <a:pPr marL="342900" indent="-342900" algn="just" rtl="0">
              <a:buFont typeface="+mj-lt"/>
              <a:buAutoNum type="arabicPeriod" startAt="2"/>
            </a:pPr>
            <a:r>
              <a:rPr lang="en-GB" sz="1200" b="1" dirty="0" smtClean="0">
                <a:solidFill>
                  <a:srgbClr val="00B050"/>
                </a:solidFill>
              </a:rPr>
              <a:t>If problem solved by help desk</a:t>
            </a:r>
          </a:p>
          <a:p>
            <a:pPr marL="342900" indent="-342900" algn="just" rtl="0">
              <a:buFont typeface="+mj-lt"/>
              <a:buAutoNum type="arabicPeriod" startAt="2"/>
            </a:pPr>
            <a:r>
              <a:rPr lang="en-GB" sz="1200" b="1" dirty="0" smtClean="0">
                <a:solidFill>
                  <a:srgbClr val="FF0000"/>
                </a:solidFill>
              </a:rPr>
              <a:t>If problem isn’t solved.</a:t>
            </a:r>
            <a:endParaRPr lang="x-none" sz="1200" b="1" dirty="0">
              <a:solidFill>
                <a:srgbClr val="FF0000"/>
              </a:solidFill>
            </a:endParaRPr>
          </a:p>
        </p:txBody>
      </p:sp>
      <p:sp>
        <p:nvSpPr>
          <p:cNvPr id="28" name="TextBox 27"/>
          <p:cNvSpPr txBox="1"/>
          <p:nvPr/>
        </p:nvSpPr>
        <p:spPr>
          <a:xfrm>
            <a:off x="7239000" y="4711005"/>
            <a:ext cx="1905000" cy="1015663"/>
          </a:xfrm>
          <a:prstGeom prst="rect">
            <a:avLst/>
          </a:prstGeom>
          <a:noFill/>
        </p:spPr>
        <p:txBody>
          <a:bodyPr wrap="square" rtlCol="1">
            <a:spAutoFit/>
          </a:bodyPr>
          <a:lstStyle/>
          <a:p>
            <a:pPr marL="342900" indent="-342900" algn="just" rtl="0">
              <a:buFont typeface="+mj-lt"/>
              <a:buAutoNum type="arabicPeriod" startAt="4"/>
            </a:pPr>
            <a:r>
              <a:rPr lang="en-GB" sz="1200" b="1" dirty="0" smtClean="0">
                <a:solidFill>
                  <a:srgbClr val="00B050"/>
                </a:solidFill>
              </a:rPr>
              <a:t>If problem solved by technician</a:t>
            </a:r>
          </a:p>
          <a:p>
            <a:pPr marL="342900" indent="-342900" algn="just" rtl="0">
              <a:buFont typeface="+mj-lt"/>
              <a:buAutoNum type="arabicPeriod" startAt="4"/>
            </a:pPr>
            <a:r>
              <a:rPr lang="en-GB" sz="1200" b="1" dirty="0" smtClean="0">
                <a:solidFill>
                  <a:srgbClr val="FF0000"/>
                </a:solidFill>
              </a:rPr>
              <a:t>If &gt;30 minutes passed and problem isn’t solved</a:t>
            </a:r>
            <a:endParaRPr lang="x-none" sz="1200" b="1" dirty="0">
              <a:solidFill>
                <a:srgbClr val="FF0000"/>
              </a:solidFill>
            </a:endParaRPr>
          </a:p>
        </p:txBody>
      </p:sp>
      <p:sp>
        <p:nvSpPr>
          <p:cNvPr id="30" name="TextBox 29"/>
          <p:cNvSpPr txBox="1"/>
          <p:nvPr/>
        </p:nvSpPr>
        <p:spPr>
          <a:xfrm rot="16200000">
            <a:off x="5518666" y="3793124"/>
            <a:ext cx="1371600" cy="338554"/>
          </a:xfrm>
          <a:prstGeom prst="rect">
            <a:avLst/>
          </a:prstGeom>
          <a:noFill/>
        </p:spPr>
        <p:txBody>
          <a:bodyPr wrap="square" rtlCol="1">
            <a:spAutoFit/>
          </a:bodyPr>
          <a:lstStyle/>
          <a:p>
            <a:pPr marL="342900" indent="-342900" algn="l" rtl="0">
              <a:buFont typeface="+mj-lt"/>
              <a:buAutoNum type="arabicPeriod" startAt="3"/>
            </a:pPr>
            <a:r>
              <a:rPr lang="en-GB" sz="1600" b="1" dirty="0" smtClean="0">
                <a:solidFill>
                  <a:srgbClr val="FF0000"/>
                </a:solidFill>
              </a:rPr>
              <a:t>Problem</a:t>
            </a:r>
            <a:endParaRPr lang="x-none" sz="1600" b="1" dirty="0">
              <a:solidFill>
                <a:srgbClr val="FF0000"/>
              </a:solidFill>
            </a:endParaRPr>
          </a:p>
        </p:txBody>
      </p:sp>
      <p:sp>
        <p:nvSpPr>
          <p:cNvPr id="31" name="TextBox 30"/>
          <p:cNvSpPr txBox="1"/>
          <p:nvPr/>
        </p:nvSpPr>
        <p:spPr>
          <a:xfrm>
            <a:off x="3429000" y="4800600"/>
            <a:ext cx="1371600" cy="338554"/>
          </a:xfrm>
          <a:prstGeom prst="rect">
            <a:avLst/>
          </a:prstGeom>
          <a:noFill/>
        </p:spPr>
        <p:txBody>
          <a:bodyPr wrap="square" rtlCol="1">
            <a:spAutoFit/>
          </a:bodyPr>
          <a:lstStyle/>
          <a:p>
            <a:pPr marL="342900" indent="-342900" algn="l" rtl="0">
              <a:buFont typeface="+mj-lt"/>
              <a:buAutoNum type="arabicPeriod" startAt="5"/>
            </a:pPr>
            <a:r>
              <a:rPr lang="en-GB" sz="1600" b="1" dirty="0" smtClean="0">
                <a:solidFill>
                  <a:srgbClr val="FF0000"/>
                </a:solidFill>
              </a:rPr>
              <a:t>Problem</a:t>
            </a:r>
            <a:endParaRPr lang="x-none" sz="1600" b="1" dirty="0">
              <a:solidFill>
                <a:srgbClr val="FF0000"/>
              </a:solidFill>
            </a:endParaRPr>
          </a:p>
        </p:txBody>
      </p:sp>
      <p:sp>
        <p:nvSpPr>
          <p:cNvPr id="32" name="TextBox 31"/>
          <p:cNvSpPr txBox="1"/>
          <p:nvPr/>
        </p:nvSpPr>
        <p:spPr>
          <a:xfrm>
            <a:off x="3505200" y="5791200"/>
            <a:ext cx="1371600" cy="338554"/>
          </a:xfrm>
          <a:prstGeom prst="rect">
            <a:avLst/>
          </a:prstGeom>
          <a:noFill/>
        </p:spPr>
        <p:txBody>
          <a:bodyPr wrap="square" rtlCol="1">
            <a:spAutoFit/>
          </a:bodyPr>
          <a:lstStyle/>
          <a:p>
            <a:pPr marL="342900" indent="-342900" algn="l" rtl="0">
              <a:buFont typeface="+mj-lt"/>
              <a:buAutoNum type="arabicPeriod" startAt="6"/>
            </a:pPr>
            <a:r>
              <a:rPr lang="en-GB" sz="1600" b="1" dirty="0" smtClean="0">
                <a:solidFill>
                  <a:srgbClr val="00B050"/>
                </a:solidFill>
              </a:rPr>
              <a:t>Solution</a:t>
            </a:r>
            <a:endParaRPr lang="x-none" sz="1600" b="1" dirty="0">
              <a:solidFill>
                <a:srgbClr val="00B050"/>
              </a:solidFill>
            </a:endParaRPr>
          </a:p>
        </p:txBody>
      </p:sp>
      <p:sp>
        <p:nvSpPr>
          <p:cNvPr id="33" name="TextBox 32"/>
          <p:cNvSpPr txBox="1"/>
          <p:nvPr/>
        </p:nvSpPr>
        <p:spPr>
          <a:xfrm rot="16200000">
            <a:off x="6646277" y="3793124"/>
            <a:ext cx="1371600" cy="338554"/>
          </a:xfrm>
          <a:prstGeom prst="rect">
            <a:avLst/>
          </a:prstGeom>
          <a:noFill/>
        </p:spPr>
        <p:txBody>
          <a:bodyPr wrap="square" rtlCol="1">
            <a:spAutoFit/>
          </a:bodyPr>
          <a:lstStyle/>
          <a:p>
            <a:pPr marL="342900" indent="-342900" algn="l" rtl="0">
              <a:buFont typeface="+mj-lt"/>
              <a:buAutoNum type="arabicPeriod" startAt="4"/>
            </a:pPr>
            <a:r>
              <a:rPr lang="en-GB" sz="1600" b="1" dirty="0" smtClean="0">
                <a:solidFill>
                  <a:srgbClr val="00B050"/>
                </a:solidFill>
              </a:rPr>
              <a:t>Solution</a:t>
            </a:r>
            <a:endParaRPr lang="x-none" sz="1600" b="1" dirty="0">
              <a:solidFill>
                <a:srgbClr val="00B050"/>
              </a:solidFill>
            </a:endParaRPr>
          </a:p>
        </p:txBody>
      </p:sp>
      <p:sp>
        <p:nvSpPr>
          <p:cNvPr id="34" name="TextBox 33"/>
          <p:cNvSpPr txBox="1"/>
          <p:nvPr/>
        </p:nvSpPr>
        <p:spPr>
          <a:xfrm>
            <a:off x="-76200" y="5209401"/>
            <a:ext cx="1752600" cy="276999"/>
          </a:xfrm>
          <a:prstGeom prst="rect">
            <a:avLst/>
          </a:prstGeom>
          <a:noFill/>
        </p:spPr>
        <p:txBody>
          <a:bodyPr wrap="square" rtlCol="1">
            <a:spAutoFit/>
          </a:bodyPr>
          <a:lstStyle/>
          <a:p>
            <a:pPr marL="342900" indent="-342900" algn="just" rtl="0">
              <a:buFont typeface="+mj-lt"/>
              <a:buAutoNum type="arabicPeriod" startAt="6"/>
            </a:pPr>
            <a:r>
              <a:rPr lang="en-GB" sz="1200" b="1" dirty="0" smtClean="0">
                <a:solidFill>
                  <a:srgbClr val="00B050"/>
                </a:solidFill>
              </a:rPr>
              <a:t>Problem is solved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 Desk</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Help desk is considered as the first connection point for users when a problem occur</a:t>
            </a:r>
          </a:p>
          <a:p>
            <a:pPr>
              <a:buNone/>
            </a:pPr>
            <a:endParaRPr lang="en-US" dirty="0" smtClean="0"/>
          </a:p>
          <a:p>
            <a:r>
              <a:rPr lang="en-US" dirty="0" smtClean="0"/>
              <a:t>Help desk determines the problem and its  relation to the network, or programs, or workstations.</a:t>
            </a:r>
          </a:p>
          <a:p>
            <a:pPr>
              <a:buNone/>
            </a:pPr>
            <a:endParaRPr lang="en-US" dirty="0" smtClean="0"/>
          </a:p>
          <a:p>
            <a:r>
              <a:rPr lang="en-US" dirty="0" smtClean="0"/>
              <a:t> A specialist person from the helpdesk starts asking questions to the user to determine the section responsible for solving the problem.</a:t>
            </a:r>
            <a:endParaRPr lang="en-US" dirty="0"/>
          </a:p>
        </p:txBody>
      </p:sp>
      <p:sp>
        <p:nvSpPr>
          <p:cNvPr id="4" name="Slide Number Placeholder 3"/>
          <p:cNvSpPr>
            <a:spLocks noGrp="1"/>
          </p:cNvSpPr>
          <p:nvPr>
            <p:ph type="sldNum" sz="quarter" idx="12"/>
          </p:nvPr>
        </p:nvSpPr>
        <p:spPr/>
        <p:txBody>
          <a:bodyPr/>
          <a:lstStyle/>
          <a:p>
            <a:fld id="{038BACC1-8530-4AB8-B3C7-000218338C8B}" type="slidenum">
              <a:rPr lang="x-none" smtClean="0"/>
              <a:pPr/>
              <a:t>16</a:t>
            </a:fld>
            <a:endParaRPr lang="x-none"/>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Example of Questions asked by the Help Desk</a:t>
            </a:r>
            <a:endParaRPr lang="en-US" dirty="0"/>
          </a:p>
        </p:txBody>
      </p:sp>
      <p:sp>
        <p:nvSpPr>
          <p:cNvPr id="3" name="Content Placeholder 2"/>
          <p:cNvSpPr>
            <a:spLocks noGrp="1"/>
          </p:cNvSpPr>
          <p:nvPr>
            <p:ph idx="1"/>
          </p:nvPr>
        </p:nvSpPr>
        <p:spPr>
          <a:xfrm>
            <a:off x="457200" y="1371600"/>
            <a:ext cx="8229600" cy="4952999"/>
          </a:xfrm>
        </p:spPr>
        <p:txBody>
          <a:bodyPr>
            <a:noAutofit/>
          </a:bodyPr>
          <a:lstStyle/>
          <a:p>
            <a:r>
              <a:rPr lang="en-US" sz="2200" dirty="0" smtClean="0"/>
              <a:t>Q1: When did the problem happen?</a:t>
            </a:r>
          </a:p>
          <a:p>
            <a:pPr>
              <a:buNone/>
            </a:pPr>
            <a:endParaRPr lang="en-US" sz="2200" dirty="0" smtClean="0"/>
          </a:p>
          <a:p>
            <a:r>
              <a:rPr lang="en-US" sz="2200" dirty="0" smtClean="0"/>
              <a:t>Q2: Did the problem occurred before or happened frequently?</a:t>
            </a:r>
          </a:p>
          <a:p>
            <a:pPr>
              <a:buNone/>
            </a:pPr>
            <a:endParaRPr lang="en-US" sz="2200" dirty="0" smtClean="0"/>
          </a:p>
          <a:p>
            <a:r>
              <a:rPr lang="en-US" sz="2200" dirty="0" smtClean="0"/>
              <a:t>Q3: Did the problem happened due to an action or a specific event?</a:t>
            </a:r>
          </a:p>
          <a:p>
            <a:pPr>
              <a:buNone/>
            </a:pPr>
            <a:endParaRPr lang="en-US" sz="2200" dirty="0" smtClean="0"/>
          </a:p>
          <a:p>
            <a:r>
              <a:rPr lang="en-US" sz="2200" dirty="0" smtClean="0"/>
              <a:t>Q4: Can you determine the problem exactly?</a:t>
            </a:r>
          </a:p>
          <a:p>
            <a:pPr>
              <a:buNone/>
            </a:pPr>
            <a:endParaRPr lang="en-US" sz="2200" dirty="0" smtClean="0"/>
          </a:p>
          <a:p>
            <a:r>
              <a:rPr lang="en-US" sz="2200" dirty="0" smtClean="0"/>
              <a:t>Q5: What is the extent of the problem?</a:t>
            </a:r>
          </a:p>
          <a:p>
            <a:pPr>
              <a:buNone/>
            </a:pPr>
            <a:endParaRPr lang="en-US" sz="2200" dirty="0" smtClean="0"/>
          </a:p>
          <a:p>
            <a:r>
              <a:rPr lang="en-US" sz="2200" dirty="0" smtClean="0"/>
              <a:t>Q 6. Is there any other problem?</a:t>
            </a:r>
            <a:endParaRPr lang="en-US" sz="2200" dirty="0"/>
          </a:p>
        </p:txBody>
      </p:sp>
      <p:sp>
        <p:nvSpPr>
          <p:cNvPr id="4" name="Slide Number Placeholder 3"/>
          <p:cNvSpPr>
            <a:spLocks noGrp="1"/>
          </p:cNvSpPr>
          <p:nvPr>
            <p:ph type="sldNum" sz="quarter" idx="12"/>
          </p:nvPr>
        </p:nvSpPr>
        <p:spPr/>
        <p:txBody>
          <a:bodyPr/>
          <a:lstStyle/>
          <a:p>
            <a:fld id="{038BACC1-8530-4AB8-B3C7-000218338C8B}" type="slidenum">
              <a:rPr lang="x-none" smtClean="0"/>
              <a:pPr/>
              <a:t>17</a:t>
            </a:fld>
            <a:endParaRPr lang="x-none"/>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Work Order</a:t>
            </a:r>
            <a:endParaRPr lang="en-US" dirty="0"/>
          </a:p>
        </p:txBody>
      </p:sp>
      <p:sp>
        <p:nvSpPr>
          <p:cNvPr id="3" name="Content Placeholder 2"/>
          <p:cNvSpPr>
            <a:spLocks noGrp="1"/>
          </p:cNvSpPr>
          <p:nvPr>
            <p:ph idx="1"/>
          </p:nvPr>
        </p:nvSpPr>
        <p:spPr>
          <a:xfrm>
            <a:off x="457200" y="1524001"/>
            <a:ext cx="8229600" cy="5029200"/>
          </a:xfrm>
        </p:spPr>
        <p:txBody>
          <a:bodyPr>
            <a:normAutofit fontScale="70000" lnSpcReduction="20000"/>
          </a:bodyPr>
          <a:lstStyle/>
          <a:p>
            <a:r>
              <a:rPr lang="en-US" dirty="0" smtClean="0"/>
              <a:t>The work order contains all events related to the problem from the beginning to the end, such as follows:</a:t>
            </a:r>
          </a:p>
          <a:p>
            <a:pPr>
              <a:buNone/>
            </a:pPr>
            <a:endParaRPr lang="en-US" dirty="0" smtClean="0"/>
          </a:p>
          <a:p>
            <a:pPr marL="971550" lvl="1" indent="-514350">
              <a:lnSpc>
                <a:spcPct val="170000"/>
              </a:lnSpc>
              <a:buFont typeface="+mj-lt"/>
              <a:buAutoNum type="arabicPeriod"/>
            </a:pPr>
            <a:r>
              <a:rPr lang="en-US" dirty="0" smtClean="0"/>
              <a:t>The specialists who have dealt with the problem.</a:t>
            </a:r>
          </a:p>
          <a:p>
            <a:pPr marL="971550" lvl="1" indent="-514350">
              <a:lnSpc>
                <a:spcPct val="170000"/>
              </a:lnSpc>
              <a:buFont typeface="+mj-lt"/>
              <a:buAutoNum type="arabicPeriod"/>
            </a:pPr>
            <a:r>
              <a:rPr lang="en-US" dirty="0" smtClean="0"/>
              <a:t>Problem definition.</a:t>
            </a:r>
          </a:p>
          <a:p>
            <a:pPr marL="971550" lvl="1" indent="-514350">
              <a:lnSpc>
                <a:spcPct val="170000"/>
              </a:lnSpc>
              <a:buFont typeface="+mj-lt"/>
              <a:buAutoNum type="arabicPeriod"/>
            </a:pPr>
            <a:r>
              <a:rPr lang="en-US" dirty="0" smtClean="0"/>
              <a:t>Location of the problem.</a:t>
            </a:r>
          </a:p>
          <a:p>
            <a:pPr marL="971550" lvl="1" indent="-514350">
              <a:lnSpc>
                <a:spcPct val="170000"/>
              </a:lnSpc>
              <a:buFont typeface="+mj-lt"/>
              <a:buAutoNum type="arabicPeriod"/>
            </a:pPr>
            <a:r>
              <a:rPr lang="en-US" dirty="0" smtClean="0"/>
              <a:t>Previous problems that happened at the same Location.</a:t>
            </a:r>
          </a:p>
          <a:p>
            <a:pPr marL="971550" lvl="1" indent="-514350">
              <a:lnSpc>
                <a:spcPct val="170000"/>
              </a:lnSpc>
              <a:buFont typeface="+mj-lt"/>
              <a:buAutoNum type="arabicPeriod"/>
            </a:pPr>
            <a:r>
              <a:rPr lang="en-US" dirty="0" smtClean="0"/>
              <a:t>The date where system stopped.</a:t>
            </a:r>
          </a:p>
          <a:p>
            <a:pPr marL="971550" lvl="1" indent="-514350">
              <a:lnSpc>
                <a:spcPct val="170000"/>
              </a:lnSpc>
              <a:buFont typeface="+mj-lt"/>
              <a:buAutoNum type="arabicPeriod"/>
            </a:pPr>
            <a:r>
              <a:rPr lang="en-US" dirty="0" smtClean="0"/>
              <a:t>The date of the last backup operation.</a:t>
            </a:r>
          </a:p>
          <a:p>
            <a:pPr marL="971550" lvl="1" indent="-514350">
              <a:lnSpc>
                <a:spcPct val="170000"/>
              </a:lnSpc>
              <a:buFont typeface="+mj-lt"/>
              <a:buAutoNum type="arabicPeriod"/>
            </a:pPr>
            <a:r>
              <a:rPr lang="en-US" dirty="0" smtClean="0"/>
              <a:t>Solution steps and the time required for the solution.</a:t>
            </a:r>
          </a:p>
          <a:p>
            <a:pPr marL="971550" lvl="1"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038BACC1-8530-4AB8-B3C7-000218338C8B}" type="slidenum">
              <a:rPr lang="x-none" smtClean="0"/>
              <a:pPr/>
              <a:t>18</a:t>
            </a:fld>
            <a:endParaRPr lang="x-none"/>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Network Technician</a:t>
            </a:r>
          </a:p>
        </p:txBody>
      </p:sp>
      <p:sp>
        <p:nvSpPr>
          <p:cNvPr id="3" name="Content Placeholder 2"/>
          <p:cNvSpPr>
            <a:spLocks noGrp="1"/>
          </p:cNvSpPr>
          <p:nvPr>
            <p:ph idx="1"/>
          </p:nvPr>
        </p:nvSpPr>
        <p:spPr/>
        <p:txBody>
          <a:bodyPr>
            <a:normAutofit fontScale="92500" lnSpcReduction="10000"/>
          </a:bodyPr>
          <a:lstStyle/>
          <a:p>
            <a:pPr lvl="1"/>
            <a:r>
              <a:rPr lang="en-GB" dirty="0" smtClean="0"/>
              <a:t>The specialist from the help desk direct the problem that he couldn’t solve to the network technician.</a:t>
            </a:r>
          </a:p>
          <a:p>
            <a:pPr lvl="1">
              <a:buNone/>
            </a:pPr>
            <a:endParaRPr lang="en-GB" dirty="0" smtClean="0"/>
          </a:p>
          <a:p>
            <a:pPr lvl="1"/>
            <a:r>
              <a:rPr lang="en-GB" dirty="0" smtClean="0"/>
              <a:t>The network technician job is determining the problem and restarting the user during 20-30 minutes.</a:t>
            </a:r>
          </a:p>
          <a:p>
            <a:pPr lvl="1">
              <a:buNone/>
            </a:pPr>
            <a:endParaRPr lang="en-GB" dirty="0" smtClean="0"/>
          </a:p>
          <a:p>
            <a:pPr lvl="1"/>
            <a:r>
              <a:rPr lang="en-GB" dirty="0" smtClean="0"/>
              <a:t>If more than 30 minutes passed and the problem is still not solved, the technician transfer the problem to the engineer.</a:t>
            </a:r>
            <a:endParaRPr lang="x-none" dirty="0"/>
          </a:p>
        </p:txBody>
      </p:sp>
      <p:sp>
        <p:nvSpPr>
          <p:cNvPr id="4" name="Slide Number Placeholder 3"/>
          <p:cNvSpPr>
            <a:spLocks noGrp="1"/>
          </p:cNvSpPr>
          <p:nvPr>
            <p:ph type="sldNum" sz="quarter" idx="12"/>
          </p:nvPr>
        </p:nvSpPr>
        <p:spPr/>
        <p:txBody>
          <a:bodyPr/>
          <a:lstStyle/>
          <a:p>
            <a:fld id="{038BACC1-8530-4AB8-B3C7-000218338C8B}" type="slidenum">
              <a:rPr lang="x-none" smtClean="0"/>
              <a:pPr/>
              <a:t>19</a:t>
            </a:fld>
            <a:endParaRPr lang="x-non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Tools and methods for controlling and managing Networks</a:t>
            </a:r>
            <a:endParaRPr lang="x-none" sz="3200" dirty="0"/>
          </a:p>
        </p:txBody>
      </p:sp>
      <p:sp>
        <p:nvSpPr>
          <p:cNvPr id="3" name="Content Placeholder 2"/>
          <p:cNvSpPr>
            <a:spLocks noGrp="1"/>
          </p:cNvSpPr>
          <p:nvPr>
            <p:ph idx="1"/>
          </p:nvPr>
        </p:nvSpPr>
        <p:spPr>
          <a:xfrm>
            <a:off x="457200" y="1524000"/>
            <a:ext cx="8229600" cy="5029199"/>
          </a:xfrm>
        </p:spPr>
        <p:txBody>
          <a:bodyPr>
            <a:normAutofit fontScale="62500" lnSpcReduction="20000"/>
          </a:bodyPr>
          <a:lstStyle/>
          <a:p>
            <a:pPr marL="633222" indent="-514350">
              <a:lnSpc>
                <a:spcPct val="160000"/>
              </a:lnSpc>
              <a:buNone/>
            </a:pPr>
            <a:r>
              <a:rPr lang="en-US" dirty="0" smtClean="0"/>
              <a:t>There are different assistant software tools and methods that help in managing the network in different things such as:</a:t>
            </a:r>
          </a:p>
          <a:p>
            <a:pPr marL="633222" indent="-514350">
              <a:lnSpc>
                <a:spcPct val="160000"/>
              </a:lnSpc>
              <a:buFont typeface="+mj-lt"/>
              <a:buAutoNum type="arabicPeriod"/>
            </a:pPr>
            <a:r>
              <a:rPr lang="en-US" dirty="0" smtClean="0"/>
              <a:t>Special management programs such as antivirus, network performance monitors.</a:t>
            </a:r>
          </a:p>
          <a:p>
            <a:pPr marL="633222" indent="-514350">
              <a:lnSpc>
                <a:spcPct val="160000"/>
              </a:lnSpc>
              <a:buFont typeface="+mj-lt"/>
              <a:buAutoNum type="arabicPeriod"/>
            </a:pPr>
            <a:r>
              <a:rPr lang="en-US" dirty="0" smtClean="0"/>
              <a:t>Programs for controlling the network and producing reports, e.g. applications for receiving reports from routers and switches.</a:t>
            </a:r>
          </a:p>
          <a:p>
            <a:pPr marL="633222" indent="-514350">
              <a:lnSpc>
                <a:spcPct val="160000"/>
              </a:lnSpc>
              <a:buFont typeface="+mj-lt"/>
              <a:buAutoNum type="arabicPeriod"/>
            </a:pPr>
            <a:r>
              <a:rPr lang="en-US" dirty="0" smtClean="0"/>
              <a:t>Programs for controlling connection units and preparing reports.</a:t>
            </a:r>
          </a:p>
          <a:p>
            <a:pPr marL="633222" indent="-514350">
              <a:lnSpc>
                <a:spcPct val="160000"/>
              </a:lnSpc>
              <a:buFont typeface="+mj-lt"/>
              <a:buAutoNum type="arabicPeriod"/>
            </a:pPr>
            <a:r>
              <a:rPr lang="en-US" dirty="0" smtClean="0"/>
              <a:t>Programs for analyzing protocol and calculating average data traffic.</a:t>
            </a:r>
          </a:p>
          <a:p>
            <a:pPr marL="633222" indent="-514350">
              <a:lnSpc>
                <a:spcPct val="160000"/>
              </a:lnSpc>
              <a:buFont typeface="+mj-lt"/>
              <a:buAutoNum type="arabicPeriod"/>
            </a:pPr>
            <a:r>
              <a:rPr lang="en-US" dirty="0" smtClean="0"/>
              <a:t>Statistical analysis programs.</a:t>
            </a:r>
          </a:p>
        </p:txBody>
      </p:sp>
      <p:sp>
        <p:nvSpPr>
          <p:cNvPr id="4" name="Slide Number Placeholder 3"/>
          <p:cNvSpPr>
            <a:spLocks noGrp="1"/>
          </p:cNvSpPr>
          <p:nvPr>
            <p:ph type="sldNum" sz="quarter" idx="12"/>
          </p:nvPr>
        </p:nvSpPr>
        <p:spPr/>
        <p:txBody>
          <a:bodyPr/>
          <a:lstStyle/>
          <a:p>
            <a:fld id="{038BACC1-8530-4AB8-B3C7-000218338C8B}" type="slidenum">
              <a:rPr lang="x-none" smtClean="0"/>
              <a:pPr/>
              <a:t>2</a:t>
            </a:fld>
            <a:endParaRPr lang="x-none"/>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Network Engineer</a:t>
            </a:r>
            <a:endParaRPr lang="x-none" dirty="0"/>
          </a:p>
        </p:txBody>
      </p:sp>
      <p:sp>
        <p:nvSpPr>
          <p:cNvPr id="3" name="Content Placeholder 2"/>
          <p:cNvSpPr>
            <a:spLocks noGrp="1"/>
          </p:cNvSpPr>
          <p:nvPr>
            <p:ph idx="1"/>
          </p:nvPr>
        </p:nvSpPr>
        <p:spPr/>
        <p:txBody>
          <a:bodyPr/>
          <a:lstStyle/>
          <a:p>
            <a:r>
              <a:rPr lang="en-GB" dirty="0" smtClean="0"/>
              <a:t>The network engineer cooperates with network technician and the manufacturer and every one related to the problem to determine the problem precisely and solve it as soon as possible.</a:t>
            </a:r>
            <a:endParaRPr lang="x-none" dirty="0"/>
          </a:p>
        </p:txBody>
      </p:sp>
      <p:sp>
        <p:nvSpPr>
          <p:cNvPr id="4" name="Slide Number Placeholder 3"/>
          <p:cNvSpPr>
            <a:spLocks noGrp="1"/>
          </p:cNvSpPr>
          <p:nvPr>
            <p:ph type="sldNum" sz="quarter" idx="12"/>
          </p:nvPr>
        </p:nvSpPr>
        <p:spPr/>
        <p:txBody>
          <a:bodyPr/>
          <a:lstStyle/>
          <a:p>
            <a:fld id="{038BACC1-8530-4AB8-B3C7-000218338C8B}" type="slidenum">
              <a:rPr lang="x-none" smtClean="0"/>
              <a:pPr/>
              <a:t>20</a:t>
            </a:fld>
            <a:endParaRPr lang="x-none"/>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Network Statistics</a:t>
            </a:r>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t>It is a detailed report that shows the status of the network system at a certain time. It contains:</a:t>
            </a:r>
          </a:p>
          <a:p>
            <a:pPr marL="971550" lvl="1" indent="-514350">
              <a:buNone/>
            </a:pPr>
            <a:endParaRPr lang="en-GB" dirty="0" smtClean="0"/>
          </a:p>
          <a:p>
            <a:pPr marL="971550" lvl="1" indent="-514350">
              <a:buFont typeface="+mj-lt"/>
              <a:buAutoNum type="arabicPeriod"/>
            </a:pPr>
            <a:r>
              <a:rPr lang="en-GB" dirty="0" smtClean="0"/>
              <a:t>Location of all the failures.</a:t>
            </a:r>
          </a:p>
          <a:p>
            <a:pPr marL="971550" lvl="1" indent="-514350">
              <a:buFont typeface="+mj-lt"/>
              <a:buAutoNum type="arabicPeriod"/>
            </a:pPr>
            <a:r>
              <a:rPr lang="en-GB" dirty="0" smtClean="0"/>
              <a:t>All the hanged failures.</a:t>
            </a:r>
          </a:p>
          <a:p>
            <a:pPr marL="971550" lvl="1" indent="-514350">
              <a:buFont typeface="+mj-lt"/>
              <a:buAutoNum type="arabicPeriod"/>
            </a:pPr>
            <a:r>
              <a:rPr lang="en-GB" dirty="0" smtClean="0"/>
              <a:t>All the failures that is not solved yet.</a:t>
            </a:r>
          </a:p>
          <a:p>
            <a:pPr marL="971550" lvl="1" indent="-514350">
              <a:buFont typeface="+mj-lt"/>
              <a:buAutoNum type="arabicPeriod"/>
            </a:pPr>
            <a:r>
              <a:rPr lang="en-GB" dirty="0" smtClean="0"/>
              <a:t>All kind of failures and their solutions.</a:t>
            </a:r>
          </a:p>
          <a:p>
            <a:pPr marL="971550" lvl="1" indent="-514350">
              <a:buFont typeface="+mj-lt"/>
              <a:buAutoNum type="arabicPeriod"/>
            </a:pPr>
            <a:r>
              <a:rPr lang="en-US" dirty="0" smtClean="0"/>
              <a:t>The optimal usage for the network</a:t>
            </a:r>
          </a:p>
          <a:p>
            <a:pPr marL="971550" lvl="1" indent="-514350">
              <a:buFont typeface="+mj-lt"/>
              <a:buAutoNum type="arabicPeriod"/>
            </a:pPr>
            <a:r>
              <a:rPr lang="en-GB" dirty="0" smtClean="0"/>
              <a:t>Weakness points in the network and their locations.</a:t>
            </a:r>
          </a:p>
          <a:p>
            <a:pPr marL="971550" lvl="1" indent="-514350">
              <a:buFont typeface="+mj-lt"/>
              <a:buAutoNum type="arabicPeriod"/>
            </a:pPr>
            <a:r>
              <a:rPr lang="en-GB" dirty="0" smtClean="0"/>
              <a:t>Future projects for network and its desired performance.</a:t>
            </a:r>
          </a:p>
          <a:p>
            <a:pPr marL="971550" lvl="1"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038BACC1-8530-4AB8-B3C7-000218338C8B}" type="slidenum">
              <a:rPr lang="x-none" smtClean="0"/>
              <a:pPr/>
              <a:t>21</a:t>
            </a:fld>
            <a:endParaRPr lang="x-none"/>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Network Trouble Log</a:t>
            </a:r>
            <a:endParaRPr lang="en-US" dirty="0"/>
          </a:p>
        </p:txBody>
      </p:sp>
      <p:sp>
        <p:nvSpPr>
          <p:cNvPr id="3" name="Content Placeholder 2"/>
          <p:cNvSpPr>
            <a:spLocks noGrp="1"/>
          </p:cNvSpPr>
          <p:nvPr>
            <p:ph idx="1"/>
          </p:nvPr>
        </p:nvSpPr>
        <p:spPr>
          <a:xfrm>
            <a:off x="457200" y="1524000"/>
            <a:ext cx="8229600" cy="5105399"/>
          </a:xfrm>
        </p:spPr>
        <p:txBody>
          <a:bodyPr>
            <a:normAutofit fontScale="92500" lnSpcReduction="20000"/>
          </a:bodyPr>
          <a:lstStyle/>
          <a:p>
            <a:pPr>
              <a:lnSpc>
                <a:spcPct val="150000"/>
              </a:lnSpc>
            </a:pPr>
            <a:r>
              <a:rPr lang="en-GB" sz="2800" dirty="0" smtClean="0"/>
              <a:t>Network Trouble log covers failures that happens in the network system such as hardware, software, and configuration failures that could happen and last for days or weeks or sometimes months until they are solved.</a:t>
            </a:r>
          </a:p>
          <a:p>
            <a:pPr>
              <a:lnSpc>
                <a:spcPct val="150000"/>
              </a:lnSpc>
              <a:buNone/>
            </a:pPr>
            <a:endParaRPr lang="en-GB" sz="2800" dirty="0" smtClean="0"/>
          </a:p>
          <a:p>
            <a:pPr>
              <a:lnSpc>
                <a:spcPct val="150000"/>
              </a:lnSpc>
            </a:pPr>
            <a:r>
              <a:rPr lang="en-GB" sz="2800" dirty="0" smtClean="0"/>
              <a:t>Network trouble log could be viewed by the help desk staff to help them in solving the frequent problems quickly.</a:t>
            </a:r>
          </a:p>
        </p:txBody>
      </p:sp>
      <p:sp>
        <p:nvSpPr>
          <p:cNvPr id="4" name="Slide Number Placeholder 3"/>
          <p:cNvSpPr>
            <a:spLocks noGrp="1"/>
          </p:cNvSpPr>
          <p:nvPr>
            <p:ph type="sldNum" sz="quarter" idx="12"/>
          </p:nvPr>
        </p:nvSpPr>
        <p:spPr/>
        <p:txBody>
          <a:bodyPr/>
          <a:lstStyle/>
          <a:p>
            <a:fld id="{038BACC1-8530-4AB8-B3C7-000218338C8B}" type="slidenum">
              <a:rPr lang="x-none" smtClean="0"/>
              <a:pPr/>
              <a:t>22</a:t>
            </a:fld>
            <a:endParaRPr lang="x-none"/>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Remote Monitoring (</a:t>
            </a:r>
            <a:r>
              <a:rPr lang="en-US" dirty="0" err="1" smtClean="0"/>
              <a:t>Rmon</a:t>
            </a:r>
            <a:r>
              <a:rPr lang="en-US" dirty="0" smtClean="0"/>
              <a:t>)</a:t>
            </a:r>
            <a:endParaRPr lang="en-US" dirty="0"/>
          </a:p>
        </p:txBody>
      </p:sp>
      <p:sp>
        <p:nvSpPr>
          <p:cNvPr id="3" name="Content Placeholder 2"/>
          <p:cNvSpPr>
            <a:spLocks noGrp="1"/>
          </p:cNvSpPr>
          <p:nvPr>
            <p:ph idx="1"/>
          </p:nvPr>
        </p:nvSpPr>
        <p:spPr>
          <a:xfrm>
            <a:off x="0" y="1219200"/>
            <a:ext cx="8839200" cy="4876800"/>
          </a:xfrm>
        </p:spPr>
        <p:txBody>
          <a:bodyPr>
            <a:noAutofit/>
          </a:bodyPr>
          <a:lstStyle/>
          <a:p>
            <a:pPr>
              <a:lnSpc>
                <a:spcPct val="200000"/>
              </a:lnSpc>
            </a:pPr>
            <a:r>
              <a:rPr lang="en-US" sz="1950" dirty="0" smtClean="0"/>
              <a:t>Provides standard information that a network administrator can use on the management of a group of LANs from a central site to:</a:t>
            </a:r>
          </a:p>
          <a:p>
            <a:pPr lvl="1">
              <a:lnSpc>
                <a:spcPct val="200000"/>
              </a:lnSpc>
            </a:pPr>
            <a:r>
              <a:rPr lang="en-US" sz="1950" dirty="0" smtClean="0"/>
              <a:t>Monitor</a:t>
            </a:r>
          </a:p>
          <a:p>
            <a:pPr lvl="1">
              <a:lnSpc>
                <a:spcPct val="200000"/>
              </a:lnSpc>
            </a:pPr>
            <a:r>
              <a:rPr lang="en-US" sz="1950" dirty="0" smtClean="0"/>
              <a:t>Analyze</a:t>
            </a:r>
          </a:p>
          <a:p>
            <a:pPr lvl="1">
              <a:lnSpc>
                <a:spcPct val="200000"/>
              </a:lnSpc>
            </a:pPr>
            <a:r>
              <a:rPr lang="en-US" sz="1950" dirty="0" smtClean="0"/>
              <a:t>troubleshoot </a:t>
            </a:r>
          </a:p>
          <a:p>
            <a:pPr>
              <a:lnSpc>
                <a:spcPct val="200000"/>
              </a:lnSpc>
            </a:pPr>
            <a:r>
              <a:rPr lang="en-US" sz="1950" dirty="0" smtClean="0"/>
              <a:t>RMON specifically defines the information that any network monitoring system will be able to provide</a:t>
            </a:r>
          </a:p>
          <a:p>
            <a:pPr>
              <a:lnSpc>
                <a:spcPct val="200000"/>
              </a:lnSpc>
            </a:pPr>
            <a:r>
              <a:rPr lang="en-US" sz="1950" dirty="0" err="1" smtClean="0"/>
              <a:t>Rmon</a:t>
            </a:r>
            <a:r>
              <a:rPr lang="en-US" sz="1950" dirty="0" smtClean="0"/>
              <a:t> One of the most famous MIB (Management information Base) database.</a:t>
            </a:r>
          </a:p>
        </p:txBody>
      </p:sp>
      <p:sp>
        <p:nvSpPr>
          <p:cNvPr id="4" name="Slide Number Placeholder 3"/>
          <p:cNvSpPr>
            <a:spLocks noGrp="1"/>
          </p:cNvSpPr>
          <p:nvPr>
            <p:ph type="sldNum" sz="quarter" idx="12"/>
          </p:nvPr>
        </p:nvSpPr>
        <p:spPr/>
        <p:txBody>
          <a:bodyPr/>
          <a:lstStyle/>
          <a:p>
            <a:fld id="{038BACC1-8530-4AB8-B3C7-000218338C8B}" type="slidenum">
              <a:rPr lang="x-none" smtClean="0"/>
              <a:pPr/>
              <a:t>3</a:t>
            </a:fld>
            <a:endParaRPr lang="x-non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Rmon</a:t>
            </a:r>
            <a:endParaRPr lang="x-none" dirty="0"/>
          </a:p>
        </p:txBody>
      </p:sp>
      <p:sp>
        <p:nvSpPr>
          <p:cNvPr id="3" name="Content Placeholder 2"/>
          <p:cNvSpPr>
            <a:spLocks noGrp="1"/>
          </p:cNvSpPr>
          <p:nvPr>
            <p:ph idx="1"/>
          </p:nvPr>
        </p:nvSpPr>
        <p:spPr/>
        <p:txBody>
          <a:bodyPr/>
          <a:lstStyle/>
          <a:p>
            <a:r>
              <a:rPr lang="en-US" dirty="0" smtClean="0"/>
              <a:t>RMON collects nine kinds of information, including:</a:t>
            </a:r>
          </a:p>
          <a:p>
            <a:pPr lvl="1"/>
            <a:r>
              <a:rPr lang="en-US" dirty="0" smtClean="0"/>
              <a:t>packets sent</a:t>
            </a:r>
          </a:p>
          <a:p>
            <a:pPr lvl="1"/>
            <a:r>
              <a:rPr lang="en-US" dirty="0" smtClean="0"/>
              <a:t>bytes sent </a:t>
            </a:r>
          </a:p>
          <a:p>
            <a:pPr lvl="1"/>
            <a:r>
              <a:rPr lang="en-US" dirty="0" smtClean="0"/>
              <a:t>packets dropped</a:t>
            </a:r>
          </a:p>
          <a:p>
            <a:pPr lvl="1"/>
            <a:r>
              <a:rPr lang="en-US" dirty="0" smtClean="0"/>
              <a:t>statistics by host by conversations between two sets of addresses</a:t>
            </a:r>
            <a:endParaRPr lang="x-none" dirty="0"/>
          </a:p>
        </p:txBody>
      </p:sp>
      <p:sp>
        <p:nvSpPr>
          <p:cNvPr id="4" name="Slide Number Placeholder 3"/>
          <p:cNvSpPr>
            <a:spLocks noGrp="1"/>
          </p:cNvSpPr>
          <p:nvPr>
            <p:ph type="sldNum" sz="quarter" idx="12"/>
          </p:nvPr>
        </p:nvSpPr>
        <p:spPr/>
        <p:txBody>
          <a:bodyPr/>
          <a:lstStyle/>
          <a:p>
            <a:fld id="{038BACC1-8530-4AB8-B3C7-000218338C8B}" type="slidenum">
              <a:rPr lang="x-none" smtClean="0"/>
              <a:pPr/>
              <a:t>4</a:t>
            </a:fld>
            <a:endParaRPr lang="x-non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err="1" smtClean="0"/>
              <a:t>Rmon</a:t>
            </a:r>
            <a:r>
              <a:rPr lang="en-US" sz="4800" dirty="0" smtClean="0"/>
              <a:t> Functions:</a:t>
            </a:r>
            <a:br>
              <a:rPr lang="en-US" sz="4800" dirty="0" smtClean="0"/>
            </a:br>
            <a:endParaRPr lang="en-US" dirty="0"/>
          </a:p>
        </p:txBody>
      </p:sp>
      <p:sp>
        <p:nvSpPr>
          <p:cNvPr id="3" name="Content Placeholder 2"/>
          <p:cNvSpPr>
            <a:spLocks noGrp="1"/>
          </p:cNvSpPr>
          <p:nvPr>
            <p:ph idx="1"/>
          </p:nvPr>
        </p:nvSpPr>
        <p:spPr/>
        <p:txBody>
          <a:bodyPr/>
          <a:lstStyle/>
          <a:p>
            <a:pPr marL="621792" indent="-457200">
              <a:buFont typeface="+mj-lt"/>
              <a:buAutoNum type="arabicPeriod"/>
            </a:pPr>
            <a:r>
              <a:rPr lang="en-US" sz="2400" b="1" u="sng" dirty="0" smtClean="0"/>
              <a:t>Creating current and historical reports</a:t>
            </a:r>
            <a:r>
              <a:rPr lang="en-US" sz="2400" dirty="0" smtClean="0"/>
              <a:t> on average data traffic in different network devices that are connected to the main network management station.</a:t>
            </a:r>
          </a:p>
          <a:p>
            <a:pPr marL="621792" indent="-457200">
              <a:buNone/>
            </a:pPr>
            <a:endParaRPr lang="en-US" sz="2400" dirty="0" smtClean="0"/>
          </a:p>
          <a:p>
            <a:pPr marL="621792" indent="-457200">
              <a:buFont typeface="+mj-lt"/>
              <a:buAutoNum type="arabicPeriod" startAt="2"/>
            </a:pPr>
            <a:r>
              <a:rPr lang="en-US" sz="2400" b="1" u="sng" dirty="0" smtClean="0"/>
              <a:t>Producing different event and alarm mechanisms </a:t>
            </a:r>
            <a:r>
              <a:rPr lang="en-US" sz="2400" dirty="0" smtClean="0"/>
              <a:t>that are used to inform the network administrator about any urgent changes in the network.</a:t>
            </a:r>
          </a:p>
          <a:p>
            <a:pPr marL="621792" indent="-457200">
              <a:buNone/>
            </a:pPr>
            <a:endParaRPr lang="en-US" sz="2400" dirty="0" smtClean="0"/>
          </a:p>
          <a:p>
            <a:pPr marL="621792" indent="-457200">
              <a:buFont typeface="+mj-lt"/>
              <a:buAutoNum type="arabicPeriod" startAt="3"/>
            </a:pPr>
            <a:r>
              <a:rPr lang="en-US" sz="2400" b="1" u="sng" dirty="0" smtClean="0"/>
              <a:t>Filtering and capturing exchanged data packets </a:t>
            </a:r>
            <a:r>
              <a:rPr lang="en-US" sz="2400" dirty="0" smtClean="0"/>
              <a:t>by different protocols in the network for further analysis.</a:t>
            </a:r>
          </a:p>
          <a:p>
            <a:endParaRPr lang="en-US" dirty="0"/>
          </a:p>
        </p:txBody>
      </p:sp>
      <p:sp>
        <p:nvSpPr>
          <p:cNvPr id="4" name="Slide Number Placeholder 3"/>
          <p:cNvSpPr>
            <a:spLocks noGrp="1"/>
          </p:cNvSpPr>
          <p:nvPr>
            <p:ph type="sldNum" sz="quarter" idx="12"/>
          </p:nvPr>
        </p:nvSpPr>
        <p:spPr/>
        <p:txBody>
          <a:bodyPr/>
          <a:lstStyle/>
          <a:p>
            <a:fld id="{038BACC1-8530-4AB8-B3C7-000218338C8B}" type="slidenum">
              <a:rPr lang="x-none" smtClean="0"/>
              <a:pPr/>
              <a:t>5</a:t>
            </a:fld>
            <a:endParaRPr lang="x-non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Examples of Network Management Systems</a:t>
            </a:r>
            <a:endParaRPr lang="en-US" sz="3200" dirty="0"/>
          </a:p>
        </p:txBody>
      </p:sp>
      <p:sp>
        <p:nvSpPr>
          <p:cNvPr id="3" name="Content Placeholder 2"/>
          <p:cNvSpPr>
            <a:spLocks noGrp="1"/>
          </p:cNvSpPr>
          <p:nvPr>
            <p:ph idx="1"/>
          </p:nvPr>
        </p:nvSpPr>
        <p:spPr/>
        <p:txBody>
          <a:bodyPr/>
          <a:lstStyle/>
          <a:p>
            <a:pPr marL="633222" indent="-514350">
              <a:lnSpc>
                <a:spcPct val="250000"/>
              </a:lnSpc>
              <a:buFont typeface="+mj-lt"/>
              <a:buAutoNum type="arabicPeriod"/>
            </a:pPr>
            <a:r>
              <a:rPr lang="en-US" dirty="0" err="1" smtClean="0"/>
              <a:t>manageWise</a:t>
            </a:r>
            <a:r>
              <a:rPr lang="en-US" dirty="0" smtClean="0"/>
              <a:t>  </a:t>
            </a:r>
          </a:p>
          <a:p>
            <a:pPr marL="633222" indent="-514350">
              <a:lnSpc>
                <a:spcPct val="250000"/>
              </a:lnSpc>
              <a:buFont typeface="+mj-lt"/>
              <a:buAutoNum type="arabicPeriod"/>
            </a:pPr>
            <a:r>
              <a:rPr lang="en-US" dirty="0" smtClean="0"/>
              <a:t>(SMS)</a:t>
            </a:r>
          </a:p>
          <a:p>
            <a:pPr marL="633222" indent="-514350">
              <a:lnSpc>
                <a:spcPct val="250000"/>
              </a:lnSpc>
              <a:buFont typeface="+mj-lt"/>
              <a:buAutoNum type="arabicPeriod"/>
            </a:pPr>
            <a:r>
              <a:rPr lang="en-US" dirty="0" smtClean="0"/>
              <a:t>LANDesk</a:t>
            </a:r>
            <a:endParaRPr lang="en-US" dirty="0"/>
          </a:p>
        </p:txBody>
      </p:sp>
      <p:sp>
        <p:nvSpPr>
          <p:cNvPr id="4" name="Slide Number Placeholder 3"/>
          <p:cNvSpPr>
            <a:spLocks noGrp="1"/>
          </p:cNvSpPr>
          <p:nvPr>
            <p:ph type="sldNum" sz="quarter" idx="12"/>
          </p:nvPr>
        </p:nvSpPr>
        <p:spPr/>
        <p:txBody>
          <a:bodyPr/>
          <a:lstStyle/>
          <a:p>
            <a:fld id="{038BACC1-8530-4AB8-B3C7-000218338C8B}" type="slidenum">
              <a:rPr lang="x-none" smtClean="0"/>
              <a:pPr/>
              <a:t>6</a:t>
            </a:fld>
            <a:endParaRPr lang="x-non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742950" indent="-742950" algn="ctr" rtl="0">
              <a:buFont typeface="+mj-lt"/>
              <a:buAutoNum type="arabicPeriod"/>
            </a:pPr>
            <a:r>
              <a:rPr lang="en-US" sz="3600" dirty="0" err="1" smtClean="0"/>
              <a:t>manageWise</a:t>
            </a:r>
            <a:r>
              <a:rPr lang="en-US" sz="3600" dirty="0" smtClean="0"/>
              <a:t> </a:t>
            </a:r>
            <a:endParaRPr lang="en-US" sz="3600" dirty="0"/>
          </a:p>
        </p:txBody>
      </p:sp>
      <p:sp>
        <p:nvSpPr>
          <p:cNvPr id="3" name="Content Placeholder 2"/>
          <p:cNvSpPr>
            <a:spLocks noGrp="1"/>
          </p:cNvSpPr>
          <p:nvPr>
            <p:ph sz="half" idx="1"/>
          </p:nvPr>
        </p:nvSpPr>
        <p:spPr>
          <a:xfrm>
            <a:off x="0" y="1447800"/>
            <a:ext cx="4495800" cy="4623816"/>
          </a:xfrm>
        </p:spPr>
        <p:txBody>
          <a:bodyPr>
            <a:normAutofit fontScale="92500" lnSpcReduction="20000"/>
          </a:bodyPr>
          <a:lstStyle/>
          <a:p>
            <a:pPr marL="633222" indent="-548640" algn="l" rtl="0">
              <a:lnSpc>
                <a:spcPct val="120000"/>
              </a:lnSpc>
            </a:pPr>
            <a:r>
              <a:rPr lang="en-US" sz="2800" b="1" dirty="0" smtClean="0"/>
              <a:t>Features:</a:t>
            </a:r>
          </a:p>
          <a:p>
            <a:pPr marL="633222" indent="-548640" algn="l" rtl="0">
              <a:lnSpc>
                <a:spcPct val="120000"/>
              </a:lnSpc>
              <a:buNone/>
            </a:pPr>
            <a:endParaRPr lang="en-US" sz="2800" dirty="0" smtClean="0"/>
          </a:p>
          <a:p>
            <a:pPr marL="576072" lvl="0" indent="-457200" algn="just" rtl="0">
              <a:buFont typeface="+mj-lt"/>
              <a:buAutoNum type="arabicPeriod"/>
            </a:pPr>
            <a:r>
              <a:rPr lang="en-US" sz="2400" dirty="0" smtClean="0"/>
              <a:t>Creates network maps automatically allowing administrators to locate problems fast.</a:t>
            </a:r>
          </a:p>
          <a:p>
            <a:pPr marL="576072" lvl="0" indent="-457200" algn="just" rtl="0">
              <a:buNone/>
            </a:pPr>
            <a:endParaRPr lang="en-US" sz="2400" dirty="0" smtClean="0"/>
          </a:p>
          <a:p>
            <a:pPr marL="576072" lvl="0" indent="-457200" algn="l" rtl="0">
              <a:buFont typeface="+mj-lt"/>
              <a:buAutoNum type="arabicPeriod" startAt="2"/>
            </a:pPr>
            <a:r>
              <a:rPr lang="en-US" sz="2400" dirty="0" smtClean="0"/>
              <a:t>Prevents downtime by identifying potential problems early.</a:t>
            </a:r>
          </a:p>
          <a:p>
            <a:pPr marL="576072" lvl="0" indent="-457200" algn="l" rtl="0">
              <a:buNone/>
            </a:pPr>
            <a:endParaRPr lang="en-US" sz="2400" dirty="0" smtClean="0"/>
          </a:p>
          <a:p>
            <a:pPr marL="576072" lvl="0" indent="-457200" algn="l" rtl="0">
              <a:buNone/>
            </a:pPr>
            <a:endParaRPr lang="en-US" sz="2400" dirty="0" smtClean="0"/>
          </a:p>
          <a:p>
            <a:pPr marL="576072" lvl="0" indent="-457200" algn="l" rtl="0">
              <a:buFont typeface="+mj-lt"/>
              <a:buAutoNum type="arabicPeriod" startAt="3"/>
            </a:pPr>
            <a:r>
              <a:rPr lang="en-US" sz="2400" dirty="0" smtClean="0"/>
              <a:t>Produce reports in different format (*.html-*.txt) for analysis of network status.</a:t>
            </a:r>
          </a:p>
          <a:p>
            <a:pPr marL="633222" indent="-548640" algn="l" rtl="0">
              <a:lnSpc>
                <a:spcPct val="120000"/>
              </a:lnSpc>
              <a:buFont typeface="+mj-lt"/>
              <a:buAutoNum type="arabicPeriod" startAt="3"/>
            </a:pPr>
            <a:endParaRPr lang="en-US" sz="2400" dirty="0" smtClean="0"/>
          </a:p>
          <a:p>
            <a:pPr marL="925830" lvl="1" indent="-548640" algn="l">
              <a:lnSpc>
                <a:spcPct val="120000"/>
              </a:lnSpc>
              <a:buNone/>
            </a:pPr>
            <a:endParaRPr lang="en-US" sz="2400" dirty="0" smtClean="0"/>
          </a:p>
        </p:txBody>
      </p:sp>
      <p:sp>
        <p:nvSpPr>
          <p:cNvPr id="4" name="Slide Number Placeholder 3"/>
          <p:cNvSpPr>
            <a:spLocks noGrp="1"/>
          </p:cNvSpPr>
          <p:nvPr>
            <p:ph type="sldNum" sz="quarter" idx="12"/>
          </p:nvPr>
        </p:nvSpPr>
        <p:spPr/>
        <p:txBody>
          <a:bodyPr/>
          <a:lstStyle/>
          <a:p>
            <a:fld id="{038BACC1-8530-4AB8-B3C7-000218338C8B}" type="slidenum">
              <a:rPr lang="x-none" smtClean="0"/>
              <a:pPr/>
              <a:t>7</a:t>
            </a:fld>
            <a:endParaRPr lang="x-none"/>
          </a:p>
        </p:txBody>
      </p:sp>
      <p:pic>
        <p:nvPicPr>
          <p:cNvPr id="5" name="Picture 4" descr="ana2000030401.gif"/>
          <p:cNvPicPr>
            <a:picLocks noChangeAspect="1"/>
          </p:cNvPicPr>
          <p:nvPr/>
        </p:nvPicPr>
        <p:blipFill>
          <a:blip r:embed="rId2" cstate="print"/>
          <a:stretch>
            <a:fillRect/>
          </a:stretch>
        </p:blipFill>
        <p:spPr>
          <a:xfrm>
            <a:off x="4419600" y="2362200"/>
            <a:ext cx="4800600" cy="31242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742950" indent="-742950" rtl="0">
              <a:buFont typeface="+mj-lt"/>
              <a:buAutoNum type="arabicPeriod" startAt="2"/>
            </a:pPr>
            <a:r>
              <a:rPr lang="en-US" sz="3200" dirty="0" smtClean="0"/>
              <a:t>SMS (System Management Server)</a:t>
            </a:r>
            <a:endParaRPr lang="en-US" sz="3200" dirty="0"/>
          </a:p>
        </p:txBody>
      </p:sp>
      <p:sp>
        <p:nvSpPr>
          <p:cNvPr id="3" name="Content Placeholder 2"/>
          <p:cNvSpPr>
            <a:spLocks noGrp="1"/>
          </p:cNvSpPr>
          <p:nvPr>
            <p:ph sz="half" idx="1"/>
          </p:nvPr>
        </p:nvSpPr>
        <p:spPr>
          <a:xfrm>
            <a:off x="0" y="1676400"/>
            <a:ext cx="4038600" cy="4776216"/>
          </a:xfrm>
        </p:spPr>
        <p:txBody>
          <a:bodyPr>
            <a:normAutofit fontScale="70000" lnSpcReduction="20000"/>
          </a:bodyPr>
          <a:lstStyle/>
          <a:p>
            <a:pPr marL="633222" indent="-548640" algn="just" rtl="0">
              <a:lnSpc>
                <a:spcPct val="160000"/>
              </a:lnSpc>
            </a:pPr>
            <a:r>
              <a:rPr lang="en-US" sz="3000" b="1" dirty="0" smtClean="0"/>
              <a:t>Functions:</a:t>
            </a:r>
          </a:p>
          <a:p>
            <a:pPr marL="633222" indent="-548640" algn="just" rtl="0">
              <a:lnSpc>
                <a:spcPct val="160000"/>
              </a:lnSpc>
              <a:buNone/>
            </a:pPr>
            <a:endParaRPr lang="en-US" sz="3000" b="1" dirty="0" smtClean="0"/>
          </a:p>
          <a:p>
            <a:pPr marL="342900" lvl="0" indent="-342900" algn="just" rtl="0">
              <a:lnSpc>
                <a:spcPct val="115000"/>
              </a:lnSpc>
              <a:spcAft>
                <a:spcPts val="1000"/>
              </a:spcAft>
              <a:buFont typeface="+mj-lt"/>
              <a:buAutoNum type="arabicPeriod"/>
              <a:tabLst>
                <a:tab pos="457200" algn="l"/>
              </a:tabLst>
            </a:pPr>
            <a:r>
              <a:rPr lang="en-US" dirty="0" smtClean="0">
                <a:latin typeface="Calibri"/>
                <a:ea typeface="Calibri"/>
                <a:cs typeface="Arial"/>
              </a:rPr>
              <a:t>Creating Main database that contains all the details about hardware and software in the network.</a:t>
            </a:r>
          </a:p>
          <a:p>
            <a:pPr marL="342900" lvl="0" indent="-342900" algn="just" rtl="0">
              <a:lnSpc>
                <a:spcPct val="115000"/>
              </a:lnSpc>
              <a:spcAft>
                <a:spcPts val="1000"/>
              </a:spcAft>
              <a:buFont typeface="+mj-lt"/>
              <a:buAutoNum type="arabicPeriod" startAt="2"/>
              <a:tabLst>
                <a:tab pos="457200" algn="l"/>
              </a:tabLst>
            </a:pPr>
            <a:r>
              <a:rPr lang="en-US" dirty="0" smtClean="0">
                <a:latin typeface="Calibri"/>
                <a:ea typeface="Calibri"/>
                <a:cs typeface="Arial"/>
              </a:rPr>
              <a:t>Software distribution from a single computer to all the computers in the network (No more need to install software by CD on each PC separately).</a:t>
            </a:r>
          </a:p>
          <a:p>
            <a:pPr marL="514350" lvl="0" indent="-514350" algn="just" rtl="0">
              <a:lnSpc>
                <a:spcPct val="115000"/>
              </a:lnSpc>
              <a:spcAft>
                <a:spcPts val="1000"/>
              </a:spcAft>
              <a:buFont typeface="+mj-lt"/>
              <a:buAutoNum type="arabicPeriod" startAt="3"/>
              <a:tabLst>
                <a:tab pos="457200" algn="l"/>
              </a:tabLst>
            </a:pPr>
            <a:r>
              <a:rPr lang="en-US" dirty="0" smtClean="0">
                <a:latin typeface="Calibri"/>
                <a:ea typeface="Calibri"/>
                <a:cs typeface="Arial"/>
              </a:rPr>
              <a:t>The ability to troubleshoot problems.</a:t>
            </a:r>
          </a:p>
          <a:p>
            <a:pPr marL="1191006" lvl="2" indent="-548640" algn="just" rtl="0">
              <a:lnSpc>
                <a:spcPct val="120000"/>
              </a:lnSpc>
              <a:buNone/>
            </a:pPr>
            <a:endParaRPr lang="en-US" sz="2100" dirty="0" smtClean="0"/>
          </a:p>
          <a:p>
            <a:pPr algn="just" rtl="0"/>
            <a:endParaRPr lang="en-US" dirty="0"/>
          </a:p>
        </p:txBody>
      </p:sp>
      <p:sp>
        <p:nvSpPr>
          <p:cNvPr id="4" name="Slide Number Placeholder 3"/>
          <p:cNvSpPr>
            <a:spLocks noGrp="1"/>
          </p:cNvSpPr>
          <p:nvPr>
            <p:ph type="sldNum" sz="quarter" idx="12"/>
          </p:nvPr>
        </p:nvSpPr>
        <p:spPr/>
        <p:txBody>
          <a:bodyPr/>
          <a:lstStyle/>
          <a:p>
            <a:fld id="{038BACC1-8530-4AB8-B3C7-000218338C8B}" type="slidenum">
              <a:rPr lang="x-none" smtClean="0"/>
              <a:pPr/>
              <a:t>8</a:t>
            </a:fld>
            <a:endParaRPr lang="x-none"/>
          </a:p>
        </p:txBody>
      </p:sp>
      <p:pic>
        <p:nvPicPr>
          <p:cNvPr id="2050" name="Picture 2" descr="http://www.serverwatch.com/img/SitePr1.jpg"/>
          <p:cNvPicPr>
            <a:picLocks noChangeAspect="1" noChangeArrowheads="1"/>
          </p:cNvPicPr>
          <p:nvPr/>
        </p:nvPicPr>
        <p:blipFill>
          <a:blip r:embed="rId2" cstate="print"/>
          <a:srcRect/>
          <a:stretch>
            <a:fillRect/>
          </a:stretch>
        </p:blipFill>
        <p:spPr bwMode="auto">
          <a:xfrm>
            <a:off x="4120528" y="2438401"/>
            <a:ext cx="4947272" cy="29718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42950" indent="-742950" algn="ctr">
              <a:buFont typeface="+mj-lt"/>
              <a:buAutoNum type="arabicPeriod" startAt="3"/>
            </a:pPr>
            <a:r>
              <a:rPr lang="en-US" sz="3600" dirty="0" smtClean="0">
                <a:solidFill>
                  <a:srgbClr val="F0AD00">
                    <a:satMod val="150000"/>
                  </a:srgbClr>
                </a:solidFill>
              </a:rPr>
              <a:t>LANDesk</a:t>
            </a:r>
            <a:endParaRPr lang="en-US" dirty="0"/>
          </a:p>
        </p:txBody>
      </p:sp>
      <p:sp>
        <p:nvSpPr>
          <p:cNvPr id="3" name="Content Placeholder 2"/>
          <p:cNvSpPr>
            <a:spLocks noGrp="1"/>
          </p:cNvSpPr>
          <p:nvPr>
            <p:ph idx="1"/>
          </p:nvPr>
        </p:nvSpPr>
        <p:spPr>
          <a:xfrm>
            <a:off x="-76200" y="1524000"/>
            <a:ext cx="4572000" cy="4625609"/>
          </a:xfrm>
        </p:spPr>
        <p:txBody>
          <a:bodyPr>
            <a:noAutofit/>
          </a:bodyPr>
          <a:lstStyle/>
          <a:p>
            <a:r>
              <a:rPr lang="en-US" sz="2400" b="1" dirty="0" smtClean="0"/>
              <a:t>Functions:</a:t>
            </a:r>
          </a:p>
          <a:p>
            <a:pPr>
              <a:buNone/>
            </a:pPr>
            <a:endParaRPr lang="en-US" sz="2400" b="1" dirty="0" smtClean="0"/>
          </a:p>
          <a:p>
            <a:pPr marL="576072" lvl="0" indent="-457200">
              <a:buFont typeface="+mj-lt"/>
              <a:buAutoNum type="arabicPeriod"/>
            </a:pPr>
            <a:r>
              <a:rPr lang="en-US" sz="2000" dirty="0" smtClean="0"/>
              <a:t>Uses on-demand technology to load resources only when called.</a:t>
            </a:r>
          </a:p>
          <a:p>
            <a:pPr marL="576072" lvl="0" indent="-457200">
              <a:buNone/>
            </a:pPr>
            <a:endParaRPr lang="en-US" sz="2000" dirty="0" smtClean="0"/>
          </a:p>
          <a:p>
            <a:pPr marL="576072" indent="-457200">
              <a:buFont typeface="+mj-lt"/>
              <a:buAutoNum type="arabicPeriod" startAt="2"/>
            </a:pPr>
            <a:r>
              <a:rPr lang="en-US" sz="2000" dirty="0" smtClean="0"/>
              <a:t>Centralized log management for convenient planning and analysis.</a:t>
            </a:r>
          </a:p>
          <a:p>
            <a:pPr marL="576072" lvl="0" indent="-457200">
              <a:buNone/>
            </a:pPr>
            <a:endParaRPr lang="en-US" sz="2000" dirty="0" smtClean="0"/>
          </a:p>
          <a:p>
            <a:pPr marL="576072" lvl="0" indent="-457200">
              <a:buFont typeface="+mj-lt"/>
              <a:buAutoNum type="arabicPeriod" startAt="3"/>
            </a:pPr>
            <a:r>
              <a:rPr lang="en-US" sz="2000" dirty="0" smtClean="0"/>
              <a:t>Configure performance thresholds and send alerts and generate log file.</a:t>
            </a:r>
          </a:p>
        </p:txBody>
      </p:sp>
      <p:sp>
        <p:nvSpPr>
          <p:cNvPr id="4" name="Slide Number Placeholder 3"/>
          <p:cNvSpPr>
            <a:spLocks noGrp="1"/>
          </p:cNvSpPr>
          <p:nvPr>
            <p:ph type="sldNum" sz="quarter" idx="12"/>
          </p:nvPr>
        </p:nvSpPr>
        <p:spPr/>
        <p:txBody>
          <a:bodyPr/>
          <a:lstStyle/>
          <a:p>
            <a:fld id="{038BACC1-8530-4AB8-B3C7-000218338C8B}" type="slidenum">
              <a:rPr lang="x-none" smtClean="0"/>
              <a:pPr/>
              <a:t>9</a:t>
            </a:fld>
            <a:endParaRPr lang="x-none"/>
          </a:p>
        </p:txBody>
      </p:sp>
      <p:pic>
        <p:nvPicPr>
          <p:cNvPr id="15362" name="Picture 2" descr="http://www.landesk.com/uploadedImages/Products/IT_Asset_Management/LANDesk_Process_Manager/lpm-chart.jpg"/>
          <p:cNvPicPr>
            <a:picLocks noChangeAspect="1" noChangeArrowheads="1"/>
          </p:cNvPicPr>
          <p:nvPr/>
        </p:nvPicPr>
        <p:blipFill>
          <a:blip r:embed="rId2" cstate="print"/>
          <a:srcRect/>
          <a:stretch>
            <a:fillRect/>
          </a:stretch>
        </p:blipFill>
        <p:spPr bwMode="auto">
          <a:xfrm>
            <a:off x="4419600" y="2121715"/>
            <a:ext cx="4648200" cy="3582099"/>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75BEF62FB50E9479EACBA5451E22AD9" ma:contentTypeVersion="0" ma:contentTypeDescription="Create a new document." ma:contentTypeScope="" ma:versionID="8871ccb317dcf0786ae7a6cca07915cd">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B0F02D-8BBC-43EC-AA0C-57547E1002E4}">
  <ds:schemaRefs>
    <ds:schemaRef ds:uri="http://schemas.microsoft.com/sharepoint/v3/contenttype/forms"/>
  </ds:schemaRefs>
</ds:datastoreItem>
</file>

<file path=customXml/itemProps2.xml><?xml version="1.0" encoding="utf-8"?>
<ds:datastoreItem xmlns:ds="http://schemas.openxmlformats.org/officeDocument/2006/customXml" ds:itemID="{D7A04207-439B-47A2-A5D9-89EE5ED6C6DA}">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9E19371-A78B-47B5-A367-D47A00548D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Module</Template>
  <TotalTime>1901</TotalTime>
  <Words>1080</Words>
  <Application>Microsoft Macintosh PowerPoint</Application>
  <PresentationFormat>عرض على الشاشة (3:4)‏</PresentationFormat>
  <Paragraphs>176</Paragraphs>
  <Slides>22</Slides>
  <Notes>0</Notes>
  <HiddenSlides>0</HiddenSlides>
  <MMClips>0</MMClips>
  <ScaleCrop>false</ScaleCrop>
  <HeadingPairs>
    <vt:vector size="4" baseType="variant">
      <vt:variant>
        <vt:lpstr>سمة</vt:lpstr>
      </vt:variant>
      <vt:variant>
        <vt:i4>1</vt:i4>
      </vt:variant>
      <vt:variant>
        <vt:lpstr>عناوين الشرائح</vt:lpstr>
      </vt:variant>
      <vt:variant>
        <vt:i4>22</vt:i4>
      </vt:variant>
    </vt:vector>
  </HeadingPairs>
  <TitlesOfParts>
    <vt:vector size="23" baseType="lpstr">
      <vt:lpstr>Module</vt:lpstr>
      <vt:lpstr>Lec8: Tools and methods for controlling and managing Networks</vt:lpstr>
      <vt:lpstr>Tools and methods for controlling and managing Networks</vt:lpstr>
      <vt:lpstr>Remote Monitoring (Rmon)</vt:lpstr>
      <vt:lpstr>Rmon</vt:lpstr>
      <vt:lpstr>Rmon Functions: </vt:lpstr>
      <vt:lpstr>Examples of Network Management Systems</vt:lpstr>
      <vt:lpstr>manageWise </vt:lpstr>
      <vt:lpstr>SMS (System Management Server)</vt:lpstr>
      <vt:lpstr>LANDesk</vt:lpstr>
      <vt:lpstr>Protocols Analyzer Software Tools</vt:lpstr>
      <vt:lpstr>Functions of Protocols Analyzer Software Tools</vt:lpstr>
      <vt:lpstr>Functions of Statistical Reports Generator Software Tool</vt:lpstr>
      <vt:lpstr>LAN Measurements Software</vt:lpstr>
      <vt:lpstr>Functions of LAN Measurements Software</vt:lpstr>
      <vt:lpstr>Problem Solving Life Cycle</vt:lpstr>
      <vt:lpstr>Help Desk</vt:lpstr>
      <vt:lpstr>Example of Questions asked by the Help Desk</vt:lpstr>
      <vt:lpstr>The Work Order</vt:lpstr>
      <vt:lpstr>Network Technician</vt:lpstr>
      <vt:lpstr>Network Engineer</vt:lpstr>
      <vt:lpstr>Network Statistics</vt:lpstr>
      <vt:lpstr>Network Trouble Log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Lec1: Network Management (Review)</dc:title>
  <dc:creator>Maysoon</dc:creator>
  <cp:lastModifiedBy>L</cp:lastModifiedBy>
  <cp:revision>72</cp:revision>
  <dcterms:created xsi:type="dcterms:W3CDTF">2013-09-11T08:43:03Z</dcterms:created>
  <dcterms:modified xsi:type="dcterms:W3CDTF">2019-11-04T10:40:04Z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0x010100575BEF62FB50E9479EACBA5451E22AD9</vt:lpwstr>
  </property>
</Properties>
</file>