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5" r:id="rId10"/>
    <p:sldId id="276" r:id="rId11"/>
    <p:sldId id="277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161" autoAdjust="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3D2E9-2B62-4586-9CF2-0F4666E5E189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D8394-AC47-49BF-A591-F7320E156B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4D8394-AC47-49BF-A591-F7320E156B0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8AAF4A7-E720-40C2-9580-E7EBC33692FA}" type="datetime1">
              <a:rPr lang="en-US" smtClean="0"/>
              <a:pPr/>
              <a:t>11/3/2012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A.AlOsaimi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82D0DB-57AC-4E7B-B086-0DF61BED8DE5}" type="slidenum">
              <a:rPr lang="en-US" smtClean="0">
                <a:solidFill>
                  <a:srgbClr val="EBDDC3"/>
                </a:solidFill>
              </a:rPr>
              <a:pPr/>
              <a:t>‹#›</a:t>
            </a:fld>
            <a:endParaRPr lang="en-US">
              <a:solidFill>
                <a:srgbClr val="EBDDC3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FA56-FC98-4E3F-8390-077422BD47E9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D6EB746-CF75-44AF-8080-1084146523FA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4AF2-4CA1-4731-A415-65C55D8A7277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2695-957F-4DD4-B16E-BB06EDB14460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A62817-A7F4-4BEC-B32D-0EE1260D4ED6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B9CBC78-7279-4CA9-95E3-74B59F3C9922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A275-62E7-4AE9-AAA4-35D835EBAE2F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BA2-1E25-4965-8B7C-4995553BE9D7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82D0DB-57AC-4E7B-B086-0DF61BED8DE5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CB9D-ED04-49A8-BD5D-EC76F0529913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7AFC8F-3FBB-49F1-A41D-B9B95A83FDA4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9CA967-21FC-4518-9A83-2C2A11A760BF}" type="datetime1">
              <a:rPr lang="en-US" smtClean="0">
                <a:solidFill>
                  <a:srgbClr val="775F55"/>
                </a:solidFill>
              </a:rPr>
              <a:pPr/>
              <a:t>11/3/2012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775F55"/>
                </a:solidFill>
              </a:rPr>
              <a:t>A.AlOsaimi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Chapter#3 Part1</a:t>
            </a:r>
            <a:br>
              <a:rPr lang="en-US" dirty="0" smtClean="0"/>
            </a:br>
            <a:r>
              <a:rPr lang="en-US" dirty="0" smtClean="0">
                <a:solidFill>
                  <a:srgbClr val="3380E6"/>
                </a:solidFill>
                <a:latin typeface="Goudy Sans Medium"/>
              </a:rPr>
              <a:t> </a:t>
            </a:r>
            <a:r>
              <a:rPr lang="en-US" sz="2700" dirty="0" smtClean="0"/>
              <a:t>Structured Program Development in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 1432-1433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D0DB-57AC-4E7B-B086-0DF61BED8DE5}" type="slidenum">
              <a:rPr lang="en-US" smtClean="0">
                <a:solidFill>
                  <a:srgbClr val="EBDDC3"/>
                </a:solidFill>
              </a:rPr>
              <a:pPr/>
              <a:t>1</a:t>
            </a:fld>
            <a:endParaRPr lang="en-US">
              <a:solidFill>
                <a:srgbClr val="EBDDC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476672"/>
            <a:ext cx="51125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ar-SA" b="1" dirty="0">
                <a:solidFill>
                  <a:prstClr val="white"/>
                </a:solidFill>
              </a:rPr>
              <a:t>King Saud University </a:t>
            </a:r>
          </a:p>
          <a:p>
            <a:r>
              <a:rPr lang="en-US" b="1" dirty="0">
                <a:solidFill>
                  <a:prstClr val="white"/>
                </a:solidFill>
              </a:rPr>
              <a:t>College of Applied studies and Community Service</a:t>
            </a:r>
          </a:p>
          <a:p>
            <a:r>
              <a:rPr lang="en-US" b="1" dirty="0" err="1">
                <a:solidFill>
                  <a:prstClr val="white"/>
                </a:solidFill>
              </a:rPr>
              <a:t>Csc</a:t>
            </a:r>
            <a:r>
              <a:rPr lang="en-US" b="1" dirty="0">
                <a:solidFill>
                  <a:prstClr val="white"/>
                </a:solidFill>
              </a:rPr>
              <a:t> 1101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</a:rPr>
              <a:t>By: </a:t>
            </a:r>
            <a:r>
              <a:rPr lang="en-US" b="1" dirty="0" err="1">
                <a:solidFill>
                  <a:prstClr val="white"/>
                </a:solidFill>
              </a:rPr>
              <a:t>Asma</a:t>
            </a:r>
            <a:r>
              <a:rPr lang="en-US" b="1" dirty="0">
                <a:solidFill>
                  <a:prstClr val="white"/>
                </a:solidFill>
              </a:rPr>
              <a:t> </a:t>
            </a:r>
            <a:r>
              <a:rPr lang="en-US" b="1" dirty="0" err="1">
                <a:solidFill>
                  <a:prstClr val="white"/>
                </a:solidFill>
              </a:rPr>
              <a:t>Alosaimi</a:t>
            </a:r>
            <a:endParaRPr lang="en-US" b="1" dirty="0">
              <a:solidFill>
                <a:prstClr val="white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>
                <a:solidFill>
                  <a:prstClr val="white"/>
                </a:solidFill>
              </a:rPr>
              <a:t>Edited By: </a:t>
            </a:r>
            <a:r>
              <a:rPr lang="en-US" b="1" dirty="0" err="1">
                <a:solidFill>
                  <a:prstClr val="white"/>
                </a:solidFill>
              </a:rPr>
              <a:t>Ghadah</a:t>
            </a:r>
            <a:r>
              <a:rPr lang="en-US" b="1" dirty="0">
                <a:solidFill>
                  <a:prstClr val="white"/>
                </a:solidFill>
              </a:rPr>
              <a:t> R. </a:t>
            </a:r>
            <a:r>
              <a:rPr lang="en-US" b="1" dirty="0" err="1" smtClean="0">
                <a:solidFill>
                  <a:prstClr val="white"/>
                </a:solidFill>
              </a:rPr>
              <a:t>Hadba</a:t>
            </a:r>
            <a:r>
              <a:rPr lang="en-US" b="1" dirty="0" smtClean="0">
                <a:solidFill>
                  <a:prstClr val="white"/>
                </a:solidFill>
              </a:rPr>
              <a:t> </a:t>
            </a:r>
            <a:r>
              <a:rPr lang="en-US" b="1" dirty="0" smtClean="0">
                <a:solidFill>
                  <a:prstClr val="white"/>
                </a:solidFill>
              </a:rPr>
              <a:t>, </a:t>
            </a:r>
            <a:r>
              <a:rPr lang="en-US" b="1" dirty="0" err="1" smtClean="0">
                <a:solidFill>
                  <a:prstClr val="white"/>
                </a:solidFill>
              </a:rPr>
              <a:t>Alaa</a:t>
            </a:r>
            <a:r>
              <a:rPr lang="en-US" b="1" dirty="0" smtClean="0">
                <a:solidFill>
                  <a:prstClr val="white"/>
                </a:solidFill>
              </a:rPr>
              <a:t> </a:t>
            </a:r>
            <a:r>
              <a:rPr lang="en-US" b="1" dirty="0" err="1" smtClean="0">
                <a:solidFill>
                  <a:prstClr val="white"/>
                </a:solidFill>
              </a:rPr>
              <a:t>Altheneyan</a:t>
            </a:r>
            <a:r>
              <a:rPr lang="en-US" b="1" dirty="0" smtClean="0">
                <a:solidFill>
                  <a:prstClr val="white"/>
                </a:solidFill>
              </a:rPr>
              <a:t>, &amp; </a:t>
            </a:r>
            <a:r>
              <a:rPr lang="en-US" b="1" dirty="0" err="1" smtClean="0">
                <a:solidFill>
                  <a:prstClr val="white"/>
                </a:solidFill>
              </a:rPr>
              <a:t>Noor</a:t>
            </a:r>
            <a:r>
              <a:rPr lang="en-US" b="1" dirty="0" smtClean="0">
                <a:solidFill>
                  <a:prstClr val="white"/>
                </a:solidFill>
              </a:rPr>
              <a:t> </a:t>
            </a:r>
            <a:r>
              <a:rPr lang="en-US" b="1" dirty="0" err="1" smtClean="0">
                <a:solidFill>
                  <a:prstClr val="white"/>
                </a:solidFill>
              </a:rPr>
              <a:t>Alhareqi</a:t>
            </a:r>
            <a:endParaRPr lang="en-US" dirty="0">
              <a:solidFill>
                <a:prstClr val="white"/>
              </a:solidFill>
            </a:endParaRPr>
          </a:p>
          <a:p>
            <a:endParaRPr 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>
                <a:solidFill>
                  <a:srgbClr val="775F55"/>
                </a:solidFill>
              </a:rPr>
              <a:pPr/>
              <a:t>10</a:t>
            </a:fld>
            <a:endParaRPr lang="en-US">
              <a:solidFill>
                <a:srgbClr val="775F55"/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83439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</a:t>
            </a:r>
            <a:r>
              <a:rPr lang="en-US" b="1" dirty="0" smtClean="0"/>
              <a:t>structure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Note, you </a:t>
            </a:r>
            <a:r>
              <a:rPr lang="en-US" dirty="0" smtClean="0">
                <a:solidFill>
                  <a:srgbClr val="FF0000"/>
                </a:solidFill>
              </a:rPr>
              <a:t>should not</a:t>
            </a:r>
            <a:r>
              <a:rPr lang="en-US" dirty="0" smtClean="0"/>
              <a:t> put a </a:t>
            </a:r>
            <a:r>
              <a:rPr lang="en-US" dirty="0" smtClean="0">
                <a:solidFill>
                  <a:srgbClr val="0070C0"/>
                </a:solidFill>
              </a:rPr>
              <a:t>semicolon</a:t>
            </a:r>
            <a:r>
              <a:rPr lang="en-US" dirty="0" smtClean="0"/>
              <a:t> after the right parenthesis of the if condition.</a:t>
            </a:r>
          </a:p>
          <a:p>
            <a:r>
              <a:rPr lang="en-US" dirty="0" smtClean="0"/>
              <a:t>if( condition) </a:t>
            </a:r>
            <a:r>
              <a:rPr lang="en-US" dirty="0" smtClean="0">
                <a:solidFill>
                  <a:srgbClr val="FF0000"/>
                </a:solidFill>
              </a:rPr>
              <a:t>;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56992"/>
            <a:ext cx="820891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11560" y="3717032"/>
            <a:ext cx="3744416" cy="1944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structure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if … else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The </a:t>
            </a:r>
            <a:r>
              <a:rPr lang="en-US" sz="3200" dirty="0" smtClean="0">
                <a:solidFill>
                  <a:srgbClr val="000000"/>
                </a:solidFill>
              </a:rPr>
              <a:t>if…else statement is called a </a:t>
            </a:r>
            <a:r>
              <a:rPr lang="en-US" sz="3200" dirty="0" smtClean="0">
                <a:solidFill>
                  <a:schemeClr val="accent2"/>
                </a:solidFill>
              </a:rPr>
              <a:t>double-selection statement</a:t>
            </a:r>
            <a:r>
              <a:rPr lang="en-US" sz="3200" dirty="0" smtClean="0">
                <a:solidFill>
                  <a:srgbClr val="000000"/>
                </a:solidFill>
              </a:rPr>
              <a:t> because it selects between </a:t>
            </a:r>
            <a:r>
              <a:rPr lang="en-US" sz="3200" i="1" dirty="0" smtClean="0">
                <a:solidFill>
                  <a:schemeClr val="accent3"/>
                </a:solidFill>
              </a:rPr>
              <a:t>two</a:t>
            </a:r>
            <a:r>
              <a:rPr lang="en-US" sz="3200" dirty="0" smtClean="0">
                <a:solidFill>
                  <a:srgbClr val="000000"/>
                </a:solidFill>
              </a:rPr>
              <a:t> different </a:t>
            </a:r>
            <a:r>
              <a:rPr lang="en-US" sz="3200" dirty="0" smtClean="0">
                <a:solidFill>
                  <a:srgbClr val="000000"/>
                </a:solidFill>
              </a:rPr>
              <a:t>actions (or groups of actions).</a:t>
            </a:r>
            <a:endParaRPr lang="en-US" sz="3200" dirty="0" smtClean="0">
              <a:solidFill>
                <a:srgbClr val="000000"/>
              </a:solidFill>
            </a:endParaRPr>
          </a:p>
          <a:p>
            <a:r>
              <a:rPr lang="en-US" sz="3200" dirty="0" smtClean="0">
                <a:solidFill>
                  <a:srgbClr val="000000"/>
                </a:solidFill>
              </a:rPr>
              <a:t>Syntax: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expression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statement1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else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	   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statement2</a:t>
            </a:r>
          </a:p>
          <a:p>
            <a:endParaRPr lang="en-US" sz="32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US" sz="3200" dirty="0" smtClean="0">
              <a:solidFill>
                <a:srgbClr val="000000"/>
              </a:solidFill>
            </a:endParaRPr>
          </a:p>
          <a:p>
            <a:endParaRPr 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selection structure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if … else 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500" dirty="0" smtClean="0">
                <a:solidFill>
                  <a:srgbClr val="000000"/>
                </a:solidFill>
                <a:latin typeface="Times New Roman" pitchFamily="18" charset="0"/>
              </a:rPr>
              <a:t>For example, </a:t>
            </a:r>
          </a:p>
          <a:p>
            <a:pPr>
              <a:lnSpc>
                <a:spcPct val="90000"/>
              </a:lnSpc>
            </a:pP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</a:rPr>
              <a:t>pseudocode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 statement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If student’s grade is greater than or equal to 60</a:t>
            </a:r>
            <a:b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Print “Passed”</a:t>
            </a:r>
            <a:b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else</a:t>
            </a:r>
            <a:b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Print “Failed”</a:t>
            </a:r>
          </a:p>
          <a:p>
            <a:pPr>
              <a:lnSpc>
                <a:spcPct val="90000"/>
              </a:lnSpc>
            </a:pPr>
            <a:r>
              <a:rPr lang="en-US" sz="2300" i="1" dirty="0" smtClean="0">
                <a:solidFill>
                  <a:schemeClr val="accent2"/>
                </a:solidFill>
              </a:rPr>
              <a:t>Code</a:t>
            </a:r>
            <a:r>
              <a:rPr lang="en-US" sz="2300" dirty="0" smtClean="0"/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solidFill>
                  <a:srgbClr val="000000"/>
                </a:solidFill>
                <a:latin typeface="Times New Roman" pitchFamily="18" charset="0"/>
              </a:rPr>
              <a:t>…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60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) </a:t>
            </a:r>
            <a:b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"Passed"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  <a:b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BF00"/>
                </a:solidFill>
                <a:latin typeface="Lucida Console" pitchFamily="49" charset="0"/>
              </a:rPr>
              <a:t> </a:t>
            </a:r>
            <a:br>
              <a:rPr lang="en-US" sz="1600" b="1" dirty="0" smtClean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00FF"/>
                </a:solidFill>
                <a:latin typeface="Lucida Console" pitchFamily="49" charset="0"/>
              </a:rPr>
              <a:t>else 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/>
            </a:r>
            <a:b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"Failed"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rgbClr val="00BF00"/>
                </a:solidFill>
                <a:latin typeface="Lucida Console" pitchFamily="49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…</a:t>
            </a:r>
            <a:endParaRPr lang="en-US" sz="1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buNone/>
            </a:pPr>
            <a:endParaRPr lang="en-US" sz="1600" dirty="0"/>
          </a:p>
        </p:txBody>
      </p:sp>
      <p:pic>
        <p:nvPicPr>
          <p:cNvPr id="4" name="Picture 1" descr="ch03images_Page_10.png"/>
          <p:cNvPicPr>
            <a:picLocks noGrp="1" noChangeAspect="1"/>
          </p:cNvPicPr>
          <p:nvPr isPhoto="1"/>
        </p:nvPicPr>
        <p:blipFill>
          <a:blip r:embed="rId3" cstate="print"/>
          <a:srcRect l="4566" t="4513" r="32416" b="45844"/>
          <a:stretch>
            <a:fillRect/>
          </a:stretch>
        </p:blipFill>
        <p:spPr bwMode="auto">
          <a:xfrm>
            <a:off x="4067944" y="2996952"/>
            <a:ext cx="4968552" cy="237626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71071" y="3068960"/>
            <a:ext cx="133703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DD8047"/>
                </a:solidFill>
              </a:rPr>
              <a:t>Flowchart</a:t>
            </a:r>
            <a:endParaRPr lang="ar-SA" b="1" dirty="0">
              <a:solidFill>
                <a:srgbClr val="DD8047"/>
              </a:solidFill>
            </a:endParaRPr>
          </a:p>
        </p:txBody>
      </p:sp>
      <p:sp>
        <p:nvSpPr>
          <p:cNvPr id="8" name="Parallelogram 7"/>
          <p:cNvSpPr/>
          <p:nvPr/>
        </p:nvSpPr>
        <p:spPr>
          <a:xfrm>
            <a:off x="5004048" y="3717032"/>
            <a:ext cx="1152128" cy="360040"/>
          </a:xfrm>
          <a:prstGeom prst="parallelogram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7812360" y="3717032"/>
            <a:ext cx="1152128" cy="360040"/>
          </a:xfrm>
          <a:prstGeom prst="parallelogram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selection structure</a:t>
            </a:r>
            <a:r>
              <a:rPr lang="en-US" dirty="0" smtClean="0"/>
              <a:t>: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if…else –Example2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/>
          </a:bodyPr>
          <a:lstStyle/>
          <a:p>
            <a:pPr>
              <a:tabLst>
                <a:tab pos="577850" algn="l"/>
              </a:tabLst>
            </a:pPr>
            <a:r>
              <a:rPr lang="en-US" altLang="ar-SA" sz="2400" dirty="0" smtClean="0">
                <a:latin typeface="Verdana" pitchFamily="34" charset="0"/>
              </a:rPr>
              <a:t>Write a program that reads a number from the user and determines if it's a positive or negative number. </a:t>
            </a:r>
          </a:p>
          <a:p>
            <a:pPr>
              <a:lnSpc>
                <a:spcPct val="90000"/>
              </a:lnSpc>
            </a:pPr>
            <a:r>
              <a:rPr lang="en-US" sz="2300" i="1" dirty="0" smtClean="0">
                <a:solidFill>
                  <a:schemeClr val="accent2"/>
                </a:solidFill>
              </a:rPr>
              <a:t>Code</a:t>
            </a:r>
            <a:r>
              <a:rPr lang="en-US" sz="2300" dirty="0" smtClean="0"/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n-US" sz="2300" dirty="0" smtClean="0">
                <a:solidFill>
                  <a:srgbClr val="000000"/>
                </a:solidFill>
                <a:latin typeface="Times New Roman" pitchFamily="18" charset="0"/>
              </a:rPr>
              <a:t>…</a:t>
            </a:r>
          </a:p>
          <a:p>
            <a:pPr>
              <a:buNone/>
            </a:pPr>
            <a:r>
              <a:rPr lang="en-US" sz="1600" b="1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( number &gt;= 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0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) </a:t>
            </a:r>
            <a:b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"</a:t>
            </a:r>
            <a:r>
              <a:rPr lang="en-US" altLang="ar-SA" sz="1600" dirty="0" smtClean="0">
                <a:latin typeface="Verdana" pitchFamily="34" charset="0"/>
              </a:rPr>
              <a:t> </a:t>
            </a:r>
            <a:r>
              <a:rPr lang="en-US" altLang="ar-SA" sz="1600" b="1" dirty="0" smtClean="0">
                <a:solidFill>
                  <a:srgbClr val="128AFF"/>
                </a:solidFill>
                <a:latin typeface="Lucida Console" pitchFamily="49" charset="0"/>
              </a:rPr>
              <a:t>Positive\n 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  <a:b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BF00"/>
                </a:solidFill>
                <a:latin typeface="Lucida Console" pitchFamily="49" charset="0"/>
              </a:rPr>
              <a:t> </a:t>
            </a:r>
            <a:br>
              <a:rPr lang="en-US" sz="1600" b="1" dirty="0" smtClean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00FF"/>
                </a:solidFill>
                <a:latin typeface="Lucida Console" pitchFamily="49" charset="0"/>
              </a:rPr>
              <a:t>else 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/>
            </a:r>
            <a:b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6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"</a:t>
            </a:r>
            <a:r>
              <a:rPr lang="en-US" altLang="ar-SA" sz="1600" dirty="0" smtClean="0">
                <a:latin typeface="Verdana" pitchFamily="34" charset="0"/>
              </a:rPr>
              <a:t> </a:t>
            </a:r>
            <a:r>
              <a:rPr lang="en-US" altLang="ar-SA" sz="1600" b="1" dirty="0" smtClean="0">
                <a:solidFill>
                  <a:srgbClr val="128AFF"/>
                </a:solidFill>
                <a:latin typeface="Lucida Console" pitchFamily="49" charset="0"/>
              </a:rPr>
              <a:t>Negative\n</a:t>
            </a:r>
            <a:r>
              <a:rPr lang="en-US" altLang="ar-SA" sz="1600" dirty="0" smtClean="0">
                <a:latin typeface="Verdana" pitchFamily="34" charset="0"/>
              </a:rPr>
              <a:t> </a:t>
            </a:r>
            <a:r>
              <a:rPr lang="en-US" sz="1600" b="1" dirty="0" smtClean="0">
                <a:solidFill>
                  <a:srgbClr val="128AFF"/>
                </a:solidFill>
                <a:latin typeface="Lucida Console" pitchFamily="49" charset="0"/>
              </a:rPr>
              <a:t>"</a:t>
            </a:r>
            <a:r>
              <a:rPr lang="en-US" sz="16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en-US" sz="1600" dirty="0" smtClean="0">
                <a:solidFill>
                  <a:srgbClr val="00BF00"/>
                </a:solidFill>
                <a:latin typeface="Lucida Console" pitchFamily="49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…</a:t>
            </a:r>
            <a:endParaRPr lang="en-US" sz="1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171071" y="3068960"/>
            <a:ext cx="133703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>
                <a:solidFill>
                  <a:srgbClr val="DD8047"/>
                </a:solidFill>
              </a:rPr>
              <a:t>Flowchart</a:t>
            </a:r>
            <a:endParaRPr lang="ar-SA" b="1" dirty="0">
              <a:solidFill>
                <a:srgbClr val="DD8047"/>
              </a:solidFill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5724128" y="3789040"/>
            <a:ext cx="1656184" cy="432047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</a:rPr>
              <a:t>Num&gt;=0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6436399" y="3637215"/>
            <a:ext cx="302433" cy="1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80312" y="4005065"/>
            <a:ext cx="441649" cy="9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</p:cNvCxnSpPr>
          <p:nvPr/>
        </p:nvCxnSpPr>
        <p:spPr>
          <a:xfrm rot="10800000">
            <a:off x="5292080" y="4005064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Data 19"/>
          <p:cNvSpPr/>
          <p:nvPr/>
        </p:nvSpPr>
        <p:spPr>
          <a:xfrm>
            <a:off x="4139952" y="3789040"/>
            <a:ext cx="1296144" cy="36004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</a:rPr>
              <a:t>“Positive”</a:t>
            </a:r>
          </a:p>
        </p:txBody>
      </p:sp>
      <p:sp>
        <p:nvSpPr>
          <p:cNvPr id="21" name="Flowchart: Data 20"/>
          <p:cNvSpPr/>
          <p:nvPr/>
        </p:nvSpPr>
        <p:spPr>
          <a:xfrm>
            <a:off x="7668344" y="3789040"/>
            <a:ext cx="1431776" cy="36004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</a:rPr>
              <a:t>“Negative”</a:t>
            </a:r>
          </a:p>
        </p:txBody>
      </p:sp>
      <p:cxnSp>
        <p:nvCxnSpPr>
          <p:cNvPr id="23" name="Shape 22"/>
          <p:cNvCxnSpPr>
            <a:stCxn id="20" idx="4"/>
          </p:cNvCxnSpPr>
          <p:nvPr/>
        </p:nvCxnSpPr>
        <p:spPr>
          <a:xfrm rot="16200000" flipH="1">
            <a:off x="5076056" y="3861048"/>
            <a:ext cx="1152128" cy="17281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/>
          <p:nvPr/>
        </p:nvCxnSpPr>
        <p:spPr>
          <a:xfrm rot="5400000">
            <a:off x="6948264" y="3861048"/>
            <a:ext cx="1152128" cy="172819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516216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3568" y="3933056"/>
            <a:ext cx="7632848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conditional Operator (? </a:t>
            </a:r>
            <a:r>
              <a:rPr lang="en-US" b="1" dirty="0" smtClean="0">
                <a:sym typeface="Wingdings" pitchFamily="2" charset="2"/>
              </a:rPr>
              <a:t>:)</a:t>
            </a:r>
            <a:r>
              <a:rPr lang="en-US" b="1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531352" cy="48531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C++ provides the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conditional operator </a:t>
            </a:r>
            <a:r>
              <a:rPr lang="en-US" sz="280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?:</a:t>
            </a:r>
            <a:r>
              <a:rPr lang="en-US" sz="280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2800" dirty="0" smtClean="0">
                <a:solidFill>
                  <a:srgbClr val="000000"/>
                </a:solidFill>
              </a:rPr>
              <a:t> which is closely related to the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if…else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statement.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The conditional operator is C++’s only </a:t>
            </a:r>
            <a:r>
              <a:rPr lang="en-US" sz="2800" dirty="0" smtClean="0">
                <a:solidFill>
                  <a:schemeClr val="accent3"/>
                </a:solidFill>
              </a:rPr>
              <a:t>ternary operator</a:t>
            </a:r>
            <a:r>
              <a:rPr lang="en-US" sz="2800" dirty="0" smtClean="0">
                <a:solidFill>
                  <a:srgbClr val="000000"/>
                </a:solidFill>
              </a:rPr>
              <a:t> i.e. it takes </a:t>
            </a:r>
            <a:r>
              <a:rPr lang="en-US" sz="2800" dirty="0" smtClean="0">
                <a:solidFill>
                  <a:schemeClr val="accent3"/>
                </a:solidFill>
              </a:rPr>
              <a:t>three</a:t>
            </a:r>
            <a:r>
              <a:rPr lang="en-US" sz="2800" dirty="0" smtClean="0">
                <a:solidFill>
                  <a:srgbClr val="000000"/>
                </a:solidFill>
              </a:rPr>
              <a:t> operands.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dirty="0" smtClean="0">
                <a:solidFill>
                  <a:schemeClr val="accent2"/>
                </a:solidFill>
              </a:rPr>
              <a:t>Syntax</a:t>
            </a:r>
            <a:r>
              <a:rPr lang="en-US" sz="2800" dirty="0" smtClean="0">
                <a:solidFill>
                  <a:schemeClr val="accent2"/>
                </a:solidFill>
              </a:rPr>
              <a:t>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</a:pPr>
            <a:endParaRPr lang="en-US" sz="2800" dirty="0" smtClean="0">
              <a:solidFill>
                <a:schemeClr val="accent2"/>
              </a:solidFill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800" dirty="0" smtClean="0">
                <a:solidFill>
                  <a:srgbClr val="CC0000"/>
                </a:solidFill>
              </a:rPr>
              <a:t>   expression1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?</a:t>
            </a:r>
            <a:r>
              <a:rPr lang="en-US" sz="2800" dirty="0" smtClean="0">
                <a:solidFill>
                  <a:srgbClr val="CC0000"/>
                </a:solidFill>
              </a:rPr>
              <a:t>  expression2  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  <a:r>
              <a:rPr lang="en-US" sz="2800" dirty="0" smtClean="0">
                <a:solidFill>
                  <a:srgbClr val="CC0000"/>
                </a:solidFill>
              </a:rPr>
              <a:t> expression3</a:t>
            </a:r>
          </a:p>
          <a:p>
            <a:pPr marL="662940" lvl="1" indent="-342900">
              <a:spcBef>
                <a:spcPct val="20000"/>
              </a:spcBef>
            </a:pPr>
            <a:endParaRPr lang="en-US" sz="2500" dirty="0" smtClean="0"/>
          </a:p>
          <a:p>
            <a:pPr marL="662940" lvl="1" indent="-342900">
              <a:spcBef>
                <a:spcPct val="20000"/>
              </a:spcBef>
            </a:pPr>
            <a:r>
              <a:rPr lang="en-US" sz="2500" dirty="0" smtClean="0"/>
              <a:t>The first </a:t>
            </a:r>
            <a:r>
              <a:rPr lang="en-US" sz="2500" dirty="0" smtClean="0"/>
              <a:t>operand is a </a:t>
            </a:r>
            <a:r>
              <a:rPr lang="en-US" sz="2500" dirty="0" smtClean="0"/>
              <a:t>condition.</a:t>
            </a:r>
          </a:p>
          <a:p>
            <a:pPr marL="662940" lvl="1" indent="-342900">
              <a:spcBef>
                <a:spcPct val="20000"/>
              </a:spcBef>
            </a:pPr>
            <a:r>
              <a:rPr lang="en-US" sz="2500" dirty="0" smtClean="0"/>
              <a:t>The </a:t>
            </a:r>
            <a:r>
              <a:rPr lang="en-US" sz="2500" dirty="0" smtClean="0"/>
              <a:t>second operand is the value for the entire conditional </a:t>
            </a:r>
            <a:r>
              <a:rPr lang="en-US" sz="2500" dirty="0" smtClean="0"/>
              <a:t>expression if </a:t>
            </a:r>
            <a:r>
              <a:rPr lang="en-US" sz="2500" dirty="0" smtClean="0"/>
              <a:t>the condition is true </a:t>
            </a:r>
            <a:endParaRPr lang="en-US" sz="2500" dirty="0" smtClean="0"/>
          </a:p>
          <a:p>
            <a:pPr marL="662940" lvl="1" indent="-342900">
              <a:spcBef>
                <a:spcPct val="20000"/>
              </a:spcBef>
            </a:pPr>
            <a:r>
              <a:rPr lang="en-US" sz="2500" dirty="0" smtClean="0"/>
              <a:t>The </a:t>
            </a:r>
            <a:r>
              <a:rPr lang="en-US" sz="2500" dirty="0" smtClean="0"/>
              <a:t>third operand is the value for the entire </a:t>
            </a:r>
            <a:r>
              <a:rPr lang="en-US" sz="2500" dirty="0" smtClean="0"/>
              <a:t>conditional expression </a:t>
            </a:r>
            <a:r>
              <a:rPr lang="en-US" sz="2500" dirty="0" smtClean="0"/>
              <a:t>if the condition is false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Conditional (? </a:t>
            </a:r>
            <a:r>
              <a:rPr lang="en-US" b="1" dirty="0" smtClean="0">
                <a:sym typeface="Wingdings" pitchFamily="2" charset="2"/>
              </a:rPr>
              <a:t>:) Operator-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example1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4CDAB82-43C8-4D97-966A-AE52BC447083}" type="slidenum">
              <a:rPr lang="fr-FR"/>
              <a:pPr>
                <a:defRPr/>
              </a:pPr>
              <a:t>16</a:t>
            </a:fld>
            <a:endParaRPr lang="fr-F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b="1" dirty="0" smtClean="0">
                <a:solidFill>
                  <a:schemeClr val="accent2"/>
                </a:solidFill>
                <a:latin typeface="Calibri" pitchFamily="34" charset="0"/>
              </a:rPr>
              <a:t>Example: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endParaRPr lang="en-US" sz="2400" b="1" dirty="0" smtClean="0"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x = 5 , y =3 , min 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(x &lt;= y)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 min = x 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 min = y 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endParaRPr lang="ar-SA" sz="2400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400" dirty="0" smtClean="0">
                <a:latin typeface="Calibri" pitchFamily="34" charset="0"/>
                <a:cs typeface="Times New Roman" pitchFamily="18" charset="0"/>
              </a:rPr>
              <a:t>The above statement can be written using the conditional operator  as following:</a:t>
            </a:r>
            <a:endParaRPr lang="ar-SA" sz="2400" dirty="0" smtClean="0">
              <a:latin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ar-SA" sz="32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r-SA" sz="3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min  =  ( x &lt;= y ?  x : y);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Conditional (? </a:t>
            </a:r>
            <a:r>
              <a:rPr lang="en-US" b="1" dirty="0" smtClean="0">
                <a:sym typeface="Wingdings" pitchFamily="2" charset="2"/>
              </a:rPr>
              <a:t>:) Operator-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example2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…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sz="2000" b="1" dirty="0" smtClean="0">
                <a:solidFill>
                  <a:srgbClr val="128AFF"/>
                </a:solidFill>
                <a:latin typeface="Lucida Console" pitchFamily="49" charset="0"/>
              </a:rPr>
              <a:t>60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) </a:t>
            </a:r>
            <a:b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2000" b="1" dirty="0" smtClean="0">
                <a:solidFill>
                  <a:srgbClr val="128AFF"/>
                </a:solidFill>
                <a:latin typeface="Lucida Console" pitchFamily="49" charset="0"/>
              </a:rPr>
              <a:t>"Passed"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  <a:b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2000" b="1" dirty="0" smtClean="0">
                <a:solidFill>
                  <a:srgbClr val="00BF00"/>
                </a:solidFill>
                <a:latin typeface="Lucida Console" pitchFamily="49" charset="0"/>
              </a:rPr>
              <a:t> </a:t>
            </a:r>
            <a:br>
              <a:rPr lang="en-US" sz="2000" b="1" dirty="0" smtClean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</a:rPr>
              <a:t>else 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/>
            </a:r>
            <a:b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2000" b="1" dirty="0" smtClean="0">
                <a:solidFill>
                  <a:srgbClr val="128AFF"/>
                </a:solidFill>
                <a:latin typeface="Lucida Console" pitchFamily="49" charset="0"/>
              </a:rPr>
              <a:t>"Failed"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BF00"/>
                </a:solidFill>
                <a:latin typeface="Lucida Console" pitchFamily="49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…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latin typeface="Calibri" pitchFamily="34" charset="0"/>
                <a:cs typeface="Times New Roman" pitchFamily="18" charset="0"/>
              </a:rPr>
              <a:t>The above statement can be written using the conditional operator  as following:</a:t>
            </a:r>
            <a:endParaRPr lang="ar-SA" sz="2000" dirty="0" smtClean="0">
              <a:latin typeface="Calibri" pitchFamily="34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ar-SA" sz="2400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r-SA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&lt;&lt;  ( grade &gt;= 60 ?  “Passed” : “Failed”);</a:t>
            </a:r>
          </a:p>
          <a:p>
            <a:pPr>
              <a:buNone/>
            </a:pPr>
            <a:endParaRPr lang="en-US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buNone/>
            </a:pPr>
            <a:endParaRPr lang="ar-SA" sz="2000" dirty="0"/>
          </a:p>
        </p:txBody>
      </p:sp>
      <p:sp>
        <p:nvSpPr>
          <p:cNvPr id="5" name="Rectangle 4"/>
          <p:cNvSpPr/>
          <p:nvPr/>
        </p:nvSpPr>
        <p:spPr>
          <a:xfrm>
            <a:off x="539552" y="558924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precedence of the </a:t>
            </a:r>
            <a:r>
              <a:rPr lang="en-US" sz="2400" dirty="0" smtClean="0"/>
              <a:t>conditional operator </a:t>
            </a:r>
            <a:r>
              <a:rPr lang="en-US" sz="2400" dirty="0" smtClean="0"/>
              <a:t>is low, so the parentheses in the preceding expression are required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195736" y="5157192"/>
            <a:ext cx="504056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Compound (Block of) Statements</a:t>
            </a:r>
            <a:endParaRPr lang="en-US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D728F6E-B10B-4205-B232-4F9EBA6124D2}" type="slidenum">
              <a:rPr lang="fr-FR"/>
              <a:pPr>
                <a:defRPr/>
              </a:pPr>
              <a:t>18</a:t>
            </a:fld>
            <a:endParaRPr lang="fr-F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alibri" pitchFamily="34" charset="0"/>
              </a:rPr>
              <a:t>Syntax: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alibri" pitchFamily="34" charset="0"/>
              </a:rPr>
              <a:t>		</a:t>
            </a:r>
            <a:r>
              <a:rPr lang="en-US" sz="3200" b="1" dirty="0" smtClean="0">
                <a:latin typeface="Courier New" pitchFamily="49" charset="0"/>
              </a:rPr>
              <a:t>{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			statement1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			statement2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				.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				.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				.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			</a:t>
            </a:r>
            <a:r>
              <a:rPr lang="en-US" sz="3200" dirty="0" err="1" smtClean="0">
                <a:latin typeface="Courier New" pitchFamily="49" charset="0"/>
              </a:rPr>
              <a:t>statement</a:t>
            </a:r>
            <a:r>
              <a:rPr lang="en-US" sz="3200" i="1" dirty="0" err="1" smtClean="0">
                <a:latin typeface="Courier New" pitchFamily="49" charset="0"/>
              </a:rPr>
              <a:t>n</a:t>
            </a:r>
            <a:endParaRPr lang="en-US" sz="3200" i="1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	  </a:t>
            </a:r>
            <a:r>
              <a:rPr lang="en-US" sz="3200" b="1" dirty="0" smtClean="0">
                <a:latin typeface="Courier New" pitchFamily="49" charset="0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Compound (Block of) Statements: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CE578E0-62E3-485E-B6E7-D707F3C84E65}" type="slidenum">
              <a:rPr lang="fr-FR"/>
              <a:pPr>
                <a:defRPr/>
              </a:pPr>
              <a:t>19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sz="1800" b="1" dirty="0" smtClean="0">
                <a:solidFill>
                  <a:srgbClr val="128AFF"/>
                </a:solidFill>
                <a:latin typeface="Lucida Console" pitchFamily="49" charset="0"/>
              </a:rPr>
              <a:t>60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 ) </a:t>
            </a:r>
            <a:b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8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1800" b="1" dirty="0" smtClean="0">
                <a:solidFill>
                  <a:srgbClr val="128AFF"/>
                </a:solidFill>
                <a:latin typeface="Lucida Console" pitchFamily="49" charset="0"/>
              </a:rPr>
              <a:t>"Passed\n"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  <a:b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800" b="1" dirty="0" smtClean="0">
                <a:solidFill>
                  <a:srgbClr val="00BF00"/>
                </a:solidFill>
                <a:latin typeface="Lucida Console" pitchFamily="49" charset="0"/>
              </a:rPr>
              <a:t> </a:t>
            </a:r>
            <a:br>
              <a:rPr lang="en-US" sz="1800" b="1" dirty="0" smtClean="0">
                <a:solidFill>
                  <a:srgbClr val="00BF00"/>
                </a:solidFill>
                <a:latin typeface="Lucida Console" pitchFamily="49" charset="0"/>
              </a:rPr>
            </a:br>
            <a:r>
              <a:rPr lang="en-US" sz="1800" b="1" dirty="0" smtClean="0">
                <a:solidFill>
                  <a:srgbClr val="0000FF"/>
                </a:solidFill>
                <a:latin typeface="Lucida Console" pitchFamily="49" charset="0"/>
              </a:rPr>
              <a:t>else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Lucida Console" pitchFamily="49" charset="0"/>
              </a:rPr>
              <a:t>{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/>
            </a:r>
            <a:b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1800" b="1" dirty="0" smtClean="0">
                <a:solidFill>
                  <a:srgbClr val="128AFF"/>
                </a:solidFill>
                <a:latin typeface="Lucida Console" pitchFamily="49" charset="0"/>
              </a:rPr>
              <a:t>"Failed\n"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sz="18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1800" b="1" dirty="0" smtClean="0">
                <a:solidFill>
                  <a:srgbClr val="128AFF"/>
                </a:solidFill>
                <a:latin typeface="Lucida Console" pitchFamily="49" charset="0"/>
              </a:rPr>
              <a:t>“you have to take this course again\n"</a:t>
            </a: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Lucida Console" pitchFamily="49" charset="0"/>
              </a:rPr>
              <a:t>}</a:t>
            </a:r>
            <a:endParaRPr lang="en-US" sz="1600" dirty="0"/>
          </a:p>
        </p:txBody>
      </p:sp>
      <p:sp>
        <p:nvSpPr>
          <p:cNvPr id="4" name="Espace réservé du pied de page 3"/>
          <p:cNvSpPr txBox="1">
            <a:spLocks/>
          </p:cNvSpPr>
          <p:nvPr/>
        </p:nvSpPr>
        <p:spPr>
          <a:xfrm>
            <a:off x="1042988" y="6308725"/>
            <a:ext cx="7273925" cy="360363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1200">
                <a:solidFill>
                  <a:prstClr val="black">
                    <a:tint val="75000"/>
                  </a:prstClr>
                </a:solidFill>
              </a:rPr>
              <a:t>Java Programming: From Problem Analysis to Program Design, D.S. Malik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Control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Normally, statements in a program are executed one after the other in the order in which they are written. This is called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sequential execution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Various C++ statements will enable you to specify the next statement to be executed which might be other than the next one in sequence. This is called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transfer of control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ar-SA" sz="4000" dirty="0" smtClean="0">
                <a:solidFill>
                  <a:schemeClr val="accent1">
                    <a:lumMod val="75000"/>
                  </a:schemeClr>
                </a:solidFill>
              </a:rPr>
              <a:t>Exercise</a:t>
            </a:r>
            <a:endParaRPr lang="en-US" sz="4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ar-SA" dirty="0" smtClean="0">
                <a:latin typeface="Calibri" pitchFamily="34" charset="0"/>
              </a:rPr>
              <a:t>Write a program that calculates the discount, if any, on a sale. Sales of $100 and over are eligible for a 10% discount. The program should ask the user what the amount of their purchase is and calculates and displays the discount, if there is any, or else it will display a message stating that there is no discount.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ar-SA" b="1" dirty="0" smtClean="0"/>
              <a:t>Review of Syntax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57464" y="1600200"/>
            <a:ext cx="8586536" cy="5257800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b="1" dirty="0" smtClean="0">
                <a:solidFill>
                  <a:srgbClr val="A50021"/>
                </a:solidFill>
                <a:latin typeface="Verdana" pitchFamily="34" charset="0"/>
                <a:cs typeface="Tahoma" pitchFamily="34" charset="0"/>
              </a:rPr>
              <a:t>Simple if Statement</a:t>
            </a:r>
            <a:endParaRPr lang="en-US" altLang="ar-SA" sz="18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if (condition) </a:t>
            </a:r>
            <a:endParaRPr lang="en-US" altLang="ar-SA" sz="18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 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statement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;</a:t>
            </a: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b="1" dirty="0" smtClean="0">
                <a:solidFill>
                  <a:srgbClr val="A50021"/>
                </a:solidFill>
                <a:latin typeface="Verdana" pitchFamily="34" charset="0"/>
                <a:cs typeface="Tahoma" pitchFamily="34" charset="0"/>
              </a:rPr>
              <a:t>Simple if-else Statement</a:t>
            </a:r>
            <a:endParaRPr lang="en-US" altLang="ar-SA" sz="18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if (condition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)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statement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;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else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ar-SA" sz="18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statement;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SA" b="1" dirty="0" smtClean="0"/>
              <a:t>Review of Syntax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55000" lnSpcReduction="20000"/>
          </a:bodyPr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b="1" dirty="0" smtClean="0">
                <a:solidFill>
                  <a:srgbClr val="A50021"/>
                </a:solidFill>
                <a:latin typeface="Verdana" pitchFamily="34" charset="0"/>
                <a:cs typeface="Tahoma" pitchFamily="34" charset="0"/>
              </a:rPr>
              <a:t>Compound if Statement</a:t>
            </a:r>
            <a:endParaRPr lang="en-US" altLang="ar-SA" sz="32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if (condition) 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{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Statements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}</a:t>
            </a:r>
            <a:endParaRPr lang="en-US" altLang="ar-SA" sz="32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  <a:p>
            <a:pPr mar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b="1" dirty="0" smtClean="0">
                <a:solidFill>
                  <a:srgbClr val="A50021"/>
                </a:solidFill>
                <a:latin typeface="Verdana" pitchFamily="34" charset="0"/>
                <a:cs typeface="Tahoma" pitchFamily="34" charset="0"/>
              </a:rPr>
              <a:t>Compound if-else Statement</a:t>
            </a:r>
            <a:endParaRPr lang="en-US" altLang="ar-SA" sz="32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if (condition)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{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Statements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} </a:t>
            </a:r>
            <a:endParaRPr lang="en-US" altLang="ar-SA" sz="32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else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 </a:t>
            </a: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{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Statements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ar-SA" sz="3200" dirty="0" smtClean="0">
                <a:solidFill>
                  <a:prstClr val="black"/>
                </a:solidFill>
                <a:latin typeface="Verdana" pitchFamily="34" charset="0"/>
                <a:cs typeface="Tahoma" pitchFamily="34" charset="0"/>
              </a:rPr>
              <a:t>}</a:t>
            </a:r>
            <a:endParaRPr lang="en-US" altLang="ar-SA" sz="3200" dirty="0" smtClean="0">
              <a:solidFill>
                <a:prstClr val="black"/>
              </a:solidFill>
              <a:latin typeface="Verdan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Control structure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</a:rPr>
              <a:t>C++ has only three kinds of control structures, which from this point forward we refer </a:t>
            </a:r>
            <a:r>
              <a:rPr lang="en-US" dirty="0" smtClean="0">
                <a:latin typeface="Times New Roman" pitchFamily="18" charset="0"/>
              </a:rPr>
              <a:t>to as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control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statements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Sequence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statements.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Selection statements (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if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if – else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, and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switch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).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Repetition statements (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for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while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, and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do - while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).</a:t>
            </a:r>
            <a:endParaRPr lang="en-US" dirty="0" smtClean="0">
              <a:latin typeface="Times New Roman" pitchFamily="18" charset="0"/>
            </a:endParaRP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800" dirty="0" smtClean="0">
                <a:latin typeface="Times New Roman" pitchFamily="18" charset="0"/>
              </a:rPr>
              <a:t>Each program combines these control statements as appropriate for the algorithm the program implements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of Control Structures</a:t>
            </a:r>
            <a:endParaRPr lang="en-US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10C202D-294B-4121-BB7A-8DF3B2237E13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2" descr="Fig04-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060848"/>
            <a:ext cx="76962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Control structure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The control structure of this lecture is :</a:t>
            </a:r>
            <a:endParaRPr lang="en-US" dirty="0" smtClean="0">
              <a:latin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Sequence structure</a:t>
            </a:r>
          </a:p>
          <a:p>
            <a:pPr lvl="1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Selection structure 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Repetition structure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C++ provides three types of selection structures in the form of statements:</a:t>
            </a:r>
          </a:p>
          <a:p>
            <a:pPr>
              <a:lnSpc>
                <a:spcPct val="90000"/>
              </a:lnSpc>
            </a:pP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u="sng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u="sng" dirty="0" smtClean="0">
                <a:solidFill>
                  <a:srgbClr val="FF0000"/>
                </a:solidFill>
                <a:latin typeface="Lucida Console" pitchFamily="49" charset="0"/>
              </a:rPr>
              <a:t>if</a:t>
            </a:r>
            <a:r>
              <a:rPr lang="en-US" u="sng" dirty="0" smtClean="0">
                <a:solidFill>
                  <a:srgbClr val="000000"/>
                </a:solidFill>
                <a:latin typeface="Times New Roman" pitchFamily="18" charset="0"/>
              </a:rPr>
              <a:t> selection statement 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either performs (selects) an action if a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is true or skips the action if the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is false.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u="sng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u="sng" dirty="0" smtClean="0">
                <a:solidFill>
                  <a:srgbClr val="FF0000"/>
                </a:solidFill>
                <a:latin typeface="Lucida Console" pitchFamily="49" charset="0"/>
              </a:rPr>
              <a:t>if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</a:rPr>
              <a:t>…</a:t>
            </a:r>
            <a:r>
              <a:rPr lang="en-US" u="sng" dirty="0" smtClean="0">
                <a:solidFill>
                  <a:srgbClr val="FF0000"/>
                </a:solidFill>
                <a:latin typeface="Lucida Console" pitchFamily="49" charset="0"/>
              </a:rPr>
              <a:t>else</a:t>
            </a:r>
            <a:r>
              <a:rPr lang="en-US" u="sng" dirty="0" smtClean="0">
                <a:solidFill>
                  <a:srgbClr val="000000"/>
                </a:solidFill>
                <a:latin typeface="Times New Roman" pitchFamily="18" charset="0"/>
              </a:rPr>
              <a:t> selection statement 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performs an action if a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is true and performs a different action if the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is false.</a:t>
            </a:r>
          </a:p>
          <a:p>
            <a:pPr lvl="1">
              <a:lnSpc>
                <a:spcPct val="90000"/>
              </a:lnSpc>
              <a:buNone/>
            </a:pP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u="sng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u="sng" dirty="0" smtClean="0">
                <a:solidFill>
                  <a:srgbClr val="FF0000"/>
                </a:solidFill>
                <a:latin typeface="Lucida Console" pitchFamily="49" charset="0"/>
              </a:rPr>
              <a:t>switch</a:t>
            </a:r>
            <a:r>
              <a:rPr lang="en-US" u="sng" dirty="0" smtClean="0">
                <a:solidFill>
                  <a:srgbClr val="000000"/>
                </a:solidFill>
                <a:latin typeface="Times New Roman" pitchFamily="18" charset="0"/>
              </a:rPr>
              <a:t> selection statement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performs one of many different actions depending on the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value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of an expression.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55576" y="3501008"/>
            <a:ext cx="3672408" cy="10801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</a:t>
            </a:r>
            <a:r>
              <a:rPr lang="en-US" b="1" dirty="0" smtClean="0"/>
              <a:t>structure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1534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The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en-US" sz="3200" dirty="0" smtClean="0">
                <a:solidFill>
                  <a:srgbClr val="000000"/>
                </a:solidFill>
              </a:rPr>
              <a:t> statement is called a </a:t>
            </a:r>
            <a:r>
              <a:rPr lang="en-US" sz="3200" dirty="0" smtClean="0">
                <a:solidFill>
                  <a:schemeClr val="accent2"/>
                </a:solidFill>
              </a:rPr>
              <a:t>single-selection statement </a:t>
            </a:r>
            <a:r>
              <a:rPr lang="en-US" sz="3200" dirty="0" smtClean="0">
                <a:solidFill>
                  <a:srgbClr val="000000"/>
                </a:solidFill>
              </a:rPr>
              <a:t>because it </a:t>
            </a:r>
            <a:r>
              <a:rPr lang="en-US" sz="3200" i="1" dirty="0" smtClean="0">
                <a:solidFill>
                  <a:schemeClr val="accent3"/>
                </a:solidFill>
              </a:rPr>
              <a:t>selects</a:t>
            </a:r>
            <a:r>
              <a:rPr lang="en-US" sz="3200" dirty="0" smtClean="0">
                <a:solidFill>
                  <a:srgbClr val="000000"/>
                </a:solidFill>
              </a:rPr>
              <a:t> or </a:t>
            </a:r>
            <a:r>
              <a:rPr lang="en-US" sz="3200" i="1" dirty="0" smtClean="0">
                <a:solidFill>
                  <a:schemeClr val="accent3"/>
                </a:solidFill>
              </a:rPr>
              <a:t>ignores</a:t>
            </a:r>
            <a:r>
              <a:rPr lang="en-US" sz="3200" dirty="0" smtClean="0">
                <a:solidFill>
                  <a:srgbClr val="000000"/>
                </a:solidFill>
              </a:rPr>
              <a:t> a single </a:t>
            </a:r>
            <a:r>
              <a:rPr lang="en-US" sz="3200" dirty="0" smtClean="0">
                <a:solidFill>
                  <a:srgbClr val="000000"/>
                </a:solidFill>
              </a:rPr>
              <a:t>action (or, as you’ll </a:t>
            </a:r>
            <a:r>
              <a:rPr lang="en-US" sz="3200" dirty="0" smtClean="0">
                <a:solidFill>
                  <a:srgbClr val="000000"/>
                </a:solidFill>
              </a:rPr>
              <a:t>see later, </a:t>
            </a:r>
            <a:r>
              <a:rPr lang="en-US" sz="3200" dirty="0" smtClean="0">
                <a:solidFill>
                  <a:srgbClr val="000000"/>
                </a:solidFill>
              </a:rPr>
              <a:t>a single group of actions)..</a:t>
            </a:r>
            <a:endParaRPr lang="en-US" sz="3200" dirty="0" smtClean="0">
              <a:solidFill>
                <a:srgbClr val="000000"/>
              </a:solidFill>
            </a:endParaRPr>
          </a:p>
          <a:p>
            <a:r>
              <a:rPr lang="en-US" sz="3200" b="1" dirty="0" smtClean="0">
                <a:solidFill>
                  <a:schemeClr val="accent2"/>
                </a:solidFill>
              </a:rPr>
              <a:t>Syntax:		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/>
              <a:t>	</a:t>
            </a:r>
            <a:endParaRPr lang="en-US" sz="3200" dirty="0" smtClean="0"/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en-US" sz="2400" dirty="0" smtClean="0">
                <a:solidFill>
                  <a:srgbClr val="333399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expression</a:t>
            </a: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    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statement</a:t>
            </a:r>
          </a:p>
          <a:p>
            <a:pPr marL="342900" indent="-342900">
              <a:spcBef>
                <a:spcPct val="20000"/>
              </a:spcBef>
              <a:buNone/>
            </a:pPr>
            <a:endParaRPr lang="en-US" sz="3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Expression</a:t>
            </a:r>
            <a:r>
              <a:rPr lang="en-US" sz="3200" dirty="0" smtClean="0"/>
              <a:t> referred to as decision </a:t>
            </a:r>
            <a:r>
              <a:rPr lang="en-US" sz="3200" dirty="0" smtClean="0"/>
              <a:t>maker and it can be formed by using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equality operators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relational operator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Statement </a:t>
            </a:r>
            <a:r>
              <a:rPr lang="en-US" sz="3200" dirty="0" smtClean="0"/>
              <a:t>referred to as action statement.</a:t>
            </a:r>
          </a:p>
          <a:p>
            <a:endParaRPr 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924944"/>
            <a:ext cx="2520280" cy="167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</a:t>
            </a:r>
            <a:r>
              <a:rPr lang="en-US" b="1" dirty="0" smtClean="0"/>
              <a:t>structure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-Example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153400" cy="530120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Write a program that reads a student’s grade and prints “passed” if the grade is greater than or equal 60.</a:t>
            </a:r>
          </a:p>
          <a:p>
            <a:r>
              <a:rPr lang="en-US" i="1" dirty="0" smtClean="0">
                <a:solidFill>
                  <a:schemeClr val="accent2"/>
                </a:solidFill>
              </a:rPr>
              <a:t>Flowchart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i="1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i="1" dirty="0" smtClean="0">
              <a:solidFill>
                <a:schemeClr val="accent2"/>
              </a:solidFill>
            </a:endParaRPr>
          </a:p>
          <a:p>
            <a:r>
              <a:rPr lang="en-US" i="1" dirty="0" smtClean="0">
                <a:solidFill>
                  <a:schemeClr val="accent2"/>
                </a:solidFill>
              </a:rPr>
              <a:t>Code</a:t>
            </a:r>
            <a:r>
              <a:rPr lang="en-US" dirty="0" smtClean="0"/>
              <a:t>:</a:t>
            </a:r>
          </a:p>
          <a:p>
            <a:pPr marL="320040" lvl="2" indent="-320040">
              <a:spcBef>
                <a:spcPts val="700"/>
              </a:spcBef>
              <a:buSzPct val="60000"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...</a:t>
            </a:r>
            <a:endParaRPr lang="en-US" dirty="0" smtClean="0"/>
          </a:p>
          <a:p>
            <a:pPr marL="320040" lvl="2" indent="-320040">
              <a:spcBef>
                <a:spcPts val="700"/>
              </a:spcBef>
              <a:buSzPct val="60000"/>
              <a:buNone/>
            </a:pPr>
            <a:r>
              <a:rPr lang="en-US" sz="2000" b="1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sz="2000" b="1" dirty="0" smtClean="0">
                <a:solidFill>
                  <a:srgbClr val="128AFF"/>
                </a:solidFill>
                <a:latin typeface="Lucida Console" pitchFamily="49" charset="0"/>
              </a:rPr>
              <a:t>60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) </a:t>
            </a:r>
          </a:p>
          <a:p>
            <a:pPr marL="320040" lvl="2" indent="-320040">
              <a:spcBef>
                <a:spcPts val="700"/>
              </a:spcBef>
              <a:buSzPct val="60000"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sz="2000" b="1" dirty="0" smtClean="0">
                <a:solidFill>
                  <a:srgbClr val="128AFF"/>
                </a:solidFill>
                <a:latin typeface="Lucida Console" pitchFamily="49" charset="0"/>
              </a:rPr>
              <a:t>"Passed”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;</a:t>
            </a:r>
          </a:p>
          <a:p>
            <a:pPr marL="320040" lvl="2" indent="-320040">
              <a:spcBef>
                <a:spcPts val="700"/>
              </a:spcBef>
              <a:buSzPct val="60000"/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...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1" descr="ch03images_Page_07.png"/>
          <p:cNvPicPr>
            <a:picLocks noChangeAspect="1"/>
          </p:cNvPicPr>
          <p:nvPr isPhoto="1"/>
        </p:nvPicPr>
        <p:blipFill>
          <a:blip r:embed="rId3" cstate="print"/>
          <a:srcRect l="4170" t="5491" r="38817" b="51950"/>
          <a:stretch>
            <a:fillRect/>
          </a:stretch>
        </p:blipFill>
        <p:spPr>
          <a:xfrm>
            <a:off x="827584" y="2524649"/>
            <a:ext cx="5328592" cy="241651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2915816" y="5661248"/>
            <a:ext cx="144016" cy="57606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5373216"/>
            <a:ext cx="3100592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 that, these statements </a:t>
            </a:r>
          </a:p>
          <a:p>
            <a:r>
              <a:rPr lang="en-US" b="1" dirty="0">
                <a:solidFill>
                  <a:srgbClr val="FF0000"/>
                </a:solidFill>
              </a:rPr>
              <a:t>Represents the selection part </a:t>
            </a:r>
          </a:p>
          <a:p>
            <a:r>
              <a:rPr lang="en-US" b="1" dirty="0">
                <a:solidFill>
                  <a:srgbClr val="FF0000"/>
                </a:solidFill>
              </a:rPr>
              <a:t>Of the code (i.e. not the whole</a:t>
            </a:r>
          </a:p>
          <a:p>
            <a:r>
              <a:rPr lang="en-US" b="1" dirty="0">
                <a:solidFill>
                  <a:srgbClr val="FF0000"/>
                </a:solidFill>
              </a:rPr>
              <a:t>Code)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9" name="Parallelogram 8"/>
          <p:cNvSpPr/>
          <p:nvPr/>
        </p:nvSpPr>
        <p:spPr>
          <a:xfrm>
            <a:off x="4427984" y="3356992"/>
            <a:ext cx="1440160" cy="360040"/>
          </a:xfrm>
          <a:prstGeom prst="parallelogram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7970118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1098C655300498A04611AF6A7E116" ma:contentTypeVersion="0" ma:contentTypeDescription="Create a new document." ma:contentTypeScope="" ma:versionID="615281c60be61a11f9fcc76de1a6a6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8D025-7180-43C7-A4DD-14D76929610E}"/>
</file>

<file path=customXml/itemProps2.xml><?xml version="1.0" encoding="utf-8"?>
<ds:datastoreItem xmlns:ds="http://schemas.openxmlformats.org/officeDocument/2006/customXml" ds:itemID="{C18921C8-0564-437A-A5D6-C80E759DB955}"/>
</file>

<file path=customXml/itemProps3.xml><?xml version="1.0" encoding="utf-8"?>
<ds:datastoreItem xmlns:ds="http://schemas.openxmlformats.org/officeDocument/2006/customXml" ds:itemID="{EC0175D0-576F-4AA3-AB8F-4FCE828E2CD3}"/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842</Words>
  <Application>Microsoft Office PowerPoint</Application>
  <PresentationFormat>On-screen Show (4:3)</PresentationFormat>
  <Paragraphs>205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Chapter#3 Part1  Structured Program Development in C++</vt:lpstr>
      <vt:lpstr>Control structure</vt:lpstr>
      <vt:lpstr>Types of Control structure </vt:lpstr>
      <vt:lpstr>Types of Control Structures</vt:lpstr>
      <vt:lpstr>Types of Control structure </vt:lpstr>
      <vt:lpstr>Selection structure</vt:lpstr>
      <vt:lpstr>Selection structure: if </vt:lpstr>
      <vt:lpstr>Selection structure: if -Example</vt:lpstr>
      <vt:lpstr>Slide 9</vt:lpstr>
      <vt:lpstr>Example</vt:lpstr>
      <vt:lpstr>Selection structure</vt:lpstr>
      <vt:lpstr>selection structure: if … else</vt:lpstr>
      <vt:lpstr>selection structure: if … else -Example</vt:lpstr>
      <vt:lpstr>selection structure: if…else –Example2</vt:lpstr>
      <vt:lpstr>conditional Operator (? :) </vt:lpstr>
      <vt:lpstr>Conditional (? :) Operator- example1</vt:lpstr>
      <vt:lpstr>Conditional (? :) Operator- example2</vt:lpstr>
      <vt:lpstr>Compound (Block of) Statements</vt:lpstr>
      <vt:lpstr>Compound (Block of) Statements: Example</vt:lpstr>
      <vt:lpstr>Exercise</vt:lpstr>
      <vt:lpstr>Review of Syntax</vt:lpstr>
      <vt:lpstr>Review of Syntax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Chapter#3 Part1  Structured Program Development in C++</dc:title>
  <dc:creator>Toshiba</dc:creator>
  <cp:lastModifiedBy>NOOR</cp:lastModifiedBy>
  <cp:revision>21</cp:revision>
  <dcterms:created xsi:type="dcterms:W3CDTF">2012-11-02T13:23:39Z</dcterms:created>
  <dcterms:modified xsi:type="dcterms:W3CDTF">2012-11-03T13:03:05Z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0x0101006DA1098C655300498A04611AF6A7E116</vt:lpwstr>
  </property>
</Properties>
</file>