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GLTRAW+Calibri-Light" charset="0"/>
      <p:regular r:id="rId25"/>
    </p:embeddedFont>
    <p:embeddedFont>
      <p:font typeface="SRINPN+ArialMT" charset="0"/>
      <p:regular r:id="rId26"/>
    </p:embeddedFont>
    <p:embeddedFont>
      <p:font typeface="JRFCRD+ArialMT" charset="0"/>
      <p:regular r:id="rId27"/>
    </p:embeddedFont>
    <p:embeddedFont>
      <p:font typeface="GLQVMJ+CALIBRI,Bold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ahshan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00471" y="1571779"/>
            <a:ext cx="2351889" cy="606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7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GLTRAW+Calibri-Light"/>
                <a:cs typeface="GLTRAW+Calibri-Light"/>
              </a:rPr>
              <a:t>CT1305</a:t>
            </a:r>
            <a:endParaRPr sz="4000" dirty="0">
              <a:solidFill>
                <a:srgbClr val="000000"/>
              </a:solidFill>
              <a:latin typeface="GLTRAW+Calibri-Light"/>
              <a:cs typeface="GLTRAW+Calibri-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2085" y="2120129"/>
            <a:ext cx="7792221" cy="138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GLTRAW+Calibri-Light"/>
                <a:cs typeface="GLTRAW+Calibri-Light"/>
              </a:rPr>
              <a:t>Computer Network Management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8364" y="2645258"/>
            <a:ext cx="2807801" cy="183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474"/>
              </a:lnSpc>
              <a:spcBef>
                <a:spcPts val="0"/>
              </a:spcBef>
              <a:spcAft>
                <a:spcPts val="0"/>
              </a:spcAft>
            </a:pPr>
            <a:r>
              <a:rPr sz="53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0626" y="3577697"/>
            <a:ext cx="6590166" cy="1707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4271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79" dirty="0">
                <a:solidFill>
                  <a:srgbClr val="000000"/>
                </a:solidFill>
                <a:latin typeface="Calibri"/>
                <a:cs typeface="Calibri"/>
              </a:rPr>
              <a:t>Dr.</a:t>
            </a:r>
            <a:r>
              <a:rPr sz="24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Mostafa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H. Dahshan</a:t>
            </a:r>
          </a:p>
          <a:p>
            <a:pPr marL="527303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Department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of Computer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Engineering</a:t>
            </a:r>
          </a:p>
          <a:p>
            <a:pPr marL="0" marR="0">
              <a:lnSpc>
                <a:spcPts val="230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College of Computer and Information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Sciences</a:t>
            </a:r>
          </a:p>
          <a:p>
            <a:pPr marL="1606295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King Saud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  <a:hlinkClick r:id="rId3"/>
              </a:rPr>
              <a:t>University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0138" y="4748383"/>
            <a:ext cx="3333898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mdahshan@ksu.edu.sa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8112470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RMON1 MIB</a:t>
            </a:r>
            <a:r>
              <a:rPr sz="4400" spc="-18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GLTRAW+Calibri-Light"/>
                <a:cs typeface="GLTRAW+Calibri-Light"/>
              </a:rPr>
              <a:t>Groups</a:t>
            </a:r>
            <a:r>
              <a:rPr sz="4400" spc="20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and </a:t>
            </a:r>
            <a:r>
              <a:rPr sz="4400" spc="-55" dirty="0">
                <a:solidFill>
                  <a:srgbClr val="000000"/>
                </a:solidFill>
                <a:latin typeface="GLTRAW+Calibri-Light"/>
                <a:cs typeface="GLTRAW+Calibri-Light"/>
              </a:rPr>
              <a:t>Tables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556910"/>
            <a:ext cx="938063" cy="621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GLQVMJ+CALIBRI,Bold"/>
                <a:cs typeface="GLQVMJ+CALIBRI,Bold"/>
              </a:rPr>
              <a:t>Group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4652" y="1556910"/>
            <a:ext cx="702572" cy="621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GLQVMJ+CALIBRI,Bold"/>
                <a:cs typeface="GLQVMJ+CALIBRI,Bold"/>
              </a:rPr>
              <a:t>OID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61790" y="1556910"/>
            <a:ext cx="1172631" cy="6219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GLQVMJ+CALIBRI,Bold"/>
                <a:cs typeface="GLQVMJ+CALIBRI,Bold"/>
              </a:rPr>
              <a:t>Function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1927592"/>
            <a:ext cx="1299117" cy="143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Statistics</a:t>
            </a:r>
          </a:p>
          <a:p>
            <a:pPr marL="0" marR="0">
              <a:lnSpc>
                <a:spcPts val="2446"/>
              </a:lnSpc>
              <a:spcBef>
                <a:spcPts val="52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History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Alarm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84652" y="1927592"/>
            <a:ext cx="1126412" cy="143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</a:t>
            </a:r>
          </a:p>
          <a:p>
            <a:pPr marL="0" marR="0">
              <a:lnSpc>
                <a:spcPts val="2446"/>
              </a:lnSpc>
              <a:spcBef>
                <a:spcPts val="52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2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61790" y="1927592"/>
            <a:ext cx="7498712" cy="173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Link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level</a:t>
            </a:r>
            <a:r>
              <a:rPr sz="2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statistics</a:t>
            </a:r>
          </a:p>
          <a:p>
            <a:pPr marL="0" marR="0">
              <a:lnSpc>
                <a:spcPts val="2446"/>
              </a:lnSpc>
              <a:spcBef>
                <a:spcPts val="52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Periodic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statistical</a:t>
            </a:r>
            <a:r>
              <a:rPr sz="20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collection and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storage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later</a:t>
            </a:r>
            <a:r>
              <a:rPr sz="20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retrieval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Generates</a:t>
            </a:r>
            <a:r>
              <a:rPr sz="2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when the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sample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gathered crosses</a:t>
            </a:r>
            <a:r>
              <a:rPr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33" dirty="0">
                <a:solidFill>
                  <a:srgbClr val="000000"/>
                </a:solidFill>
                <a:latin typeface="Calibri"/>
                <a:cs typeface="Calibri"/>
              </a:rPr>
              <a:t>pre-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established</a:t>
            </a:r>
            <a:r>
              <a:rPr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thresholds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9639" y="3278999"/>
            <a:ext cx="1414814" cy="106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Host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HostTopN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84652" y="3278999"/>
            <a:ext cx="1126412" cy="1062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4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61790" y="3278999"/>
            <a:ext cx="7911286" cy="136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Gathers</a:t>
            </a:r>
            <a:r>
              <a:rPr sz="2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statistical</a:t>
            </a:r>
            <a:r>
              <a:rPr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on hosts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Computes the top N hosts on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 respective</a:t>
            </a:r>
            <a:r>
              <a:rPr sz="20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categories</a:t>
            </a:r>
            <a:r>
              <a:rPr sz="2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statistics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gathered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06780" y="4259276"/>
            <a:ext cx="1063943" cy="10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Matrix</a:t>
            </a:r>
          </a:p>
          <a:p>
            <a:pPr marL="0" marR="0">
              <a:lnSpc>
                <a:spcPts val="2449"/>
              </a:lnSpc>
              <a:spcBef>
                <a:spcPts val="52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Filter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61792" y="4259276"/>
            <a:ext cx="1125844" cy="10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6</a:t>
            </a:r>
          </a:p>
          <a:p>
            <a:pPr marL="0" marR="0">
              <a:lnSpc>
                <a:spcPts val="2449"/>
              </a:lnSpc>
              <a:spcBef>
                <a:spcPts val="52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7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138929" y="4259276"/>
            <a:ext cx="6882245" cy="1063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Statistics</a:t>
            </a:r>
            <a:r>
              <a:rPr sz="20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on traffic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between pair of hosts</a:t>
            </a:r>
          </a:p>
          <a:p>
            <a:pPr marL="0" marR="0">
              <a:lnSpc>
                <a:spcPts val="2449"/>
              </a:lnSpc>
              <a:spcBef>
                <a:spcPts val="52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Filter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function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that enables capture of desired</a:t>
            </a:r>
            <a:r>
              <a:rPr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6780" y="5001210"/>
            <a:ext cx="2880788" cy="69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Packet</a:t>
            </a:r>
            <a:r>
              <a:rPr sz="2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Capture</a:t>
            </a:r>
            <a:r>
              <a:rPr sz="2000" spc="1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38929" y="5001210"/>
            <a:ext cx="8126439" cy="9970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Packet</a:t>
            </a:r>
            <a:r>
              <a:rPr sz="2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capture capability 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gather packets</a:t>
            </a:r>
            <a:r>
              <a:rPr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after</a:t>
            </a:r>
            <a:r>
              <a:rPr sz="2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they flow through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channel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06780" y="5611354"/>
            <a:ext cx="965821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Event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61792" y="5611354"/>
            <a:ext cx="1126412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38929" y="5611354"/>
            <a:ext cx="6031082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Controls the generation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events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 notifications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06780" y="5982296"/>
            <a:ext cx="1492615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46" dirty="0">
                <a:solidFill>
                  <a:srgbClr val="000000"/>
                </a:solidFill>
                <a:latin typeface="Calibri"/>
                <a:cs typeface="Calibri"/>
              </a:rPr>
              <a:t>Token</a:t>
            </a:r>
            <a:r>
              <a:rPr sz="2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Ring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61792" y="5982296"/>
            <a:ext cx="1255447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138929" y="5982296"/>
            <a:ext cx="1736467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See </a:t>
            </a:r>
            <a:r>
              <a:rPr sz="2000" spc="-28" dirty="0">
                <a:solidFill>
                  <a:srgbClr val="000000"/>
                </a:solidFill>
                <a:latin typeface="Calibri"/>
                <a:cs typeface="Calibri"/>
              </a:rPr>
              <a:t>Table</a:t>
            </a:r>
            <a:r>
              <a:rPr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8.3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8112470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RMON1 MIB</a:t>
            </a:r>
            <a:r>
              <a:rPr sz="4400" spc="-18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spc="-15" dirty="0">
                <a:solidFill>
                  <a:srgbClr val="000000"/>
                </a:solidFill>
                <a:latin typeface="GLTRAW+Calibri-Light"/>
                <a:cs typeface="GLTRAW+Calibri-Light"/>
              </a:rPr>
              <a:t>Groups</a:t>
            </a:r>
            <a:r>
              <a:rPr sz="4400" spc="20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and </a:t>
            </a:r>
            <a:r>
              <a:rPr sz="4400" spc="-55" dirty="0">
                <a:solidFill>
                  <a:srgbClr val="000000"/>
                </a:solidFill>
                <a:latin typeface="GLTRAW+Calibri-Light"/>
                <a:cs typeface="GLTRAW+Calibri-Light"/>
              </a:rPr>
              <a:t>Tables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10434295" cy="3012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82" dirty="0">
                <a:solidFill>
                  <a:srgbClr val="000000"/>
                </a:solidFill>
                <a:latin typeface="Calibri"/>
                <a:cs typeface="Calibri"/>
              </a:rPr>
              <a:t>Ten</a:t>
            </a:r>
            <a:r>
              <a:rPr sz="28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divided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categories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Statistics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(rmon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1, 2, 4,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5, 6, and 10)</a:t>
            </a:r>
          </a:p>
          <a:p>
            <a:pPr marL="0" marR="0">
              <a:lnSpc>
                <a:spcPts val="3413"/>
              </a:lnSpc>
              <a:spcBef>
                <a:spcPts val="6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Event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reporting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(rmon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 and 9)</a:t>
            </a:r>
          </a:p>
          <a:p>
            <a:pPr marL="0" marR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Filter and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packet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capture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groups(rmon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7 and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8)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with “2” in the name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enhancements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with RMON2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6900951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0" dirty="0">
                <a:solidFill>
                  <a:srgbClr val="000000"/>
                </a:solidFill>
                <a:latin typeface="GLTRAW+Calibri-Light"/>
                <a:cs typeface="GLTRAW+Calibri-Light"/>
              </a:rPr>
              <a:t>Row</a:t>
            </a:r>
            <a:r>
              <a:rPr sz="4400" spc="67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GLTRAW+Calibri-Light"/>
                <a:cs typeface="GLTRAW+Calibri-Light"/>
              </a:rPr>
              <a:t>Creation</a:t>
            </a: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 and Deletion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22235" y="1498108"/>
            <a:ext cx="4698300" cy="99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038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7" dirty="0">
                <a:solidFill>
                  <a:srgbClr val="000000"/>
                </a:solidFill>
                <a:latin typeface="GLQVMJ+CALIBRI,Bold"/>
                <a:cs typeface="GLQVMJ+CALIBRI,Bold"/>
              </a:rPr>
              <a:t>Table</a:t>
            </a:r>
            <a:r>
              <a:rPr sz="1800" b="1" spc="12" dirty="0">
                <a:solidFill>
                  <a:srgbClr val="000000"/>
                </a:solidFill>
                <a:latin typeface="GLQVMJ+CALIBRI,Bold"/>
                <a:cs typeface="GLQVMJ+CALIBRI,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GLQVMJ+CALIBRI,Bold"/>
                <a:cs typeface="GLQVMJ+CALIBRI,Bold"/>
              </a:rPr>
              <a:t>8.1</a:t>
            </a:r>
            <a:r>
              <a:rPr sz="1800" b="1" spc="409" dirty="0">
                <a:solidFill>
                  <a:srgbClr val="000000"/>
                </a:solidFill>
                <a:latin typeface="GLQVMJ+CALIBRI,Bold"/>
                <a:cs typeface="GLQVMJ+CALIBRI,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GLQVMJ+CALIBRI,Bold"/>
                <a:cs typeface="GLQVMJ+CALIBRI,Bold"/>
              </a:rPr>
              <a:t>EntryStatus </a:t>
            </a:r>
            <a:r>
              <a:rPr sz="1800" b="1" spc="-28" dirty="0">
                <a:solidFill>
                  <a:srgbClr val="000000"/>
                </a:solidFill>
                <a:latin typeface="GLQVMJ+CALIBRI,Bold"/>
                <a:cs typeface="GLQVMJ+CALIBRI,Bold"/>
              </a:rPr>
              <a:t>Textual</a:t>
            </a:r>
            <a:r>
              <a:rPr sz="1800" b="1" dirty="0">
                <a:solidFill>
                  <a:srgbClr val="000000"/>
                </a:solidFill>
                <a:latin typeface="GLQVMJ+CALIBRI,Bold"/>
                <a:cs typeface="GLQVMJ+CALIBRI,Bold"/>
              </a:rPr>
              <a:t> Convention</a:t>
            </a:r>
          </a:p>
          <a:p>
            <a:pPr marL="0" marR="0">
              <a:lnSpc>
                <a:spcPts val="2446"/>
              </a:lnSpc>
              <a:spcBef>
                <a:spcPts val="293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GLQVMJ+CALIBRI,Bold"/>
                <a:cs typeface="GLQVMJ+CALIBRI,Bold"/>
              </a:rPr>
              <a:t>Description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1775" y="1821420"/>
            <a:ext cx="931522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spc="-17" dirty="0">
                <a:solidFill>
                  <a:srgbClr val="FFFFFF"/>
                </a:solidFill>
                <a:latin typeface="GLQVMJ+CALIBRI,Bold"/>
                <a:cs typeface="GLQVMJ+CALIBRI,Bold"/>
              </a:rPr>
              <a:t>State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21177" y="1821420"/>
            <a:ext cx="1753703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GLQVMJ+CALIBRI,Bold"/>
                <a:cs typeface="GLQVMJ+CALIBRI,Bold"/>
              </a:rPr>
              <a:t>Enumeration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6780" y="2192387"/>
            <a:ext cx="868392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valid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38397" y="2192387"/>
            <a:ext cx="509993" cy="1804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68672" y="2192387"/>
            <a:ext cx="7188468" cy="1433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Row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exists</a:t>
            </a:r>
            <a:r>
              <a:rPr sz="20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is active.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It is fully configured</a:t>
            </a:r>
            <a:r>
              <a:rPr sz="2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 operational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Create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 new </a:t>
            </a: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row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by creating</a:t>
            </a:r>
            <a:r>
              <a:rPr sz="20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this object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Row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is not fully active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6780" y="2563354"/>
            <a:ext cx="1882075" cy="1433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createRequest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underCreation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invalid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68672" y="3305288"/>
            <a:ext cx="6898461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Delete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row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by disassociating</a:t>
            </a:r>
            <a:r>
              <a:rPr sz="20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 mapping of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this entry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639" y="4429606"/>
            <a:ext cx="9143969" cy="1478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EntryStatus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type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introduced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RMON</a:t>
            </a:r>
          </a:p>
          <a:p>
            <a:pPr marL="0" marR="0">
              <a:lnSpc>
                <a:spcPts val="3413"/>
              </a:lnSpc>
              <a:spcBef>
                <a:spcPts val="61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EntryStatus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create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and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delete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conceptual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row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2615681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10014050" cy="1989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layers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above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Media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Access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Control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(MAC)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Ability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measure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application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statistics</a:t>
            </a:r>
          </a:p>
          <a:p>
            <a:pPr marL="0" marR="0">
              <a:lnSpc>
                <a:spcPts val="3413"/>
              </a:lnSpc>
              <a:spcBef>
                <a:spcPts val="6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Additional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10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MIB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361924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RMON2 </a:t>
            </a:r>
            <a:r>
              <a:rPr sz="4400" spc="-18" dirty="0">
                <a:solidFill>
                  <a:srgbClr val="000000"/>
                </a:solidFill>
                <a:latin typeface="GLTRAW+Calibri-Light"/>
                <a:cs typeface="GLTRAW+Calibri-Light"/>
              </a:rPr>
              <a:t>Groups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953" y="1820779"/>
            <a:ext cx="1985986" cy="1110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5741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GLQVMJ+CALIBRI,Bold"/>
                <a:cs typeface="GLQVMJ+CALIBRI,Bold"/>
              </a:rPr>
              <a:t>Group</a:t>
            </a:r>
          </a:p>
          <a:p>
            <a:pPr marL="0" marR="0">
              <a:lnSpc>
                <a:spcPts val="2446"/>
              </a:lnSpc>
              <a:spcBef>
                <a:spcPts val="22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protocolDir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69615" y="1820779"/>
            <a:ext cx="1293329" cy="1101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582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GLQVMJ+CALIBRI,Bold"/>
                <a:cs typeface="GLQVMJ+CALIBRI,Bold"/>
              </a:rPr>
              <a:t>OID</a:t>
            </a:r>
          </a:p>
          <a:p>
            <a:pPr marL="0" marR="0">
              <a:lnSpc>
                <a:spcPts val="2446"/>
              </a:lnSpc>
              <a:spcBef>
                <a:spcPts val="15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81367" y="1820779"/>
            <a:ext cx="1560765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FFFF"/>
                </a:solidFill>
                <a:latin typeface="GLQVMJ+CALIBRI,Bold"/>
                <a:cs typeface="GLQVMJ+CALIBRI,Bold"/>
              </a:rPr>
              <a:t>Function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79620" y="2192387"/>
            <a:ext cx="2656839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Inventory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protocols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7953" y="2572752"/>
            <a:ext cx="1658013" cy="2175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protocolDist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addressMap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nlHost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nlMatrix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alHost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69615" y="2563354"/>
            <a:ext cx="1255447" cy="3658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12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13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14</a:t>
            </a:r>
          </a:p>
          <a:p>
            <a:pPr marL="0" marR="0">
              <a:lnSpc>
                <a:spcPts val="2446"/>
              </a:lnSpc>
              <a:spcBef>
                <a:spcPts val="4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15</a:t>
            </a:r>
          </a:p>
          <a:p>
            <a:pPr marL="0" marR="0">
              <a:lnSpc>
                <a:spcPts val="2449"/>
              </a:lnSpc>
              <a:spcBef>
                <a:spcPts val="46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16</a:t>
            </a:r>
          </a:p>
          <a:p>
            <a:pPr marL="0" marR="0">
              <a:lnSpc>
                <a:spcPts val="2449"/>
              </a:lnSpc>
              <a:spcBef>
                <a:spcPts val="4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17</a:t>
            </a:r>
          </a:p>
          <a:p>
            <a:pPr marL="0" marR="0">
              <a:lnSpc>
                <a:spcPts val="2446"/>
              </a:lnSpc>
              <a:spcBef>
                <a:spcPts val="52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18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19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 20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79620" y="2563354"/>
            <a:ext cx="5987473" cy="1433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Relative</a:t>
            </a:r>
            <a:r>
              <a:rPr sz="20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statistics</a:t>
            </a:r>
            <a:r>
              <a:rPr sz="20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on octets and packets</a:t>
            </a:r>
          </a:p>
          <a:p>
            <a:pPr marL="0" marR="0">
              <a:lnSpc>
                <a:spcPts val="2446"/>
              </a:lnSpc>
              <a:spcBef>
                <a:spcPts val="52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MAC</a:t>
            </a:r>
            <a:r>
              <a:rPr sz="20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address </a:t>
            </a: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network address on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the interfaces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spc="-31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0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each host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9620" y="3676128"/>
            <a:ext cx="4123074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spc="-31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0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each pair of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hosts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79620" y="4046551"/>
            <a:ext cx="6288832" cy="1804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31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by protocol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each host</a:t>
            </a:r>
          </a:p>
          <a:p>
            <a:pPr marL="0" marR="0">
              <a:lnSpc>
                <a:spcPts val="2449"/>
              </a:lnSpc>
              <a:spcBef>
                <a:spcPts val="521"/>
              </a:spcBef>
              <a:spcAft>
                <a:spcPts val="0"/>
              </a:spcAft>
            </a:pPr>
            <a:r>
              <a:rPr sz="2000" spc="-31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by protocol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between pairs</a:t>
            </a:r>
            <a:r>
              <a:rPr sz="2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hosts</a:t>
            </a:r>
          </a:p>
          <a:p>
            <a:pPr marL="0" marR="0">
              <a:lnSpc>
                <a:spcPts val="2446"/>
              </a:lnSpc>
              <a:spcBef>
                <a:spcPts val="47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User-specified</a:t>
            </a:r>
            <a:r>
              <a:rPr sz="20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historical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alarms</a:t>
            </a:r>
            <a:r>
              <a:rPr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and statistics</a:t>
            </a:r>
          </a:p>
          <a:p>
            <a:pPr marL="0" marR="0">
              <a:lnSpc>
                <a:spcPts val="2446"/>
              </a:lnSpc>
              <a:spcBef>
                <a:spcPts val="47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Configuration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of probe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parameters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7953" y="4427460"/>
            <a:ext cx="1243444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alMatrix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47953" y="4798427"/>
            <a:ext cx="2340744" cy="1433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usrHistory</a:t>
            </a:r>
          </a:p>
          <a:p>
            <a:pPr marL="0" marR="0">
              <a:lnSpc>
                <a:spcPts val="2449"/>
              </a:lnSpc>
              <a:spcBef>
                <a:spcPts val="51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probeConfig</a:t>
            </a:r>
          </a:p>
          <a:p>
            <a:pPr marL="0" marR="0">
              <a:lnSpc>
                <a:spcPts val="2449"/>
              </a:lnSpc>
              <a:spcBef>
                <a:spcPts val="4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rmonConformance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579620" y="5530582"/>
            <a:ext cx="5955570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RMON2</a:t>
            </a:r>
            <a:r>
              <a:rPr sz="2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MIB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Compliances and Compliance Groups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3285911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Case Study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773535"/>
            <a:ext cx="6194336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study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Georgia </a:t>
            </a:r>
            <a:r>
              <a:rPr sz="2400" spc="-54" dirty="0">
                <a:solidFill>
                  <a:srgbClr val="000000"/>
                </a:solidFill>
                <a:latin typeface="Calibri"/>
                <a:cs typeface="Calibri"/>
              </a:rPr>
              <a:t>Tech</a:t>
            </a:r>
            <a:r>
              <a:rPr sz="24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on Internet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156059"/>
            <a:ext cx="1979710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Objectives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7094" y="2491690"/>
            <a:ext cx="3131623" cy="969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31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growth and trend</a:t>
            </a:r>
          </a:p>
          <a:p>
            <a:pPr marL="0" marR="0">
              <a:lnSpc>
                <a:spcPts val="218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31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patterns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3093700"/>
            <a:ext cx="6616396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comprising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Ethernet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FDDI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LANs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3476224"/>
            <a:ext cx="1976696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46" dirty="0">
                <a:solidFill>
                  <a:srgbClr val="000000"/>
                </a:solidFill>
                <a:latin typeface="Calibri"/>
                <a:cs typeface="Calibri"/>
              </a:rPr>
              <a:t>Tools</a:t>
            </a:r>
            <a:r>
              <a:rPr sz="24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used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7094" y="3812145"/>
            <a:ext cx="3983044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HP Netmetrix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protocol analyzer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7094" y="4089223"/>
            <a:ext cx="5866615" cy="69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Special high-speed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TCP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dump tool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FDDI</a:t>
            </a:r>
            <a:r>
              <a:rPr sz="2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639" y="4413738"/>
            <a:ext cx="3369977" cy="106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utilized</a:t>
            </a:r>
          </a:p>
          <a:p>
            <a:pPr marL="457454" marR="0">
              <a:lnSpc>
                <a:spcPts val="226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Host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top-n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87094" y="5025503"/>
            <a:ext cx="6537960" cy="1246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Matrix</a:t>
            </a:r>
            <a:r>
              <a:rPr sz="20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</a:p>
          <a:p>
            <a:pPr marL="0" marR="0">
              <a:lnSpc>
                <a:spcPts val="21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Filter</a:t>
            </a:r>
            <a:r>
              <a:rPr sz="2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</a:p>
          <a:p>
            <a:pPr marL="0" marR="0">
              <a:lnSpc>
                <a:spcPts val="218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spc="-21" dirty="0">
                <a:solidFill>
                  <a:srgbClr val="000000"/>
                </a:solidFill>
                <a:latin typeface="Calibri"/>
                <a:cs typeface="Calibri"/>
              </a:rPr>
              <a:t>Packet</a:t>
            </a:r>
            <a:r>
              <a:rPr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capture group (for application level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protocols)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006085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Case Study</a:t>
            </a:r>
            <a:r>
              <a:rPr sz="4400" spc="-18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GLTRAW+Calibri-Light"/>
                <a:cs typeface="GLTRAW+Calibri-Light"/>
              </a:rPr>
              <a:t>Results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2360191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Rate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334959"/>
            <a:ext cx="10599623" cy="9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grew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significant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rate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February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June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2846170"/>
            <a:ext cx="4998372" cy="1701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monthly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rate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9%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18%</a:t>
            </a:r>
          </a:p>
          <a:p>
            <a:pPr marL="457454" marR="0">
              <a:lnSpc>
                <a:spcPts val="2929"/>
              </a:lnSpc>
              <a:spcBef>
                <a:spcPts val="2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February</a:t>
            </a:r>
            <a:r>
              <a:rPr sz="2400" spc="5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March 12%</a:t>
            </a:r>
          </a:p>
          <a:p>
            <a:pPr marL="457454" marR="0">
              <a:lnSpc>
                <a:spcPts val="2929"/>
              </a:lnSpc>
              <a:spcBef>
                <a:spcPts val="15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March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April 9%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7094" y="4085533"/>
            <a:ext cx="2797091" cy="829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April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May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18%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9" y="4535016"/>
            <a:ext cx="11527716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Note: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There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sudden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drop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June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due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end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spring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quarter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8544" y="4919064"/>
            <a:ext cx="4070531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summer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quarter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starting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006085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Case Study</a:t>
            </a:r>
            <a:r>
              <a:rPr sz="4400" spc="-18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GLTRAW+Calibri-Light"/>
                <a:cs typeface="GLTRAW+Calibri-Light"/>
              </a:rPr>
              <a:t>Results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794586"/>
            <a:ext cx="2379141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spc="-31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Pattern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238070"/>
            <a:ext cx="11844141" cy="178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Monthly / 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Weekly:</a:t>
            </a:r>
            <a:r>
              <a:rPr sz="2600" spc="5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Only noticeable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variation is lower</a:t>
            </a:r>
            <a:r>
              <a:rPr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over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weekends</a:t>
            </a:r>
          </a:p>
          <a:p>
            <a:pPr marL="0" marR="0">
              <a:lnSpc>
                <a:spcPts val="3178"/>
              </a:lnSpc>
              <a:spcBef>
                <a:spcPts val="328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Daily: 2/3</a:t>
            </a: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of the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top</a:t>
            </a:r>
            <a:r>
              <a:rPr sz="2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5%</a:t>
            </a:r>
            <a:r>
              <a:rPr sz="26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peaks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occur in the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afternoons</a:t>
            </a:r>
          </a:p>
          <a:p>
            <a:pPr marL="0" marR="0">
              <a:lnSpc>
                <a:spcPts val="3178"/>
              </a:lnSpc>
              <a:spcBef>
                <a:spcPts val="313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Users:</a:t>
            </a:r>
            <a:r>
              <a:rPr sz="26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74" dirty="0">
                <a:solidFill>
                  <a:srgbClr val="000000"/>
                </a:solidFill>
                <a:latin typeface="Calibri"/>
                <a:cs typeface="Calibri"/>
              </a:rPr>
              <a:t>Top</a:t>
            </a:r>
            <a:r>
              <a:rPr sz="26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six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domain of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(96%)</a:t>
            </a: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7094" y="3520704"/>
            <a:ext cx="1738958" cy="1090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Domain 1</a:t>
            </a:r>
          </a:p>
          <a:p>
            <a:pPr marL="0" marR="0">
              <a:lnSpc>
                <a:spcPts val="260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Domain</a:t>
            </a:r>
            <a:r>
              <a:rPr sz="2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87875" y="3520704"/>
            <a:ext cx="873571" cy="165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20%</a:t>
            </a:r>
          </a:p>
          <a:p>
            <a:pPr marL="0" marR="0">
              <a:lnSpc>
                <a:spcPts val="260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30%</a:t>
            </a:r>
          </a:p>
          <a:p>
            <a:pPr marL="0" marR="0">
              <a:lnSpc>
                <a:spcPts val="2314"/>
              </a:lnSpc>
              <a:spcBef>
                <a:spcPts val="8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25%</a:t>
            </a:r>
          </a:p>
          <a:p>
            <a:pPr marL="0" marR="0">
              <a:lnSpc>
                <a:spcPts val="2314"/>
              </a:lnSpc>
              <a:spcBef>
                <a:spcPts val="13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44294" y="4192743"/>
            <a:ext cx="1877309" cy="951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14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1900" spc="6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Subdomain</a:t>
            </a:r>
            <a:r>
              <a:rPr sz="19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  <a:p>
            <a:pPr marL="0" marR="0">
              <a:lnSpc>
                <a:spcPts val="2314"/>
              </a:lnSpc>
              <a:spcBef>
                <a:spcPts val="13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1900" spc="6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Subdomain</a:t>
            </a:r>
            <a:r>
              <a:rPr sz="19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87094" y="4773686"/>
            <a:ext cx="1738958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Domain 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87875" y="4773686"/>
            <a:ext cx="901928" cy="759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34%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87094" y="5105918"/>
            <a:ext cx="1738958" cy="1422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Domain 4</a:t>
            </a:r>
          </a:p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Domain</a:t>
            </a:r>
            <a:r>
              <a:rPr sz="2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200" spc="4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Domain 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87875" y="5105918"/>
            <a:ext cx="760414" cy="1422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7%</a:t>
            </a:r>
          </a:p>
          <a:p>
            <a:pPr marL="0" marR="0">
              <a:lnSpc>
                <a:spcPts val="261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3%</a:t>
            </a:r>
          </a:p>
          <a:p>
            <a:pPr marL="0" marR="0">
              <a:lnSpc>
                <a:spcPts val="2606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2%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008277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Case Study </a:t>
            </a:r>
            <a:r>
              <a:rPr sz="4400" spc="-12" dirty="0">
                <a:solidFill>
                  <a:srgbClr val="000000"/>
                </a:solidFill>
                <a:latin typeface="GLTRAW+Calibri-Light"/>
                <a:cs typeface="GLTRAW+Calibri-Light"/>
              </a:rPr>
              <a:t>Results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3777322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What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have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learned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2334959"/>
            <a:ext cx="11040222" cy="9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three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top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users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contributing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84%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8544" y="2719678"/>
            <a:ext cx="10953561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students</a:t>
            </a:r>
            <a:r>
              <a:rPr sz="28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(surprise!),</a:t>
            </a:r>
            <a:r>
              <a:rPr sz="2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Newsgroup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services,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Domain</a:t>
            </a:r>
            <a:r>
              <a:rPr sz="2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3230218"/>
            <a:ext cx="11329319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Growth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rate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Internet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during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study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period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spring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quarter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44" y="3614266"/>
            <a:ext cx="1147182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50%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3347440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1" dirty="0">
                <a:solidFill>
                  <a:srgbClr val="000000"/>
                </a:solidFill>
                <a:latin typeface="GLTRAW+Calibri-Light"/>
                <a:cs typeface="GLTRAW+Calibri-Light"/>
              </a:rPr>
              <a:t>References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765630"/>
            <a:ext cx="10250921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James</a:t>
            </a:r>
            <a:r>
              <a:rPr sz="26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Kurose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Keith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Ross,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Computer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Networking, a top-down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8544" y="2042998"/>
            <a:ext cx="6153270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approach,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Pearson,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6E, 2013,</a:t>
            </a:r>
            <a:r>
              <a:rPr sz="26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Chapter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9.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9" y="2446568"/>
            <a:ext cx="7446171" cy="899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SNMP</a:t>
            </a:r>
            <a:r>
              <a:rPr sz="2600" spc="-25" dirty="0">
                <a:solidFill>
                  <a:srgbClr val="000000"/>
                </a:solidFill>
                <a:latin typeface="Calibri"/>
                <a:cs typeface="Calibri"/>
              </a:rPr>
              <a:t> Technical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7" dirty="0">
                <a:solidFill>
                  <a:srgbClr val="000000"/>
                </a:solidFill>
                <a:latin typeface="Calibri"/>
                <a:cs typeface="Calibri"/>
              </a:rPr>
              <a:t>Reference,</a:t>
            </a:r>
            <a:r>
              <a:rPr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Microsoft </a:t>
            </a:r>
            <a:r>
              <a:rPr sz="2600" spc="-28" dirty="0">
                <a:solidFill>
                  <a:srgbClr val="000000"/>
                </a:solidFill>
                <a:latin typeface="Calibri"/>
                <a:cs typeface="Calibri"/>
              </a:rPr>
              <a:t>TechNet.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2851100"/>
            <a:ext cx="11121633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Simple Network Management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Protocol,</a:t>
            </a:r>
            <a:r>
              <a:rPr sz="26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Cisco Unified</a:t>
            </a:r>
            <a:r>
              <a:rPr sz="26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Communications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544" y="3128467"/>
            <a:ext cx="7046248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Manager Managed</a:t>
            </a:r>
            <a:r>
              <a:rPr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Services</a:t>
            </a:r>
            <a:r>
              <a:rPr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Guide,</a:t>
            </a:r>
            <a:r>
              <a:rPr sz="26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Chapter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639" y="3533851"/>
            <a:ext cx="11694918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William Stallings, 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6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Computer Communications,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Pearson,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8E, 2010,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58544" y="3810929"/>
            <a:ext cx="2056171" cy="899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Chapter</a:t>
            </a:r>
            <a:r>
              <a:rPr sz="26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22.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29639" y="4215334"/>
            <a:ext cx="8009746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SNMP</a:t>
            </a:r>
            <a:r>
              <a:rPr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- IT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Strategic </a:t>
            </a:r>
            <a:r>
              <a:rPr sz="2600" spc="-31" dirty="0">
                <a:solidFill>
                  <a:srgbClr val="000000"/>
                </a:solidFill>
                <a:latin typeface="Calibri"/>
                <a:cs typeface="Calibri"/>
              </a:rPr>
              <a:t>Template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Document</a:t>
            </a:r>
            <a:r>
              <a:rPr sz="26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Solutions.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639" y="4619194"/>
            <a:ext cx="11613912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Remote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Monitoring (RMON),</a:t>
            </a:r>
            <a:r>
              <a:rPr sz="26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Internetworking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7" dirty="0">
                <a:solidFill>
                  <a:srgbClr val="000000"/>
                </a:solidFill>
                <a:latin typeface="Calibri"/>
                <a:cs typeface="Calibri"/>
              </a:rPr>
              <a:t>Technologies</a:t>
            </a:r>
            <a:r>
              <a:rPr sz="26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Handbook 2E,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58544" y="4896561"/>
            <a:ext cx="2875882" cy="8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Cisco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Press,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2001.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29639" y="5301681"/>
            <a:ext cx="11228016" cy="899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600" spc="2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Benoit Claise</a:t>
            </a:r>
            <a:r>
              <a:rPr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and Ralf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Wolteris,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Network Management: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Accounting</a:t>
            </a:r>
            <a:r>
              <a:rPr sz="26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58544" y="5579048"/>
            <a:ext cx="8751544" cy="899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Performance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Strategies,</a:t>
            </a:r>
            <a:r>
              <a:rPr sz="26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1E, Cisco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Press,</a:t>
            </a:r>
            <a:r>
              <a:rPr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2007,</a:t>
            </a:r>
            <a:r>
              <a:rPr sz="26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Chapter</a:t>
            </a:r>
            <a:r>
              <a:rPr sz="26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5.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06911" y="6446511"/>
            <a:ext cx="383719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25170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Acknowledgements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5032255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Notes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slides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87094" y="2277979"/>
            <a:ext cx="10308363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Management: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Principles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and Practice,</a:t>
            </a:r>
            <a:r>
              <a:rPr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2E, Mani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Subramanian.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84635" y="6446511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2957241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11431149" cy="3012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Remote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network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monitoring,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RMON1: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Ethernet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LAN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token-ring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LAN</a:t>
            </a:r>
          </a:p>
          <a:p>
            <a:pPr marL="0" marR="0">
              <a:lnSpc>
                <a:spcPts val="3413"/>
              </a:lnSpc>
              <a:spcBef>
                <a:spcPts val="6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RMON2: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upper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protocol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000000"/>
                </a:solidFill>
                <a:latin typeface="Calibri"/>
                <a:cs typeface="Calibri"/>
              </a:rPr>
              <a:t>layers</a:t>
            </a:r>
          </a:p>
          <a:p>
            <a:pPr marL="0" marR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Generates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sends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statistics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close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subnetworks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central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NMS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MIBs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635" y="6446511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2332049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11092064" cy="1989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SNMP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poll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operation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degrade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rate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 large-scale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WANs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was</a:t>
            </a:r>
            <a:r>
              <a:rPr sz="28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designed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IETF </a:t>
            </a:r>
            <a:r>
              <a:rPr sz="2800" spc="-28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solve this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problem</a:t>
            </a:r>
          </a:p>
          <a:p>
            <a:pPr marL="0" marR="0">
              <a:lnSpc>
                <a:spcPts val="3413"/>
              </a:lnSpc>
              <a:spcBef>
                <a:spcPts val="6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Represents</a:t>
            </a:r>
            <a:r>
              <a:rPr sz="28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extension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network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manager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distant</a:t>
            </a:r>
            <a:r>
              <a:rPr sz="28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networks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3356710"/>
            <a:ext cx="4048760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agents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(probes)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7094" y="3811213"/>
            <a:ext cx="9839486" cy="1614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intelligent devices that monitor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flowing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into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remote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network</a:t>
            </a:r>
          </a:p>
          <a:p>
            <a:pPr marL="0" marR="0">
              <a:lnSpc>
                <a:spcPts val="2929"/>
              </a:lnSpc>
              <a:spcBef>
                <a:spcPts val="16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organize</a:t>
            </a:r>
            <a:r>
              <a:rPr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occurring</a:t>
            </a:r>
            <a:r>
              <a:rPr sz="24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distant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network</a:t>
            </a:r>
          </a:p>
          <a:p>
            <a:pPr marL="0" marR="0">
              <a:lnSpc>
                <a:spcPts val="2929"/>
              </a:lnSpc>
              <a:spcBef>
                <a:spcPts val="15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reduce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info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required 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transmitted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mgmt.</a:t>
            </a:r>
            <a:r>
              <a:rPr sz="24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station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39" y="5047080"/>
            <a:ext cx="11120294" cy="966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Uses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SMNP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transport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mechanism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between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manager and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agent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184635" y="6446511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32501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 Components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1732" y="2396960"/>
            <a:ext cx="1121662" cy="793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505" marR="0">
              <a:lnSpc>
                <a:spcPts val="1822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RFCRD+ArialMT"/>
                <a:cs typeface="JRFCRD+ArialMT"/>
              </a:rPr>
              <a:t>Data</a:t>
            </a:r>
          </a:p>
          <a:p>
            <a:pPr marL="0" marR="0">
              <a:lnSpc>
                <a:spcPts val="1822"/>
              </a:lnSpc>
              <a:spcBef>
                <a:spcPts val="181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RFCRD+ArialMT"/>
                <a:cs typeface="JRFCRD+ArialMT"/>
              </a:rPr>
              <a:t>Analyzer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16352" y="2387251"/>
            <a:ext cx="849204" cy="815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7" marR="0">
              <a:lnSpc>
                <a:spcPts val="1990"/>
              </a:lnSpc>
              <a:spcBef>
                <a:spcPts val="0"/>
              </a:spcBef>
              <a:spcAft>
                <a:spcPts val="0"/>
              </a:spcAft>
            </a:pPr>
            <a:r>
              <a:rPr sz="1650" spc="-10" dirty="0">
                <a:solidFill>
                  <a:srgbClr val="000000"/>
                </a:solidFill>
                <a:latin typeface="Calibri"/>
                <a:cs typeface="Calibri"/>
              </a:rPr>
              <a:t>SNMP</a:t>
            </a: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72021" y="2387251"/>
            <a:ext cx="1251250" cy="815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0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Calibri"/>
                <a:cs typeface="Calibri"/>
              </a:rPr>
              <a:t>BACKBONE</a:t>
            </a:r>
          </a:p>
          <a:p>
            <a:pPr marL="2905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50" spc="-10" dirty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29555" y="2387251"/>
            <a:ext cx="849204" cy="815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8" marR="0">
              <a:lnSpc>
                <a:spcPts val="1990"/>
              </a:lnSpc>
              <a:spcBef>
                <a:spcPts val="0"/>
              </a:spcBef>
              <a:spcAft>
                <a:spcPts val="0"/>
              </a:spcAft>
            </a:pPr>
            <a:r>
              <a:rPr sz="1650" spc="-10" dirty="0">
                <a:solidFill>
                  <a:srgbClr val="000000"/>
                </a:solidFill>
                <a:latin typeface="Calibri"/>
                <a:cs typeface="Calibri"/>
              </a:rPr>
              <a:t>SNMP</a:t>
            </a:r>
          </a:p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Calibri"/>
                <a:cs typeface="Calibri"/>
              </a:rPr>
              <a:t>Traffic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58563" y="2396960"/>
            <a:ext cx="948297" cy="793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2"/>
              </a:lnSpc>
              <a:spcBef>
                <a:spcPts val="0"/>
              </a:spcBef>
              <a:spcAft>
                <a:spcPts val="0"/>
              </a:spcAft>
            </a:pPr>
            <a:r>
              <a:rPr sz="1650" spc="-12" dirty="0">
                <a:solidFill>
                  <a:srgbClr val="000000"/>
                </a:solidFill>
                <a:latin typeface="JRFCRD+ArialMT"/>
                <a:cs typeface="JRFCRD+ArialMT"/>
              </a:rPr>
              <a:t>RMON</a:t>
            </a:r>
          </a:p>
          <a:p>
            <a:pPr marL="40116" marR="0">
              <a:lnSpc>
                <a:spcPts val="1822"/>
              </a:lnSpc>
              <a:spcBef>
                <a:spcPts val="181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JRFCRD+ArialMT"/>
                <a:cs typeface="JRFCRD+ArialMT"/>
              </a:rPr>
              <a:t>Probe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51727" y="2781809"/>
            <a:ext cx="890543" cy="567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0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Calibri"/>
                <a:cs typeface="Calibri"/>
              </a:rPr>
              <a:t>Router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53025" y="2781809"/>
            <a:ext cx="890543" cy="567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0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000000"/>
                </a:solidFill>
                <a:latin typeface="Calibri"/>
                <a:cs typeface="Calibri"/>
              </a:rPr>
              <a:t>Router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573727" y="3774345"/>
            <a:ext cx="717994" cy="545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22"/>
              </a:lnSpc>
              <a:spcBef>
                <a:spcPts val="0"/>
              </a:spcBef>
              <a:spcAft>
                <a:spcPts val="0"/>
              </a:spcAft>
            </a:pPr>
            <a:r>
              <a:rPr sz="1650" spc="-10" dirty="0">
                <a:solidFill>
                  <a:srgbClr val="000000"/>
                </a:solidFill>
                <a:latin typeface="JRFCRD+ArialMT"/>
                <a:cs typeface="JRFCRD+ArialMT"/>
              </a:rPr>
              <a:t>LAN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29639" y="4332415"/>
            <a:ext cx="5459224" cy="1845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7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Probe</a:t>
            </a:r>
          </a:p>
          <a:p>
            <a:pPr marL="457454" marR="0">
              <a:lnSpc>
                <a:spcPts val="2929"/>
              </a:lnSpc>
              <a:spcBef>
                <a:spcPts val="27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gatherer</a:t>
            </a:r>
            <a:r>
              <a:rPr sz="24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 a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physical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</a:p>
          <a:p>
            <a:pPr marL="0" marR="0">
              <a:lnSpc>
                <a:spcPts val="3413"/>
              </a:lnSpc>
              <a:spcBef>
                <a:spcPts val="49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7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analyzer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87094" y="5691485"/>
            <a:ext cx="4375892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9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Processor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that analyzes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84635" y="6446511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32501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 Components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11772386" cy="352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probe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includes</a:t>
            </a:r>
            <a:r>
              <a:rPr sz="2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 MIB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defines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attributes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monitored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objects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MIB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is specified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RFC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2819</a:t>
            </a:r>
          </a:p>
          <a:p>
            <a:pPr marL="0" marR="0">
              <a:lnSpc>
                <a:spcPts val="3413"/>
              </a:lnSpc>
              <a:spcBef>
                <a:spcPts val="65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Actual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and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use of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depends</a:t>
            </a:r>
            <a:r>
              <a:rPr sz="28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manager application</a:t>
            </a:r>
          </a:p>
          <a:p>
            <a:pPr marL="0" marR="0">
              <a:lnSpc>
                <a:spcPts val="3413"/>
              </a:lnSpc>
              <a:spcBef>
                <a:spcPts val="60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delivers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information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 nine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monitoring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</a:p>
          <a:p>
            <a:pPr marL="0" marR="0">
              <a:lnSpc>
                <a:spcPts val="3416"/>
              </a:lnSpc>
              <a:spcBef>
                <a:spcPts val="61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Some applications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full areas and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tasks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(groups)</a:t>
            </a:r>
          </a:p>
          <a:p>
            <a:pPr marL="0" marR="0">
              <a:lnSpc>
                <a:spcPts val="3413"/>
              </a:lnSpc>
              <a:spcBef>
                <a:spcPts val="60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Some applications</a:t>
            </a:r>
            <a:r>
              <a:rPr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support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only a subset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of them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635" y="6446511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5721822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Network</a:t>
            </a:r>
            <a:r>
              <a:rPr sz="4400" spc="31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with</a:t>
            </a:r>
            <a:r>
              <a:rPr sz="4400" spc="-15" dirty="0">
                <a:solidFill>
                  <a:srgbClr val="000000"/>
                </a:solidFill>
                <a:latin typeface="GLTRAW+Calibri-Light"/>
                <a:cs typeface="GLTRAW+Calibri-Light"/>
              </a:rPr>
              <a:t> </a:t>
            </a: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84635" y="6446511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4284698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 Benefits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9" y="1823185"/>
            <a:ext cx="7801414" cy="364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Monitors</a:t>
            </a:r>
            <a:r>
              <a:rPr sz="28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analyzes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locally and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0000"/>
                </a:solidFill>
                <a:latin typeface="Calibri"/>
                <a:cs typeface="Calibri"/>
              </a:rPr>
              <a:t>relays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data</a:t>
            </a:r>
          </a:p>
          <a:p>
            <a:pPr marL="457454" marR="0">
              <a:lnSpc>
                <a:spcPts val="2929"/>
              </a:lnSpc>
              <a:spcBef>
                <a:spcPts val="2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Less load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4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the network</a:t>
            </a:r>
          </a:p>
          <a:p>
            <a:pPr marL="0" marR="0">
              <a:lnSpc>
                <a:spcPts val="3413"/>
              </a:lnSpc>
              <a:spcBef>
                <a:spcPts val="501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7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Needs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direct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visibility</a:t>
            </a:r>
            <a:r>
              <a:rPr sz="2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NMS</a:t>
            </a:r>
          </a:p>
          <a:p>
            <a:pPr marL="457454" marR="0">
              <a:lnSpc>
                <a:spcPts val="2929"/>
              </a:lnSpc>
              <a:spcBef>
                <a:spcPts val="2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2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reliable information</a:t>
            </a:r>
          </a:p>
          <a:p>
            <a:pPr marL="0" marR="0">
              <a:lnSpc>
                <a:spcPts val="3413"/>
              </a:lnSpc>
              <a:spcBef>
                <a:spcPts val="49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7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Permits</a:t>
            </a:r>
            <a:r>
              <a:rPr sz="28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monitoring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more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frequent</a:t>
            </a:r>
            <a:r>
              <a:rPr sz="28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basis</a:t>
            </a:r>
          </a:p>
          <a:p>
            <a:pPr marL="457454" marR="0">
              <a:lnSpc>
                <a:spcPts val="2932"/>
              </a:lnSpc>
              <a:spcBef>
                <a:spcPts val="32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400" spc="3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faster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fault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diagnosis</a:t>
            </a:r>
          </a:p>
          <a:p>
            <a:pPr marL="0" marR="0">
              <a:lnSpc>
                <a:spcPts val="3413"/>
              </a:lnSpc>
              <a:spcBef>
                <a:spcPts val="50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SRINPN+ArialMT"/>
                <a:cs typeface="SRINPN+ArialMT"/>
              </a:rPr>
              <a:t>•</a:t>
            </a:r>
            <a:r>
              <a:rPr sz="2800" spc="7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Increases</a:t>
            </a:r>
            <a:r>
              <a:rPr sz="2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productivity</a:t>
            </a:r>
            <a:r>
              <a:rPr sz="28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3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administrators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4635" y="6446511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9639" y="649154"/>
            <a:ext cx="3365499" cy="152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8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GLTRAW+Calibri-Light"/>
                <a:cs typeface="GLTRAW+Calibri-Light"/>
              </a:rPr>
              <a:t>RMON MIB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6822" y="647550"/>
            <a:ext cx="1224074" cy="368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JRFCRD+ArialMT"/>
                <a:cs typeface="JRFCRD+ArialMT"/>
              </a:rPr>
              <a:t>rmon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(mib-2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2" dirty="0">
                <a:solidFill>
                  <a:srgbClr val="000000"/>
                </a:solidFill>
                <a:latin typeface="JRFCRD+ArialMT"/>
                <a:cs typeface="JRFCRD+ArialMT"/>
              </a:rPr>
              <a:t>16)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23127" y="2257223"/>
            <a:ext cx="1695543" cy="609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JRFCRD+ArialMT"/>
                <a:cs typeface="JRFCRD+ArialMT"/>
              </a:rPr>
              <a:t>rmonConformance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(20)</a:t>
            </a:r>
          </a:p>
          <a:p>
            <a:pPr marL="190053" marR="0">
              <a:lnSpc>
                <a:spcPts val="1254"/>
              </a:lnSpc>
              <a:spcBef>
                <a:spcPts val="59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probeConfig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(19)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04541" y="2497871"/>
            <a:ext cx="1057530" cy="582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statistics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(1)</a:t>
            </a:r>
          </a:p>
          <a:p>
            <a:pPr marL="213943" marR="0">
              <a:lnSpc>
                <a:spcPts val="1254"/>
              </a:lnSpc>
              <a:spcBef>
                <a:spcPts val="37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history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(2)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63062" y="2711781"/>
            <a:ext cx="1216111" cy="55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15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usrHistory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(18)</a:t>
            </a:r>
          </a:p>
          <a:p>
            <a:pPr marL="0" marR="0">
              <a:lnSpc>
                <a:spcPts val="1254"/>
              </a:lnSpc>
              <a:spcBef>
                <a:spcPts val="169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alMatrix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(17)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32430" y="2925691"/>
            <a:ext cx="1469812" cy="796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alarm</a:t>
            </a:r>
            <a:r>
              <a:rPr sz="1100" spc="15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(3)</a:t>
            </a:r>
          </a:p>
          <a:p>
            <a:pPr marL="213943" marR="0">
              <a:lnSpc>
                <a:spcPts val="1254"/>
              </a:lnSpc>
              <a:spcBef>
                <a:spcPts val="379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JRFCRD+ArialMT"/>
                <a:cs typeface="JRFCRD+ArialMT"/>
              </a:rPr>
              <a:t>host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(4)</a:t>
            </a:r>
          </a:p>
          <a:p>
            <a:pPr marL="427887" marR="0">
              <a:lnSpc>
                <a:spcPts val="1254"/>
              </a:lnSpc>
              <a:spcBef>
                <a:spcPts val="429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JRFCRD+ArialMT"/>
                <a:cs typeface="JRFCRD+ArialMT"/>
              </a:rPr>
              <a:t>hostTopN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(5)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44204" y="3112862"/>
            <a:ext cx="907081" cy="368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JRFCRD+ArialMT"/>
                <a:cs typeface="JRFCRD+ArialMT"/>
              </a:rPr>
              <a:t>alHost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(16)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321790" y="3326772"/>
            <a:ext cx="1731902" cy="823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384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nlMatrix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(15)</a:t>
            </a:r>
          </a:p>
          <a:p>
            <a:pPr marL="594526" marR="0">
              <a:lnSpc>
                <a:spcPts val="1254"/>
              </a:lnSpc>
              <a:spcBef>
                <a:spcPts val="59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JRFCRD+ArialMT"/>
                <a:cs typeface="JRFCRD+ArialMT"/>
              </a:rPr>
              <a:t>nlHost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(14)</a:t>
            </a:r>
          </a:p>
          <a:p>
            <a:pPr marL="0" marR="0">
              <a:lnSpc>
                <a:spcPts val="1254"/>
              </a:lnSpc>
              <a:spcBef>
                <a:spcPts val="429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JRFCRD+ArialMT"/>
                <a:cs typeface="JRFCRD+ArialMT"/>
              </a:rPr>
              <a:t>addressMap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(13)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74262" y="3567421"/>
            <a:ext cx="906902" cy="582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matrix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(6)</a:t>
            </a:r>
          </a:p>
          <a:p>
            <a:pPr marL="214003" marR="0">
              <a:lnSpc>
                <a:spcPts val="1254"/>
              </a:lnSpc>
              <a:spcBef>
                <a:spcPts val="379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filter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(7)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002210" y="3995241"/>
            <a:ext cx="986359" cy="58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capture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(8)</a:t>
            </a:r>
          </a:p>
          <a:p>
            <a:pPr marL="213944" marR="0">
              <a:lnSpc>
                <a:spcPts val="1254"/>
              </a:lnSpc>
              <a:spcBef>
                <a:spcPts val="379"/>
              </a:spcBef>
              <a:spcAft>
                <a:spcPts val="0"/>
              </a:spcAft>
            </a:pPr>
            <a:r>
              <a:rPr sz="1100" spc="12" dirty="0">
                <a:solidFill>
                  <a:srgbClr val="000000"/>
                </a:solidFill>
                <a:latin typeface="JRFCRD+ArialMT"/>
                <a:cs typeface="JRFCRD+ArialMT"/>
              </a:rPr>
              <a:t>event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(9)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89106" y="3995241"/>
            <a:ext cx="1406403" cy="582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473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protocolDist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(12)</a:t>
            </a:r>
          </a:p>
          <a:p>
            <a:pPr marL="0" marR="0">
              <a:lnSpc>
                <a:spcPts val="1254"/>
              </a:lnSpc>
              <a:spcBef>
                <a:spcPts val="379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protocolDir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(11)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26283" y="4765317"/>
            <a:ext cx="1145034" cy="368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4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tokenRing</a:t>
            </a:r>
            <a:r>
              <a:rPr sz="1100" dirty="0">
                <a:solidFill>
                  <a:srgbClr val="000000"/>
                </a:solidFill>
                <a:latin typeface="JRFCRD+ArialMT"/>
                <a:cs typeface="JRFCRD+ArialMT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JRFCRD+ArialMT"/>
                <a:cs typeface="JRFCRD+ArialMT"/>
              </a:rPr>
              <a:t>(10)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561267" y="5752124"/>
            <a:ext cx="1263726" cy="38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7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5" dirty="0">
                <a:solidFill>
                  <a:srgbClr val="000000"/>
                </a:solidFill>
                <a:latin typeface="Calibri"/>
                <a:cs typeface="Calibri"/>
              </a:rPr>
              <a:t>RMON1</a:t>
            </a:r>
            <a:r>
              <a:rPr sz="1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100" spc="10" dirty="0">
                <a:solidFill>
                  <a:srgbClr val="000000"/>
                </a:solidFill>
                <a:latin typeface="Calibri"/>
                <a:cs typeface="Calibri"/>
              </a:rPr>
              <a:t>Extension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4261" y="5937470"/>
            <a:ext cx="5951975" cy="1170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RMON1: Ethernet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RMON</a:t>
            </a:r>
            <a:r>
              <a:rPr sz="1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(rmon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1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rmon</a:t>
            </a:r>
            <a:r>
              <a:rPr sz="1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9)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RMON1: Extension: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41" dirty="0">
                <a:solidFill>
                  <a:srgbClr val="000000"/>
                </a:solidFill>
                <a:latin typeface="Calibri"/>
                <a:cs typeface="Calibri"/>
              </a:rPr>
              <a:t>Token</a:t>
            </a:r>
            <a:r>
              <a:rPr sz="1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ring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extension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(rmon</a:t>
            </a:r>
            <a:r>
              <a:rPr sz="1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10)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RMON2: Higher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Calibri"/>
                <a:cs typeface="Calibri"/>
              </a:rPr>
              <a:t>layers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(3-7)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sz="1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(rmon</a:t>
            </a:r>
            <a:r>
              <a:rPr sz="18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11 - rmon</a:t>
            </a:r>
            <a:r>
              <a:rPr sz="1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20)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52078" y="6133551"/>
            <a:ext cx="1939464" cy="450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GLQVMJ+CALIBRI,Bold"/>
                <a:cs typeface="GLQVMJ+CALIBRI,Bold"/>
              </a:rPr>
              <a:t>Figure 8.2</a:t>
            </a:r>
            <a:r>
              <a:rPr sz="1300" b="1" spc="300" dirty="0">
                <a:solidFill>
                  <a:srgbClr val="000000"/>
                </a:solidFill>
                <a:latin typeface="GLQVMJ+CALIBRI,Bold"/>
                <a:cs typeface="GLQVMJ+CALIBRI,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GLQVMJ+CALIBRI,Bold"/>
                <a:cs typeface="GLQVMJ+CALIBRI,Bold"/>
              </a:rPr>
              <a:t>RMON Group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184635" y="6446511"/>
            <a:ext cx="305996" cy="41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1216</Words>
  <PresentationFormat>مخصص</PresentationFormat>
  <Paragraphs>267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Arial</vt:lpstr>
      <vt:lpstr>Calibri</vt:lpstr>
      <vt:lpstr>GLTRAW+Calibri-Light</vt:lpstr>
      <vt:lpstr>SRINPN+ArialMT</vt:lpstr>
      <vt:lpstr>Times New Roman</vt:lpstr>
      <vt:lpstr>JRFCRD+ArialMT</vt:lpstr>
      <vt:lpstr>GLQVMJ+CALIBRI,Bold</vt:lpstr>
      <vt:lpstr>Theme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L</cp:lastModifiedBy>
  <cp:revision>2</cp:revision>
  <dcterms:modified xsi:type="dcterms:W3CDTF">2019-10-28T15:13:05Z</dcterms:modified>
</cp:coreProperties>
</file>