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318" r:id="rId3"/>
    <p:sldId id="338" r:id="rId4"/>
    <p:sldId id="319" r:id="rId5"/>
    <p:sldId id="334" r:id="rId6"/>
    <p:sldId id="335" r:id="rId7"/>
    <p:sldId id="333" r:id="rId8"/>
    <p:sldId id="321" r:id="rId9"/>
    <p:sldId id="332" r:id="rId10"/>
    <p:sldId id="322" r:id="rId11"/>
    <p:sldId id="323" r:id="rId12"/>
    <p:sldId id="324" r:id="rId13"/>
    <p:sldId id="325" r:id="rId14"/>
    <p:sldId id="326" r:id="rId15"/>
    <p:sldId id="327" r:id="rId16"/>
    <p:sldId id="328" r:id="rId17"/>
    <p:sldId id="329" r:id="rId18"/>
    <p:sldId id="330" r:id="rId19"/>
    <p:sldId id="331" r:id="rId20"/>
    <p:sldId id="257" r:id="rId21"/>
    <p:sldId id="284" r:id="rId22"/>
    <p:sldId id="285" r:id="rId23"/>
    <p:sldId id="258" r:id="rId24"/>
    <p:sldId id="259" r:id="rId25"/>
    <p:sldId id="336" r:id="rId26"/>
    <p:sldId id="292" r:id="rId27"/>
    <p:sldId id="293" r:id="rId28"/>
    <p:sldId id="260" r:id="rId29"/>
    <p:sldId id="337" r:id="rId30"/>
    <p:sldId id="307" r:id="rId31"/>
    <p:sldId id="308" r:id="rId32"/>
    <p:sldId id="261" r:id="rId33"/>
    <p:sldId id="286" r:id="rId34"/>
    <p:sldId id="309" r:id="rId35"/>
    <p:sldId id="262" r:id="rId36"/>
    <p:sldId id="310" r:id="rId37"/>
    <p:sldId id="311" r:id="rId38"/>
    <p:sldId id="263" r:id="rId39"/>
    <p:sldId id="339" r:id="rId40"/>
    <p:sldId id="312" r:id="rId41"/>
    <p:sldId id="313" r:id="rId42"/>
    <p:sldId id="314" r:id="rId43"/>
    <p:sldId id="264" r:id="rId44"/>
    <p:sldId id="315" r:id="rId45"/>
    <p:sldId id="316" r:id="rId46"/>
    <p:sldId id="317"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5" autoAdjust="0"/>
    <p:restoredTop sz="94660"/>
  </p:normalViewPr>
  <p:slideViewPr>
    <p:cSldViewPr>
      <p:cViewPr varScale="1">
        <p:scale>
          <a:sx n="38" d="100"/>
          <a:sy n="38" d="100"/>
        </p:scale>
        <p:origin x="-762"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4C424E91-5E0A-43B8-BC77-C800CFDBFE36}" type="datetimeFigureOut">
              <a:rPr lang="en-US" smtClean="0"/>
              <a:t>10/9/2018</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B6A0EAB0-4445-406B-A1FD-FD1C3202D1BC}" type="slidenum">
              <a:rPr lang="en-US" smtClean="0"/>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424E91-5E0A-43B8-BC77-C800CFDBFE36}"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A0EAB0-4445-406B-A1FD-FD1C3202D1B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424E91-5E0A-43B8-BC77-C800CFDBFE36}"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A0EAB0-4445-406B-A1FD-FD1C3202D1B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C424E91-5E0A-43B8-BC77-C800CFDBFE36}"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A0EAB0-4445-406B-A1FD-FD1C3202D1B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424E91-5E0A-43B8-BC77-C800CFDBFE36}"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A0EAB0-4445-406B-A1FD-FD1C3202D1BC}"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4C424E91-5E0A-43B8-BC77-C800CFDBFE36}" type="datetimeFigureOut">
              <a:rPr lang="en-US" smtClean="0"/>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A0EAB0-4445-406B-A1FD-FD1C3202D1BC}" type="slidenum">
              <a:rPr lang="en-US" smtClean="0"/>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C424E91-5E0A-43B8-BC77-C800CFDBFE36}" type="datetimeFigureOut">
              <a:rPr lang="en-US" smtClean="0"/>
              <a:t>10/9/2018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A0EAB0-4445-406B-A1FD-FD1C3202D1B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424E91-5E0A-43B8-BC77-C800CFDBFE36}" type="datetimeFigureOut">
              <a:rPr lang="en-US" smtClean="0"/>
              <a:t>10/9/2018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A0EAB0-4445-406B-A1FD-FD1C3202D1B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424E91-5E0A-43B8-BC77-C800CFDBFE36}" type="datetimeFigureOut">
              <a:rPr lang="en-US" smtClean="0"/>
              <a:t>10/9/2018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A0EAB0-4445-406B-A1FD-FD1C3202D1B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4C424E91-5E0A-43B8-BC77-C800CFDBFE36}" type="datetimeFigureOut">
              <a:rPr lang="en-US" smtClean="0"/>
              <a:t>10/9/2018</a:t>
            </a:fld>
            <a:endParaRPr lang="en-US"/>
          </a:p>
        </p:txBody>
      </p:sp>
      <p:sp>
        <p:nvSpPr>
          <p:cNvPr id="7" name="Slide Number Placeholder 6"/>
          <p:cNvSpPr>
            <a:spLocks noGrp="1"/>
          </p:cNvSpPr>
          <p:nvPr>
            <p:ph type="sldNum" sz="quarter" idx="12"/>
          </p:nvPr>
        </p:nvSpPr>
        <p:spPr/>
        <p:txBody>
          <a:bodyPr/>
          <a:lstStyle/>
          <a:p>
            <a:fld id="{B6A0EAB0-4445-406B-A1FD-FD1C3202D1BC}" type="slidenum">
              <a:rPr lang="en-US" smtClean="0"/>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424E91-5E0A-43B8-BC77-C800CFDBFE36}" type="datetimeFigureOut">
              <a:rPr lang="en-US" smtClean="0"/>
              <a:t>10/9/2018</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B6A0EAB0-4445-406B-A1FD-FD1C3202D1B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4C424E91-5E0A-43B8-BC77-C800CFDBFE36}" type="datetimeFigureOut">
              <a:rPr lang="en-US" smtClean="0"/>
              <a:t>10/9/2018</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B6A0EAB0-4445-406B-A1FD-FD1C3202D1B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33365" y="2708476"/>
            <a:ext cx="3511043" cy="1702160"/>
          </a:xfrm>
        </p:spPr>
        <p:txBody>
          <a:bodyPr>
            <a:normAutofit fontScale="90000"/>
          </a:bodyPr>
          <a:lstStyle/>
          <a:p>
            <a:r>
              <a:rPr lang="en-US" dirty="0" smtClean="0"/>
              <a:t>Communication channels and messages </a:t>
            </a:r>
            <a:endParaRPr lang="en-US" dirty="0"/>
          </a:p>
        </p:txBody>
      </p:sp>
    </p:spTree>
    <p:extLst>
      <p:ext uri="{BB962C8B-B14F-4D97-AF65-F5344CB8AC3E}">
        <p14:creationId xmlns:p14="http://schemas.microsoft.com/office/powerpoint/2010/main" val="35404537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sz="3600" b="1" smtClean="0">
                <a:latin typeface="Arial" charset="0"/>
              </a:rPr>
              <a:t>Five Levels of Public Speaking:</a:t>
            </a:r>
          </a:p>
        </p:txBody>
      </p:sp>
      <p:sp>
        <p:nvSpPr>
          <p:cNvPr id="9219" name="Rectangle 3"/>
          <p:cNvSpPr>
            <a:spLocks noGrp="1" noChangeArrowheads="1"/>
          </p:cNvSpPr>
          <p:nvPr>
            <p:ph type="body" idx="1"/>
          </p:nvPr>
        </p:nvSpPr>
        <p:spPr/>
        <p:txBody>
          <a:bodyPr/>
          <a:lstStyle/>
          <a:p>
            <a:pPr eaLnBrk="1" hangingPunct="1"/>
            <a:r>
              <a:rPr lang="en-US" sz="4000" smtClean="0"/>
              <a:t>1) intrapersonal</a:t>
            </a:r>
          </a:p>
          <a:p>
            <a:pPr eaLnBrk="1" hangingPunct="1">
              <a:buFont typeface="Wingdings" pitchFamily="2" charset="2"/>
              <a:buNone/>
            </a:pPr>
            <a:endParaRPr lang="en-US" sz="4000" smtClean="0"/>
          </a:p>
        </p:txBody>
      </p:sp>
      <p:pic>
        <p:nvPicPr>
          <p:cNvPr id="9220" name="Picture 4" descr="C:\Users\user\JANET\SPEECH CERTIFICATION\intraperson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3200222"/>
            <a:ext cx="3337024" cy="330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54349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899592" y="548680"/>
            <a:ext cx="7024744" cy="1143000"/>
          </a:xfrm>
        </p:spPr>
        <p:txBody>
          <a:bodyPr>
            <a:normAutofit fontScale="90000"/>
          </a:bodyPr>
          <a:lstStyle/>
          <a:p>
            <a:pPr algn="ctr" eaLnBrk="1" hangingPunct="1"/>
            <a:r>
              <a:rPr lang="en-US" sz="4000" b="1" dirty="0" smtClean="0">
                <a:latin typeface="Arial" charset="0"/>
              </a:rPr>
              <a:t>Intrapersonal Communication</a:t>
            </a:r>
            <a:endParaRPr lang="en-US" sz="5400" b="1" dirty="0" smtClean="0">
              <a:latin typeface="Arial" charset="0"/>
            </a:endParaRPr>
          </a:p>
        </p:txBody>
      </p:sp>
      <p:sp>
        <p:nvSpPr>
          <p:cNvPr id="10243" name="Rectangle 3"/>
          <p:cNvSpPr>
            <a:spLocks noGrp="1" noChangeArrowheads="1"/>
          </p:cNvSpPr>
          <p:nvPr>
            <p:ph type="body" idx="1"/>
          </p:nvPr>
        </p:nvSpPr>
        <p:spPr>
          <a:xfrm>
            <a:off x="1043492" y="2323652"/>
            <a:ext cx="7128908" cy="3508977"/>
          </a:xfrm>
        </p:spPr>
        <p:txBody>
          <a:bodyPr>
            <a:noAutofit/>
          </a:bodyPr>
          <a:lstStyle/>
          <a:p>
            <a:pPr eaLnBrk="1" hangingPunct="1">
              <a:lnSpc>
                <a:spcPct val="90000"/>
              </a:lnSpc>
            </a:pPr>
            <a:r>
              <a:rPr lang="en-US" sz="2800" dirty="0" smtClean="0"/>
              <a:t>The type of communication a person has with himself, thus the prefix </a:t>
            </a:r>
            <a:r>
              <a:rPr lang="en-US" sz="2800" dirty="0" smtClean="0">
                <a:latin typeface="Times New Roman" charset="0"/>
              </a:rPr>
              <a:t>“</a:t>
            </a:r>
            <a:r>
              <a:rPr lang="en-US" sz="2800" dirty="0" smtClean="0"/>
              <a:t>intra-</a:t>
            </a:r>
            <a:r>
              <a:rPr lang="en-US" sz="2800" dirty="0" smtClean="0">
                <a:latin typeface="Times New Roman" charset="0"/>
              </a:rPr>
              <a:t>”</a:t>
            </a:r>
            <a:r>
              <a:rPr lang="en-US" sz="2800" dirty="0" smtClean="0"/>
              <a:t> which means within.</a:t>
            </a:r>
          </a:p>
          <a:p>
            <a:pPr eaLnBrk="1" hangingPunct="1">
              <a:lnSpc>
                <a:spcPct val="90000"/>
              </a:lnSpc>
              <a:buFont typeface="Wingdings" pitchFamily="2" charset="2"/>
              <a:buNone/>
            </a:pPr>
            <a:endParaRPr lang="en-US" sz="2800" dirty="0" smtClean="0"/>
          </a:p>
          <a:p>
            <a:pPr eaLnBrk="1" hangingPunct="1">
              <a:lnSpc>
                <a:spcPct val="90000"/>
              </a:lnSpc>
            </a:pPr>
            <a:r>
              <a:rPr lang="en-US" sz="2800" dirty="0" smtClean="0"/>
              <a:t>As soon as a human being awakens, he begins an internal thought process and dialogue, almost always silent, but sometimes aloud. </a:t>
            </a:r>
          </a:p>
        </p:txBody>
      </p:sp>
    </p:spTree>
    <p:extLst>
      <p:ext uri="{BB962C8B-B14F-4D97-AF65-F5344CB8AC3E}">
        <p14:creationId xmlns:p14="http://schemas.microsoft.com/office/powerpoint/2010/main" val="35512091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sz="3600" b="1" smtClean="0">
                <a:latin typeface="Arial" charset="0"/>
              </a:rPr>
              <a:t>Five Levels of Public Speaking:</a:t>
            </a:r>
          </a:p>
        </p:txBody>
      </p:sp>
      <p:sp>
        <p:nvSpPr>
          <p:cNvPr id="11267" name="Rectangle 3"/>
          <p:cNvSpPr>
            <a:spLocks noGrp="1" noChangeArrowheads="1"/>
          </p:cNvSpPr>
          <p:nvPr>
            <p:ph type="body" idx="1"/>
          </p:nvPr>
        </p:nvSpPr>
        <p:spPr/>
        <p:txBody>
          <a:bodyPr/>
          <a:lstStyle/>
          <a:p>
            <a:pPr eaLnBrk="1" hangingPunct="1"/>
            <a:r>
              <a:rPr lang="en-US" sz="4000" smtClean="0"/>
              <a:t>2) interpersonal</a:t>
            </a:r>
          </a:p>
        </p:txBody>
      </p:sp>
      <p:pic>
        <p:nvPicPr>
          <p:cNvPr id="11268" name="Picture 4" descr="C:\Users\user\JANET\SPEECH CERTIFICATION\interperson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3200400"/>
            <a:ext cx="4445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24497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971600" y="620688"/>
            <a:ext cx="7024744" cy="1143000"/>
          </a:xfrm>
        </p:spPr>
        <p:txBody>
          <a:bodyPr>
            <a:normAutofit fontScale="90000"/>
          </a:bodyPr>
          <a:lstStyle/>
          <a:p>
            <a:pPr algn="ctr" eaLnBrk="1" hangingPunct="1"/>
            <a:r>
              <a:rPr lang="en-US" sz="4000" b="1" dirty="0" smtClean="0">
                <a:latin typeface="Arial" charset="0"/>
              </a:rPr>
              <a:t>Interpersonal Communication</a:t>
            </a:r>
          </a:p>
        </p:txBody>
      </p:sp>
      <p:sp>
        <p:nvSpPr>
          <p:cNvPr id="12291" name="Rectangle 3"/>
          <p:cNvSpPr>
            <a:spLocks noGrp="1" noChangeArrowheads="1"/>
          </p:cNvSpPr>
          <p:nvPr>
            <p:ph type="body" idx="1"/>
          </p:nvPr>
        </p:nvSpPr>
        <p:spPr>
          <a:xfrm>
            <a:off x="1043492" y="2323652"/>
            <a:ext cx="7488948" cy="3769644"/>
          </a:xfrm>
        </p:spPr>
        <p:txBody>
          <a:bodyPr>
            <a:normAutofit/>
          </a:bodyPr>
          <a:lstStyle/>
          <a:p>
            <a:pPr eaLnBrk="1" hangingPunct="1"/>
            <a:r>
              <a:rPr lang="en-US" sz="2800" dirty="0" smtClean="0"/>
              <a:t>Interpersonal communication takes place between two people.</a:t>
            </a:r>
          </a:p>
          <a:p>
            <a:pPr eaLnBrk="1" hangingPunct="1"/>
            <a:endParaRPr lang="en-US" sz="2800" dirty="0" smtClean="0"/>
          </a:p>
          <a:p>
            <a:pPr eaLnBrk="1" hangingPunct="1"/>
            <a:r>
              <a:rPr lang="en-US" sz="2800" dirty="0" smtClean="0"/>
              <a:t>This type of communication varies depending on the relationship between the two individuals. </a:t>
            </a:r>
          </a:p>
        </p:txBody>
      </p:sp>
    </p:spTree>
    <p:extLst>
      <p:ext uri="{BB962C8B-B14F-4D97-AF65-F5344CB8AC3E}">
        <p14:creationId xmlns:p14="http://schemas.microsoft.com/office/powerpoint/2010/main" val="37394636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sz="3600" b="1" smtClean="0">
                <a:latin typeface="Arial" charset="0"/>
              </a:rPr>
              <a:t>Five Levels of Public Speaking:</a:t>
            </a:r>
          </a:p>
        </p:txBody>
      </p:sp>
      <p:sp>
        <p:nvSpPr>
          <p:cNvPr id="13315" name="Rectangle 3"/>
          <p:cNvSpPr>
            <a:spLocks noGrp="1" noChangeArrowheads="1"/>
          </p:cNvSpPr>
          <p:nvPr>
            <p:ph type="body" idx="1"/>
          </p:nvPr>
        </p:nvSpPr>
        <p:spPr/>
        <p:txBody>
          <a:bodyPr/>
          <a:lstStyle/>
          <a:p>
            <a:pPr eaLnBrk="1" hangingPunct="1"/>
            <a:r>
              <a:rPr lang="en-US" sz="4000" smtClean="0"/>
              <a:t>3) group</a:t>
            </a:r>
          </a:p>
          <a:p>
            <a:pPr eaLnBrk="1" hangingPunct="1">
              <a:buFont typeface="Wingdings" pitchFamily="2" charset="2"/>
              <a:buNone/>
            </a:pPr>
            <a:endParaRPr lang="en-US" sz="4000" smtClean="0"/>
          </a:p>
        </p:txBody>
      </p:sp>
      <p:pic>
        <p:nvPicPr>
          <p:cNvPr id="13316" name="Picture 4" descr="C:\Users\user\JANET\SPEECH CERTIFICATION\Group.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1981200"/>
            <a:ext cx="4267200" cy="424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03825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algn="ctr" eaLnBrk="1" hangingPunct="1"/>
            <a:r>
              <a:rPr lang="en-US" sz="4000" b="1" smtClean="0">
                <a:latin typeface="Arial" charset="0"/>
              </a:rPr>
              <a:t>Group Communication</a:t>
            </a:r>
          </a:p>
        </p:txBody>
      </p:sp>
      <p:sp>
        <p:nvSpPr>
          <p:cNvPr id="14339" name="Rectangle 3"/>
          <p:cNvSpPr>
            <a:spLocks noGrp="1" noChangeArrowheads="1"/>
          </p:cNvSpPr>
          <p:nvPr>
            <p:ph type="body" idx="1"/>
          </p:nvPr>
        </p:nvSpPr>
        <p:spPr/>
        <p:txBody>
          <a:bodyPr>
            <a:normAutofit/>
          </a:bodyPr>
          <a:lstStyle/>
          <a:p>
            <a:pPr eaLnBrk="1" hangingPunct="1"/>
            <a:r>
              <a:rPr lang="en-US" sz="2800" dirty="0" smtClean="0"/>
              <a:t>Group communication occurs when three or more individuals, who have a common goal, interact either formally or informally. </a:t>
            </a:r>
          </a:p>
        </p:txBody>
      </p:sp>
    </p:spTree>
    <p:extLst>
      <p:ext uri="{BB962C8B-B14F-4D97-AF65-F5344CB8AC3E}">
        <p14:creationId xmlns:p14="http://schemas.microsoft.com/office/powerpoint/2010/main" val="32672517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sz="3600" b="1" smtClean="0">
                <a:latin typeface="Arial" charset="0"/>
              </a:rPr>
              <a:t>Five Levels of Public Speaking:</a:t>
            </a:r>
          </a:p>
        </p:txBody>
      </p:sp>
      <p:sp>
        <p:nvSpPr>
          <p:cNvPr id="15363" name="Rectangle 3"/>
          <p:cNvSpPr>
            <a:spLocks noGrp="1" noChangeArrowheads="1"/>
          </p:cNvSpPr>
          <p:nvPr>
            <p:ph type="body" idx="1"/>
          </p:nvPr>
        </p:nvSpPr>
        <p:spPr/>
        <p:txBody>
          <a:bodyPr/>
          <a:lstStyle/>
          <a:p>
            <a:pPr eaLnBrk="1" hangingPunct="1"/>
            <a:r>
              <a:rPr lang="en-US" sz="4000" smtClean="0"/>
              <a:t>4) public</a:t>
            </a:r>
          </a:p>
        </p:txBody>
      </p:sp>
      <p:pic>
        <p:nvPicPr>
          <p:cNvPr id="15364" name="Picture 5" descr="C:\Users\user\JANET\SPEECH CERTIFICATION\chp_business_present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3048000"/>
            <a:ext cx="46101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40145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lgn="ctr" eaLnBrk="1" hangingPunct="1"/>
            <a:r>
              <a:rPr lang="en-US" sz="4000" b="1" smtClean="0">
                <a:latin typeface="Arial" charset="0"/>
              </a:rPr>
              <a:t>Public Communication</a:t>
            </a:r>
          </a:p>
        </p:txBody>
      </p:sp>
      <p:sp>
        <p:nvSpPr>
          <p:cNvPr id="16387" name="Rectangle 3"/>
          <p:cNvSpPr>
            <a:spLocks noGrp="1" noChangeArrowheads="1"/>
          </p:cNvSpPr>
          <p:nvPr>
            <p:ph type="body" idx="1"/>
          </p:nvPr>
        </p:nvSpPr>
        <p:spPr/>
        <p:txBody>
          <a:bodyPr>
            <a:normAutofit/>
          </a:bodyPr>
          <a:lstStyle/>
          <a:p>
            <a:pPr eaLnBrk="1" hangingPunct="1"/>
            <a:r>
              <a:rPr lang="en-US" sz="2800" dirty="0" smtClean="0"/>
              <a:t>Public communication takes place when one or more individuals communicate with a large group in a more </a:t>
            </a:r>
            <a:r>
              <a:rPr lang="en-US" sz="2800" dirty="0" smtClean="0">
                <a:latin typeface="Times New Roman" charset="0"/>
              </a:rPr>
              <a:t>“</a:t>
            </a:r>
            <a:r>
              <a:rPr lang="en-US" sz="2800" dirty="0" smtClean="0"/>
              <a:t>one-directional</a:t>
            </a:r>
            <a:r>
              <a:rPr lang="en-US" sz="2800" dirty="0" smtClean="0">
                <a:latin typeface="Times New Roman" charset="0"/>
              </a:rPr>
              <a:t>”</a:t>
            </a:r>
            <a:r>
              <a:rPr lang="en-US" sz="2800" dirty="0" smtClean="0"/>
              <a:t> approach. </a:t>
            </a:r>
          </a:p>
        </p:txBody>
      </p:sp>
    </p:spTree>
    <p:extLst>
      <p:ext uri="{BB962C8B-B14F-4D97-AF65-F5344CB8AC3E}">
        <p14:creationId xmlns:p14="http://schemas.microsoft.com/office/powerpoint/2010/main" val="3087265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sz="3600" b="1" smtClean="0">
                <a:latin typeface="Arial" charset="0"/>
              </a:rPr>
              <a:t>Five Levels of Public Speaking:</a:t>
            </a:r>
          </a:p>
        </p:txBody>
      </p:sp>
      <p:sp>
        <p:nvSpPr>
          <p:cNvPr id="17411" name="Rectangle 3"/>
          <p:cNvSpPr>
            <a:spLocks noGrp="1" noChangeArrowheads="1"/>
          </p:cNvSpPr>
          <p:nvPr>
            <p:ph type="body" idx="1"/>
          </p:nvPr>
        </p:nvSpPr>
        <p:spPr/>
        <p:txBody>
          <a:bodyPr/>
          <a:lstStyle/>
          <a:p>
            <a:pPr eaLnBrk="1" hangingPunct="1"/>
            <a:r>
              <a:rPr lang="en-US" sz="4000" smtClean="0"/>
              <a:t>5) mass communication</a:t>
            </a:r>
          </a:p>
        </p:txBody>
      </p:sp>
      <p:pic>
        <p:nvPicPr>
          <p:cNvPr id="17412" name="Picture 4" descr="C:\Users\user\JANET\SPEECH CERTIFICATION\300pxCBS_Evening_News_w_Katie_Couri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2825750"/>
            <a:ext cx="4419600" cy="327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53697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algn="ctr" eaLnBrk="1" hangingPunct="1"/>
            <a:r>
              <a:rPr lang="en-US" b="1" smtClean="0">
                <a:latin typeface="Arial" charset="0"/>
                <a:ea typeface="Arial Unicode MS" pitchFamily="34" charset="-128"/>
                <a:cs typeface="Arial Unicode MS" pitchFamily="34" charset="-128"/>
              </a:rPr>
              <a:t>Mass Communication</a:t>
            </a:r>
          </a:p>
        </p:txBody>
      </p:sp>
      <p:sp>
        <p:nvSpPr>
          <p:cNvPr id="18435" name="Rectangle 3"/>
          <p:cNvSpPr>
            <a:spLocks noGrp="1" noChangeArrowheads="1"/>
          </p:cNvSpPr>
          <p:nvPr>
            <p:ph type="body" idx="1"/>
          </p:nvPr>
        </p:nvSpPr>
        <p:spPr/>
        <p:txBody>
          <a:bodyPr/>
          <a:lstStyle/>
          <a:p>
            <a:pPr eaLnBrk="1" hangingPunct="1"/>
            <a:r>
              <a:rPr lang="en-US" sz="2800" dirty="0" smtClean="0">
                <a:ea typeface="Arial Unicode MS" pitchFamily="34" charset="-128"/>
                <a:cs typeface="Arial Unicode MS" pitchFamily="34" charset="-128"/>
              </a:rPr>
              <a:t>Mass communication occurs when extremely large groups receive information, like a television audience watching a news broadcast, as well as the intermittent commercial advertising.</a:t>
            </a:r>
          </a:p>
          <a:p>
            <a:pPr eaLnBrk="1" hangingPunct="1"/>
            <a:endParaRPr lang="en-US" dirty="0" smtClean="0"/>
          </a:p>
        </p:txBody>
      </p:sp>
    </p:spTree>
    <p:extLst>
      <p:ext uri="{BB962C8B-B14F-4D97-AF65-F5344CB8AC3E}">
        <p14:creationId xmlns:p14="http://schemas.microsoft.com/office/powerpoint/2010/main" val="41277695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1412776"/>
            <a:ext cx="8100392" cy="1143000"/>
          </a:xfrm>
        </p:spPr>
        <p:txBody>
          <a:bodyPr>
            <a:normAutofit fontScale="90000"/>
          </a:bodyPr>
          <a:lstStyle/>
          <a:p>
            <a:r>
              <a:rPr lang="en-US" b="1" dirty="0"/>
              <a:t> </a:t>
            </a:r>
            <a:r>
              <a:rPr lang="en-US" sz="4400" b="1" dirty="0"/>
              <a:t>Types of communication channels</a:t>
            </a:r>
            <a:r>
              <a:rPr lang="en-US" sz="4400" dirty="0"/>
              <a:t/>
            </a:r>
            <a:br>
              <a:rPr lang="en-US" sz="4400" dirty="0"/>
            </a:br>
            <a:endParaRPr lang="en-US" sz="4400" dirty="0"/>
          </a:p>
        </p:txBody>
      </p:sp>
      <p:sp>
        <p:nvSpPr>
          <p:cNvPr id="3" name="Content Placeholder 2"/>
          <p:cNvSpPr>
            <a:spLocks noGrp="1"/>
          </p:cNvSpPr>
          <p:nvPr>
            <p:ph idx="1"/>
          </p:nvPr>
        </p:nvSpPr>
        <p:spPr>
          <a:xfrm>
            <a:off x="971600" y="2229419"/>
            <a:ext cx="7272808" cy="4608512"/>
          </a:xfrm>
        </p:spPr>
        <p:txBody>
          <a:bodyPr>
            <a:noAutofit/>
          </a:bodyPr>
          <a:lstStyle/>
          <a:p>
            <a:pPr algn="just"/>
            <a:r>
              <a:rPr lang="en-US" sz="2800" b="1" dirty="0" smtClean="0"/>
              <a:t>Interpersonal channels,</a:t>
            </a:r>
            <a:r>
              <a:rPr lang="en-US" sz="2800" dirty="0" smtClean="0"/>
              <a:t> </a:t>
            </a:r>
            <a:r>
              <a:rPr lang="en-US" sz="2800" dirty="0"/>
              <a:t>such as face-to-face communication, home visits</a:t>
            </a:r>
            <a:r>
              <a:rPr lang="en-US" sz="2800" dirty="0" smtClean="0"/>
              <a:t>, </a:t>
            </a:r>
            <a:r>
              <a:rPr lang="en-US" sz="2800" dirty="0"/>
              <a:t>group discussions, and </a:t>
            </a:r>
            <a:r>
              <a:rPr lang="en-US" sz="2800" dirty="0" smtClean="0"/>
              <a:t>counseling, are </a:t>
            </a:r>
            <a:r>
              <a:rPr lang="en-US" sz="2800" dirty="0"/>
              <a:t>generally best for giving credibility to messages, providing information, and teaching complex skills that need two-way communications between the individual and the health workers</a:t>
            </a:r>
            <a:r>
              <a:rPr lang="en-US" sz="2800" dirty="0" smtClean="0"/>
              <a:t>.</a:t>
            </a:r>
            <a:endParaRPr lang="en-US" sz="2800" dirty="0"/>
          </a:p>
        </p:txBody>
      </p:sp>
    </p:spTree>
    <p:extLst>
      <p:ext uri="{BB962C8B-B14F-4D97-AF65-F5344CB8AC3E}">
        <p14:creationId xmlns:p14="http://schemas.microsoft.com/office/powerpoint/2010/main" val="24888942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620688"/>
            <a:ext cx="7024744" cy="1143000"/>
          </a:xfrm>
        </p:spPr>
        <p:txBody>
          <a:bodyPr/>
          <a:lstStyle/>
          <a:p>
            <a:r>
              <a:rPr lang="en-US" b="1" dirty="0"/>
              <a:t>M</a:t>
            </a:r>
            <a:r>
              <a:rPr lang="en-US" b="1" dirty="0" smtClean="0"/>
              <a:t>essage</a:t>
            </a:r>
            <a:endParaRPr lang="en-US" b="1" dirty="0"/>
          </a:p>
        </p:txBody>
      </p:sp>
      <p:sp>
        <p:nvSpPr>
          <p:cNvPr id="3" name="Content Placeholder 2"/>
          <p:cNvSpPr>
            <a:spLocks noGrp="1"/>
          </p:cNvSpPr>
          <p:nvPr>
            <p:ph idx="1"/>
          </p:nvPr>
        </p:nvSpPr>
        <p:spPr>
          <a:xfrm>
            <a:off x="755576" y="2276872"/>
            <a:ext cx="7560956" cy="4201692"/>
          </a:xfrm>
        </p:spPr>
        <p:txBody>
          <a:bodyPr>
            <a:normAutofit/>
          </a:bodyPr>
          <a:lstStyle/>
          <a:p>
            <a:pPr algn="just"/>
            <a:r>
              <a:rPr lang="en-US" sz="4000" dirty="0"/>
              <a:t> </a:t>
            </a:r>
            <a:r>
              <a:rPr lang="en-US" sz="2800" dirty="0"/>
              <a:t>is a piece of information that contains a combination of ideas, facts, opinions, feelings or attitudes. </a:t>
            </a:r>
            <a:endParaRPr lang="en-US" sz="2800" dirty="0" smtClean="0"/>
          </a:p>
          <a:p>
            <a:endParaRPr lang="en-US" dirty="0"/>
          </a:p>
        </p:txBody>
      </p:sp>
    </p:spTree>
    <p:extLst>
      <p:ext uri="{BB962C8B-B14F-4D97-AF65-F5344CB8AC3E}">
        <p14:creationId xmlns:p14="http://schemas.microsoft.com/office/powerpoint/2010/main" val="20402774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548680"/>
            <a:ext cx="7024744" cy="1143000"/>
          </a:xfrm>
        </p:spPr>
        <p:txBody>
          <a:bodyPr/>
          <a:lstStyle/>
          <a:p>
            <a:endParaRPr lang="en-US"/>
          </a:p>
        </p:txBody>
      </p:sp>
      <p:sp>
        <p:nvSpPr>
          <p:cNvPr id="3" name="Content Placeholder 2"/>
          <p:cNvSpPr>
            <a:spLocks noGrp="1"/>
          </p:cNvSpPr>
          <p:nvPr>
            <p:ph idx="1"/>
          </p:nvPr>
        </p:nvSpPr>
        <p:spPr>
          <a:xfrm>
            <a:off x="323528" y="1772816"/>
            <a:ext cx="8352928" cy="4941168"/>
          </a:xfrm>
        </p:spPr>
        <p:txBody>
          <a:bodyPr>
            <a:normAutofit/>
          </a:bodyPr>
          <a:lstStyle/>
          <a:p>
            <a:pPr algn="just"/>
            <a:r>
              <a:rPr lang="en-US" sz="2800" dirty="0"/>
              <a:t>The content of the message could be </a:t>
            </a:r>
            <a:r>
              <a:rPr lang="en-US" sz="2800" dirty="0" smtClean="0"/>
              <a:t>organized </a:t>
            </a:r>
            <a:r>
              <a:rPr lang="en-US" sz="2800" dirty="0"/>
              <a:t>in different ways so that it is more likely to persuade or convince people. These are called </a:t>
            </a:r>
            <a:r>
              <a:rPr lang="en-US" sz="2800" b="1" dirty="0"/>
              <a:t>appeals</a:t>
            </a:r>
            <a:r>
              <a:rPr lang="en-US" sz="2800" dirty="0"/>
              <a:t>. Not everyone responds in the same </a:t>
            </a:r>
            <a:r>
              <a:rPr lang="en-US" sz="2800" dirty="0" smtClean="0"/>
              <a:t>way. </a:t>
            </a:r>
            <a:r>
              <a:rPr lang="en-US" sz="2800" dirty="0"/>
              <a:t>The type of appeals that could convince people with little or no schooling might be different from those that convince people with a higher educational level. Children might respond to the message differently from older people and so forth.</a:t>
            </a:r>
          </a:p>
          <a:p>
            <a:endParaRPr lang="en-US" dirty="0"/>
          </a:p>
        </p:txBody>
      </p:sp>
    </p:spTree>
    <p:extLst>
      <p:ext uri="{BB962C8B-B14F-4D97-AF65-F5344CB8AC3E}">
        <p14:creationId xmlns:p14="http://schemas.microsoft.com/office/powerpoint/2010/main" val="40466374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755576" y="2348880"/>
            <a:ext cx="7056784" cy="3508977"/>
          </a:xfrm>
        </p:spPr>
        <p:txBody>
          <a:bodyPr>
            <a:normAutofit/>
          </a:bodyPr>
          <a:lstStyle/>
          <a:p>
            <a:pPr algn="just"/>
            <a:r>
              <a:rPr lang="en-US" sz="2800" dirty="0"/>
              <a:t>A major error made in many health education communications is the tendency to use arguments that rely heavily on too many medical details which can confuse the audience.</a:t>
            </a:r>
          </a:p>
        </p:txBody>
      </p:sp>
    </p:spTree>
    <p:extLst>
      <p:ext uri="{BB962C8B-B14F-4D97-AF65-F5344CB8AC3E}">
        <p14:creationId xmlns:p14="http://schemas.microsoft.com/office/powerpoint/2010/main" val="42920031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1268760"/>
            <a:ext cx="7024744" cy="1143000"/>
          </a:xfrm>
        </p:spPr>
        <p:txBody>
          <a:bodyPr>
            <a:normAutofit fontScale="90000"/>
          </a:bodyPr>
          <a:lstStyle/>
          <a:p>
            <a:r>
              <a:rPr lang="en-US" dirty="0"/>
              <a:t/>
            </a:r>
            <a:br>
              <a:rPr lang="en-US" dirty="0"/>
            </a:br>
            <a:r>
              <a:rPr lang="en-US" dirty="0"/>
              <a:t>T</a:t>
            </a:r>
            <a:r>
              <a:rPr lang="en-US" dirty="0" smtClean="0"/>
              <a:t>ypes </a:t>
            </a:r>
            <a:r>
              <a:rPr lang="en-US" dirty="0"/>
              <a:t>of appeals in health communication</a:t>
            </a:r>
            <a:br>
              <a:rPr lang="en-US" dirty="0"/>
            </a:br>
            <a:endParaRPr lang="en-US" dirty="0"/>
          </a:p>
        </p:txBody>
      </p:sp>
      <p:sp>
        <p:nvSpPr>
          <p:cNvPr id="3" name="Content Placeholder 2"/>
          <p:cNvSpPr>
            <a:spLocks noGrp="1"/>
          </p:cNvSpPr>
          <p:nvPr>
            <p:ph idx="1"/>
          </p:nvPr>
        </p:nvSpPr>
        <p:spPr/>
        <p:txBody>
          <a:bodyPr>
            <a:normAutofit/>
          </a:bodyPr>
          <a:lstStyle/>
          <a:p>
            <a:r>
              <a:rPr lang="en-US" sz="2800" dirty="0" smtClean="0"/>
              <a:t>These </a:t>
            </a:r>
            <a:r>
              <a:rPr lang="en-US" sz="2800" dirty="0"/>
              <a:t>include: </a:t>
            </a:r>
            <a:endParaRPr lang="en-US" sz="2800" dirty="0" smtClean="0"/>
          </a:p>
          <a:p>
            <a:pPr lvl="1"/>
            <a:r>
              <a:rPr lang="en-US" sz="2600" dirty="0" smtClean="0"/>
              <a:t>fear-arousal,</a:t>
            </a:r>
          </a:p>
          <a:p>
            <a:pPr lvl="1"/>
            <a:r>
              <a:rPr lang="en-US" sz="2600" dirty="0" smtClean="0"/>
              <a:t> humor, </a:t>
            </a:r>
          </a:p>
          <a:p>
            <a:pPr lvl="1"/>
            <a:r>
              <a:rPr lang="en-US" sz="2600" dirty="0" smtClean="0"/>
              <a:t>logical/factual </a:t>
            </a:r>
            <a:r>
              <a:rPr lang="en-US" sz="2600" dirty="0"/>
              <a:t>appeals, </a:t>
            </a:r>
            <a:endParaRPr lang="en-US" sz="2600" dirty="0" smtClean="0"/>
          </a:p>
          <a:p>
            <a:pPr lvl="1"/>
            <a:r>
              <a:rPr lang="en-US" sz="2600" dirty="0" smtClean="0"/>
              <a:t>emotional </a:t>
            </a:r>
            <a:r>
              <a:rPr lang="en-US" sz="2600" dirty="0"/>
              <a:t>appeals, </a:t>
            </a:r>
            <a:endParaRPr lang="en-US" sz="2600" dirty="0" smtClean="0"/>
          </a:p>
          <a:p>
            <a:pPr lvl="1"/>
            <a:r>
              <a:rPr lang="en-US" sz="2600" dirty="0" smtClean="0"/>
              <a:t>one-sided </a:t>
            </a:r>
            <a:r>
              <a:rPr lang="en-US" sz="2600" dirty="0"/>
              <a:t>and two sided </a:t>
            </a:r>
            <a:r>
              <a:rPr lang="en-US" sz="2600" dirty="0" smtClean="0"/>
              <a:t>messages,</a:t>
            </a:r>
          </a:p>
          <a:p>
            <a:pPr lvl="1"/>
            <a:r>
              <a:rPr lang="en-US" sz="2600" dirty="0" smtClean="0"/>
              <a:t>positive </a:t>
            </a:r>
            <a:r>
              <a:rPr lang="en-US" sz="2600" dirty="0"/>
              <a:t>and negative appeals.</a:t>
            </a:r>
          </a:p>
          <a:p>
            <a:endParaRPr lang="en-US" dirty="0"/>
          </a:p>
        </p:txBody>
      </p:sp>
    </p:spTree>
    <p:extLst>
      <p:ext uri="{BB962C8B-B14F-4D97-AF65-F5344CB8AC3E}">
        <p14:creationId xmlns:p14="http://schemas.microsoft.com/office/powerpoint/2010/main" val="6088654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836712"/>
            <a:ext cx="7024744" cy="1143000"/>
          </a:xfrm>
        </p:spPr>
        <p:txBody>
          <a:bodyPr>
            <a:normAutofit fontScale="90000"/>
          </a:bodyPr>
          <a:lstStyle/>
          <a:p>
            <a:r>
              <a:rPr lang="en-US" b="1" dirty="0"/>
              <a:t>The fear-arousal appeal</a:t>
            </a:r>
            <a:br>
              <a:rPr lang="en-US" b="1" dirty="0"/>
            </a:br>
            <a:endParaRPr lang="en-US" dirty="0"/>
          </a:p>
        </p:txBody>
      </p:sp>
      <p:sp>
        <p:nvSpPr>
          <p:cNvPr id="3" name="Content Placeholder 2"/>
          <p:cNvSpPr>
            <a:spLocks noGrp="1"/>
          </p:cNvSpPr>
          <p:nvPr>
            <p:ph idx="1"/>
          </p:nvPr>
        </p:nvSpPr>
        <p:spPr>
          <a:xfrm>
            <a:off x="755576" y="1844824"/>
            <a:ext cx="7488832" cy="4059813"/>
          </a:xfrm>
        </p:spPr>
        <p:txBody>
          <a:bodyPr>
            <a:noAutofit/>
          </a:bodyPr>
          <a:lstStyle/>
          <a:p>
            <a:pPr algn="just"/>
            <a:r>
              <a:rPr lang="en-US" sz="2800" dirty="0" smtClean="0"/>
              <a:t>This </a:t>
            </a:r>
            <a:r>
              <a:rPr lang="en-US" sz="2800" dirty="0"/>
              <a:t>type of message is conveyed to frighten and arouse people into action by </a:t>
            </a:r>
            <a:r>
              <a:rPr lang="en-US" sz="2800" dirty="0" smtClean="0"/>
              <a:t>emphasizing </a:t>
            </a:r>
            <a:r>
              <a:rPr lang="en-US" sz="2800" dirty="0"/>
              <a:t>the serious outcome from not taking action. Symbols such as dying people, </a:t>
            </a:r>
            <a:r>
              <a:rPr lang="en-US" sz="2800" dirty="0" smtClean="0"/>
              <a:t>coffins or </a:t>
            </a:r>
            <a:r>
              <a:rPr lang="en-US" sz="2800" dirty="0"/>
              <a:t>skulls may be used. </a:t>
            </a:r>
            <a:endParaRPr lang="en-US" sz="2800" dirty="0" smtClean="0"/>
          </a:p>
          <a:p>
            <a:endParaRPr lang="en-US" dirty="0"/>
          </a:p>
        </p:txBody>
      </p:sp>
    </p:spTree>
    <p:extLst>
      <p:ext uri="{BB962C8B-B14F-4D97-AF65-F5344CB8AC3E}">
        <p14:creationId xmlns:p14="http://schemas.microsoft.com/office/powerpoint/2010/main" val="10623785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The fear-arousal appeal</a:t>
            </a:r>
            <a:br>
              <a:rPr lang="en-US" b="1" dirty="0"/>
            </a:br>
            <a:endParaRPr lang="en-US" dirty="0"/>
          </a:p>
        </p:txBody>
      </p:sp>
      <p:sp>
        <p:nvSpPr>
          <p:cNvPr id="3" name="Content Placeholder 2"/>
          <p:cNvSpPr>
            <a:spLocks noGrp="1"/>
          </p:cNvSpPr>
          <p:nvPr>
            <p:ph idx="1"/>
          </p:nvPr>
        </p:nvSpPr>
        <p:spPr>
          <a:xfrm>
            <a:off x="1043492" y="2323652"/>
            <a:ext cx="7488948" cy="3697636"/>
          </a:xfrm>
        </p:spPr>
        <p:txBody>
          <a:bodyPr>
            <a:normAutofit/>
          </a:bodyPr>
          <a:lstStyle/>
          <a:p>
            <a:r>
              <a:rPr lang="en-US" sz="2800" dirty="0"/>
              <a:t>Fear-arousal appeals might be effective for a person with little or no schooling. Evidence suggests that mild fear can arouse interest, create concern and lead to </a:t>
            </a:r>
            <a:r>
              <a:rPr lang="en-US" sz="2800" dirty="0" smtClean="0"/>
              <a:t>behavior </a:t>
            </a:r>
            <a:r>
              <a:rPr lang="en-US" sz="2800" dirty="0"/>
              <a:t>change. However, creating too much fear is not appropriate.</a:t>
            </a:r>
          </a:p>
          <a:p>
            <a:endParaRPr lang="en-US" sz="3200" dirty="0"/>
          </a:p>
        </p:txBody>
      </p:sp>
    </p:spTree>
    <p:extLst>
      <p:ext uri="{BB962C8B-B14F-4D97-AF65-F5344CB8AC3E}">
        <p14:creationId xmlns:p14="http://schemas.microsoft.com/office/powerpoint/2010/main" val="16505195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fea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936" y="295275"/>
            <a:ext cx="4703763" cy="6199994"/>
          </a:xfrm>
          <a:prstGeom prst="rect">
            <a:avLst/>
          </a:prstGeom>
          <a:noFill/>
          <a:extLst>
            <a:ext uri="{909E8E84-426E-40DD-AFC4-6F175D3DCCD1}">
              <a14:hiddenFill xmlns:a14="http://schemas.microsoft.com/office/drawing/2010/main">
                <a:solidFill>
                  <a:srgbClr val="FFFFFF"/>
                </a:solidFill>
              </a14:hiddenFill>
            </a:ext>
          </a:extLst>
        </p:spPr>
      </p:pic>
      <p:sp>
        <p:nvSpPr>
          <p:cNvPr id="20483" name="Text Box 3"/>
          <p:cNvSpPr txBox="1">
            <a:spLocks noChangeArrowheads="1"/>
          </p:cNvSpPr>
          <p:nvPr/>
        </p:nvSpPr>
        <p:spPr bwMode="auto">
          <a:xfrm>
            <a:off x="726557" y="980728"/>
            <a:ext cx="3597460"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just"/>
            <a:r>
              <a:rPr kumimoji="0" lang="en-US" sz="2800" dirty="0"/>
              <a:t>Example of fear</a:t>
            </a:r>
          </a:p>
          <a:p>
            <a:pPr algn="just"/>
            <a:r>
              <a:rPr kumimoji="0" lang="en-US" sz="2800" dirty="0"/>
              <a:t>appeal focusing on</a:t>
            </a:r>
          </a:p>
          <a:p>
            <a:pPr algn="just"/>
            <a:r>
              <a:rPr kumimoji="0" lang="en-US" sz="2800" dirty="0"/>
              <a:t>threat </a:t>
            </a:r>
            <a:r>
              <a:rPr kumimoji="0" lang="en-US" sz="2800" dirty="0" smtClean="0"/>
              <a:t>alone</a:t>
            </a:r>
            <a:endParaRPr kumimoji="0" lang="en-US" sz="2800" dirty="0"/>
          </a:p>
          <a:p>
            <a:pPr algn="just"/>
            <a:r>
              <a:rPr kumimoji="0" lang="en-US" sz="2800" dirty="0"/>
              <a:t>non-smokers and</a:t>
            </a:r>
          </a:p>
          <a:p>
            <a:pPr algn="just"/>
            <a:r>
              <a:rPr kumimoji="0" lang="en-US" sz="2800" dirty="0"/>
              <a:t>fail for smokers.</a:t>
            </a:r>
          </a:p>
        </p:txBody>
      </p:sp>
    </p:spTree>
    <p:extLst>
      <p:ext uri="{BB962C8B-B14F-4D97-AF65-F5344CB8AC3E}">
        <p14:creationId xmlns:p14="http://schemas.microsoft.com/office/powerpoint/2010/main" val="1562748102"/>
      </p:ext>
    </p:extLst>
  </p:cSld>
  <p:clrMapOvr>
    <a:masterClrMapping/>
  </p:clrMapOvr>
  <p:transition>
    <p:rand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fear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9524" y="398675"/>
            <a:ext cx="4866456" cy="5955875"/>
          </a:xfrm>
          <a:prstGeom prst="rect">
            <a:avLst/>
          </a:prstGeom>
          <a:noFill/>
          <a:extLst>
            <a:ext uri="{909E8E84-426E-40DD-AFC4-6F175D3DCCD1}">
              <a14:hiddenFill xmlns:a14="http://schemas.microsoft.com/office/drawing/2010/main">
                <a:solidFill>
                  <a:srgbClr val="FFFFFF"/>
                </a:solidFill>
              </a14:hiddenFill>
            </a:ext>
          </a:extLst>
        </p:spPr>
      </p:pic>
      <p:sp>
        <p:nvSpPr>
          <p:cNvPr id="24579" name="Text Box 3"/>
          <p:cNvSpPr txBox="1">
            <a:spLocks noChangeArrowheads="1"/>
          </p:cNvSpPr>
          <p:nvPr/>
        </p:nvSpPr>
        <p:spPr bwMode="auto">
          <a:xfrm>
            <a:off x="492815" y="1168833"/>
            <a:ext cx="3196709" cy="2954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0" lang="en-US" sz="2800" dirty="0"/>
              <a:t>Balanced fear</a:t>
            </a:r>
          </a:p>
          <a:p>
            <a:r>
              <a:rPr kumimoji="0" lang="en-US" sz="2800" dirty="0"/>
              <a:t>appeal, has both</a:t>
            </a:r>
          </a:p>
          <a:p>
            <a:r>
              <a:rPr kumimoji="0" lang="en-US" sz="2800" dirty="0"/>
              <a:t>threat and </a:t>
            </a:r>
          </a:p>
          <a:p>
            <a:r>
              <a:rPr kumimoji="0" lang="en-US" sz="2800" dirty="0"/>
              <a:t>efficacy with</a:t>
            </a:r>
          </a:p>
          <a:p>
            <a:r>
              <a:rPr kumimoji="0" lang="en-US" sz="2800" dirty="0"/>
              <a:t>explicit </a:t>
            </a:r>
          </a:p>
          <a:p>
            <a:r>
              <a:rPr kumimoji="0" lang="en-US" sz="2800" dirty="0"/>
              <a:t>conclusion.</a:t>
            </a:r>
          </a:p>
          <a:p>
            <a:endParaRPr kumimoji="0" lang="en-US" dirty="0"/>
          </a:p>
        </p:txBody>
      </p:sp>
    </p:spTree>
    <p:extLst>
      <p:ext uri="{BB962C8B-B14F-4D97-AF65-F5344CB8AC3E}">
        <p14:creationId xmlns:p14="http://schemas.microsoft.com/office/powerpoint/2010/main" val="934310286"/>
      </p:ext>
    </p:extLst>
  </p:cSld>
  <p:clrMapOvr>
    <a:masterClrMapping/>
  </p:clrMapOvr>
  <p:transition>
    <p:rand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764704"/>
            <a:ext cx="7024744" cy="1143000"/>
          </a:xfrm>
        </p:spPr>
        <p:txBody>
          <a:bodyPr>
            <a:normAutofit fontScale="90000"/>
          </a:bodyPr>
          <a:lstStyle/>
          <a:p>
            <a:r>
              <a:rPr lang="en-US" sz="4400" b="1" dirty="0" smtClean="0"/>
              <a:t>Humor</a:t>
            </a:r>
            <a:r>
              <a:rPr lang="en-US" b="1" dirty="0"/>
              <a:t/>
            </a:r>
            <a:br>
              <a:rPr lang="en-US" b="1" dirty="0"/>
            </a:br>
            <a:endParaRPr lang="en-US" dirty="0"/>
          </a:p>
        </p:txBody>
      </p:sp>
      <p:sp>
        <p:nvSpPr>
          <p:cNvPr id="3" name="Content Placeholder 2"/>
          <p:cNvSpPr>
            <a:spLocks noGrp="1"/>
          </p:cNvSpPr>
          <p:nvPr>
            <p:ph idx="1"/>
          </p:nvPr>
        </p:nvSpPr>
        <p:spPr>
          <a:xfrm>
            <a:off x="1115616" y="1792079"/>
            <a:ext cx="7200800" cy="5040560"/>
          </a:xfrm>
        </p:spPr>
        <p:txBody>
          <a:bodyPr>
            <a:noAutofit/>
          </a:bodyPr>
          <a:lstStyle/>
          <a:p>
            <a:pPr algn="just"/>
            <a:r>
              <a:rPr lang="en-US" sz="2800" dirty="0" smtClean="0"/>
              <a:t>The </a:t>
            </a:r>
            <a:r>
              <a:rPr lang="en-US" sz="2800" dirty="0"/>
              <a:t>message in this type of health communication is conveyed in a funny way such as in a </a:t>
            </a:r>
            <a:r>
              <a:rPr lang="en-US" sz="2800" dirty="0" smtClean="0"/>
              <a:t>cartoon, Humor </a:t>
            </a:r>
            <a:r>
              <a:rPr lang="en-US" sz="2800" dirty="0"/>
              <a:t>is a very good way of attracting interest and attention. It can also serve as a useful method to lighten the tension when dealing with serious subjects</a:t>
            </a:r>
            <a:r>
              <a:rPr lang="en-US" sz="2800" dirty="0" smtClean="0"/>
              <a:t>.</a:t>
            </a:r>
          </a:p>
          <a:p>
            <a:endParaRPr lang="en-US" sz="2800" dirty="0" smtClean="0"/>
          </a:p>
          <a:p>
            <a:endParaRPr lang="en-US" sz="2800" dirty="0"/>
          </a:p>
        </p:txBody>
      </p:sp>
    </p:spTree>
    <p:extLst>
      <p:ext uri="{BB962C8B-B14F-4D97-AF65-F5344CB8AC3E}">
        <p14:creationId xmlns:p14="http://schemas.microsoft.com/office/powerpoint/2010/main" val="418256503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548680"/>
            <a:ext cx="7024744" cy="1143000"/>
          </a:xfrm>
        </p:spPr>
        <p:txBody>
          <a:bodyPr/>
          <a:lstStyle/>
          <a:p>
            <a:r>
              <a:rPr lang="en-US" b="1" dirty="0" smtClean="0"/>
              <a:t>Humor </a:t>
            </a:r>
            <a:endParaRPr lang="en-US" b="1" dirty="0"/>
          </a:p>
        </p:txBody>
      </p:sp>
      <p:sp>
        <p:nvSpPr>
          <p:cNvPr id="3" name="Content Placeholder 2"/>
          <p:cNvSpPr>
            <a:spLocks noGrp="1"/>
          </p:cNvSpPr>
          <p:nvPr>
            <p:ph idx="1"/>
          </p:nvPr>
        </p:nvSpPr>
        <p:spPr/>
        <p:txBody>
          <a:bodyPr>
            <a:normAutofit fontScale="92500" lnSpcReduction="20000"/>
          </a:bodyPr>
          <a:lstStyle/>
          <a:p>
            <a:pPr algn="just"/>
            <a:r>
              <a:rPr lang="en-US" sz="3000" dirty="0"/>
              <a:t>Enjoyment and entertainment can result in highly effective recall and learning. </a:t>
            </a:r>
          </a:p>
          <a:p>
            <a:pPr algn="just"/>
            <a:r>
              <a:rPr lang="en-US" sz="3000" dirty="0"/>
              <a:t>Humor does not always lead to changes in beliefs and attitudes. What one person finds funny another person may not. Humor should be used sensitively so as not to offend others.</a:t>
            </a:r>
          </a:p>
          <a:p>
            <a:endParaRPr lang="en-US" dirty="0"/>
          </a:p>
        </p:txBody>
      </p:sp>
    </p:spTree>
    <p:extLst>
      <p:ext uri="{BB962C8B-B14F-4D97-AF65-F5344CB8AC3E}">
        <p14:creationId xmlns:p14="http://schemas.microsoft.com/office/powerpoint/2010/main" val="25643510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r>
              <a:rPr lang="en-US" b="1" dirty="0"/>
              <a:t>Broadcast channels</a:t>
            </a:r>
            <a:r>
              <a:rPr lang="en-US" dirty="0"/>
              <a:t>, such as radio and television, generally provide broad coverage of messages by reaching a large number of the target audience quickly and frequently.</a:t>
            </a:r>
          </a:p>
          <a:p>
            <a:pPr algn="just"/>
            <a:r>
              <a:rPr lang="en-US" b="1" dirty="0"/>
              <a:t>Print channels</a:t>
            </a:r>
            <a:r>
              <a:rPr lang="en-US" dirty="0"/>
              <a:t>, such as pamphlets, flyers, and posters, are generally considered best for providing a timely reminder of key communication messages</a:t>
            </a:r>
          </a:p>
          <a:p>
            <a:endParaRPr lang="en-US" dirty="0"/>
          </a:p>
        </p:txBody>
      </p:sp>
      <p:sp>
        <p:nvSpPr>
          <p:cNvPr id="4" name="Title 1"/>
          <p:cNvSpPr>
            <a:spLocks noGrp="1"/>
          </p:cNvSpPr>
          <p:nvPr>
            <p:ph type="title"/>
          </p:nvPr>
        </p:nvSpPr>
        <p:spPr>
          <a:xfrm>
            <a:off x="1043608" y="1484784"/>
            <a:ext cx="7488950" cy="1143000"/>
          </a:xfrm>
        </p:spPr>
        <p:txBody>
          <a:bodyPr>
            <a:noAutofit/>
          </a:bodyPr>
          <a:lstStyle/>
          <a:p>
            <a:r>
              <a:rPr lang="en-US" b="1" dirty="0"/>
              <a:t> Types of communication channels</a:t>
            </a:r>
            <a:r>
              <a:rPr lang="en-US" dirty="0"/>
              <a:t/>
            </a:r>
            <a:br>
              <a:rPr lang="en-US" dirty="0"/>
            </a:br>
            <a:endParaRPr lang="en-US" dirty="0"/>
          </a:p>
        </p:txBody>
      </p:sp>
    </p:spTree>
    <p:extLst>
      <p:ext uri="{BB962C8B-B14F-4D97-AF65-F5344CB8AC3E}">
        <p14:creationId xmlns:p14="http://schemas.microsoft.com/office/powerpoint/2010/main" val="17738913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620688"/>
            <a:ext cx="7024744" cy="1143000"/>
          </a:xfrm>
        </p:spPr>
        <p:txBody>
          <a:bodyPr/>
          <a:lstStyle/>
          <a:p>
            <a:r>
              <a:rPr lang="en-US" b="1" dirty="0" smtClean="0"/>
              <a:t>Humor</a:t>
            </a:r>
            <a:endParaRPr lang="en-US" b="1" dirty="0"/>
          </a:p>
        </p:txBody>
      </p:sp>
      <p:sp>
        <p:nvSpPr>
          <p:cNvPr id="3" name="Content Placeholder 2"/>
          <p:cNvSpPr>
            <a:spLocks noGrp="1"/>
          </p:cNvSpPr>
          <p:nvPr>
            <p:ph idx="1"/>
          </p:nvPr>
        </p:nvSpPr>
        <p:spPr/>
        <p:txBody>
          <a:bodyPr>
            <a:normAutofit/>
          </a:bodyPr>
          <a:lstStyle/>
          <a:p>
            <a:pPr algn="just"/>
            <a:r>
              <a:rPr lang="en-US" sz="2800" dirty="0"/>
              <a:t>When proponents fail to respond to the humor, they are accused of taking the matter too seriously. This can be a devastating </a:t>
            </a:r>
            <a:r>
              <a:rPr lang="en-US" sz="3200" dirty="0"/>
              <a:t>technique</a:t>
            </a:r>
            <a:r>
              <a:rPr lang="en-US" sz="2800" dirty="0"/>
              <a:t> for clouding and confusing the issue. </a:t>
            </a:r>
          </a:p>
        </p:txBody>
      </p:sp>
    </p:spTree>
    <p:extLst>
      <p:ext uri="{BB962C8B-B14F-4D97-AF65-F5344CB8AC3E}">
        <p14:creationId xmlns:p14="http://schemas.microsoft.com/office/powerpoint/2010/main" val="38704820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196752"/>
            <a:ext cx="3130188" cy="453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3968" y="1196752"/>
            <a:ext cx="3495675"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70821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The logical/factual appeal</a:t>
            </a:r>
            <a:br>
              <a:rPr lang="en-US" b="1" dirty="0"/>
            </a:br>
            <a:endParaRPr lang="en-US" dirty="0"/>
          </a:p>
        </p:txBody>
      </p:sp>
      <p:sp>
        <p:nvSpPr>
          <p:cNvPr id="3" name="Content Placeholder 2"/>
          <p:cNvSpPr>
            <a:spLocks noGrp="1"/>
          </p:cNvSpPr>
          <p:nvPr>
            <p:ph idx="1"/>
          </p:nvPr>
        </p:nvSpPr>
        <p:spPr>
          <a:xfrm>
            <a:off x="539552" y="1844824"/>
            <a:ext cx="8064896" cy="4536504"/>
          </a:xfrm>
        </p:spPr>
        <p:txBody>
          <a:bodyPr>
            <a:normAutofit fontScale="92500" lnSpcReduction="20000"/>
          </a:bodyPr>
          <a:lstStyle/>
          <a:p>
            <a:r>
              <a:rPr lang="en-US" sz="3000" dirty="0" smtClean="0"/>
              <a:t>Your </a:t>
            </a:r>
            <a:r>
              <a:rPr lang="en-US" sz="3000" dirty="0"/>
              <a:t>arguments convince people because they are logical. They make sense to </a:t>
            </a:r>
            <a:r>
              <a:rPr lang="en-US" sz="3000" dirty="0" smtClean="0"/>
              <a:t>people.</a:t>
            </a:r>
          </a:p>
          <a:p>
            <a:r>
              <a:rPr lang="en-US" sz="3000" dirty="0" smtClean="0"/>
              <a:t> Logical appeal have three parts:</a:t>
            </a:r>
          </a:p>
          <a:p>
            <a:pPr lvl="1"/>
            <a:r>
              <a:rPr lang="en-US" sz="3000" dirty="0" smtClean="0"/>
              <a:t> </a:t>
            </a:r>
            <a:r>
              <a:rPr lang="en-US" sz="2600" dirty="0"/>
              <a:t>1. </a:t>
            </a:r>
            <a:r>
              <a:rPr lang="en-US" sz="2600" dirty="0" smtClean="0"/>
              <a:t>Facts</a:t>
            </a:r>
          </a:p>
          <a:p>
            <a:pPr lvl="1"/>
            <a:r>
              <a:rPr lang="en-US" sz="2600" dirty="0" smtClean="0"/>
              <a:t> </a:t>
            </a:r>
            <a:r>
              <a:rPr lang="en-US" sz="2600" dirty="0"/>
              <a:t>2. </a:t>
            </a:r>
            <a:r>
              <a:rPr lang="en-US" sz="2600" dirty="0" smtClean="0"/>
              <a:t>reasons</a:t>
            </a:r>
          </a:p>
          <a:p>
            <a:pPr lvl="1"/>
            <a:r>
              <a:rPr lang="en-US" sz="2600" dirty="0" smtClean="0"/>
              <a:t> 3.evidence</a:t>
            </a:r>
            <a:endParaRPr lang="en-US" sz="3000" dirty="0" smtClean="0"/>
          </a:p>
          <a:p>
            <a:r>
              <a:rPr lang="en-US" sz="3000" dirty="0" smtClean="0"/>
              <a:t>For </a:t>
            </a:r>
            <a:r>
              <a:rPr lang="en-US" sz="3000" dirty="0"/>
              <a:t>example: "If we build bridges over freeways, the traffic will flow without interruption. The time taken for each vehicle getting to the city will be shorter</a:t>
            </a:r>
            <a:r>
              <a:rPr lang="en-US" sz="3000" dirty="0" smtClean="0"/>
              <a:t>.“</a:t>
            </a:r>
          </a:p>
          <a:p>
            <a:endParaRPr lang="en-US" sz="2800" dirty="0" smtClean="0"/>
          </a:p>
          <a:p>
            <a:pPr marL="68580" indent="0">
              <a:buNone/>
            </a:pPr>
            <a:endParaRPr lang="en-US" dirty="0"/>
          </a:p>
        </p:txBody>
      </p:sp>
    </p:spTree>
    <p:extLst>
      <p:ext uri="{BB962C8B-B14F-4D97-AF65-F5344CB8AC3E}">
        <p14:creationId xmlns:p14="http://schemas.microsoft.com/office/powerpoint/2010/main" val="161258514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1916832"/>
            <a:ext cx="7920880" cy="4248472"/>
          </a:xfrm>
        </p:spPr>
        <p:txBody>
          <a:bodyPr>
            <a:noAutofit/>
          </a:bodyPr>
          <a:lstStyle/>
          <a:p>
            <a:r>
              <a:rPr lang="en-US" sz="2800" dirty="0"/>
              <a:t>The message is conveyed to convince people by giving facts, figures and information, for example, facts related to HIV/AIDS, its causes, route of transmission and prevention methods. The logical appeal carries weight with a person of high educational level</a:t>
            </a:r>
            <a:r>
              <a:rPr lang="en-US" sz="2800" dirty="0" smtClean="0"/>
              <a:t>.</a:t>
            </a:r>
          </a:p>
          <a:p>
            <a:r>
              <a:rPr lang="en-US" sz="2800" smtClean="0"/>
              <a:t>Information on its own is usually not enough to change behaviors and various appeals must be tried to see what works.</a:t>
            </a:r>
          </a:p>
          <a:p>
            <a:endParaRPr lang="en-US" sz="2800" dirty="0"/>
          </a:p>
        </p:txBody>
      </p:sp>
      <p:sp>
        <p:nvSpPr>
          <p:cNvPr id="4" name="Title 1"/>
          <p:cNvSpPr>
            <a:spLocks noGrp="1"/>
          </p:cNvSpPr>
          <p:nvPr>
            <p:ph type="title"/>
          </p:nvPr>
        </p:nvSpPr>
        <p:spPr/>
        <p:txBody>
          <a:bodyPr>
            <a:normAutofit fontScale="90000"/>
          </a:bodyPr>
          <a:lstStyle/>
          <a:p>
            <a:r>
              <a:rPr lang="en-US" b="1" dirty="0"/>
              <a:t>The logical/factual appeal</a:t>
            </a:r>
            <a:br>
              <a:rPr lang="en-US" b="1" dirty="0"/>
            </a:br>
            <a:endParaRPr lang="en-US" dirty="0"/>
          </a:p>
        </p:txBody>
      </p:sp>
    </p:spTree>
    <p:extLst>
      <p:ext uri="{BB962C8B-B14F-4D97-AF65-F5344CB8AC3E}">
        <p14:creationId xmlns:p14="http://schemas.microsoft.com/office/powerpoint/2010/main" val="211536843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8213" y="1371600"/>
            <a:ext cx="7267575"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471500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The </a:t>
            </a:r>
            <a:r>
              <a:rPr lang="en-US" b="1" dirty="0"/>
              <a:t>emotional appeal</a:t>
            </a:r>
            <a:br>
              <a:rPr lang="en-US" b="1" dirty="0"/>
            </a:br>
            <a:endParaRPr lang="en-US" dirty="0"/>
          </a:p>
        </p:txBody>
      </p:sp>
      <p:sp>
        <p:nvSpPr>
          <p:cNvPr id="3" name="Content Placeholder 2"/>
          <p:cNvSpPr>
            <a:spLocks noGrp="1"/>
          </p:cNvSpPr>
          <p:nvPr>
            <p:ph idx="1"/>
          </p:nvPr>
        </p:nvSpPr>
        <p:spPr>
          <a:xfrm>
            <a:off x="755576" y="1988840"/>
            <a:ext cx="7632848" cy="4248472"/>
          </a:xfrm>
        </p:spPr>
        <p:txBody>
          <a:bodyPr>
            <a:normAutofit fontScale="92500" lnSpcReduction="10000"/>
          </a:bodyPr>
          <a:lstStyle/>
          <a:p>
            <a:pPr algn="just"/>
            <a:r>
              <a:rPr lang="en-US" sz="3000" dirty="0" smtClean="0"/>
              <a:t>The </a:t>
            </a:r>
            <a:r>
              <a:rPr lang="en-US" sz="3000" dirty="0"/>
              <a:t>message is transmitted by arousing emotions and feelings rather than giving facts and figures. A poster or leaflet might use this approach by showing smiling babies or wealthy families with a latrine and associating such images to create a positive healthy impression</a:t>
            </a:r>
            <a:r>
              <a:rPr lang="en-US" sz="3000" dirty="0" smtClean="0"/>
              <a:t>.</a:t>
            </a:r>
          </a:p>
          <a:p>
            <a:pPr algn="just"/>
            <a:r>
              <a:rPr lang="en-US" sz="3000" dirty="0" smtClean="0"/>
              <a:t> </a:t>
            </a:r>
            <a:r>
              <a:rPr lang="en-US" sz="3000" dirty="0"/>
              <a:t>A less educated person will often be more convinced by simple emotional appeals from people they trust.</a:t>
            </a:r>
          </a:p>
          <a:p>
            <a:endParaRPr lang="en-US" dirty="0"/>
          </a:p>
        </p:txBody>
      </p:sp>
    </p:spTree>
    <p:extLst>
      <p:ext uri="{BB962C8B-B14F-4D97-AF65-F5344CB8AC3E}">
        <p14:creationId xmlns:p14="http://schemas.microsoft.com/office/powerpoint/2010/main" val="254750243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1124744"/>
            <a:ext cx="2640293" cy="381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534" y="426855"/>
            <a:ext cx="3123037" cy="6004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825597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1268760"/>
            <a:ext cx="7024744" cy="1143000"/>
          </a:xfrm>
        </p:spPr>
        <p:txBody>
          <a:bodyPr>
            <a:normAutofit fontScale="90000"/>
          </a:bodyPr>
          <a:lstStyle/>
          <a:p>
            <a:r>
              <a:rPr lang="en-US" b="1" dirty="0"/>
              <a:t>H</a:t>
            </a:r>
            <a:r>
              <a:rPr lang="en-US" b="1" dirty="0" smtClean="0"/>
              <a:t>ow </a:t>
            </a:r>
            <a:r>
              <a:rPr lang="en-US" b="1" dirty="0"/>
              <a:t>much is too much?</a:t>
            </a:r>
            <a:br>
              <a:rPr lang="en-US" b="1" dirty="0"/>
            </a:br>
            <a:endParaRPr lang="en-US" dirty="0"/>
          </a:p>
        </p:txBody>
      </p:sp>
      <p:sp>
        <p:nvSpPr>
          <p:cNvPr id="3" name="Content Placeholder 2"/>
          <p:cNvSpPr>
            <a:spLocks noGrp="1"/>
          </p:cNvSpPr>
          <p:nvPr>
            <p:ph idx="1"/>
          </p:nvPr>
        </p:nvSpPr>
        <p:spPr/>
        <p:txBody>
          <a:bodyPr>
            <a:normAutofit/>
          </a:bodyPr>
          <a:lstStyle/>
          <a:p>
            <a:pPr fontAlgn="base"/>
            <a:r>
              <a:rPr lang="en-US" sz="2800" dirty="0" smtClean="0"/>
              <a:t>There’s </a:t>
            </a:r>
            <a:r>
              <a:rPr lang="en-US" sz="2800" dirty="0"/>
              <a:t>a careful balance that must be struck when leveraging the emotional appeal. While the inclusion of an emotional appeal may draw an audience closer to the message, abuse of the tactic may backfire and decrease ad </a:t>
            </a:r>
            <a:r>
              <a:rPr lang="en-US" sz="2800" dirty="0" smtClean="0"/>
              <a:t>effectiveness</a:t>
            </a:r>
            <a:endParaRPr lang="en-US" sz="2800" dirty="0"/>
          </a:p>
        </p:txBody>
      </p:sp>
    </p:spTree>
    <p:extLst>
      <p:ext uri="{BB962C8B-B14F-4D97-AF65-F5344CB8AC3E}">
        <p14:creationId xmlns:p14="http://schemas.microsoft.com/office/powerpoint/2010/main" val="5712684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620688"/>
            <a:ext cx="7024744" cy="1143000"/>
          </a:xfrm>
        </p:spPr>
        <p:txBody>
          <a:bodyPr>
            <a:noAutofit/>
          </a:bodyPr>
          <a:lstStyle/>
          <a:p>
            <a:r>
              <a:rPr lang="en-US" b="1" dirty="0"/>
              <a:t>One-sided </a:t>
            </a:r>
            <a:r>
              <a:rPr lang="en-US" b="1" dirty="0" smtClean="0"/>
              <a:t>messages</a:t>
            </a:r>
            <a:r>
              <a:rPr lang="en-US" b="1" dirty="0"/>
              <a:t/>
            </a:r>
            <a:br>
              <a:rPr lang="en-US" b="1" dirty="0"/>
            </a:br>
            <a:endParaRPr lang="en-US" dirty="0"/>
          </a:p>
        </p:txBody>
      </p:sp>
      <p:sp>
        <p:nvSpPr>
          <p:cNvPr id="3" name="Content Placeholder 2"/>
          <p:cNvSpPr>
            <a:spLocks noGrp="1"/>
          </p:cNvSpPr>
          <p:nvPr>
            <p:ph idx="1"/>
          </p:nvPr>
        </p:nvSpPr>
        <p:spPr>
          <a:xfrm>
            <a:off x="1115616" y="1556792"/>
            <a:ext cx="6840760" cy="4536504"/>
          </a:xfrm>
        </p:spPr>
        <p:txBody>
          <a:bodyPr>
            <a:normAutofit/>
          </a:bodyPr>
          <a:lstStyle/>
          <a:p>
            <a:pPr algn="just"/>
            <a:r>
              <a:rPr lang="en-US" sz="2800" dirty="0" smtClean="0"/>
              <a:t>One-sided </a:t>
            </a:r>
            <a:r>
              <a:rPr lang="en-US" sz="2800" dirty="0"/>
              <a:t>messages only present the advantages of taking action and fail to mention any possible disadvantages — for example, educating mothers only about the benefits of the oral contraceptive pill, but not explaining the side-effects or risks associated with the pill.</a:t>
            </a:r>
          </a:p>
          <a:p>
            <a:endParaRPr lang="en-US" dirty="0"/>
          </a:p>
        </p:txBody>
      </p:sp>
    </p:spTree>
    <p:extLst>
      <p:ext uri="{BB962C8B-B14F-4D97-AF65-F5344CB8AC3E}">
        <p14:creationId xmlns:p14="http://schemas.microsoft.com/office/powerpoint/2010/main" val="174245107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576" y="1916832"/>
            <a:ext cx="7560840" cy="4536504"/>
          </a:xfrm>
        </p:spPr>
        <p:txBody>
          <a:bodyPr>
            <a:normAutofit fontScale="92500" lnSpcReduction="20000"/>
          </a:bodyPr>
          <a:lstStyle/>
          <a:p>
            <a:pPr algn="just"/>
            <a:r>
              <a:rPr lang="en-US" sz="2800" dirty="0"/>
              <a:t>Presenting only one side of an argument may be effective provided your audience will not be exposed to different views at other times. However, if they are likely to hear opposing information, such as the side-effects from a drug, they may be suspicious about taking your advice in the future. It is better to be honest. </a:t>
            </a:r>
          </a:p>
          <a:p>
            <a:pPr algn="just"/>
            <a:r>
              <a:rPr lang="en-US" sz="2800" dirty="0"/>
              <a:t>If communication is through mass media such as radio, TV or newspapers, the audience may only grasp part of the message or selectively pick up the points that they agree with.</a:t>
            </a:r>
          </a:p>
          <a:p>
            <a:endParaRPr lang="en-US" dirty="0"/>
          </a:p>
        </p:txBody>
      </p:sp>
      <p:sp>
        <p:nvSpPr>
          <p:cNvPr id="4" name="Title 1"/>
          <p:cNvSpPr>
            <a:spLocks noGrp="1"/>
          </p:cNvSpPr>
          <p:nvPr>
            <p:ph type="title"/>
          </p:nvPr>
        </p:nvSpPr>
        <p:spPr/>
        <p:txBody>
          <a:bodyPr>
            <a:noAutofit/>
          </a:bodyPr>
          <a:lstStyle/>
          <a:p>
            <a:r>
              <a:rPr lang="en-US" b="1" dirty="0"/>
              <a:t>One-sided </a:t>
            </a:r>
            <a:r>
              <a:rPr lang="en-US" b="1" dirty="0" smtClean="0"/>
              <a:t>messages</a:t>
            </a:r>
            <a:r>
              <a:rPr lang="en-US" b="1" dirty="0"/>
              <a:t/>
            </a:r>
            <a:br>
              <a:rPr lang="en-US" b="1" dirty="0"/>
            </a:br>
            <a:endParaRPr lang="en-US" dirty="0"/>
          </a:p>
        </p:txBody>
      </p:sp>
    </p:spTree>
    <p:extLst>
      <p:ext uri="{BB962C8B-B14F-4D97-AF65-F5344CB8AC3E}">
        <p14:creationId xmlns:p14="http://schemas.microsoft.com/office/powerpoint/2010/main" val="3431001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980728"/>
            <a:ext cx="8100510" cy="1143000"/>
          </a:xfrm>
        </p:spPr>
        <p:txBody>
          <a:bodyPr>
            <a:normAutofit fontScale="90000"/>
          </a:bodyPr>
          <a:lstStyle/>
          <a:p>
            <a:r>
              <a:rPr lang="en-US" sz="4400" b="1" dirty="0"/>
              <a:t>The rules for selecting channels</a:t>
            </a:r>
            <a:r>
              <a:rPr lang="en-US" dirty="0"/>
              <a:t/>
            </a:r>
            <a:br>
              <a:rPr lang="en-US" dirty="0"/>
            </a:br>
            <a:endParaRPr lang="en-US" dirty="0"/>
          </a:p>
        </p:txBody>
      </p:sp>
      <p:sp>
        <p:nvSpPr>
          <p:cNvPr id="3" name="Content Placeholder 2"/>
          <p:cNvSpPr>
            <a:spLocks noGrp="1"/>
          </p:cNvSpPr>
          <p:nvPr>
            <p:ph idx="1"/>
          </p:nvPr>
        </p:nvSpPr>
        <p:spPr>
          <a:xfrm>
            <a:off x="1115616" y="1772816"/>
            <a:ext cx="6984776" cy="4896544"/>
          </a:xfrm>
        </p:spPr>
        <p:txBody>
          <a:bodyPr>
            <a:normAutofit/>
          </a:bodyPr>
          <a:lstStyle/>
          <a:p>
            <a:pPr algn="just"/>
            <a:r>
              <a:rPr lang="en-US" sz="2800" dirty="0" smtClean="0"/>
              <a:t>Select </a:t>
            </a:r>
            <a:r>
              <a:rPr lang="en-US" sz="2800" dirty="0"/>
              <a:t>channels that are accessible and appropriate for the target audience. </a:t>
            </a:r>
            <a:r>
              <a:rPr lang="en-US" sz="2800" dirty="0" smtClean="0"/>
              <a:t>For </a:t>
            </a:r>
            <a:r>
              <a:rPr lang="en-US" sz="2800" dirty="0"/>
              <a:t>example, radio messages should be scheduled for those radio stations that the target audience actually listens to and that are broadcast at times when that audience listens. </a:t>
            </a:r>
          </a:p>
        </p:txBody>
      </p:sp>
    </p:spTree>
    <p:extLst>
      <p:ext uri="{BB962C8B-B14F-4D97-AF65-F5344CB8AC3E}">
        <p14:creationId xmlns:p14="http://schemas.microsoft.com/office/powerpoint/2010/main" val="51336448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332656"/>
            <a:ext cx="7024744" cy="1143000"/>
          </a:xfrm>
        </p:spPr>
        <p:txBody>
          <a:bodyPr>
            <a:normAutofit/>
          </a:bodyPr>
          <a:lstStyle/>
          <a:p>
            <a:r>
              <a:rPr lang="en-US" b="1" dirty="0"/>
              <a:t>T</a:t>
            </a:r>
            <a:r>
              <a:rPr lang="en-US" b="1" dirty="0" smtClean="0"/>
              <a:t>wo-sided </a:t>
            </a:r>
            <a:r>
              <a:rPr lang="en-US" b="1" dirty="0"/>
              <a:t>messages</a:t>
            </a:r>
            <a:endParaRPr lang="en-US" dirty="0"/>
          </a:p>
        </p:txBody>
      </p:sp>
      <p:sp>
        <p:nvSpPr>
          <p:cNvPr id="3" name="Content Placeholder 2"/>
          <p:cNvSpPr>
            <a:spLocks noGrp="1"/>
          </p:cNvSpPr>
          <p:nvPr>
            <p:ph idx="1"/>
          </p:nvPr>
        </p:nvSpPr>
        <p:spPr>
          <a:xfrm>
            <a:off x="539552" y="1628800"/>
            <a:ext cx="8064896" cy="4824536"/>
          </a:xfrm>
        </p:spPr>
        <p:txBody>
          <a:bodyPr>
            <a:normAutofit/>
          </a:bodyPr>
          <a:lstStyle/>
          <a:p>
            <a:r>
              <a:rPr lang="en-US" sz="3200" dirty="0"/>
              <a:t>A two-sided message presents both the advantages and disadvantages of taking action. It is appropriate if</a:t>
            </a:r>
            <a:r>
              <a:rPr lang="en-US" sz="3200" dirty="0" smtClean="0"/>
              <a:t>:</a:t>
            </a:r>
          </a:p>
          <a:p>
            <a:pPr lvl="1"/>
            <a:r>
              <a:rPr lang="en-US" sz="2800" dirty="0" smtClean="0"/>
              <a:t>The </a:t>
            </a:r>
            <a:r>
              <a:rPr lang="en-US" sz="2800" dirty="0"/>
              <a:t>audiences are used to being exposed to different views</a:t>
            </a:r>
          </a:p>
          <a:p>
            <a:pPr lvl="1"/>
            <a:r>
              <a:rPr lang="en-US" sz="2800" dirty="0"/>
              <a:t>The audiences are literate</a:t>
            </a:r>
          </a:p>
          <a:p>
            <a:pPr lvl="1"/>
            <a:r>
              <a:rPr lang="en-US" sz="2800" dirty="0"/>
              <a:t>You are face-to-face with individuals or groups: this makes it easier to present both sides </a:t>
            </a:r>
            <a:r>
              <a:rPr lang="en-US" sz="2800" dirty="0" smtClean="0"/>
              <a:t>and make sure that the audience understands the issues.</a:t>
            </a:r>
          </a:p>
          <a:p>
            <a:endParaRPr lang="en-US" dirty="0"/>
          </a:p>
        </p:txBody>
      </p:sp>
    </p:spTree>
    <p:extLst>
      <p:ext uri="{BB962C8B-B14F-4D97-AF65-F5344CB8AC3E}">
        <p14:creationId xmlns:p14="http://schemas.microsoft.com/office/powerpoint/2010/main" val="81193073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a:t>
            </a:r>
            <a:endParaRPr lang="en-US" dirty="0"/>
          </a:p>
        </p:txBody>
      </p:sp>
      <p:sp>
        <p:nvSpPr>
          <p:cNvPr id="3" name="Content Placeholder 2"/>
          <p:cNvSpPr>
            <a:spLocks noGrp="1"/>
          </p:cNvSpPr>
          <p:nvPr>
            <p:ph idx="1"/>
          </p:nvPr>
        </p:nvSpPr>
        <p:spPr/>
        <p:txBody>
          <a:bodyPr>
            <a:normAutofit fontScale="92500" lnSpcReduction="10000"/>
          </a:bodyPr>
          <a:lstStyle/>
          <a:p>
            <a:pPr algn="just"/>
            <a:r>
              <a:rPr lang="en-US" sz="2800" dirty="0" smtClean="0"/>
              <a:t>Mrs. Sara is </a:t>
            </a:r>
            <a:r>
              <a:rPr lang="en-US" sz="2800" dirty="0"/>
              <a:t>a Health Extension Practitioner who works in a </a:t>
            </a:r>
            <a:r>
              <a:rPr lang="en-US" sz="2800" dirty="0" smtClean="0"/>
              <a:t>village. Mrs. Sara plans </a:t>
            </a:r>
            <a:r>
              <a:rPr lang="en-US" sz="2800" dirty="0"/>
              <a:t>to give health education sessions to her local community on certain issues which mention only the benefits of taking </a:t>
            </a:r>
            <a:r>
              <a:rPr lang="en-US" sz="2800" dirty="0" smtClean="0"/>
              <a:t>action.</a:t>
            </a:r>
          </a:p>
          <a:p>
            <a:pPr algn="just"/>
            <a:r>
              <a:rPr lang="en-US" sz="2800" dirty="0" smtClean="0"/>
              <a:t>What </a:t>
            </a:r>
            <a:r>
              <a:rPr lang="en-US" sz="2800" dirty="0"/>
              <a:t>communication appeal would be more appropriate for Mrs. Sara </a:t>
            </a:r>
            <a:r>
              <a:rPr lang="en-US" sz="2800" dirty="0" smtClean="0"/>
              <a:t>to </a:t>
            </a:r>
            <a:r>
              <a:rPr lang="en-US" sz="2800" dirty="0"/>
              <a:t>prepare?</a:t>
            </a:r>
          </a:p>
          <a:p>
            <a:endParaRPr lang="en-US" dirty="0"/>
          </a:p>
        </p:txBody>
      </p:sp>
    </p:spTree>
    <p:extLst>
      <p:ext uri="{BB962C8B-B14F-4D97-AF65-F5344CB8AC3E}">
        <p14:creationId xmlns:p14="http://schemas.microsoft.com/office/powerpoint/2010/main" val="80878579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a:t>
            </a:r>
            <a:endParaRPr lang="en-US" dirty="0"/>
          </a:p>
        </p:txBody>
      </p:sp>
      <p:sp>
        <p:nvSpPr>
          <p:cNvPr id="3" name="Content Placeholder 2"/>
          <p:cNvSpPr>
            <a:spLocks noGrp="1"/>
          </p:cNvSpPr>
          <p:nvPr>
            <p:ph idx="1"/>
          </p:nvPr>
        </p:nvSpPr>
        <p:spPr/>
        <p:txBody>
          <a:bodyPr/>
          <a:lstStyle/>
          <a:p>
            <a:pPr algn="just"/>
            <a:r>
              <a:rPr lang="en-US" dirty="0"/>
              <a:t>he type of communication appeal that </a:t>
            </a:r>
            <a:r>
              <a:rPr lang="en-US" dirty="0" smtClean="0"/>
              <a:t>Mrs. Sara plans </a:t>
            </a:r>
            <a:r>
              <a:rPr lang="en-US" dirty="0"/>
              <a:t>to prepare are one-sided messages, but it would be more appropriate if she could prepare two-sided messages so her community can understand more about the health issues under discussion. Not only that — they will understand that she is trying to give them ‘the whole picture’.</a:t>
            </a:r>
          </a:p>
        </p:txBody>
      </p:sp>
    </p:spTree>
    <p:extLst>
      <p:ext uri="{BB962C8B-B14F-4D97-AF65-F5344CB8AC3E}">
        <p14:creationId xmlns:p14="http://schemas.microsoft.com/office/powerpoint/2010/main" val="181037375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1124744"/>
            <a:ext cx="7024744" cy="1143000"/>
          </a:xfrm>
        </p:spPr>
        <p:txBody>
          <a:bodyPr>
            <a:normAutofit fontScale="90000"/>
          </a:bodyPr>
          <a:lstStyle/>
          <a:p>
            <a:r>
              <a:rPr lang="en-US" sz="4400" b="1" dirty="0"/>
              <a:t>Positive</a:t>
            </a:r>
            <a:r>
              <a:rPr lang="en-US" b="1" dirty="0"/>
              <a:t> appeals and negative appeals</a:t>
            </a:r>
            <a:br>
              <a:rPr lang="en-US" b="1" dirty="0"/>
            </a:br>
            <a:endParaRPr lang="en-US" dirty="0"/>
          </a:p>
        </p:txBody>
      </p:sp>
      <p:sp>
        <p:nvSpPr>
          <p:cNvPr id="3" name="Content Placeholder 2"/>
          <p:cNvSpPr>
            <a:spLocks noGrp="1"/>
          </p:cNvSpPr>
          <p:nvPr>
            <p:ph idx="1"/>
          </p:nvPr>
        </p:nvSpPr>
        <p:spPr>
          <a:xfrm>
            <a:off x="683568" y="2132856"/>
            <a:ext cx="7776864" cy="4157049"/>
          </a:xfrm>
        </p:spPr>
        <p:txBody>
          <a:bodyPr>
            <a:normAutofit/>
          </a:bodyPr>
          <a:lstStyle/>
          <a:p>
            <a:r>
              <a:rPr lang="en-US" sz="2800" dirty="0" smtClean="0"/>
              <a:t>Positive </a:t>
            </a:r>
            <a:r>
              <a:rPr lang="en-US" sz="2800" dirty="0"/>
              <a:t>appeals </a:t>
            </a:r>
            <a:r>
              <a:rPr lang="en-US" sz="2800" dirty="0" smtClean="0"/>
              <a:t>include communications </a:t>
            </a:r>
            <a:r>
              <a:rPr lang="en-US" sz="2800" dirty="0"/>
              <a:t>that ask people to do something positive, such as exclusive breastfeeding for your child, or using a latrine. </a:t>
            </a:r>
            <a:endParaRPr lang="en-US" sz="2800" dirty="0" smtClean="0"/>
          </a:p>
          <a:p>
            <a:r>
              <a:rPr lang="en-US" sz="2800" dirty="0"/>
              <a:t>N</a:t>
            </a:r>
            <a:r>
              <a:rPr lang="en-US" sz="2800" dirty="0" smtClean="0"/>
              <a:t>egative </a:t>
            </a:r>
            <a:r>
              <a:rPr lang="en-US" sz="2800" dirty="0"/>
              <a:t>appeals are where the communication asks people </a:t>
            </a:r>
            <a:r>
              <a:rPr lang="en-US" sz="2800" i="1" dirty="0"/>
              <a:t>not</a:t>
            </a:r>
            <a:r>
              <a:rPr lang="en-US" sz="2800" dirty="0"/>
              <a:t> to do something, for example do not </a:t>
            </a:r>
            <a:r>
              <a:rPr lang="en-US" sz="2800" dirty="0" err="1"/>
              <a:t>bottlefeed</a:t>
            </a:r>
            <a:r>
              <a:rPr lang="en-US" sz="2800" dirty="0"/>
              <a:t> your </a:t>
            </a:r>
            <a:r>
              <a:rPr lang="en-US" sz="2800" dirty="0" smtClean="0"/>
              <a:t>child.</a:t>
            </a:r>
            <a:endParaRPr lang="en-US" sz="2800" dirty="0"/>
          </a:p>
        </p:txBody>
      </p:sp>
    </p:spTree>
    <p:extLst>
      <p:ext uri="{BB962C8B-B14F-4D97-AF65-F5344CB8AC3E}">
        <p14:creationId xmlns:p14="http://schemas.microsoft.com/office/powerpoint/2010/main" val="19988080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b="1" dirty="0"/>
              <a:t>Positive</a:t>
            </a:r>
            <a:r>
              <a:rPr lang="en-US" b="1" dirty="0"/>
              <a:t> appeals and negative appeals</a:t>
            </a:r>
            <a:endParaRPr lang="en-US" dirty="0"/>
          </a:p>
        </p:txBody>
      </p:sp>
      <p:sp>
        <p:nvSpPr>
          <p:cNvPr id="3" name="Content Placeholder 2"/>
          <p:cNvSpPr>
            <a:spLocks noGrp="1"/>
          </p:cNvSpPr>
          <p:nvPr>
            <p:ph idx="1"/>
          </p:nvPr>
        </p:nvSpPr>
        <p:spPr/>
        <p:txBody>
          <a:bodyPr>
            <a:normAutofit lnSpcReduction="10000"/>
          </a:bodyPr>
          <a:lstStyle/>
          <a:p>
            <a:r>
              <a:rPr lang="en-US" sz="2800" dirty="0"/>
              <a:t>Negative appeals use terms such as ‘avoid’ or ‘don’t’ to discourage people from performing harmful </a:t>
            </a:r>
            <a:r>
              <a:rPr lang="en-US" sz="2800" dirty="0" smtClean="0"/>
              <a:t>behaviors. </a:t>
            </a:r>
          </a:p>
          <a:p>
            <a:r>
              <a:rPr lang="en-US" sz="2800" dirty="0" smtClean="0"/>
              <a:t>Most </a:t>
            </a:r>
            <a:r>
              <a:rPr lang="en-US" sz="2800" dirty="0"/>
              <a:t>health educators agree that it is better to be positive and promote beneficial </a:t>
            </a:r>
            <a:r>
              <a:rPr lang="en-US" sz="2800" dirty="0" smtClean="0"/>
              <a:t>behaviors </a:t>
            </a:r>
            <a:r>
              <a:rPr lang="en-US" sz="2800" dirty="0"/>
              <a:t>instead of relying on negative appeals.</a:t>
            </a:r>
          </a:p>
          <a:p>
            <a:endParaRPr lang="en-US" dirty="0"/>
          </a:p>
          <a:p>
            <a:endParaRPr lang="en-US" dirty="0"/>
          </a:p>
        </p:txBody>
      </p:sp>
    </p:spTree>
    <p:extLst>
      <p:ext uri="{BB962C8B-B14F-4D97-AF65-F5344CB8AC3E}">
        <p14:creationId xmlns:p14="http://schemas.microsoft.com/office/powerpoint/2010/main" val="291174224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7584" y="1196752"/>
            <a:ext cx="7272808" cy="5184576"/>
          </a:xfrm>
        </p:spPr>
        <p:txBody>
          <a:bodyPr>
            <a:normAutofit fontScale="85000" lnSpcReduction="20000"/>
          </a:bodyPr>
          <a:lstStyle/>
          <a:p>
            <a:r>
              <a:rPr lang="en-US" sz="3000" dirty="0"/>
              <a:t>think about occasions when you have seen </a:t>
            </a:r>
            <a:r>
              <a:rPr lang="en-US" sz="3000" dirty="0" smtClean="0"/>
              <a:t>appeals used </a:t>
            </a:r>
            <a:r>
              <a:rPr lang="en-US" sz="3000" dirty="0"/>
              <a:t>and the sort of audience and messages that have been involved. Then answer the following questions:</a:t>
            </a:r>
          </a:p>
          <a:p>
            <a:pPr lvl="1"/>
            <a:r>
              <a:rPr lang="en-US" sz="3000" dirty="0"/>
              <a:t>On the whole do you think that positive appeals are likely to be more successful?</a:t>
            </a:r>
          </a:p>
          <a:p>
            <a:pPr lvl="1"/>
            <a:r>
              <a:rPr lang="en-US" sz="3000" dirty="0"/>
              <a:t>Is an appeal which draws on a great deal of fear likely to be successful?</a:t>
            </a:r>
          </a:p>
          <a:p>
            <a:pPr lvl="1"/>
            <a:r>
              <a:rPr lang="en-US" sz="3000" dirty="0"/>
              <a:t>Is an appeal with lots of facts and figures likely to be more successful with an educated audience or an audience with few literacy skills?</a:t>
            </a:r>
          </a:p>
          <a:p>
            <a:endParaRPr lang="en-US" dirty="0"/>
          </a:p>
        </p:txBody>
      </p:sp>
    </p:spTree>
    <p:extLst>
      <p:ext uri="{BB962C8B-B14F-4D97-AF65-F5344CB8AC3E}">
        <p14:creationId xmlns:p14="http://schemas.microsoft.com/office/powerpoint/2010/main" val="177955614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568" y="1268760"/>
            <a:ext cx="7704856" cy="4752528"/>
          </a:xfrm>
        </p:spPr>
        <p:txBody>
          <a:bodyPr>
            <a:normAutofit fontScale="92500"/>
          </a:bodyPr>
          <a:lstStyle/>
          <a:p>
            <a:r>
              <a:rPr lang="en-US" sz="3200" dirty="0" smtClean="0"/>
              <a:t>hope </a:t>
            </a:r>
            <a:r>
              <a:rPr lang="en-US" sz="3200" dirty="0"/>
              <a:t>you were able to give answers like these:</a:t>
            </a:r>
          </a:p>
          <a:p>
            <a:pPr lvl="1"/>
            <a:r>
              <a:rPr lang="en-US" sz="2800" dirty="0"/>
              <a:t>Positive appeals do seem to work better than negative one’s because they help people see the benefits of change.</a:t>
            </a:r>
          </a:p>
          <a:p>
            <a:pPr lvl="1"/>
            <a:r>
              <a:rPr lang="en-US" sz="2800" dirty="0"/>
              <a:t>On the whole, mild fear may help drive home a message, but a very strong and fearful message might put people off.</a:t>
            </a:r>
          </a:p>
          <a:p>
            <a:pPr lvl="1"/>
            <a:r>
              <a:rPr lang="en-US" sz="2800" dirty="0"/>
              <a:t>Facts and figures tend to work better with educated audiences.</a:t>
            </a:r>
          </a:p>
          <a:p>
            <a:endParaRPr lang="en-US" dirty="0"/>
          </a:p>
        </p:txBody>
      </p:sp>
    </p:spTree>
    <p:extLst>
      <p:ext uri="{BB962C8B-B14F-4D97-AF65-F5344CB8AC3E}">
        <p14:creationId xmlns:p14="http://schemas.microsoft.com/office/powerpoint/2010/main" val="8785299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412776"/>
            <a:ext cx="7560840" cy="1143000"/>
          </a:xfrm>
        </p:spPr>
        <p:txBody>
          <a:bodyPr>
            <a:noAutofit/>
          </a:bodyPr>
          <a:lstStyle/>
          <a:p>
            <a:r>
              <a:rPr lang="en-US" b="1" dirty="0"/>
              <a:t>The rules for selecting channels</a:t>
            </a:r>
            <a:r>
              <a:rPr lang="en-US" dirty="0"/>
              <a:t/>
            </a:r>
            <a:br>
              <a:rPr lang="en-US" dirty="0"/>
            </a:br>
            <a:endParaRPr lang="en-US" dirty="0"/>
          </a:p>
        </p:txBody>
      </p:sp>
      <p:sp>
        <p:nvSpPr>
          <p:cNvPr id="3" name="Content Placeholder 2"/>
          <p:cNvSpPr>
            <a:spLocks noGrp="1"/>
          </p:cNvSpPr>
          <p:nvPr>
            <p:ph idx="1"/>
          </p:nvPr>
        </p:nvSpPr>
        <p:spPr>
          <a:xfrm>
            <a:off x="611560" y="2276872"/>
            <a:ext cx="7416824" cy="4896544"/>
          </a:xfrm>
        </p:spPr>
        <p:txBody>
          <a:bodyPr>
            <a:normAutofit/>
          </a:bodyPr>
          <a:lstStyle/>
          <a:p>
            <a:pPr algn="just"/>
            <a:r>
              <a:rPr lang="en-US" sz="2800" dirty="0"/>
              <a:t>Materials should be distributed in accessible and visible places where the target audience already goes</a:t>
            </a:r>
            <a:r>
              <a:rPr lang="en-US" sz="2800" dirty="0" smtClean="0"/>
              <a:t>. </a:t>
            </a:r>
            <a:r>
              <a:rPr lang="en-US" sz="2800" dirty="0"/>
              <a:t>The combination of these channels is often called the </a:t>
            </a:r>
            <a:r>
              <a:rPr lang="en-US" sz="2800" b="1" dirty="0"/>
              <a:t>media mix</a:t>
            </a:r>
            <a:r>
              <a:rPr lang="en-US" sz="2800" dirty="0"/>
              <a:t>.</a:t>
            </a:r>
          </a:p>
          <a:p>
            <a:endParaRPr lang="en-US" dirty="0"/>
          </a:p>
        </p:txBody>
      </p:sp>
    </p:spTree>
    <p:extLst>
      <p:ext uri="{BB962C8B-B14F-4D97-AF65-F5344CB8AC3E}">
        <p14:creationId xmlns:p14="http://schemas.microsoft.com/office/powerpoint/2010/main" val="38624871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1412776"/>
            <a:ext cx="7024744" cy="1143000"/>
          </a:xfrm>
        </p:spPr>
        <p:txBody>
          <a:bodyPr>
            <a:noAutofit/>
          </a:bodyPr>
          <a:lstStyle/>
          <a:p>
            <a:r>
              <a:rPr lang="en-US" b="1" dirty="0"/>
              <a:t>The rules for selecting channels</a:t>
            </a:r>
            <a:r>
              <a:rPr lang="en-US" dirty="0"/>
              <a:t/>
            </a:r>
            <a:br>
              <a:rPr lang="en-US" dirty="0"/>
            </a:br>
            <a:endParaRPr lang="en-US" dirty="0"/>
          </a:p>
        </p:txBody>
      </p:sp>
      <p:sp>
        <p:nvSpPr>
          <p:cNvPr id="3" name="Content Placeholder 2"/>
          <p:cNvSpPr>
            <a:spLocks noGrp="1"/>
          </p:cNvSpPr>
          <p:nvPr>
            <p:ph idx="1"/>
          </p:nvPr>
        </p:nvSpPr>
        <p:spPr>
          <a:xfrm>
            <a:off x="1043608" y="2348880"/>
            <a:ext cx="7416940" cy="3843789"/>
          </a:xfrm>
        </p:spPr>
        <p:txBody>
          <a:bodyPr/>
          <a:lstStyle/>
          <a:p>
            <a:r>
              <a:rPr lang="en-US" sz="2800" dirty="0"/>
              <a:t>Select a media mix that is within the </a:t>
            </a:r>
            <a:r>
              <a:rPr lang="en-US" sz="2800" dirty="0" err="1"/>
              <a:t>programme’s</a:t>
            </a:r>
            <a:r>
              <a:rPr lang="en-US" sz="2800" dirty="0"/>
              <a:t> human and financial resources and use channels that are familiar to the specific target audience. The channel must be easily available and accessible to the receiver.</a:t>
            </a:r>
          </a:p>
          <a:p>
            <a:endParaRPr lang="en-US" dirty="0"/>
          </a:p>
        </p:txBody>
      </p:sp>
    </p:spTree>
    <p:extLst>
      <p:ext uri="{BB962C8B-B14F-4D97-AF65-F5344CB8AC3E}">
        <p14:creationId xmlns:p14="http://schemas.microsoft.com/office/powerpoint/2010/main" val="22437928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1484784"/>
            <a:ext cx="7776982" cy="1143000"/>
          </a:xfrm>
        </p:spPr>
        <p:txBody>
          <a:bodyPr>
            <a:noAutofit/>
          </a:bodyPr>
          <a:lstStyle/>
          <a:p>
            <a:r>
              <a:rPr lang="en-US" b="1" dirty="0"/>
              <a:t>The rules for selecting channels</a:t>
            </a:r>
            <a:r>
              <a:rPr lang="en-US" dirty="0"/>
              <a:t/>
            </a:r>
            <a:br>
              <a:rPr lang="en-US" dirty="0"/>
            </a:br>
            <a:endParaRPr lang="en-US" dirty="0"/>
          </a:p>
        </p:txBody>
      </p:sp>
      <p:sp>
        <p:nvSpPr>
          <p:cNvPr id="3" name="Content Placeholder 2"/>
          <p:cNvSpPr>
            <a:spLocks noGrp="1"/>
          </p:cNvSpPr>
          <p:nvPr>
            <p:ph idx="1"/>
          </p:nvPr>
        </p:nvSpPr>
        <p:spPr/>
        <p:txBody>
          <a:bodyPr/>
          <a:lstStyle/>
          <a:p>
            <a:r>
              <a:rPr lang="en-US" sz="2800" dirty="0"/>
              <a:t>Think of an important health issue in your own community. What channels do you think might be best to deliver health messages about this subject to members of your own community?</a:t>
            </a:r>
          </a:p>
          <a:p>
            <a:endParaRPr lang="en-US" dirty="0"/>
          </a:p>
        </p:txBody>
      </p:sp>
    </p:spTree>
    <p:extLst>
      <p:ext uri="{BB962C8B-B14F-4D97-AF65-F5344CB8AC3E}">
        <p14:creationId xmlns:p14="http://schemas.microsoft.com/office/powerpoint/2010/main" val="25639844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sz="3600" b="1" smtClean="0">
                <a:latin typeface="Arial" charset="0"/>
              </a:rPr>
              <a:t>Five Levels of Public Speaking:</a:t>
            </a:r>
          </a:p>
        </p:txBody>
      </p:sp>
      <p:pic>
        <p:nvPicPr>
          <p:cNvPr id="8195" name="Picture 5" descr="givingaspeech-main_Full.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2636912"/>
            <a:ext cx="2088232" cy="355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98257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sz="3600" b="1" smtClean="0">
                <a:latin typeface="Arial" charset="0"/>
              </a:rPr>
              <a:t>Five Levels of Public Speaking:</a:t>
            </a:r>
          </a:p>
        </p:txBody>
      </p:sp>
      <p:sp>
        <p:nvSpPr>
          <p:cNvPr id="35843" name="Rectangle 3"/>
          <p:cNvSpPr>
            <a:spLocks noGrp="1" noChangeArrowheads="1"/>
          </p:cNvSpPr>
          <p:nvPr>
            <p:ph type="body" idx="1"/>
          </p:nvPr>
        </p:nvSpPr>
        <p:spPr/>
        <p:txBody>
          <a:bodyPr>
            <a:normAutofit lnSpcReduction="10000"/>
          </a:bodyPr>
          <a:lstStyle/>
          <a:p>
            <a:pPr eaLnBrk="1" hangingPunct="1"/>
            <a:r>
              <a:rPr lang="en-US" sz="4000" smtClean="0"/>
              <a:t>1) intrapersonal</a:t>
            </a:r>
          </a:p>
          <a:p>
            <a:pPr eaLnBrk="1" hangingPunct="1"/>
            <a:r>
              <a:rPr lang="en-US" sz="4000" smtClean="0"/>
              <a:t>2) interpersonal</a:t>
            </a:r>
          </a:p>
          <a:p>
            <a:pPr eaLnBrk="1" hangingPunct="1"/>
            <a:r>
              <a:rPr lang="en-US" sz="4000" smtClean="0"/>
              <a:t>3) group</a:t>
            </a:r>
          </a:p>
          <a:p>
            <a:pPr eaLnBrk="1" hangingPunct="1"/>
            <a:r>
              <a:rPr lang="en-US" sz="4000" smtClean="0"/>
              <a:t>4) public</a:t>
            </a:r>
          </a:p>
          <a:p>
            <a:pPr eaLnBrk="1" hangingPunct="1"/>
            <a:r>
              <a:rPr lang="en-US" sz="4000" smtClean="0"/>
              <a:t>5) mass communication</a:t>
            </a:r>
          </a:p>
        </p:txBody>
      </p:sp>
    </p:spTree>
    <p:extLst>
      <p:ext uri="{BB962C8B-B14F-4D97-AF65-F5344CB8AC3E}">
        <p14:creationId xmlns:p14="http://schemas.microsoft.com/office/powerpoint/2010/main" val="4924472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 calcmode="lin" valueType="num">
                                      <p:cBhvr additive="base">
                                        <p:cTn id="7" dur="500" fill="hold"/>
                                        <p:tgtEl>
                                          <p:spTgt spid="358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58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5843">
                                            <p:txEl>
                                              <p:pRg st="1" end="1"/>
                                            </p:txEl>
                                          </p:spTgt>
                                        </p:tgtEl>
                                        <p:attrNameLst>
                                          <p:attrName>style.visibility</p:attrName>
                                        </p:attrNameLst>
                                      </p:cBhvr>
                                      <p:to>
                                        <p:strVal val="visible"/>
                                      </p:to>
                                    </p:set>
                                    <p:anim calcmode="lin" valueType="num">
                                      <p:cBhvr additive="base">
                                        <p:cTn id="13" dur="500" fill="hold"/>
                                        <p:tgtEl>
                                          <p:spTgt spid="3584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584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5843">
                                            <p:txEl>
                                              <p:pRg st="2" end="2"/>
                                            </p:txEl>
                                          </p:spTgt>
                                        </p:tgtEl>
                                        <p:attrNameLst>
                                          <p:attrName>style.visibility</p:attrName>
                                        </p:attrNameLst>
                                      </p:cBhvr>
                                      <p:to>
                                        <p:strVal val="visible"/>
                                      </p:to>
                                    </p:set>
                                    <p:anim calcmode="lin" valueType="num">
                                      <p:cBhvr additive="base">
                                        <p:cTn id="19" dur="500" fill="hold"/>
                                        <p:tgtEl>
                                          <p:spTgt spid="3584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584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5843">
                                            <p:txEl>
                                              <p:pRg st="3" end="3"/>
                                            </p:txEl>
                                          </p:spTgt>
                                        </p:tgtEl>
                                        <p:attrNameLst>
                                          <p:attrName>style.visibility</p:attrName>
                                        </p:attrNameLst>
                                      </p:cBhvr>
                                      <p:to>
                                        <p:strVal val="visible"/>
                                      </p:to>
                                    </p:set>
                                    <p:anim calcmode="lin" valueType="num">
                                      <p:cBhvr additive="base">
                                        <p:cTn id="25" dur="500" fill="hold"/>
                                        <p:tgtEl>
                                          <p:spTgt spid="3584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584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35843">
                                            <p:txEl>
                                              <p:pRg st="4" end="4"/>
                                            </p:txEl>
                                          </p:spTgt>
                                        </p:tgtEl>
                                        <p:attrNameLst>
                                          <p:attrName>style.visibility</p:attrName>
                                        </p:attrNameLst>
                                      </p:cBhvr>
                                      <p:to>
                                        <p:strVal val="visible"/>
                                      </p:to>
                                    </p:set>
                                    <p:anim calcmode="lin" valueType="num">
                                      <p:cBhvr additive="base">
                                        <p:cTn id="31" dur="500" fill="hold"/>
                                        <p:tgtEl>
                                          <p:spTgt spid="3584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584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154</TotalTime>
  <Words>1609</Words>
  <Application>Microsoft Office PowerPoint</Application>
  <PresentationFormat>On-screen Show (4:3)</PresentationFormat>
  <Paragraphs>123</Paragraphs>
  <Slides>46</Slides>
  <Notes>0</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Austin</vt:lpstr>
      <vt:lpstr>Communication channels and messages </vt:lpstr>
      <vt:lpstr> Types of communication channels </vt:lpstr>
      <vt:lpstr> Types of communication channels </vt:lpstr>
      <vt:lpstr>The rules for selecting channels </vt:lpstr>
      <vt:lpstr>The rules for selecting channels </vt:lpstr>
      <vt:lpstr>The rules for selecting channels </vt:lpstr>
      <vt:lpstr>The rules for selecting channels </vt:lpstr>
      <vt:lpstr>Five Levels of Public Speaking:</vt:lpstr>
      <vt:lpstr>Five Levels of Public Speaking:</vt:lpstr>
      <vt:lpstr>Five Levels of Public Speaking:</vt:lpstr>
      <vt:lpstr>Intrapersonal Communication</vt:lpstr>
      <vt:lpstr>Five Levels of Public Speaking:</vt:lpstr>
      <vt:lpstr>Interpersonal Communication</vt:lpstr>
      <vt:lpstr>Five Levels of Public Speaking:</vt:lpstr>
      <vt:lpstr>Group Communication</vt:lpstr>
      <vt:lpstr>Five Levels of Public Speaking:</vt:lpstr>
      <vt:lpstr>Public Communication</vt:lpstr>
      <vt:lpstr>Five Levels of Public Speaking:</vt:lpstr>
      <vt:lpstr>Mass Communication</vt:lpstr>
      <vt:lpstr>Message</vt:lpstr>
      <vt:lpstr>PowerPoint Presentation</vt:lpstr>
      <vt:lpstr>PowerPoint Presentation</vt:lpstr>
      <vt:lpstr> Types of appeals in health communication </vt:lpstr>
      <vt:lpstr>The fear-arousal appeal </vt:lpstr>
      <vt:lpstr>The fear-arousal appeal </vt:lpstr>
      <vt:lpstr>PowerPoint Presentation</vt:lpstr>
      <vt:lpstr>PowerPoint Presentation</vt:lpstr>
      <vt:lpstr>Humor </vt:lpstr>
      <vt:lpstr>Humor </vt:lpstr>
      <vt:lpstr>Humor</vt:lpstr>
      <vt:lpstr>PowerPoint Presentation</vt:lpstr>
      <vt:lpstr>The logical/factual appeal </vt:lpstr>
      <vt:lpstr>The logical/factual appeal </vt:lpstr>
      <vt:lpstr>PowerPoint Presentation</vt:lpstr>
      <vt:lpstr>The emotional appeal </vt:lpstr>
      <vt:lpstr>PowerPoint Presentation</vt:lpstr>
      <vt:lpstr>How much is too much? </vt:lpstr>
      <vt:lpstr>One-sided messages </vt:lpstr>
      <vt:lpstr>One-sided messages </vt:lpstr>
      <vt:lpstr>Two-sided messages</vt:lpstr>
      <vt:lpstr>Exercise</vt:lpstr>
      <vt:lpstr>Answer</vt:lpstr>
      <vt:lpstr>Positive appeals and negative appeals </vt:lpstr>
      <vt:lpstr>Positive appeals and negative appeals</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massage</dc:title>
  <dc:creator>basma</dc:creator>
  <cp:lastModifiedBy>Basma</cp:lastModifiedBy>
  <cp:revision>16</cp:revision>
  <dcterms:created xsi:type="dcterms:W3CDTF">2012-11-23T20:20:27Z</dcterms:created>
  <dcterms:modified xsi:type="dcterms:W3CDTF">2018-10-09T09:39:47Z</dcterms:modified>
</cp:coreProperties>
</file>