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6"/>
  </p:notesMasterIdLst>
  <p:sldIdLst>
    <p:sldId id="573" r:id="rId2"/>
    <p:sldId id="500" r:id="rId3"/>
    <p:sldId id="493" r:id="rId4"/>
    <p:sldId id="525" r:id="rId5"/>
    <p:sldId id="526" r:id="rId6"/>
    <p:sldId id="528" r:id="rId7"/>
    <p:sldId id="532" r:id="rId8"/>
    <p:sldId id="533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3" r:id="rId26"/>
    <p:sldId id="554" r:id="rId27"/>
    <p:sldId id="565" r:id="rId28"/>
    <p:sldId id="555" r:id="rId29"/>
    <p:sldId id="561" r:id="rId30"/>
    <p:sldId id="556" r:id="rId31"/>
    <p:sldId id="558" r:id="rId32"/>
    <p:sldId id="557" r:id="rId33"/>
    <p:sldId id="559" r:id="rId34"/>
    <p:sldId id="560" r:id="rId35"/>
    <p:sldId id="562" r:id="rId36"/>
    <p:sldId id="563" r:id="rId37"/>
    <p:sldId id="572" r:id="rId38"/>
    <p:sldId id="566" r:id="rId39"/>
    <p:sldId id="567" r:id="rId40"/>
    <p:sldId id="568" r:id="rId41"/>
    <p:sldId id="569" r:id="rId42"/>
    <p:sldId id="570" r:id="rId43"/>
    <p:sldId id="571" r:id="rId44"/>
    <p:sldId id="524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9900"/>
    <a:srgbClr val="800080"/>
    <a:srgbClr val="008000"/>
    <a:srgbClr val="0099CC"/>
    <a:srgbClr val="003300"/>
    <a:srgbClr val="3C845E"/>
    <a:srgbClr val="2A96B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821" autoAdjust="0"/>
  </p:normalViewPr>
  <p:slideViewPr>
    <p:cSldViewPr>
      <p:cViewPr varScale="1">
        <p:scale>
          <a:sx n="84" d="100"/>
          <a:sy n="84" d="100"/>
        </p:scale>
        <p:origin x="20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323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KINGDOOM OF SAUDI ARABIA</a:t>
            </a:r>
            <a:endParaRPr lang="en-US" sz="2400" dirty="0" smtClean="0"/>
          </a:p>
          <a:p>
            <a:pPr algn="ctr"/>
            <a:r>
              <a:rPr lang="en-US" sz="2400" b="1" dirty="0" smtClean="0"/>
              <a:t>King Saud</a:t>
            </a:r>
            <a:r>
              <a:rPr lang="ar-SA" sz="2400" b="1" dirty="0" smtClean="0"/>
              <a:t> </a:t>
            </a:r>
            <a:r>
              <a:rPr lang="en-US" sz="2400" b="1" dirty="0" smtClean="0"/>
              <a:t>University</a:t>
            </a:r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ollege of Sciences  -  Department Botany &amp; Microbiology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of translocation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8433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Sieve elements and open sieve plate pores</a:t>
            </a:r>
            <a:endParaRPr lang="ar-EG" sz="2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304800" y="1676400"/>
            <a:ext cx="8728452" cy="4876800"/>
            <a:chOff x="304800" y="1676400"/>
            <a:chExt cx="8728452" cy="4876800"/>
          </a:xfrm>
        </p:grpSpPr>
        <p:pic>
          <p:nvPicPr>
            <p:cNvPr id="35" name="Picture 3" descr="PP1005"/>
            <p:cNvPicPr>
              <a:picLocks noChangeAspect="1" noChangeArrowheads="1"/>
            </p:cNvPicPr>
            <p:nvPr/>
          </p:nvPicPr>
          <p:blipFill>
            <a:blip r:embed="rId3"/>
            <a:srcRect b="5556"/>
            <a:stretch>
              <a:fillRect/>
            </a:stretch>
          </p:blipFill>
          <p:spPr bwMode="auto">
            <a:xfrm>
              <a:off x="304800" y="1676400"/>
              <a:ext cx="5287963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H="1" flipV="1">
              <a:off x="3200399" y="4648199"/>
              <a:ext cx="3229429" cy="4898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EG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6553200" y="4875965"/>
              <a:ext cx="24359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Sieve plate </a:t>
              </a:r>
              <a:r>
                <a:rPr lang="en-US" sz="2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pores</a:t>
              </a:r>
              <a:endPara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 flipV="1">
              <a:off x="914400" y="3124200"/>
              <a:ext cx="5544456" cy="1854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EG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4078514" y="2714620"/>
              <a:ext cx="2279436" cy="12477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EG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400800" y="2293203"/>
              <a:ext cx="26324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Cell wall between</a:t>
              </a:r>
            </a:p>
            <a:p>
              <a:r>
                <a:rPr lang="en-US" sz="2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sieve elements</a:t>
              </a: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2514600" y="5897186"/>
              <a:ext cx="3843350" cy="457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EG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6400800" y="5697997"/>
              <a:ext cx="22541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Companion cell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14612" y="2187714"/>
              <a:ext cx="13573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Sieve tube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element</a:t>
              </a:r>
              <a:endParaRPr lang="ar-EG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21839" y="4988970"/>
              <a:ext cx="12254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Sieve tube 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element</a:t>
              </a:r>
              <a:endParaRPr lang="ar-EG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400" y="4114800"/>
              <a:ext cx="16002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Parenchyma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cell</a:t>
              </a:r>
              <a:endParaRPr lang="ar-EG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57158" y="1272005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(A) face view       (B) longitudinal section</a:t>
            </a:r>
            <a:endParaRPr lang="ar-EG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of translocation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87108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Sieve elements and open sieve plate pores</a:t>
            </a:r>
            <a:endParaRPr lang="ar-EG" sz="24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817423" y="1571612"/>
            <a:ext cx="7183569" cy="4841264"/>
            <a:chOff x="-394740" y="1470932"/>
            <a:chExt cx="5252492" cy="4941602"/>
          </a:xfrm>
        </p:grpSpPr>
        <p:pic>
          <p:nvPicPr>
            <p:cNvPr id="18" name="Picture 4" descr="35-09-Phloem-L.gif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</a:blip>
            <a:srcRect r="46691" b="10447"/>
            <a:stretch>
              <a:fillRect/>
            </a:stretch>
          </p:blipFill>
          <p:spPr bwMode="auto">
            <a:xfrm>
              <a:off x="77096" y="1470932"/>
              <a:ext cx="4780656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-394740" y="2700765"/>
              <a:ext cx="164519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Sieve tube element</a:t>
              </a:r>
            </a:p>
            <a:p>
              <a:endParaRPr lang="ar-EG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0320" y="1515330"/>
              <a:ext cx="76989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Nucleus</a:t>
              </a:r>
              <a:endParaRPr lang="ar-EG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2156" y="3687042"/>
              <a:ext cx="1120013" cy="7225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Sieve plate</a:t>
              </a:r>
            </a:p>
            <a:p>
              <a:endParaRPr lang="ar-EG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70577" y="1929815"/>
              <a:ext cx="1414468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Companion cell</a:t>
              </a:r>
            </a:p>
            <a:p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84148" y="5972717"/>
              <a:ext cx="3300002" cy="4398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Longitudinal section</a:t>
              </a:r>
              <a:endParaRPr lang="ar-EG" sz="2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6571" y="4327902"/>
              <a:ext cx="147900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Sieve plate pore</a:t>
              </a:r>
              <a:endParaRPr lang="ar-EG" sz="2000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3071802" y="4142509"/>
            <a:ext cx="2276053" cy="4587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19" y="1374416"/>
            <a:ext cx="902264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Water </a:t>
            </a:r>
            <a:r>
              <a:rPr lang="en-US" sz="2600" dirty="0" smtClean="0"/>
              <a:t>is the most abundant substance transported in the phloem. 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Dissolved in the water are the 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solutes, mainly </a:t>
            </a:r>
            <a:r>
              <a:rPr lang="en-US" sz="2600" b="1" dirty="0" smtClean="0"/>
              <a:t>carbohydrates.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Sucrose</a:t>
            </a:r>
            <a:r>
              <a:rPr lang="en-US" sz="2600" dirty="0" smtClean="0"/>
              <a:t> is the sugar most commonly transported in sieve elements.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Other</a:t>
            </a:r>
            <a:r>
              <a:rPr lang="en-US" sz="2600" dirty="0" smtClean="0"/>
              <a:t> </a:t>
            </a:r>
            <a:r>
              <a:rPr lang="en-US" sz="2600" b="1" dirty="0" smtClean="0"/>
              <a:t>materials</a:t>
            </a:r>
            <a:r>
              <a:rPr lang="en-US" sz="2600" dirty="0" smtClean="0"/>
              <a:t> that are 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in the phloem are;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 smtClean="0"/>
              <a:t>	</a:t>
            </a:r>
            <a:r>
              <a:rPr lang="en-US" sz="2600" b="1" dirty="0" smtClean="0"/>
              <a:t>Proteins, Amino acids</a:t>
            </a:r>
            <a:r>
              <a:rPr lang="en-US" sz="2600" dirty="0" smtClean="0"/>
              <a:t>, </a:t>
            </a:r>
            <a:r>
              <a:rPr lang="en-US" sz="2600" b="1" dirty="0" smtClean="0"/>
              <a:t>Hormones</a:t>
            </a:r>
            <a:r>
              <a:rPr lang="en-US" sz="2600" dirty="0" smtClean="0"/>
              <a:t> and </a:t>
            </a:r>
            <a:r>
              <a:rPr lang="en-US" sz="2600" b="1" dirty="0" smtClean="0"/>
              <a:t>some</a:t>
            </a:r>
            <a:r>
              <a:rPr lang="en-US" sz="2600" dirty="0" smtClean="0"/>
              <a:t> </a:t>
            </a:r>
            <a:r>
              <a:rPr lang="en-US" sz="2600" b="1" dirty="0" smtClean="0"/>
              <a:t>inorganic</a:t>
            </a:r>
            <a:r>
              <a:rPr lang="en-US" sz="2600" dirty="0" smtClean="0"/>
              <a:t> </a:t>
            </a:r>
            <a:r>
              <a:rPr lang="en-US" sz="2600" b="1" dirty="0" smtClean="0"/>
              <a:t>ions</a:t>
            </a:r>
            <a:r>
              <a:rPr lang="en-US" sz="26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774102"/>
            <a:ext cx="9144000" cy="64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What is transported in phloem ?</a:t>
            </a:r>
            <a:endParaRPr lang="ar-EG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19" y="1374416"/>
            <a:ext cx="8991599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b="1" dirty="0" smtClean="0"/>
              <a:t>Proteins</a:t>
            </a:r>
            <a:r>
              <a:rPr lang="en-US" sz="2600" dirty="0" smtClean="0"/>
              <a:t> found in the phloem include filamentous  proteins (which are involved in the sealing of wounded sieve elements), protein </a:t>
            </a:r>
            <a:r>
              <a:rPr lang="en-US" sz="2600" dirty="0" err="1" smtClean="0"/>
              <a:t>kinases</a:t>
            </a:r>
            <a:r>
              <a:rPr lang="en-US" sz="2600" dirty="0" smtClean="0"/>
              <a:t> (protein </a:t>
            </a:r>
            <a:r>
              <a:rPr lang="en-US" sz="2600" dirty="0" err="1" smtClean="0"/>
              <a:t>phosphorylation</a:t>
            </a:r>
            <a:r>
              <a:rPr lang="en-US" sz="2600" dirty="0" smtClean="0"/>
              <a:t>), </a:t>
            </a:r>
            <a:r>
              <a:rPr lang="en-US" sz="2600" dirty="0" err="1" smtClean="0"/>
              <a:t>thioredoxin</a:t>
            </a:r>
            <a:r>
              <a:rPr lang="en-US" sz="2600" dirty="0" smtClean="0"/>
              <a:t> (disulfide reduction), </a:t>
            </a:r>
            <a:r>
              <a:rPr lang="en-US" sz="2600" dirty="0" err="1" smtClean="0"/>
              <a:t>ubiquitin</a:t>
            </a:r>
            <a:r>
              <a:rPr lang="en-US" sz="2600" dirty="0" smtClean="0"/>
              <a:t> (protein turnover), chaperones (protein folding), and protease Inhibitors (protection of phloem proteins from degradation and defense against phloem-feeding insects).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74102"/>
            <a:ext cx="9144000" cy="64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What is transported in phloem ?</a:t>
            </a:r>
            <a:endParaRPr lang="ar-EG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19" y="1442591"/>
            <a:ext cx="89638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Amino acids and amides include </a:t>
            </a:r>
            <a:r>
              <a:rPr lang="en-US" sz="2600" b="1" dirty="0" smtClean="0"/>
              <a:t>glutamate, </a:t>
            </a:r>
            <a:r>
              <a:rPr lang="en-US" sz="2600" b="1" dirty="0" err="1" smtClean="0"/>
              <a:t>aspartate</a:t>
            </a:r>
            <a:r>
              <a:rPr lang="en-US" sz="2600" dirty="0" smtClean="0"/>
              <a:t>, </a:t>
            </a:r>
            <a:r>
              <a:rPr lang="en-US" sz="2600" b="1" dirty="0" smtClean="0"/>
              <a:t>glutamine</a:t>
            </a:r>
            <a:r>
              <a:rPr lang="en-US" sz="2600" dirty="0" smtClean="0"/>
              <a:t> and </a:t>
            </a:r>
            <a:r>
              <a:rPr lang="en-US" sz="2600" b="1" dirty="0" err="1" smtClean="0"/>
              <a:t>asparagine</a:t>
            </a:r>
            <a:r>
              <a:rPr lang="en-US" sz="2600" dirty="0" smtClean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Plant</a:t>
            </a:r>
            <a:r>
              <a:rPr lang="en-US" sz="2600" dirty="0" smtClean="0"/>
              <a:t> </a:t>
            </a:r>
            <a:r>
              <a:rPr lang="en-US" sz="2600" b="1" dirty="0" smtClean="0"/>
              <a:t>hormones </a:t>
            </a:r>
            <a:r>
              <a:rPr lang="en-US" sz="2600" dirty="0" smtClean="0"/>
              <a:t>include </a:t>
            </a:r>
            <a:r>
              <a:rPr lang="en-US" sz="2600" dirty="0" err="1" smtClean="0"/>
              <a:t>auxin</a:t>
            </a:r>
            <a:r>
              <a:rPr lang="en-US" sz="2600" dirty="0" smtClean="0"/>
              <a:t>, gibberellins, </a:t>
            </a:r>
            <a:r>
              <a:rPr lang="en-US" sz="2600" dirty="0" err="1" smtClean="0"/>
              <a:t>cytokinins</a:t>
            </a:r>
            <a:r>
              <a:rPr lang="en-US" sz="2600" dirty="0" smtClean="0"/>
              <a:t>, and </a:t>
            </a:r>
            <a:r>
              <a:rPr lang="en-US" sz="2600" dirty="0" err="1" smtClean="0"/>
              <a:t>abscisic</a:t>
            </a:r>
            <a:r>
              <a:rPr lang="en-US" sz="2600" dirty="0" smtClean="0"/>
              <a:t> acid.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Inorganic</a:t>
            </a:r>
            <a:r>
              <a:rPr lang="en-US" sz="2600" dirty="0" smtClean="0"/>
              <a:t> </a:t>
            </a:r>
            <a:r>
              <a:rPr lang="en-US" sz="2600" b="1" dirty="0" smtClean="0"/>
              <a:t>solutes</a:t>
            </a:r>
            <a:r>
              <a:rPr lang="en-US" sz="2600" dirty="0" smtClean="0"/>
              <a:t> that move in the phloem include potassium, magnesium, phosphate, chloride.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/>
              <a:t>In contrast, nitrate, calcium, sulfur, and iron are relatively immobile in the phloem.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74102"/>
            <a:ext cx="9144000" cy="64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What is transported in phloem ?</a:t>
            </a:r>
            <a:endParaRPr lang="ar-EG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74102"/>
            <a:ext cx="9144000" cy="64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What is transported in phloem ?</a:t>
            </a:r>
            <a:endParaRPr lang="ar-EG" sz="2700" dirty="0">
              <a:latin typeface="+mn-lt"/>
            </a:endParaRPr>
          </a:p>
        </p:txBody>
      </p:sp>
      <p:pic>
        <p:nvPicPr>
          <p:cNvPr id="7" name="Picture 4" descr="pp10t02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</a:blip>
          <a:srcRect t="9091" b="11056"/>
          <a:stretch>
            <a:fillRect/>
          </a:stretch>
        </p:blipFill>
        <p:spPr>
          <a:xfrm>
            <a:off x="0" y="1571612"/>
            <a:ext cx="9144000" cy="4502727"/>
          </a:xfr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2605"/>
            <a:ext cx="9144000" cy="50482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Sugars that are  </a:t>
            </a:r>
            <a:r>
              <a:rPr lang="en-US" sz="2700" b="1" u="sng" dirty="0" smtClean="0">
                <a:latin typeface="+mn-lt"/>
              </a:rPr>
              <a:t>not generally </a:t>
            </a:r>
            <a:r>
              <a:rPr lang="en-US" sz="2700" b="1" dirty="0" smtClean="0">
                <a:latin typeface="+mn-lt"/>
              </a:rPr>
              <a:t> </a:t>
            </a:r>
            <a:r>
              <a:rPr lang="en-US" sz="2700" b="1" dirty="0" err="1" smtClean="0">
                <a:latin typeface="+mn-lt"/>
              </a:rPr>
              <a:t>translocated</a:t>
            </a:r>
            <a:r>
              <a:rPr lang="en-US" sz="2700" b="1" dirty="0" smtClean="0">
                <a:latin typeface="+mn-lt"/>
              </a:rPr>
              <a:t> in the phloem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85938"/>
            <a:ext cx="8929718" cy="5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Carbohydrates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translocated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phloem are all </a:t>
            </a:r>
            <a:r>
              <a:rPr kumimoji="0" lang="en-US" sz="26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nonreducing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latin typeface="+mn-lt"/>
              </a:rPr>
              <a:t>sugars, such as sucrose.</a:t>
            </a:r>
          </a:p>
          <a:p>
            <a:pPr marL="685800" marR="0" lvl="1" indent="-2286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is because they are less reactive.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Reducing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sugars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such as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Glucose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Mannose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Fructose</a:t>
            </a:r>
            <a:r>
              <a:rPr lang="en-US" sz="2600" dirty="0" smtClean="0">
                <a:latin typeface="+mn-lt"/>
              </a:rPr>
              <a:t>, 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contain an exposed </a:t>
            </a:r>
            <a:r>
              <a:rPr kumimoji="0" lang="en-US" sz="26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aldehyde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6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ketone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group,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b="1" dirty="0" smtClean="0">
                <a:latin typeface="+mn-lt"/>
              </a:rPr>
              <a:t>are not generally </a:t>
            </a:r>
            <a:r>
              <a:rPr lang="en-US" sz="2600" b="1" dirty="0" err="1" smtClean="0">
                <a:latin typeface="+mn-lt"/>
              </a:rPr>
              <a:t>translocated</a:t>
            </a:r>
            <a:r>
              <a:rPr lang="en-US" sz="2600" b="1" dirty="0" smtClean="0">
                <a:latin typeface="+mn-lt"/>
              </a:rPr>
              <a:t> in the phloem.</a:t>
            </a:r>
            <a:endParaRPr kumimoji="0" lang="en-US" sz="26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algn="just" defTabSz="914400" ea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because they are </a:t>
            </a:r>
            <a:r>
              <a:rPr kumimoji="0" lang="en-US" sz="2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too chemically reactive.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pp1009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5128"/>
          <a:stretch>
            <a:fillRect/>
          </a:stretch>
        </p:blipFill>
        <p:spPr>
          <a:xfrm>
            <a:off x="216482" y="871087"/>
            <a:ext cx="8653490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Content Placeholder 4" descr="pp1009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762"/>
          <a:stretch>
            <a:fillRect/>
          </a:stretch>
        </p:blipFill>
        <p:spPr>
          <a:xfrm>
            <a:off x="380542" y="928670"/>
            <a:ext cx="8549176" cy="5370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43377"/>
            <a:ext cx="8929718" cy="5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most common transported sugar is </a:t>
            </a:r>
            <a:r>
              <a:rPr lang="en-US" sz="2600" b="1" dirty="0" smtClean="0">
                <a:latin typeface="+mn-lt"/>
              </a:rPr>
              <a:t>sucrose</a:t>
            </a:r>
            <a:r>
              <a:rPr lang="en-US" sz="2600" dirty="0" smtClean="0">
                <a:latin typeface="+mn-lt"/>
              </a:rPr>
              <a:t>. 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Made up from glucose and Fructose ,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It is a reducing sugar ,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The </a:t>
            </a:r>
            <a:r>
              <a:rPr lang="en-US" sz="2500" dirty="0" err="1" smtClean="0">
                <a:latin typeface="+mn-lt"/>
              </a:rPr>
              <a:t>ketone</a:t>
            </a:r>
            <a:r>
              <a:rPr lang="en-US" sz="2500" dirty="0" smtClean="0">
                <a:latin typeface="+mn-lt"/>
              </a:rPr>
              <a:t> or </a:t>
            </a:r>
            <a:r>
              <a:rPr lang="en-US" sz="2500" dirty="0" err="1" smtClean="0">
                <a:latin typeface="+mn-lt"/>
              </a:rPr>
              <a:t>aldehyde</a:t>
            </a:r>
            <a:r>
              <a:rPr lang="en-US" sz="2500" dirty="0" smtClean="0">
                <a:latin typeface="+mn-lt"/>
              </a:rPr>
              <a:t> group is combined with a similar group on another sugar ,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 Or the </a:t>
            </a:r>
            <a:r>
              <a:rPr lang="en-US" sz="2500" dirty="0" err="1" smtClean="0">
                <a:latin typeface="+mn-lt"/>
              </a:rPr>
              <a:t>ketone</a:t>
            </a:r>
            <a:r>
              <a:rPr lang="en-US" sz="2500" dirty="0" smtClean="0">
                <a:latin typeface="+mn-lt"/>
              </a:rPr>
              <a:t> or </a:t>
            </a:r>
            <a:r>
              <a:rPr lang="en-US" sz="2500" dirty="0" err="1" smtClean="0">
                <a:latin typeface="+mn-lt"/>
              </a:rPr>
              <a:t>aldehyde</a:t>
            </a:r>
            <a:r>
              <a:rPr lang="en-US" sz="2500" dirty="0" smtClean="0">
                <a:latin typeface="+mn-lt"/>
              </a:rPr>
              <a:t> group is reduced to an alcohol.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Many of the other mobile carbohydrates contain sucrose bound to varying numbers of </a:t>
            </a:r>
            <a:r>
              <a:rPr lang="en-US" sz="2600" dirty="0" err="1" smtClean="0">
                <a:latin typeface="+mn-lt"/>
              </a:rPr>
              <a:t>galactose</a:t>
            </a:r>
            <a:r>
              <a:rPr lang="en-US" sz="2600" dirty="0" smtClean="0">
                <a:latin typeface="+mn-lt"/>
              </a:rPr>
              <a:t> molecules.</a:t>
            </a:r>
          </a:p>
          <a:p>
            <a:pPr marL="514350" indent="-51435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 smtClean="0">
                <a:latin typeface="+mn-lt"/>
              </a:rPr>
              <a:t>Translocated</a:t>
            </a:r>
            <a:r>
              <a:rPr lang="en-US" sz="2600" dirty="0" smtClean="0">
                <a:latin typeface="+mn-lt"/>
              </a:rPr>
              <a:t> sugar alcohols include </a:t>
            </a:r>
            <a:r>
              <a:rPr lang="en-US" sz="2600" b="1" dirty="0" err="1" smtClean="0">
                <a:latin typeface="+mn-lt"/>
              </a:rPr>
              <a:t>mannitol</a:t>
            </a:r>
            <a:r>
              <a:rPr lang="en-US" sz="2600" dirty="0" smtClean="0">
                <a:latin typeface="+mn-lt"/>
              </a:rPr>
              <a:t> and </a:t>
            </a:r>
            <a:r>
              <a:rPr lang="en-US" sz="2600" b="1" dirty="0" err="1" smtClean="0">
                <a:latin typeface="+mn-lt"/>
              </a:rPr>
              <a:t>sorbitol</a:t>
            </a:r>
            <a:r>
              <a:rPr lang="en-US" sz="26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390795"/>
            <a:ext cx="84879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7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Translocation in the Phloem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1- Pathways of translocation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2- 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3- Patterns of translocation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4- Rates of movement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5- Phloem loading and unloading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Materials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translocated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43377"/>
            <a:ext cx="8929718" cy="5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>
                <a:latin typeface="+mn-lt"/>
              </a:rPr>
              <a:t>Nitrogen</a:t>
            </a:r>
            <a:r>
              <a:rPr lang="en-US" sz="2600" dirty="0" smtClean="0">
                <a:latin typeface="+mn-lt"/>
              </a:rPr>
              <a:t> is found in the phloem mainly in :</a:t>
            </a:r>
          </a:p>
          <a:p>
            <a:pPr marL="914400" lvl="1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>
                <a:latin typeface="+mn-lt"/>
              </a:rPr>
              <a:t>Amino acids</a:t>
            </a:r>
            <a:r>
              <a:rPr lang="en-US" sz="2500" dirty="0" smtClean="0">
                <a:latin typeface="+mn-lt"/>
              </a:rPr>
              <a:t> (</a:t>
            </a:r>
            <a:r>
              <a:rPr lang="en-US" sz="2500" dirty="0" err="1" smtClean="0">
                <a:latin typeface="+mn-lt"/>
              </a:rPr>
              <a:t>Glutamic</a:t>
            </a:r>
            <a:r>
              <a:rPr lang="en-US" sz="2500" dirty="0" smtClean="0">
                <a:latin typeface="+mn-lt"/>
              </a:rPr>
              <a:t> acid).</a:t>
            </a:r>
          </a:p>
          <a:p>
            <a:pPr marL="914400" lvl="1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>
                <a:latin typeface="+mn-lt"/>
              </a:rPr>
              <a:t>Amides</a:t>
            </a:r>
            <a:r>
              <a:rPr lang="en-US" sz="2500" dirty="0" smtClean="0">
                <a:latin typeface="+mn-lt"/>
              </a:rPr>
              <a:t> (Glutamine).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>
              <a:latin typeface="+mn-lt"/>
            </a:endParaRPr>
          </a:p>
        </p:txBody>
      </p:sp>
      <p:pic>
        <p:nvPicPr>
          <p:cNvPr id="5" name="Picture 4" descr="pp10093"/>
          <p:cNvPicPr preferRelativeResize="0"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844"/>
          <a:stretch>
            <a:fillRect/>
          </a:stretch>
        </p:blipFill>
        <p:spPr bwMode="auto">
          <a:xfrm>
            <a:off x="255847" y="2684747"/>
            <a:ext cx="8610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 of translocation: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43377"/>
            <a:ext cx="8929718" cy="5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Sap in the phloem is </a:t>
            </a:r>
            <a:r>
              <a:rPr lang="en-US" sz="2600" dirty="0" err="1" smtClean="0"/>
              <a:t>translocated</a:t>
            </a:r>
            <a:r>
              <a:rPr lang="en-US" sz="2600" dirty="0" smtClean="0"/>
              <a:t> from </a:t>
            </a:r>
            <a:r>
              <a:rPr lang="en-US" sz="2600" b="1" dirty="0" smtClean="0"/>
              <a:t>areas</a:t>
            </a:r>
            <a:r>
              <a:rPr lang="en-US" sz="2600" dirty="0" smtClean="0"/>
              <a:t> </a:t>
            </a:r>
            <a:r>
              <a:rPr lang="en-US" sz="2600" b="1" dirty="0" smtClean="0"/>
              <a:t>of</a:t>
            </a:r>
            <a:r>
              <a:rPr lang="en-US" sz="2600" dirty="0" smtClean="0"/>
              <a:t> </a:t>
            </a:r>
            <a:r>
              <a:rPr lang="en-US" sz="2600" b="1" dirty="0" smtClean="0"/>
              <a:t>supply</a:t>
            </a:r>
            <a:r>
              <a:rPr lang="en-US" sz="2600" dirty="0" smtClean="0"/>
              <a:t>, called </a:t>
            </a:r>
            <a:r>
              <a:rPr lang="en-US" sz="2600" b="1" i="1" dirty="0" smtClean="0"/>
              <a:t>Sources</a:t>
            </a:r>
            <a:r>
              <a:rPr lang="en-US" sz="2600" i="1" dirty="0" smtClean="0"/>
              <a:t>, </a:t>
            </a:r>
            <a:r>
              <a:rPr lang="en-US" sz="2600" dirty="0" smtClean="0"/>
              <a:t>to </a:t>
            </a:r>
            <a:r>
              <a:rPr lang="en-US" sz="2600" b="1" dirty="0" smtClean="0"/>
              <a:t>areas</a:t>
            </a:r>
            <a:r>
              <a:rPr lang="en-US" sz="2600" dirty="0" smtClean="0"/>
              <a:t> </a:t>
            </a:r>
            <a:r>
              <a:rPr lang="en-US" sz="2600" b="1" dirty="0" smtClean="0"/>
              <a:t>of</a:t>
            </a:r>
            <a:r>
              <a:rPr lang="en-US" sz="2600" dirty="0" smtClean="0"/>
              <a:t> </a:t>
            </a:r>
            <a:r>
              <a:rPr lang="en-US" sz="2600" b="1" dirty="0" smtClean="0"/>
              <a:t>metabolism</a:t>
            </a:r>
            <a:r>
              <a:rPr lang="en-US" sz="2600" dirty="0" smtClean="0"/>
              <a:t> or </a:t>
            </a:r>
            <a:r>
              <a:rPr lang="en-US" sz="2600" b="1" dirty="0" smtClean="0"/>
              <a:t>storage</a:t>
            </a:r>
            <a:r>
              <a:rPr lang="en-US" sz="2600" dirty="0" smtClean="0"/>
              <a:t>, called </a:t>
            </a:r>
            <a:r>
              <a:rPr lang="en-US" sz="2600" b="1" i="1" dirty="0" smtClean="0"/>
              <a:t>Sinks</a:t>
            </a:r>
            <a:r>
              <a:rPr lang="en-US" sz="2600" i="1" dirty="0" smtClean="0"/>
              <a:t>.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/>
              <a:t>Sources </a:t>
            </a:r>
            <a:r>
              <a:rPr lang="en-US" sz="2600" dirty="0" smtClean="0"/>
              <a:t>include any </a:t>
            </a:r>
            <a:r>
              <a:rPr lang="en-US" sz="2600" b="1" dirty="0" smtClean="0"/>
              <a:t>exporting</a:t>
            </a:r>
            <a:r>
              <a:rPr lang="en-US" sz="2600" dirty="0" smtClean="0"/>
              <a:t> </a:t>
            </a:r>
            <a:r>
              <a:rPr lang="en-US" sz="2600" b="1" dirty="0" smtClean="0"/>
              <a:t>organs</a:t>
            </a:r>
            <a:r>
              <a:rPr lang="en-US" sz="2600" dirty="0" smtClean="0"/>
              <a:t>, typically mature leaves, that are capable of </a:t>
            </a:r>
            <a:r>
              <a:rPr lang="en-US" sz="2600" b="1" dirty="0" smtClean="0"/>
              <a:t>producing</a:t>
            </a:r>
            <a:r>
              <a:rPr lang="en-US" sz="2600" dirty="0" smtClean="0"/>
              <a:t> </a:t>
            </a:r>
            <a:r>
              <a:rPr lang="en-US" sz="2600" b="1" dirty="0" err="1" smtClean="0"/>
              <a:t>photosynthate</a:t>
            </a:r>
            <a:r>
              <a:rPr lang="en-US" sz="2600" dirty="0" smtClean="0"/>
              <a:t> (products of photosynthesis ) in excess of their own needs.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Another type of </a:t>
            </a:r>
            <a:r>
              <a:rPr lang="en-US" sz="2600" b="1" dirty="0" smtClean="0"/>
              <a:t>source</a:t>
            </a:r>
            <a:r>
              <a:rPr lang="en-US" sz="2600" dirty="0" smtClean="0"/>
              <a:t> is a </a:t>
            </a:r>
            <a:r>
              <a:rPr lang="en-US" sz="2600" b="1" dirty="0" smtClean="0"/>
              <a:t>storage</a:t>
            </a:r>
            <a:r>
              <a:rPr lang="en-US" sz="2600" dirty="0" smtClean="0"/>
              <a:t> </a:t>
            </a:r>
            <a:r>
              <a:rPr lang="en-US" sz="2600" b="1" dirty="0" smtClean="0"/>
              <a:t>organ</a:t>
            </a:r>
            <a:r>
              <a:rPr lang="en-US" sz="2600" dirty="0" smtClean="0"/>
              <a:t> during the exporting phase of its development. For example, the </a:t>
            </a:r>
            <a:r>
              <a:rPr lang="en-US" sz="2600" b="1" dirty="0" smtClean="0"/>
              <a:t>storage</a:t>
            </a:r>
            <a:r>
              <a:rPr lang="en-US" sz="2600" dirty="0" smtClean="0"/>
              <a:t> </a:t>
            </a:r>
            <a:r>
              <a:rPr lang="en-US" sz="2600" b="1" dirty="0" smtClean="0"/>
              <a:t>root</a:t>
            </a:r>
            <a:r>
              <a:rPr lang="en-US" sz="2600" dirty="0" smtClean="0"/>
              <a:t> of the biennial wild beet (</a:t>
            </a:r>
            <a:r>
              <a:rPr lang="en-US" sz="2600" i="1" dirty="0" smtClean="0"/>
              <a:t>Beta </a:t>
            </a:r>
            <a:r>
              <a:rPr lang="en-US" sz="2600" i="1" dirty="0" err="1" smtClean="0"/>
              <a:t>maritima</a:t>
            </a:r>
            <a:r>
              <a:rPr lang="en-US" sz="2600" i="1" dirty="0" smtClean="0"/>
              <a:t>).</a:t>
            </a:r>
            <a:endParaRPr lang="en-US" sz="2600" dirty="0" smtClean="0"/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/>
          </a:p>
          <a:p>
            <a:endParaRPr lang="en-US" sz="2600" dirty="0" smtClean="0">
              <a:latin typeface="+mn-lt"/>
            </a:endParaRP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 of translocation: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55" y="843377"/>
            <a:ext cx="8929718" cy="5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/>
              <a:t>Sinks </a:t>
            </a:r>
            <a:r>
              <a:rPr lang="en-US" sz="2600" dirty="0" smtClean="0"/>
              <a:t>include any </a:t>
            </a:r>
            <a:r>
              <a:rPr lang="en-US" sz="2600" b="1" dirty="0" err="1" smtClean="0"/>
              <a:t>nonphotosynthetic</a:t>
            </a:r>
            <a:r>
              <a:rPr lang="en-US" sz="2600" dirty="0" smtClean="0"/>
              <a:t> </a:t>
            </a:r>
            <a:r>
              <a:rPr lang="en-US" sz="2600" b="1" dirty="0" smtClean="0"/>
              <a:t>organs</a:t>
            </a:r>
            <a:r>
              <a:rPr lang="en-US" sz="2600" dirty="0" smtClean="0"/>
              <a:t> of the plant and </a:t>
            </a:r>
            <a:r>
              <a:rPr lang="en-US" sz="2600" b="1" dirty="0" smtClean="0"/>
              <a:t>organs</a:t>
            </a:r>
            <a:r>
              <a:rPr lang="en-US" sz="2600" dirty="0" smtClean="0"/>
              <a:t> </a:t>
            </a:r>
            <a:r>
              <a:rPr lang="en-US" sz="2600" b="1" dirty="0" smtClean="0"/>
              <a:t>that</a:t>
            </a:r>
            <a:r>
              <a:rPr lang="en-US" sz="2600" dirty="0" smtClean="0"/>
              <a:t> </a:t>
            </a:r>
            <a:r>
              <a:rPr lang="en-US" sz="2600" b="1" dirty="0" smtClean="0"/>
              <a:t>do</a:t>
            </a:r>
            <a:r>
              <a:rPr lang="en-US" sz="2600" dirty="0" smtClean="0"/>
              <a:t> </a:t>
            </a:r>
            <a:r>
              <a:rPr lang="en-US" sz="2600" b="1" dirty="0" smtClean="0"/>
              <a:t>not</a:t>
            </a:r>
            <a:r>
              <a:rPr lang="en-US" sz="2600" dirty="0" smtClean="0"/>
              <a:t> </a:t>
            </a:r>
            <a:r>
              <a:rPr lang="en-US" sz="2600" b="1" dirty="0" smtClean="0"/>
              <a:t>produce</a:t>
            </a:r>
            <a:r>
              <a:rPr lang="en-US" sz="2600" dirty="0" smtClean="0"/>
              <a:t> </a:t>
            </a:r>
            <a:r>
              <a:rPr lang="en-US" sz="2600" b="1" dirty="0" smtClean="0"/>
              <a:t>enough</a:t>
            </a:r>
            <a:r>
              <a:rPr lang="en-US" sz="2600" dirty="0" smtClean="0"/>
              <a:t> </a:t>
            </a:r>
            <a:r>
              <a:rPr lang="en-US" sz="2600" b="1" dirty="0" smtClean="0"/>
              <a:t>photosynthetic</a:t>
            </a:r>
            <a:r>
              <a:rPr lang="en-US" sz="2600" dirty="0" smtClean="0"/>
              <a:t> </a:t>
            </a:r>
            <a:r>
              <a:rPr lang="en-US" sz="2600" b="1" dirty="0" smtClean="0"/>
              <a:t>products</a:t>
            </a:r>
            <a:r>
              <a:rPr lang="en-US" sz="2600" dirty="0" smtClean="0"/>
              <a:t> to support their own growth or storage needs. 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 smtClean="0"/>
              <a:t>Roots</a:t>
            </a:r>
            <a:r>
              <a:rPr lang="en-US" sz="2600" dirty="0" smtClean="0"/>
              <a:t>, </a:t>
            </a:r>
            <a:r>
              <a:rPr lang="en-US" sz="2600" b="1" dirty="0" smtClean="0"/>
              <a:t>tubers</a:t>
            </a:r>
            <a:r>
              <a:rPr lang="en-US" sz="2600" dirty="0" smtClean="0"/>
              <a:t>, </a:t>
            </a:r>
            <a:r>
              <a:rPr lang="en-US" sz="2600" b="1" dirty="0" smtClean="0"/>
              <a:t>developing</a:t>
            </a:r>
            <a:r>
              <a:rPr lang="en-US" sz="2600" dirty="0" smtClean="0"/>
              <a:t> </a:t>
            </a:r>
            <a:r>
              <a:rPr lang="en-US" sz="2600" b="1" dirty="0" smtClean="0"/>
              <a:t>fruits</a:t>
            </a:r>
            <a:r>
              <a:rPr lang="en-US" sz="2600" dirty="0" smtClean="0"/>
              <a:t>, and </a:t>
            </a:r>
            <a:r>
              <a:rPr lang="en-US" sz="2600" b="1" dirty="0" smtClean="0"/>
              <a:t>immature</a:t>
            </a:r>
            <a:r>
              <a:rPr lang="en-US" sz="2600" dirty="0" smtClean="0"/>
              <a:t> </a:t>
            </a:r>
            <a:r>
              <a:rPr lang="en-US" sz="2600" b="1" dirty="0" smtClean="0"/>
              <a:t>leaves</a:t>
            </a:r>
            <a:r>
              <a:rPr lang="en-US" sz="2600" dirty="0" smtClean="0"/>
              <a:t>, which must import carbohydrate for normal development, are all examples of </a:t>
            </a:r>
            <a:r>
              <a:rPr lang="en-US" sz="2600" b="1" dirty="0" smtClean="0"/>
              <a:t>sink</a:t>
            </a:r>
            <a:r>
              <a:rPr lang="en-US" sz="2600" dirty="0" smtClean="0"/>
              <a:t> </a:t>
            </a:r>
            <a:r>
              <a:rPr lang="en-US" sz="2600" b="1" dirty="0" smtClean="0"/>
              <a:t>tissues</a:t>
            </a:r>
            <a:r>
              <a:rPr lang="en-US" sz="2600" dirty="0" smtClean="0"/>
              <a:t>. </a:t>
            </a:r>
          </a:p>
          <a:p>
            <a:pPr marL="457200" lvl="0" indent="-45720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All the studies support that, the </a:t>
            </a:r>
            <a:r>
              <a:rPr lang="en-US" sz="2600" b="1" dirty="0" smtClean="0"/>
              <a:t>source-to-sink</a:t>
            </a:r>
            <a:r>
              <a:rPr lang="en-US" sz="2600" dirty="0" smtClean="0"/>
              <a:t> is the pattern of translocation in the phloem.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Patterns of translocation: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</a:t>
            </a:r>
            <a:r>
              <a:rPr lang="en-US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Sink</a:t>
            </a:r>
          </a:p>
        </p:txBody>
      </p:sp>
      <p:pic>
        <p:nvPicPr>
          <p:cNvPr id="5" name="Picture 5" descr="image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r="10475" b="14286"/>
          <a:stretch>
            <a:fillRect/>
          </a:stretch>
        </p:blipFill>
        <p:spPr bwMode="auto">
          <a:xfrm>
            <a:off x="3571868" y="1500174"/>
            <a:ext cx="55721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92867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Phloem </a:t>
            </a:r>
            <a:r>
              <a:rPr lang="en-US" sz="2400" b="1" dirty="0" err="1" smtClean="0">
                <a:latin typeface="Century Gothic" pitchFamily="34" charset="0"/>
              </a:rPr>
              <a:t>translocates</a:t>
            </a:r>
            <a:r>
              <a:rPr lang="en-US" sz="2400" b="1" dirty="0" smtClean="0">
                <a:latin typeface="Century Gothic" pitchFamily="34" charset="0"/>
              </a:rPr>
              <a:t> sugars from a “</a:t>
            </a:r>
            <a:r>
              <a:rPr lang="en-US" sz="2400" b="1" dirty="0" smtClean="0">
                <a:solidFill>
                  <a:srgbClr val="C00000"/>
                </a:solidFill>
                <a:latin typeface="Century Gothic" pitchFamily="34" charset="0"/>
              </a:rPr>
              <a:t>source</a:t>
            </a:r>
            <a:r>
              <a:rPr lang="en-US" sz="2400" b="1" dirty="0" smtClean="0">
                <a:latin typeface="Century Gothic" pitchFamily="34" charset="0"/>
              </a:rPr>
              <a:t>” to a “</a:t>
            </a: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sink</a:t>
            </a:r>
            <a:r>
              <a:rPr lang="en-US" sz="2400" b="1" dirty="0" smtClean="0">
                <a:latin typeface="Century Gothic" pitchFamily="34" charset="0"/>
              </a:rPr>
              <a:t>”</a:t>
            </a:r>
            <a:endParaRPr lang="ar-EG" sz="2400" dirty="0"/>
          </a:p>
        </p:txBody>
      </p:sp>
      <p:sp>
        <p:nvSpPr>
          <p:cNvPr id="8" name="Rectangle 7"/>
          <p:cNvSpPr/>
          <p:nvPr/>
        </p:nvSpPr>
        <p:spPr>
          <a:xfrm>
            <a:off x="59715" y="1285860"/>
            <a:ext cx="3805704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Source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Any exporting region  that produces sugars above its own needs.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dirty="0" smtClean="0">
                <a:latin typeface="+mn-lt"/>
              </a:rPr>
              <a:t>(usually mature leaves)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b="1" i="1" dirty="0" smtClean="0">
                <a:solidFill>
                  <a:srgbClr val="002060"/>
                </a:solidFill>
                <a:latin typeface="+mn-lt"/>
              </a:rPr>
              <a:t>Sink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Any area that does not produce enough sugars to meet its own needs.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200" dirty="0" smtClean="0">
                <a:latin typeface="+mn-lt"/>
              </a:rPr>
              <a:t>(roots, immature leaves)</a:t>
            </a:r>
            <a:endParaRPr lang="ar-EG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36-17-SieveTubePressFlow-L.gif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721" r="5067" b="4986"/>
          <a:stretch>
            <a:fillRect/>
          </a:stretch>
        </p:blipFill>
        <p:spPr bwMode="auto">
          <a:xfrm>
            <a:off x="5375562" y="984091"/>
            <a:ext cx="3713018" cy="51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Mechanism of translocation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857232"/>
            <a:ext cx="5278583" cy="547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</a:pPr>
            <a:r>
              <a:rPr lang="en-US" sz="2800" dirty="0"/>
              <a:t>In </a:t>
            </a:r>
            <a:r>
              <a:rPr lang="en-US" sz="2800" b="1" dirty="0"/>
              <a:t>source </a:t>
            </a:r>
            <a:r>
              <a:rPr lang="en-US" sz="2800" b="1" dirty="0" smtClean="0"/>
              <a:t>tissue :</a:t>
            </a:r>
            <a:endParaRPr lang="en-US" sz="2800" dirty="0"/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50" b="1" dirty="0" smtClean="0"/>
              <a:t>Phloem loading: </a:t>
            </a:r>
            <a:r>
              <a:rPr lang="en-US" sz="2250" dirty="0" smtClean="0"/>
              <a:t>Active transport (</a:t>
            </a:r>
            <a:r>
              <a:rPr lang="en-US" sz="2250" b="1" dirty="0" smtClean="0"/>
              <a:t>using ATP energy) </a:t>
            </a:r>
            <a:r>
              <a:rPr lang="en-US" sz="2250" dirty="0" smtClean="0"/>
              <a:t>of sugars from photosynthetic cells into </a:t>
            </a:r>
            <a:r>
              <a:rPr lang="en-US" sz="2250" dirty="0"/>
              <a:t>companion cells and sieve </a:t>
            </a:r>
            <a:r>
              <a:rPr lang="en-US" sz="2250" dirty="0" smtClean="0"/>
              <a:t>elements</a:t>
            </a:r>
            <a:r>
              <a:rPr lang="en-US" sz="2250" dirty="0"/>
              <a:t>.  </a:t>
            </a:r>
            <a:endParaRPr lang="en-US" sz="2250" dirty="0" smtClean="0"/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50" b="1" dirty="0" smtClean="0"/>
              <a:t>Phloem</a:t>
            </a:r>
            <a:r>
              <a:rPr lang="en-US" sz="2250" dirty="0" smtClean="0"/>
              <a:t> </a:t>
            </a:r>
            <a:r>
              <a:rPr lang="en-US" sz="2250" b="1" dirty="0" smtClean="0"/>
              <a:t>loading</a:t>
            </a:r>
            <a:r>
              <a:rPr lang="en-US" sz="2250" dirty="0" smtClean="0"/>
              <a:t> leads to more sugars (the phloem cells become </a:t>
            </a:r>
            <a:r>
              <a:rPr lang="en-US" sz="2250" b="1" dirty="0" smtClean="0"/>
              <a:t>hypertonic</a:t>
            </a:r>
            <a:r>
              <a:rPr lang="en-US" sz="2250" dirty="0" smtClean="0"/>
              <a:t>),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50" dirty="0" smtClean="0"/>
              <a:t>In response, the </a:t>
            </a:r>
            <a:r>
              <a:rPr lang="en-US" sz="2250" b="1" dirty="0" smtClean="0"/>
              <a:t>water</a:t>
            </a:r>
            <a:r>
              <a:rPr lang="en-US" sz="2250" dirty="0" smtClean="0"/>
              <a:t> </a:t>
            </a:r>
            <a:r>
              <a:rPr lang="en-US" sz="2250" b="1" dirty="0" smtClean="0"/>
              <a:t>flows </a:t>
            </a:r>
            <a:r>
              <a:rPr lang="en-US" sz="2250" dirty="0" smtClean="0"/>
              <a:t>from the </a:t>
            </a:r>
            <a:r>
              <a:rPr lang="en-US" sz="2250" b="1" dirty="0" smtClean="0"/>
              <a:t>xylem</a:t>
            </a:r>
            <a:r>
              <a:rPr lang="en-US" sz="2250" dirty="0" smtClean="0"/>
              <a:t> </a:t>
            </a:r>
            <a:r>
              <a:rPr lang="en-US" sz="2250" b="1" dirty="0" smtClean="0"/>
              <a:t>into sieve</a:t>
            </a:r>
            <a:r>
              <a:rPr lang="en-US" sz="2250" dirty="0" smtClean="0"/>
              <a:t> </a:t>
            </a:r>
            <a:r>
              <a:rPr lang="en-US" sz="2250" b="1" dirty="0" smtClean="0"/>
              <a:t>elements</a:t>
            </a:r>
            <a:r>
              <a:rPr lang="en-US" sz="2250" dirty="0" smtClean="0"/>
              <a:t> by </a:t>
            </a:r>
            <a:r>
              <a:rPr lang="en-US" sz="2250" b="1" dirty="0" smtClean="0"/>
              <a:t>osmosis.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50" b="1" dirty="0" smtClean="0"/>
              <a:t>     </a:t>
            </a:r>
            <a:r>
              <a:rPr lang="en-US" sz="2250" dirty="0" smtClean="0"/>
              <a:t>Thus, </a:t>
            </a:r>
            <a:r>
              <a:rPr lang="en-US" sz="2250" b="1" dirty="0" smtClean="0"/>
              <a:t>phloem</a:t>
            </a:r>
            <a:r>
              <a:rPr lang="en-US" sz="2250" dirty="0" smtClean="0"/>
              <a:t> </a:t>
            </a:r>
            <a:r>
              <a:rPr lang="en-US" sz="2250" b="1" dirty="0" err="1" smtClean="0"/>
              <a:t>turgor</a:t>
            </a:r>
            <a:r>
              <a:rPr lang="en-US" sz="2250" dirty="0" smtClean="0"/>
              <a:t> </a:t>
            </a:r>
            <a:r>
              <a:rPr lang="en-US" sz="2250" b="1" dirty="0" smtClean="0"/>
              <a:t>pressure</a:t>
            </a:r>
            <a:r>
              <a:rPr lang="en-US" sz="2250" dirty="0" smtClean="0"/>
              <a:t> </a:t>
            </a:r>
            <a:r>
              <a:rPr lang="en-US" sz="2250" b="1" dirty="0" smtClean="0"/>
              <a:t>increases</a:t>
            </a:r>
            <a:r>
              <a:rPr lang="en-US" sz="2250" dirty="0" smtClean="0"/>
              <a:t>.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36-17-SieveTubePressFlow-L.gif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721" r="5067" b="4986"/>
          <a:stretch>
            <a:fillRect/>
          </a:stretch>
        </p:blipFill>
        <p:spPr bwMode="auto">
          <a:xfrm>
            <a:off x="5375562" y="984091"/>
            <a:ext cx="3713018" cy="51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Mechanism of translocation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857232"/>
            <a:ext cx="5250874" cy="54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20000"/>
              </a:spcBef>
            </a:pPr>
            <a:r>
              <a:rPr lang="en-US" sz="2800" dirty="0"/>
              <a:t>In </a:t>
            </a:r>
            <a:r>
              <a:rPr lang="en-US" sz="2800" b="1" dirty="0" smtClean="0"/>
              <a:t>sink tissue :</a:t>
            </a:r>
            <a:endParaRPr lang="en-US" sz="2800" dirty="0"/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50" b="1" dirty="0" smtClean="0"/>
              <a:t>Phloem</a:t>
            </a:r>
            <a:r>
              <a:rPr lang="en-US" sz="2250" dirty="0" smtClean="0"/>
              <a:t> </a:t>
            </a:r>
            <a:r>
              <a:rPr lang="en-US" sz="2250" b="1" dirty="0" smtClean="0"/>
              <a:t>unloading:</a:t>
            </a:r>
            <a:r>
              <a:rPr lang="en-US" sz="2250" dirty="0" smtClean="0"/>
              <a:t> active transport of sugars from sieve elements to sink cells, leads to lower sugar concentration in the phloem (phloem cells become </a:t>
            </a:r>
            <a:r>
              <a:rPr lang="en-US" sz="2250" b="1" dirty="0" smtClean="0"/>
              <a:t>hypotonic</a:t>
            </a:r>
            <a:r>
              <a:rPr lang="en-US" sz="2250" dirty="0" smtClean="0"/>
              <a:t>).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50" b="1" dirty="0" smtClean="0"/>
              <a:t>Water</a:t>
            </a:r>
            <a:r>
              <a:rPr lang="en-US" sz="2250" dirty="0" smtClean="0"/>
              <a:t> </a:t>
            </a:r>
            <a:r>
              <a:rPr lang="en-US" sz="2250" b="1" dirty="0" smtClean="0"/>
              <a:t>leaves</a:t>
            </a:r>
            <a:r>
              <a:rPr lang="en-US" sz="2250" dirty="0" smtClean="0"/>
              <a:t> the </a:t>
            </a:r>
            <a:r>
              <a:rPr lang="en-US" sz="2250" b="1" dirty="0" smtClean="0"/>
              <a:t>phloem</a:t>
            </a:r>
            <a:r>
              <a:rPr lang="en-US" sz="2250" dirty="0" smtClean="0"/>
              <a:t> and </a:t>
            </a:r>
            <a:r>
              <a:rPr lang="en-US" sz="2250" b="1" dirty="0" smtClean="0"/>
              <a:t>enters</a:t>
            </a:r>
            <a:r>
              <a:rPr lang="en-US" sz="2250" dirty="0" smtClean="0"/>
              <a:t> the </a:t>
            </a:r>
            <a:r>
              <a:rPr lang="en-US" sz="2250" b="1" dirty="0" smtClean="0"/>
              <a:t>sink</a:t>
            </a:r>
            <a:r>
              <a:rPr lang="en-US" sz="2250" dirty="0" smtClean="0"/>
              <a:t> </a:t>
            </a:r>
            <a:r>
              <a:rPr lang="en-US" sz="2250" b="1" dirty="0" smtClean="0"/>
              <a:t>sieve</a:t>
            </a:r>
            <a:r>
              <a:rPr lang="en-US" sz="2250" dirty="0" smtClean="0"/>
              <a:t> </a:t>
            </a:r>
            <a:r>
              <a:rPr lang="en-US" sz="2250" b="1" dirty="0" smtClean="0"/>
              <a:t>elements</a:t>
            </a:r>
            <a:r>
              <a:rPr lang="en-US" sz="2250" dirty="0" smtClean="0"/>
              <a:t> and the </a:t>
            </a:r>
            <a:r>
              <a:rPr lang="en-US" sz="2250" b="1" dirty="0" smtClean="0"/>
              <a:t>xylem</a:t>
            </a:r>
            <a:r>
              <a:rPr lang="en-US" sz="2250" dirty="0" smtClean="0"/>
              <a:t> (by osmosis).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250" dirty="0" smtClean="0"/>
              <a:t>  Thus, </a:t>
            </a:r>
            <a:r>
              <a:rPr lang="en-US" sz="2250" b="1" dirty="0" smtClean="0"/>
              <a:t>phloem</a:t>
            </a:r>
            <a:r>
              <a:rPr lang="en-US" sz="2250" dirty="0" smtClean="0"/>
              <a:t> </a:t>
            </a:r>
            <a:r>
              <a:rPr lang="en-US" sz="2250" b="1" dirty="0" err="1" smtClean="0"/>
              <a:t>turgor</a:t>
            </a:r>
            <a:r>
              <a:rPr lang="en-US" sz="2250" dirty="0" smtClean="0"/>
              <a:t> </a:t>
            </a:r>
            <a:r>
              <a:rPr lang="en-US" sz="2250" b="1" dirty="0" smtClean="0"/>
              <a:t>pressure</a:t>
            </a:r>
            <a:r>
              <a:rPr lang="en-US" sz="2250" dirty="0" smtClean="0"/>
              <a:t> </a:t>
            </a:r>
            <a:r>
              <a:rPr lang="en-US" sz="2250" b="1" dirty="0" smtClean="0"/>
              <a:t>decreases</a:t>
            </a:r>
            <a:r>
              <a:rPr lang="en-US" sz="22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Pressure-Flow Model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131" y="827359"/>
            <a:ext cx="903316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/>
              <a:t>Phloem translocation </a:t>
            </a:r>
            <a:r>
              <a:rPr lang="en-US" sz="2400" dirty="0" smtClean="0"/>
              <a:t>is driven by a </a:t>
            </a:r>
            <a:r>
              <a:rPr lang="en-US" sz="2400" b="1" dirty="0" smtClean="0"/>
              <a:t>gradient of pressure </a:t>
            </a:r>
            <a:r>
              <a:rPr lang="en-US" sz="2400" dirty="0" smtClean="0"/>
              <a:t>generated</a:t>
            </a:r>
            <a:r>
              <a:rPr lang="en-US" sz="2400" b="1" dirty="0" smtClean="0"/>
              <a:t> </a:t>
            </a:r>
            <a:r>
              <a:rPr lang="en-US" sz="2400" dirty="0" smtClean="0"/>
              <a:t>by the differences in solute concentration between </a:t>
            </a:r>
            <a:r>
              <a:rPr lang="en-US" sz="2400" b="1" dirty="0" smtClean="0"/>
              <a:t>source</a:t>
            </a:r>
            <a:r>
              <a:rPr lang="en-US" sz="2400" dirty="0" smtClean="0"/>
              <a:t> and </a:t>
            </a:r>
            <a:r>
              <a:rPr lang="en-US" sz="2400" b="1" dirty="0" smtClean="0"/>
              <a:t>sink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3" descr="PP10100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3638"/>
          <a:stretch>
            <a:fillRect/>
          </a:stretch>
        </p:blipFill>
        <p:spPr bwMode="auto">
          <a:xfrm>
            <a:off x="225974" y="2000240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Rates of movement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131" y="827359"/>
            <a:ext cx="90331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 smtClean="0"/>
              <a:t>Rate of translocation: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/>
              <a:t>The rate of movement of materials in the sieve elements can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500" dirty="0" smtClean="0"/>
              <a:t>	be expressed in two ways : 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/>
              <a:t>The velocity</a:t>
            </a:r>
            <a:r>
              <a:rPr lang="en-US" sz="2500" dirty="0" smtClean="0"/>
              <a:t>, the linear distance traveled per unit time.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500" b="1" dirty="0" smtClean="0"/>
              <a:t>The mass transfer rate</a:t>
            </a:r>
            <a:r>
              <a:rPr lang="en-US" sz="2500" dirty="0" smtClean="0"/>
              <a:t>, the quantity of material passing through a given cross section of phloem or sieve elements per unit time.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500" dirty="0" smtClean="0"/>
              <a:t>Both velocities and mass transfer rates can be measured with radioactive tracers.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566" y="1357298"/>
            <a:ext cx="9033160" cy="123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600" dirty="0" smtClean="0"/>
              <a:t>The movement of sucrose from the </a:t>
            </a:r>
            <a:r>
              <a:rPr lang="en-US" sz="2600" dirty="0" err="1" smtClean="0"/>
              <a:t>mesophyll</a:t>
            </a:r>
            <a:r>
              <a:rPr lang="en-US" sz="2600" dirty="0" smtClean="0"/>
              <a:t> chloroplasts to the sieve elements of mature leaves include several steps ;</a:t>
            </a:r>
          </a:p>
        </p:txBody>
      </p:sp>
      <p:pic>
        <p:nvPicPr>
          <p:cNvPr id="7" name="Picture 4" descr="pp10141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308"/>
          <a:stretch>
            <a:fillRect/>
          </a:stretch>
        </p:blipFill>
        <p:spPr>
          <a:xfrm>
            <a:off x="1599314" y="2813768"/>
            <a:ext cx="5634046" cy="32584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0166" y="4286256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Mesophyll</a:t>
            </a:r>
            <a:r>
              <a:rPr lang="en-US" b="1" dirty="0" smtClean="0"/>
              <a:t> cells</a:t>
            </a:r>
            <a:endParaRPr lang="ar-EG" b="1" dirty="0"/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214678" y="4429132"/>
            <a:ext cx="121444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45465" y="1547721"/>
            <a:ext cx="4778920" cy="41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500" b="1" dirty="0" smtClean="0"/>
              <a:t>At </a:t>
            </a:r>
            <a:r>
              <a:rPr lang="en-US" sz="2500" b="1" dirty="0" err="1" smtClean="0"/>
              <a:t>mesophyll</a:t>
            </a:r>
            <a:r>
              <a:rPr lang="en-US" sz="2500" b="1" dirty="0" smtClean="0"/>
              <a:t> cells : </a:t>
            </a:r>
          </a:p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500" b="1" dirty="0" smtClean="0"/>
              <a:t>	</a:t>
            </a:r>
            <a:r>
              <a:rPr lang="en-US" sz="2400" b="1" dirty="0" err="1" smtClean="0"/>
              <a:t>Triose</a:t>
            </a:r>
            <a:r>
              <a:rPr lang="en-US" sz="2400" b="1" dirty="0" smtClean="0"/>
              <a:t> phosphate</a:t>
            </a:r>
            <a:r>
              <a:rPr lang="en-US" sz="2400" dirty="0" smtClean="0"/>
              <a:t>, formed from photosynthesis during the day is </a:t>
            </a:r>
            <a:r>
              <a:rPr lang="en-US" sz="2400" b="1" dirty="0" smtClean="0"/>
              <a:t>moved</a:t>
            </a:r>
            <a:r>
              <a:rPr lang="en-US" sz="2400" dirty="0" smtClean="0"/>
              <a:t> from chloroplast  </a:t>
            </a:r>
            <a:r>
              <a:rPr lang="en-US" sz="2400" b="1" dirty="0" smtClean="0"/>
              <a:t>to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cytosol</a:t>
            </a:r>
            <a:r>
              <a:rPr lang="en-US" sz="2400" dirty="0" smtClean="0"/>
              <a:t>.</a:t>
            </a:r>
          </a:p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400" dirty="0" smtClean="0"/>
              <a:t>	At night, </a:t>
            </a:r>
            <a:r>
              <a:rPr lang="en-US" sz="2400" b="1" dirty="0" err="1" smtClean="0"/>
              <a:t>Triose</a:t>
            </a:r>
            <a:r>
              <a:rPr lang="en-US" sz="2400" dirty="0" smtClean="0"/>
              <a:t> </a:t>
            </a:r>
            <a:r>
              <a:rPr lang="en-US" sz="2400" b="1" dirty="0" smtClean="0"/>
              <a:t>phosphate</a:t>
            </a:r>
            <a:r>
              <a:rPr lang="en-US" sz="2400" dirty="0" smtClean="0"/>
              <a:t>   is converted to sucrose.</a:t>
            </a:r>
          </a:p>
        </p:txBody>
      </p:sp>
      <p:pic>
        <p:nvPicPr>
          <p:cNvPr id="5" name="Picture 6" descr="pp1014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416"/>
          <a:stretch>
            <a:fillRect/>
          </a:stretch>
        </p:blipFill>
        <p:spPr>
          <a:xfrm>
            <a:off x="4816482" y="1388427"/>
            <a:ext cx="4256112" cy="4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</a:t>
            </a:r>
            <a:r>
              <a:rPr lang="en-US" sz="2600" b="1" dirty="0" smtClean="0"/>
              <a:t>vascular bundle </a:t>
            </a:r>
            <a:r>
              <a:rPr lang="en-US" sz="2600" dirty="0" smtClean="0">
                <a:latin typeface="+mn-lt"/>
              </a:rPr>
              <a:t>is a strand of specialized </a:t>
            </a:r>
            <a:r>
              <a:rPr lang="en-US" sz="2600" b="1" dirty="0" smtClean="0">
                <a:latin typeface="+mn-lt"/>
              </a:rPr>
              <a:t>vascular</a:t>
            </a:r>
            <a:r>
              <a:rPr lang="en-US" sz="2600" dirty="0" smtClean="0">
                <a:latin typeface="+mn-lt"/>
              </a:rPr>
              <a:t> tissue of </a:t>
            </a:r>
            <a:r>
              <a:rPr lang="en-US" sz="2600" b="1" dirty="0" smtClean="0">
                <a:latin typeface="+mn-lt"/>
              </a:rPr>
              <a:t>vascular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plants</a:t>
            </a:r>
            <a:r>
              <a:rPr lang="en-US" sz="2600" dirty="0" smtClean="0">
                <a:latin typeface="+mn-lt"/>
              </a:rPr>
              <a:t> consisting mostly of </a:t>
            </a:r>
            <a:r>
              <a:rPr lang="en-US" sz="2600" b="1" dirty="0" smtClean="0">
                <a:latin typeface="+mn-lt"/>
              </a:rPr>
              <a:t>xylem</a:t>
            </a:r>
            <a:r>
              <a:rPr lang="en-US" sz="2600" dirty="0" smtClean="0">
                <a:latin typeface="+mn-lt"/>
              </a:rPr>
              <a:t> and </a:t>
            </a:r>
            <a:r>
              <a:rPr lang="en-US" sz="2600" b="1" dirty="0" smtClean="0">
                <a:latin typeface="+mn-lt"/>
              </a:rPr>
              <a:t>phloem.</a:t>
            </a:r>
          </a:p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The </a:t>
            </a:r>
            <a:r>
              <a:rPr lang="en-US" sz="2600" b="1" dirty="0" smtClean="0">
                <a:latin typeface="+mn-lt"/>
              </a:rPr>
              <a:t>phloem</a:t>
            </a:r>
            <a:r>
              <a:rPr lang="en-US" sz="2600" dirty="0" smtClean="0">
                <a:latin typeface="+mn-lt"/>
              </a:rPr>
              <a:t> is the tissue that </a:t>
            </a:r>
            <a:r>
              <a:rPr lang="en-US" sz="2600" b="1" dirty="0" smtClean="0"/>
              <a:t>transports</a:t>
            </a:r>
            <a:r>
              <a:rPr lang="en-US" sz="2600" dirty="0" smtClean="0"/>
              <a:t>  </a:t>
            </a:r>
            <a:r>
              <a:rPr lang="en-US" sz="2600" dirty="0" smtClean="0">
                <a:latin typeface="+mn-lt"/>
              </a:rPr>
              <a:t>the products of photosynthesis (</a:t>
            </a:r>
            <a:r>
              <a:rPr lang="en-US" sz="2600" b="1" dirty="0" smtClean="0">
                <a:latin typeface="+mn-lt"/>
              </a:rPr>
              <a:t>carbohydrates</a:t>
            </a:r>
            <a:r>
              <a:rPr lang="en-US" sz="2600" dirty="0" smtClean="0">
                <a:latin typeface="+mn-lt"/>
              </a:rPr>
              <a:t>) from mature leaves to areas of growth and storage, including the roots. </a:t>
            </a:r>
          </a:p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This transport process is called </a:t>
            </a:r>
            <a:r>
              <a:rPr lang="en-US" sz="2600" b="1" dirty="0" smtClean="0">
                <a:latin typeface="+mn-lt"/>
              </a:rPr>
              <a:t>translocation</a:t>
            </a:r>
            <a:r>
              <a:rPr lang="en-US" sz="2600" dirty="0" smtClean="0">
                <a:latin typeface="+mn-lt"/>
              </a:rPr>
              <a:t>.</a:t>
            </a:r>
          </a:p>
          <a:p>
            <a:pPr marL="514350" indent="-51435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Monocots and </a:t>
            </a:r>
            <a:r>
              <a:rPr lang="en-US" sz="2600" dirty="0" err="1" smtClean="0">
                <a:latin typeface="+mn-lt"/>
              </a:rPr>
              <a:t>dicots</a:t>
            </a:r>
            <a:r>
              <a:rPr lang="en-US" sz="2600" dirty="0" smtClean="0">
                <a:latin typeface="+mn-lt"/>
              </a:rPr>
              <a:t> differ in the </a:t>
            </a:r>
            <a:r>
              <a:rPr lang="en-US" sz="2600" b="1" dirty="0" smtClean="0">
                <a:latin typeface="+mn-lt"/>
              </a:rPr>
              <a:t>arrangement</a:t>
            </a:r>
            <a:r>
              <a:rPr lang="en-US" sz="2600" dirty="0" smtClean="0">
                <a:latin typeface="+mn-lt"/>
              </a:rPr>
              <a:t> of their </a:t>
            </a:r>
            <a:r>
              <a:rPr lang="en-US" sz="2600" b="1" dirty="0" smtClean="0">
                <a:latin typeface="+mn-lt"/>
              </a:rPr>
              <a:t>vascular</a:t>
            </a:r>
            <a:r>
              <a:rPr lang="en-US" sz="2600" dirty="0" smtClean="0">
                <a:latin typeface="+mn-lt"/>
              </a:rPr>
              <a:t> </a:t>
            </a:r>
            <a:r>
              <a:rPr lang="en-US" sz="2600" b="1" dirty="0" smtClean="0">
                <a:latin typeface="+mn-lt"/>
              </a:rPr>
              <a:t>bundles</a:t>
            </a:r>
            <a:r>
              <a:rPr lang="en-US" sz="2600" dirty="0" smtClean="0">
                <a:latin typeface="+mn-lt"/>
              </a:rPr>
              <a:t> in the stem and roots.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57222" y="1500594"/>
            <a:ext cx="48768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 startAt="2"/>
            </a:pPr>
            <a:r>
              <a:rPr lang="en-US" sz="2500" b="1" dirty="0" smtClean="0"/>
              <a:t>Sucrose then moves from the </a:t>
            </a:r>
            <a:r>
              <a:rPr lang="en-US" sz="2500" b="1" dirty="0" err="1" smtClean="0"/>
              <a:t>mesophyll</a:t>
            </a:r>
            <a:r>
              <a:rPr lang="en-US" sz="2500" b="1" dirty="0" smtClean="0"/>
              <a:t> cell</a:t>
            </a:r>
            <a:r>
              <a:rPr lang="en-US" sz="2500" dirty="0" smtClean="0"/>
              <a:t> to near     the sieve elements in the smallest veins of the leaf.</a:t>
            </a:r>
          </a:p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500" dirty="0" smtClean="0"/>
              <a:t>	known as </a:t>
            </a:r>
            <a:r>
              <a:rPr lang="en-US" sz="2500" b="1" dirty="0" smtClean="0"/>
              <a:t>short-distance transport pathway </a:t>
            </a:r>
            <a:r>
              <a:rPr lang="en-US" sz="2500" dirty="0" smtClean="0"/>
              <a:t>– usually covers a distance of only two or three cells.</a:t>
            </a:r>
          </a:p>
        </p:txBody>
      </p:sp>
      <p:pic>
        <p:nvPicPr>
          <p:cNvPr id="5" name="Picture 6" descr="pp1014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416"/>
          <a:stretch>
            <a:fillRect/>
          </a:stretch>
        </p:blipFill>
        <p:spPr>
          <a:xfrm>
            <a:off x="4816482" y="1388427"/>
            <a:ext cx="4256112" cy="4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357222" y="1477511"/>
            <a:ext cx="4814056" cy="480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600" b="1" dirty="0" smtClean="0"/>
              <a:t>Sieve element loading :</a:t>
            </a:r>
          </a:p>
          <a:p>
            <a:pPr marL="971550" lvl="1" indent="-514350"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sz="2500" b="1" dirty="0" smtClean="0"/>
              <a:t>	</a:t>
            </a:r>
            <a:r>
              <a:rPr lang="en-US" sz="2500" dirty="0" smtClean="0"/>
              <a:t>Sugars are </a:t>
            </a:r>
            <a:r>
              <a:rPr lang="en-US" sz="2500" dirty="0" err="1" smtClean="0"/>
              <a:t>translocated</a:t>
            </a:r>
            <a:r>
              <a:rPr lang="en-US" sz="2500" dirty="0" smtClean="0"/>
              <a:t> into the sieve elements and companion cells. Sugars become more concentrated in sieve elements and companion cells than in </a:t>
            </a:r>
            <a:r>
              <a:rPr lang="en-US" sz="2500" dirty="0" err="1" smtClean="0"/>
              <a:t>mesophyll</a:t>
            </a:r>
            <a:r>
              <a:rPr lang="en-US" sz="2500" dirty="0" smtClean="0"/>
              <a:t> cells.</a:t>
            </a:r>
          </a:p>
        </p:txBody>
      </p:sp>
      <p:pic>
        <p:nvPicPr>
          <p:cNvPr id="5" name="Picture 6" descr="pp1014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416"/>
          <a:stretch>
            <a:fillRect/>
          </a:stretch>
        </p:blipFill>
        <p:spPr>
          <a:xfrm>
            <a:off x="4816482" y="1388427"/>
            <a:ext cx="4256112" cy="4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0841" y="1506101"/>
            <a:ext cx="43780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b="1" dirty="0" smtClean="0"/>
              <a:t>Once inside sieve elements, </a:t>
            </a:r>
            <a:r>
              <a:rPr lang="en-US" sz="2500" dirty="0" smtClean="0"/>
              <a:t>sucrose and other solutes are </a:t>
            </a:r>
            <a:r>
              <a:rPr lang="en-US" sz="2500" dirty="0" err="1" smtClean="0"/>
              <a:t>translocated</a:t>
            </a:r>
            <a:r>
              <a:rPr lang="en-US" sz="2500" dirty="0" smtClean="0"/>
              <a:t> away from the source (</a:t>
            </a:r>
            <a:r>
              <a:rPr lang="en-US" sz="2500" b="1" dirty="0" smtClean="0"/>
              <a:t>export),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500" dirty="0" smtClean="0"/>
              <a:t>	the translocation through the vascular system to the sink is known as long-distance transport.</a:t>
            </a:r>
          </a:p>
        </p:txBody>
      </p:sp>
      <p:pic>
        <p:nvPicPr>
          <p:cNvPr id="7" name="Content Placeholder 6" descr="pp10142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416"/>
          <a:stretch>
            <a:fillRect/>
          </a:stretch>
        </p:blipFill>
        <p:spPr>
          <a:xfrm>
            <a:off x="4816482" y="1388427"/>
            <a:ext cx="4256112" cy="48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</a:rPr>
              <a:t>From Chloroplasts to sieve elements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57298"/>
            <a:ext cx="5015345" cy="502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 smtClean="0">
                <a:latin typeface="+mn-lt"/>
              </a:rPr>
              <a:t>Photosynthates</a:t>
            </a:r>
            <a:r>
              <a:rPr lang="en-US" sz="2400" dirty="0" smtClean="0">
                <a:latin typeface="+mn-lt"/>
              </a:rPr>
              <a:t> (photosynthesis products) can move from </a:t>
            </a:r>
            <a:r>
              <a:rPr lang="en-US" sz="2400" dirty="0" err="1" smtClean="0">
                <a:latin typeface="+mn-lt"/>
              </a:rPr>
              <a:t>mesophyll</a:t>
            </a:r>
            <a:r>
              <a:rPr lang="en-US" sz="2400" dirty="0" smtClean="0">
                <a:latin typeface="+mn-lt"/>
              </a:rPr>
              <a:t> cells to sieve elements by either </a:t>
            </a:r>
            <a:r>
              <a:rPr lang="en-US" sz="2400" b="1" dirty="0" smtClean="0">
                <a:latin typeface="+mn-lt"/>
              </a:rPr>
              <a:t>apoplast</a:t>
            </a:r>
            <a:r>
              <a:rPr lang="en-US" sz="2400" dirty="0" smtClean="0">
                <a:latin typeface="+mn-lt"/>
              </a:rPr>
              <a:t> or </a:t>
            </a:r>
            <a:r>
              <a:rPr lang="en-US" sz="2400" b="1" dirty="0" err="1" smtClean="0">
                <a:latin typeface="+mn-lt"/>
              </a:rPr>
              <a:t>symplast</a:t>
            </a:r>
            <a:r>
              <a:rPr lang="en-US" sz="2400" dirty="0" smtClean="0">
                <a:latin typeface="+mn-lt"/>
              </a:rPr>
              <a:t> pathway.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	Active transport , 	requires energy,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	the energy dissipated  by protons </a:t>
            </a:r>
            <a:r>
              <a:rPr lang="en-US" sz="2400" b="1" dirty="0" smtClean="0">
                <a:latin typeface="+mn-lt"/>
              </a:rPr>
              <a:t>(H</a:t>
            </a:r>
            <a:r>
              <a:rPr lang="en-US" sz="2400" b="1" baseline="30000" dirty="0" smtClean="0">
                <a:latin typeface="+mn-lt"/>
              </a:rPr>
              <a:t>+</a:t>
            </a:r>
            <a:r>
              <a:rPr lang="en-US" sz="2400" b="1" dirty="0" smtClean="0">
                <a:latin typeface="+mn-lt"/>
              </a:rPr>
              <a:t>) </a:t>
            </a:r>
            <a:r>
              <a:rPr lang="en-US" sz="2400" dirty="0" smtClean="0">
                <a:latin typeface="+mn-lt"/>
              </a:rPr>
              <a:t>moving back into the cell is coupled to the uptake of sucrose</a:t>
            </a:r>
          </a:p>
        </p:txBody>
      </p:sp>
      <p:pic>
        <p:nvPicPr>
          <p:cNvPr id="10" name="Picture 6" descr="pp1016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b="4100"/>
          <a:stretch>
            <a:fillRect/>
          </a:stretch>
        </p:blipFill>
        <p:spPr>
          <a:xfrm>
            <a:off x="5000628" y="1496290"/>
            <a:ext cx="4100514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atin typeface="Comic Sans MS" pitchFamily="66" charset="0"/>
              </a:rPr>
              <a:t>Symplast</a:t>
            </a:r>
            <a:r>
              <a:rPr lang="en-US" sz="2400" b="1" dirty="0" smtClean="0">
                <a:latin typeface="Comic Sans MS" pitchFamily="66" charset="0"/>
              </a:rPr>
              <a:t> pathway</a:t>
            </a: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398863"/>
            <a:ext cx="9019309" cy="17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presence of open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plasmodesmata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different cells in the pathway,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500" dirty="0" smtClean="0">
                <a:latin typeface="+mn-lt"/>
              </a:rPr>
              <a:t>depends on plant species that transport sugars other than sucrose.</a:t>
            </a:r>
          </a:p>
        </p:txBody>
      </p:sp>
      <p:pic>
        <p:nvPicPr>
          <p:cNvPr id="8" name="Picture 6" descr="pp101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r="15625" b="26974"/>
          <a:stretch>
            <a:fillRect/>
          </a:stretch>
        </p:blipFill>
        <p:spPr>
          <a:xfrm>
            <a:off x="285720" y="3786190"/>
            <a:ext cx="8601570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1323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loading</a:t>
            </a:r>
          </a:p>
          <a:p>
            <a:pPr algn="ctr" eaLnBrk="1" hangingPunct="1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atin typeface="Comic Sans MS" pitchFamily="66" charset="0"/>
              </a:rPr>
              <a:t>Symplast</a:t>
            </a:r>
            <a:r>
              <a:rPr lang="en-US" sz="2400" b="1" dirty="0" smtClean="0">
                <a:latin typeface="Comic Sans MS" pitchFamily="66" charset="0"/>
              </a:rPr>
              <a:t> pathway</a:t>
            </a: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398863"/>
            <a:ext cx="9060873" cy="17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4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+mn-lt"/>
              </a:rPr>
              <a:t>Sucrose</a:t>
            </a:r>
            <a:r>
              <a:rPr lang="en-US" sz="2400" dirty="0" smtClean="0">
                <a:latin typeface="+mn-lt"/>
              </a:rPr>
              <a:t>, synthesized in </a:t>
            </a:r>
            <a:r>
              <a:rPr lang="en-US" sz="2400" dirty="0" err="1" smtClean="0">
                <a:latin typeface="+mn-lt"/>
              </a:rPr>
              <a:t>mesophyll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b="1" dirty="0" smtClean="0">
                <a:latin typeface="+mn-lt"/>
              </a:rPr>
              <a:t>diffuses</a:t>
            </a:r>
            <a:r>
              <a:rPr lang="en-US" sz="2400" dirty="0" smtClean="0">
                <a:latin typeface="+mn-lt"/>
              </a:rPr>
              <a:t> into </a:t>
            </a:r>
            <a:r>
              <a:rPr lang="en-US" sz="2400" b="1" dirty="0" smtClean="0">
                <a:latin typeface="+mn-lt"/>
              </a:rPr>
              <a:t>intermediary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cells</a:t>
            </a:r>
            <a:r>
              <a:rPr lang="en-US" sz="2400" dirty="0" smtClean="0">
                <a:latin typeface="+mn-lt"/>
              </a:rPr>
              <a:t>, here </a:t>
            </a:r>
            <a:r>
              <a:rPr lang="en-US" sz="2400" b="1" dirty="0" err="1" smtClean="0">
                <a:latin typeface="+mn-lt"/>
              </a:rPr>
              <a:t>Raffinose</a:t>
            </a:r>
            <a:r>
              <a:rPr lang="en-US" sz="2400" dirty="0" smtClean="0">
                <a:latin typeface="+mn-lt"/>
              </a:rPr>
              <a:t> is synthesized. Due to larger size, </a:t>
            </a:r>
            <a:r>
              <a:rPr lang="en-US" sz="2400" b="1" dirty="0" err="1" smtClean="0"/>
              <a:t>Raffinose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+mn-lt"/>
              </a:rPr>
              <a:t>can </a:t>
            </a:r>
            <a:r>
              <a:rPr lang="en-US" sz="2400" b="1" dirty="0" smtClean="0">
                <a:latin typeface="+mn-lt"/>
              </a:rPr>
              <a:t>NOT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diffuse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back</a:t>
            </a:r>
            <a:r>
              <a:rPr lang="en-US" sz="2400" dirty="0" smtClean="0">
                <a:latin typeface="+mn-lt"/>
              </a:rPr>
              <a:t> into the </a:t>
            </a:r>
            <a:r>
              <a:rPr lang="en-US" sz="2400" dirty="0" err="1" smtClean="0">
                <a:latin typeface="+mn-lt"/>
              </a:rPr>
              <a:t>mesophyll</a:t>
            </a:r>
            <a:r>
              <a:rPr lang="en-US" sz="2400" dirty="0" smtClean="0">
                <a:latin typeface="+mn-lt"/>
              </a:rPr>
              <a:t>. While, </a:t>
            </a:r>
            <a:r>
              <a:rPr lang="en-US" sz="2400" b="1" dirty="0" err="1" smtClean="0">
                <a:latin typeface="+mn-lt"/>
              </a:rPr>
              <a:t>Raffinose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b="1" dirty="0" smtClean="0">
                <a:latin typeface="+mn-lt"/>
              </a:rPr>
              <a:t>sucrose</a:t>
            </a:r>
            <a:r>
              <a:rPr lang="en-US" sz="2400" dirty="0" smtClean="0">
                <a:latin typeface="+mn-lt"/>
              </a:rPr>
              <a:t> are able to </a:t>
            </a:r>
            <a:r>
              <a:rPr lang="en-US" sz="2400" b="1" dirty="0" smtClean="0">
                <a:latin typeface="+mn-lt"/>
              </a:rPr>
              <a:t>diffuse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into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sieve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element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400" dirty="0" smtClean="0">
              <a:latin typeface="+mn-lt"/>
            </a:endParaRPr>
          </a:p>
        </p:txBody>
      </p:sp>
      <p:pic>
        <p:nvPicPr>
          <p:cNvPr id="8" name="Picture 6" descr="pp1017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20000" contrast="40000"/>
          </a:blip>
          <a:srcRect r="15625" b="26974"/>
          <a:stretch>
            <a:fillRect/>
          </a:stretch>
        </p:blipFill>
        <p:spPr>
          <a:xfrm>
            <a:off x="285720" y="3786190"/>
            <a:ext cx="8601570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unloading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5937" y="857232"/>
            <a:ext cx="8797636" cy="17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b="1" dirty="0" smtClean="0">
                <a:latin typeface="+mn-lt"/>
              </a:rPr>
              <a:t>Translocation of sugars </a:t>
            </a:r>
            <a:r>
              <a:rPr lang="en-US" sz="2500" dirty="0" smtClean="0">
                <a:latin typeface="+mn-lt"/>
              </a:rPr>
              <a:t>from sink sieve elements to sink cells include three steps :</a:t>
            </a:r>
          </a:p>
          <a:p>
            <a:pPr marL="1428750" lvl="2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>
                <a:latin typeface="+mn-lt"/>
              </a:rPr>
              <a:t>Sieve element unloading</a:t>
            </a:r>
            <a:r>
              <a:rPr lang="en-US" sz="2500" dirty="0" smtClean="0">
                <a:latin typeface="+mn-lt"/>
              </a:rPr>
              <a:t>: transported sugars leave the sieve elements of sink tissue.</a:t>
            </a:r>
          </a:p>
          <a:p>
            <a:pPr marL="1428750" lvl="2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>
                <a:latin typeface="+mn-lt"/>
              </a:rPr>
              <a:t>Short distance transport:</a:t>
            </a:r>
            <a:r>
              <a:rPr lang="en-US" sz="2500" dirty="0" smtClean="0">
                <a:latin typeface="+mn-lt"/>
              </a:rPr>
              <a:t> after sieve element unloading, sugars transported to the cells in the sink by the short distance pathway.</a:t>
            </a:r>
          </a:p>
          <a:p>
            <a:pPr marL="1428750" lvl="2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b="1" dirty="0" smtClean="0">
                <a:latin typeface="+mn-lt"/>
              </a:rPr>
              <a:t>Storage and metabolism: </a:t>
            </a:r>
            <a:r>
              <a:rPr lang="en-US" sz="2500" dirty="0" smtClean="0">
                <a:latin typeface="+mn-lt"/>
              </a:rPr>
              <a:t>sugars are stored or metabolized in sink cells.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1357298"/>
            <a:ext cx="5181633" cy="39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unloading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5937" y="857232"/>
            <a:ext cx="8797636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defTabSz="914400" eaLnBrk="1" hangingPunct="1">
              <a:spcBef>
                <a:spcPts val="1000"/>
              </a:spcBef>
            </a:pPr>
            <a:r>
              <a:rPr lang="en-US" sz="2400" b="1" dirty="0" smtClean="0"/>
              <a:t>Phloem</a:t>
            </a:r>
            <a:r>
              <a:rPr lang="en-US" sz="2400" dirty="0" smtClean="0"/>
              <a:t> </a:t>
            </a:r>
            <a:r>
              <a:rPr lang="en-US" sz="2400" b="1" dirty="0" smtClean="0"/>
              <a:t>unloading</a:t>
            </a:r>
            <a:r>
              <a:rPr lang="en-US" sz="2400" dirty="0" smtClean="0"/>
              <a:t> can occur by </a:t>
            </a:r>
            <a:r>
              <a:rPr lang="en-US" sz="2400" b="1" dirty="0" err="1" smtClean="0"/>
              <a:t>symplast</a:t>
            </a:r>
            <a:r>
              <a:rPr lang="en-US" sz="2400" dirty="0" smtClean="0"/>
              <a:t> or </a:t>
            </a:r>
            <a:r>
              <a:rPr lang="en-US" sz="2400" b="1" dirty="0" smtClean="0"/>
              <a:t>apoplast </a:t>
            </a:r>
            <a:r>
              <a:rPr lang="en-US" sz="2400" dirty="0" smtClean="0"/>
              <a:t>pathway.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65" y="5342295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CC/SE means the sieve element–companion cell complex. The presence of </a:t>
            </a:r>
            <a:r>
              <a:rPr lang="en-US" sz="2000" dirty="0" err="1" smtClean="0"/>
              <a:t>plasmodesmata</a:t>
            </a:r>
            <a:r>
              <a:rPr lang="en-US" sz="2000" dirty="0" smtClean="0"/>
              <a:t> is assumed to provide functional </a:t>
            </a:r>
            <a:r>
              <a:rPr lang="en-US" sz="2000" dirty="0" err="1" smtClean="0"/>
              <a:t>symplastic</a:t>
            </a:r>
            <a:r>
              <a:rPr lang="en-US" sz="2000" dirty="0" smtClean="0"/>
              <a:t> continuity. An absence of </a:t>
            </a:r>
            <a:r>
              <a:rPr lang="en-US" sz="2000" dirty="0" err="1" smtClean="0"/>
              <a:t>plasmodesmata</a:t>
            </a:r>
            <a:r>
              <a:rPr lang="en-US" sz="2000" dirty="0" smtClean="0"/>
              <a:t> between cells indicates an apoplastic transport step.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4618" y="1628386"/>
            <a:ext cx="4073236" cy="355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>
                <a:latin typeface="+mn-lt"/>
              </a:rPr>
              <a:t>(A) </a:t>
            </a:r>
            <a:r>
              <a:rPr lang="en-US" sz="1900" b="1" dirty="0" err="1" smtClean="0">
                <a:latin typeface="+mn-lt"/>
              </a:rPr>
              <a:t>Symplastic</a:t>
            </a:r>
            <a:r>
              <a:rPr lang="en-US" sz="1900" dirty="0" smtClean="0">
                <a:latin typeface="+mn-lt"/>
              </a:rPr>
              <a:t> phloem unloading. </a:t>
            </a: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+mn-lt"/>
              </a:rPr>
              <a:t>(B) Three types of apoplastic unloading.</a:t>
            </a:r>
            <a:endParaRPr lang="ar-EG" sz="19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900" b="1" dirty="0" smtClean="0">
                <a:latin typeface="+mn-lt"/>
              </a:rPr>
              <a:t>Type 1: </a:t>
            </a:r>
            <a:r>
              <a:rPr lang="en-US" sz="1900" dirty="0" smtClean="0">
                <a:latin typeface="+mn-lt"/>
              </a:rPr>
              <a:t>one step apoplastic pathway, transport from sieve element–companion cell complex to successive sink cells.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latin typeface="+mn-lt"/>
              </a:rPr>
              <a:t>Type 2:</a:t>
            </a:r>
            <a:r>
              <a:rPr lang="en-US" sz="1900" dirty="0" smtClean="0">
                <a:latin typeface="+mn-lt"/>
              </a:rPr>
              <a:t> The apoplastic step occurs later in the pathway. 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General diagram of translocation</a:t>
            </a:r>
          </a:p>
        </p:txBody>
      </p:sp>
      <p:pic>
        <p:nvPicPr>
          <p:cNvPr id="8" name="Picture 3" descr="361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4749"/>
          <a:stretch>
            <a:fillRect/>
          </a:stretch>
        </p:blipFill>
        <p:spPr bwMode="auto">
          <a:xfrm>
            <a:off x="214282" y="900960"/>
            <a:ext cx="4400552" cy="558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786314" y="1260309"/>
            <a:ext cx="4000528" cy="1200328"/>
            <a:chOff x="5092286" y="1241417"/>
            <a:chExt cx="3623094" cy="42759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5674569" y="1241417"/>
              <a:ext cx="3040811" cy="4275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sz="2400" b="1" dirty="0" smtClean="0">
                  <a:latin typeface="+mn-lt"/>
                </a:rPr>
                <a:t>Loading sucrose from source into the phloem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5092286" y="1451483"/>
              <a:ext cx="6096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86314" y="5018814"/>
            <a:ext cx="4000528" cy="1312713"/>
            <a:chOff x="5092286" y="1241417"/>
            <a:chExt cx="3623094" cy="407201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674569" y="1241417"/>
              <a:ext cx="3040811" cy="4072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smtClean="0"/>
                <a:t>unloading sucrose from the phloem into the sink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5092286" y="1447478"/>
              <a:ext cx="6096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357686" y="2740687"/>
            <a:ext cx="4472421" cy="205408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lnSpc>
                <a:spcPct val="130000"/>
              </a:lnSpc>
            </a:pPr>
            <a:r>
              <a:rPr lang="en-US" sz="2600" b="1" dirty="0" smtClean="0">
                <a:latin typeface="+mn-lt"/>
              </a:rPr>
              <a:t>Pressure-flow</a:t>
            </a:r>
          </a:p>
          <a:p>
            <a:pPr>
              <a:lnSpc>
                <a:spcPct val="130000"/>
              </a:lnSpc>
            </a:pPr>
            <a:r>
              <a:rPr lang="en-US" sz="2350" b="1" dirty="0" smtClean="0">
                <a:latin typeface="+mn-lt"/>
              </a:rPr>
              <a:t>Phloem and xylem are coupled in an osmotic system that transports sucrose and circulates water.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Pressure flow schematic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14810" y="872835"/>
            <a:ext cx="4857784" cy="55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40000"/>
              </a:lnSpc>
            </a:pPr>
            <a:r>
              <a:rPr lang="en-US" sz="2100" dirty="0" smtClean="0">
                <a:latin typeface="Calibri" pitchFamily="34" charset="0"/>
              </a:rPr>
              <a:t>Build-up </a:t>
            </a:r>
            <a:r>
              <a:rPr lang="en-US" sz="2100" dirty="0">
                <a:latin typeface="Calibri" pitchFamily="34" charset="0"/>
              </a:rPr>
              <a:t>of </a:t>
            </a:r>
            <a:r>
              <a:rPr lang="en-US" sz="2100" dirty="0" smtClean="0">
                <a:latin typeface="Calibri" pitchFamily="34" charset="0"/>
              </a:rPr>
              <a:t>pressure </a:t>
            </a:r>
            <a:r>
              <a:rPr lang="en-US" sz="2100" dirty="0">
                <a:latin typeface="Calibri" pitchFamily="34" charset="0"/>
              </a:rPr>
              <a:t>at </a:t>
            </a:r>
            <a:r>
              <a:rPr lang="en-US" sz="2100" dirty="0" smtClean="0">
                <a:latin typeface="Calibri" pitchFamily="34" charset="0"/>
              </a:rPr>
              <a:t>the source </a:t>
            </a:r>
            <a:r>
              <a:rPr lang="en-US" sz="2100" dirty="0">
                <a:latin typeface="Calibri" pitchFamily="34" charset="0"/>
              </a:rPr>
              <a:t>and release of pressure at the sink causes source-to-sink flow. </a:t>
            </a:r>
            <a:endParaRPr lang="en-US" sz="2100" dirty="0" smtClean="0">
              <a:latin typeface="Calibri" pitchFamily="34" charset="0"/>
            </a:endParaRPr>
          </a:p>
          <a:p>
            <a:pPr algn="just" rtl="0">
              <a:lnSpc>
                <a:spcPct val="140000"/>
              </a:lnSpc>
            </a:pPr>
            <a:r>
              <a:rPr lang="en-US" sz="100" dirty="0">
                <a:latin typeface="Calibri" pitchFamily="34" charset="0"/>
              </a:rPr>
              <a:t/>
            </a:r>
            <a:br>
              <a:rPr lang="en-US" sz="100" dirty="0">
                <a:latin typeface="Calibri" pitchFamily="34" charset="0"/>
              </a:rPr>
            </a:br>
            <a:r>
              <a:rPr lang="en-US" sz="2100" dirty="0" smtClean="0">
                <a:latin typeface="Calibri" pitchFamily="34" charset="0"/>
              </a:rPr>
              <a:t>At </a:t>
            </a:r>
            <a:r>
              <a:rPr lang="en-US" sz="2100" dirty="0">
                <a:latin typeface="Calibri" pitchFamily="34" charset="0"/>
              </a:rPr>
              <a:t>the source phloem loading causes high solute concentrations</a:t>
            </a:r>
            <a:r>
              <a:rPr lang="en-US" sz="2100" dirty="0" smtClean="0">
                <a:latin typeface="Calibri" pitchFamily="34" charset="0"/>
              </a:rPr>
              <a:t>. </a:t>
            </a:r>
          </a:p>
          <a:p>
            <a:pPr algn="just" rtl="0">
              <a:lnSpc>
                <a:spcPct val="140000"/>
              </a:lnSpc>
            </a:pPr>
            <a:r>
              <a:rPr lang="en-US" sz="2100" dirty="0" smtClean="0">
                <a:latin typeface="Calibri" pitchFamily="34" charset="0"/>
              </a:rPr>
              <a:t>So </a:t>
            </a:r>
            <a:r>
              <a:rPr lang="en-US" sz="2100" dirty="0">
                <a:latin typeface="Calibri" pitchFamily="34" charset="0"/>
              </a:rPr>
              <a:t>water flows into the cells increasing hydrostatic pressure</a:t>
            </a:r>
            <a:r>
              <a:rPr lang="en-US" sz="2100" dirty="0" smtClean="0">
                <a:latin typeface="Calibri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en-US" sz="100" dirty="0">
                <a:latin typeface="Calibri" pitchFamily="34" charset="0"/>
              </a:rPr>
              <a:t/>
            </a:r>
            <a:br>
              <a:rPr lang="en-US" sz="100" dirty="0">
                <a:latin typeface="Calibri" pitchFamily="34" charset="0"/>
              </a:rPr>
            </a:br>
            <a:r>
              <a:rPr lang="en-US" sz="2100" dirty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At </a:t>
            </a:r>
            <a:r>
              <a:rPr lang="en-US" sz="2100" dirty="0">
                <a:latin typeface="Calibri" pitchFamily="34" charset="0"/>
              </a:rPr>
              <a:t>the </a:t>
            </a:r>
            <a:r>
              <a:rPr lang="en-US" sz="2100" dirty="0" smtClean="0">
                <a:latin typeface="Calibri" pitchFamily="34" charset="0"/>
              </a:rPr>
              <a:t>sink, </a:t>
            </a:r>
            <a:r>
              <a:rPr lang="en-US" sz="2100" dirty="0" smtClean="0"/>
              <a:t>solute concentrations </a:t>
            </a:r>
            <a:r>
              <a:rPr lang="en-US" sz="2100" dirty="0" smtClean="0">
                <a:latin typeface="Calibri" pitchFamily="34" charset="0"/>
              </a:rPr>
              <a:t>is </a:t>
            </a:r>
            <a:r>
              <a:rPr lang="en-US" sz="2100" dirty="0">
                <a:latin typeface="Calibri" pitchFamily="34" charset="0"/>
              </a:rPr>
              <a:t>lower outside the cell due to </a:t>
            </a:r>
            <a:r>
              <a:rPr lang="en-US" sz="2100" dirty="0" smtClean="0"/>
              <a:t>sucrose </a:t>
            </a:r>
            <a:r>
              <a:rPr lang="en-US" sz="2100" dirty="0" smtClean="0">
                <a:latin typeface="Calibri" pitchFamily="34" charset="0"/>
              </a:rPr>
              <a:t>unloading.</a:t>
            </a:r>
          </a:p>
          <a:p>
            <a:pPr>
              <a:lnSpc>
                <a:spcPct val="140000"/>
              </a:lnSpc>
            </a:pPr>
            <a:r>
              <a:rPr lang="en-US" sz="2100" dirty="0" smtClean="0">
                <a:latin typeface="Calibri" pitchFamily="34" charset="0"/>
              </a:rPr>
              <a:t>Osmotic </a:t>
            </a:r>
            <a:r>
              <a:rPr lang="en-US" sz="2100" dirty="0">
                <a:latin typeface="Calibri" pitchFamily="34" charset="0"/>
              </a:rPr>
              <a:t>loss of water releases hydrostatic </a:t>
            </a:r>
            <a:r>
              <a:rPr lang="en-US" sz="2100" dirty="0" smtClean="0">
                <a:latin typeface="Calibri" pitchFamily="34" charset="0"/>
              </a:rPr>
              <a:t>pressure, Xylem </a:t>
            </a:r>
            <a:r>
              <a:rPr lang="en-US" sz="2100" dirty="0">
                <a:latin typeface="Calibri" pitchFamily="34" charset="0"/>
              </a:rPr>
              <a:t>vessels recycle water from the sink to the source. </a:t>
            </a:r>
          </a:p>
        </p:txBody>
      </p:sp>
      <p:pic>
        <p:nvPicPr>
          <p:cNvPr id="14" name="Picture 4" descr="32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33" y="928670"/>
            <a:ext cx="4143372" cy="54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127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Monocots</a:t>
            </a:r>
            <a:r>
              <a:rPr lang="en-US" sz="2600" dirty="0" smtClean="0"/>
              <a:t> : 	scattered vascular bundles. 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err="1" smtClean="0"/>
              <a:t>Dicots</a:t>
            </a:r>
            <a:r>
              <a:rPr lang="en-US" sz="2600" dirty="0" smtClean="0"/>
              <a:t> :		the vascular bundles are arranged in a ring.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  <p:pic>
        <p:nvPicPr>
          <p:cNvPr id="1028" name="Picture 4" descr="ÙØªÙØ¬Ø© Ø¨Ø­Ø« Ø§ÙØµÙØ± Ø¹Ù âªÂ vascular bundlesâ¬â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28595" y="2285992"/>
            <a:ext cx="8349429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Protective mechanisms in phloem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976" y="857232"/>
            <a:ext cx="889891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Sieve elements are under high internal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turgor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en-US" sz="24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they are damaged, the release of pressure causes the contents of sieve elements to surge towards the damage site.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700" dirty="0" smtClean="0">
                <a:latin typeface="+mn-lt"/>
              </a:rPr>
              <a:t>Damaged is caused by ;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Insects feeding on sugars.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 damage.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(hot and cold).</a:t>
            </a:r>
          </a:p>
          <a:p>
            <a:pPr marL="914400" marR="0" lvl="1" indent="-457200" algn="just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Pollution causing a change in light wavelength.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Protective mechanisms in phloem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976" y="857232"/>
            <a:ext cx="899589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>
                <a:latin typeface="+mn-lt"/>
              </a:rPr>
              <a:t>Many plant species react to sieve elements damage by synthesizing components as protective mechanism including ;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latin typeface="+mn-lt"/>
              </a:rPr>
              <a:t>P proteins </a:t>
            </a:r>
            <a:r>
              <a:rPr lang="en-US" sz="2600" dirty="0" smtClean="0">
                <a:latin typeface="+mn-lt"/>
              </a:rPr>
              <a:t>:</a:t>
            </a:r>
          </a:p>
          <a:p>
            <a:pPr marL="971550" lvl="1" indent="-514350" algn="just" eaLnBrk="1" hangingPunct="1">
              <a:lnSpc>
                <a:spcPct val="150000"/>
              </a:lnSpc>
            </a:pPr>
            <a:r>
              <a:rPr lang="en-US" sz="2600" dirty="0" smtClean="0">
                <a:latin typeface="+mn-lt"/>
              </a:rPr>
              <a:t>       -  </a:t>
            </a:r>
            <a:r>
              <a:rPr lang="en-US" sz="2500" dirty="0" smtClean="0">
                <a:latin typeface="+mn-lt"/>
              </a:rPr>
              <a:t>can be in many forms (tubular, </a:t>
            </a:r>
            <a:r>
              <a:rPr lang="en-US" sz="2500" dirty="0" err="1" smtClean="0">
                <a:latin typeface="+mn-lt"/>
              </a:rPr>
              <a:t>fibrillar</a:t>
            </a:r>
            <a:r>
              <a:rPr lang="en-US" sz="2500" dirty="0" smtClean="0">
                <a:latin typeface="+mn-lt"/>
              </a:rPr>
              <a:t>, </a:t>
            </a:r>
            <a:r>
              <a:rPr lang="en-US" sz="2500" dirty="0" err="1" smtClean="0">
                <a:latin typeface="+mn-lt"/>
              </a:rPr>
              <a:t>chrystaline</a:t>
            </a:r>
            <a:r>
              <a:rPr lang="en-US" sz="2500" dirty="0" smtClean="0">
                <a:latin typeface="+mn-lt"/>
              </a:rPr>
              <a:t>), </a:t>
            </a:r>
          </a:p>
          <a:p>
            <a:pPr marL="971550" lvl="1" indent="-514350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	   depends on </a:t>
            </a:r>
            <a:r>
              <a:rPr lang="en-US" sz="2500" b="1" dirty="0" smtClean="0">
                <a:latin typeface="+mn-lt"/>
              </a:rPr>
              <a:t>plant species</a:t>
            </a:r>
            <a:r>
              <a:rPr lang="en-US" sz="2500" dirty="0" smtClean="0">
                <a:latin typeface="+mn-lt"/>
              </a:rPr>
              <a:t> and </a:t>
            </a:r>
            <a:r>
              <a:rPr lang="en-US" sz="2500" b="1" dirty="0" smtClean="0">
                <a:latin typeface="+mn-lt"/>
              </a:rPr>
              <a:t>age</a:t>
            </a:r>
            <a:r>
              <a:rPr lang="en-US" sz="2500" dirty="0" smtClean="0">
                <a:latin typeface="+mn-lt"/>
              </a:rPr>
              <a:t> of cell.</a:t>
            </a:r>
          </a:p>
          <a:p>
            <a:pPr marL="971550" lvl="1" indent="-514350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 -  These proteins seal off damaged sieve elements </a:t>
            </a:r>
          </a:p>
          <a:p>
            <a:pPr marL="971550" lvl="1" indent="-514350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	     by plugging up the sieve plate pores.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	        -  P-protein was called </a:t>
            </a:r>
            <a:r>
              <a:rPr lang="en-US" sz="2500" b="1" i="1" dirty="0" smtClean="0">
                <a:latin typeface="+mn-lt"/>
              </a:rPr>
              <a:t>slime</a:t>
            </a:r>
            <a:r>
              <a:rPr lang="en-US" sz="2500" dirty="0" smtClean="0">
                <a:latin typeface="+mn-lt"/>
              </a:rPr>
              <a:t>.</a:t>
            </a:r>
          </a:p>
          <a:p>
            <a:pPr marL="971550" lvl="1" indent="-514350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 -   This type is Short term solution.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Protective mechanisms in phloem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977" y="857232"/>
            <a:ext cx="89958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 smtClean="0"/>
              <a:t>Many plant species react to sieve elements damage by synthesizing components as protective mechanism including ;</a:t>
            </a:r>
          </a:p>
          <a:p>
            <a:pPr marL="971550" lvl="1" indent="-514350" algn="just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en-US" sz="2700" b="1" dirty="0" smtClean="0">
                <a:latin typeface="+mn-lt"/>
              </a:rPr>
              <a:t>Callose </a:t>
            </a:r>
            <a:r>
              <a:rPr lang="el-GR" sz="2600" dirty="0" smtClean="0"/>
              <a:t>(β-1,3-</a:t>
            </a:r>
            <a:r>
              <a:rPr lang="en-US" sz="2600" dirty="0" err="1" smtClean="0"/>
              <a:t>glucan</a:t>
            </a:r>
            <a:r>
              <a:rPr lang="en-US" sz="2600" dirty="0" smtClean="0"/>
              <a:t>) : </a:t>
            </a:r>
            <a:r>
              <a:rPr lang="en-US" sz="2500" dirty="0" smtClean="0">
                <a:latin typeface="+mn-lt"/>
              </a:rPr>
              <a:t>a type of plant polysaccharide.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-  </a:t>
            </a:r>
            <a:r>
              <a:rPr lang="en-US" sz="2500" dirty="0" err="1" smtClean="0">
                <a:latin typeface="+mn-lt"/>
              </a:rPr>
              <a:t>Callose</a:t>
            </a:r>
            <a:r>
              <a:rPr lang="en-US" sz="2500" dirty="0" smtClean="0">
                <a:latin typeface="+mn-lt"/>
              </a:rPr>
              <a:t> is synthesized in functioning sieve elements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          in response to damage by an enzyme in the plasma      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           membrane and is deposited between the plasma 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                  membrane and the cell wall.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500" dirty="0" smtClean="0">
                <a:latin typeface="+mn-lt"/>
              </a:rPr>
              <a:t>	-   It seals off damaged sieve elements.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2500" dirty="0" smtClean="0"/>
              <a:t> 	-   This type is Long term solution.</a:t>
            </a:r>
          </a:p>
          <a:p>
            <a:pPr lvl="1" algn="just" eaLnBrk="1" hangingPunct="1">
              <a:lnSpc>
                <a:spcPct val="150000"/>
              </a:lnSpc>
            </a:pPr>
            <a:endParaRPr lang="en-US" sz="2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Protective mechanisms in phloem</a:t>
            </a:r>
            <a:endParaRPr lang="ar-EG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977" y="857232"/>
            <a:ext cx="89958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8572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P-protein bodies (slime bodies)</a:t>
            </a:r>
            <a:endParaRPr lang="ar-EG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29045" y="1632693"/>
            <a:ext cx="8458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155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500" dirty="0" smtClean="0"/>
              <a:t>The </a:t>
            </a:r>
            <a:r>
              <a:rPr lang="en-US" sz="2500" b="1" dirty="0" smtClean="0"/>
              <a:t>phloem</a:t>
            </a:r>
            <a:r>
              <a:rPr lang="en-US" sz="2500" dirty="0" smtClean="0"/>
              <a:t> is generally found on the outer side of both primary and secondary vascular tissues. In plants with secondary growth the phloem constitutes the inner bark.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Structure</a:t>
            </a:r>
          </a:p>
        </p:txBody>
      </p:sp>
      <p:pic>
        <p:nvPicPr>
          <p:cNvPr id="24" name="Picture 3" descr="PP1001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142976" y="2428868"/>
            <a:ext cx="469426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000892" y="3303486"/>
            <a:ext cx="16430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Phloem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Xylem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4286247" y="3589238"/>
            <a:ext cx="2643206" cy="90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3974946" y="4698033"/>
            <a:ext cx="2949298" cy="9467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phloem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b="4651"/>
          <a:stretch>
            <a:fillRect/>
          </a:stretch>
        </p:blipFill>
        <p:spPr bwMode="auto">
          <a:xfrm>
            <a:off x="523847" y="3412982"/>
            <a:ext cx="447678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phloem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6579"/>
          <a:stretch>
            <a:fillRect/>
          </a:stretch>
        </p:blipFill>
        <p:spPr bwMode="auto">
          <a:xfrm>
            <a:off x="5214942" y="1000108"/>
            <a:ext cx="3797448" cy="53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Phloem Structure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19" y="841513"/>
            <a:ext cx="5588151" cy="230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40000"/>
              </a:lnSpc>
            </a:pPr>
            <a:r>
              <a:rPr lang="en-US" sz="2600" b="1" dirty="0" smtClean="0">
                <a:latin typeface="+mn-lt"/>
              </a:rPr>
              <a:t>The phloem tissue contains :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500" dirty="0" smtClean="0">
                <a:latin typeface="+mn-lt"/>
                <a:cs typeface="+mj-cs"/>
              </a:rPr>
              <a:t>   </a:t>
            </a:r>
            <a:r>
              <a:rPr lang="en-US" sz="2500" b="1" dirty="0" smtClean="0">
                <a:latin typeface="+mn-lt"/>
                <a:cs typeface="+mj-cs"/>
              </a:rPr>
              <a:t>1-  </a:t>
            </a:r>
            <a:r>
              <a:rPr lang="en-US" sz="2500" b="1" dirty="0" smtClean="0">
                <a:latin typeface="+mn-lt"/>
              </a:rPr>
              <a:t>Sieve elements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500" b="1" dirty="0" smtClean="0">
                <a:latin typeface="+mn-lt"/>
              </a:rPr>
              <a:t>   2-	 Companion cells</a:t>
            </a:r>
          </a:p>
          <a:p>
            <a:pPr marL="971550" lvl="1" indent="-514350">
              <a:lnSpc>
                <a:spcPct val="150000"/>
              </a:lnSpc>
            </a:pPr>
            <a:r>
              <a:rPr lang="en-US" sz="2500" b="1" dirty="0" smtClean="0">
                <a:latin typeface="+mn-lt"/>
              </a:rPr>
              <a:t>   3-  parenchyma cells 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p1003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20000" contrast="40000"/>
          </a:blip>
          <a:srcRect t="5130" b="3353"/>
          <a:stretch>
            <a:fillRect/>
          </a:stretch>
        </p:blipFill>
        <p:spPr>
          <a:xfrm>
            <a:off x="4357686" y="1323099"/>
            <a:ext cx="4786314" cy="503485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419" y="841513"/>
            <a:ext cx="4659457" cy="5369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Sieve elements :</a:t>
            </a:r>
            <a:endParaRPr lang="en-US" sz="2700" b="1" dirty="0" smtClean="0">
              <a:latin typeface="+mn-lt"/>
              <a:cs typeface="+mj-cs"/>
            </a:endParaRP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>
                <a:latin typeface="+mn-lt"/>
              </a:rPr>
              <a:t> - Cells called “</a:t>
            </a:r>
            <a:r>
              <a:rPr lang="en-US" sz="2400" b="1" dirty="0" smtClean="0">
                <a:latin typeface="+mn-lt"/>
              </a:rPr>
              <a:t>sieve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tube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elements</a:t>
            </a:r>
            <a:r>
              <a:rPr lang="en-US" sz="2400" dirty="0" smtClean="0">
                <a:latin typeface="+mn-lt"/>
              </a:rPr>
              <a:t>”  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>
                <a:latin typeface="+mn-lt"/>
              </a:rPr>
              <a:t>   join to form a continuous tube.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b="1" dirty="0" smtClean="0">
                <a:latin typeface="+mn-lt"/>
              </a:rPr>
              <a:t>  - Sieve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tubes </a:t>
            </a:r>
            <a:r>
              <a:rPr lang="en-US" sz="2400" dirty="0" smtClean="0">
                <a:latin typeface="+mn-lt"/>
              </a:rPr>
              <a:t>connect leaves, 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>
                <a:latin typeface="+mn-lt"/>
              </a:rPr>
              <a:t>    shoots and roots.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b="1" dirty="0" smtClean="0"/>
              <a:t>  - </a:t>
            </a:r>
            <a:r>
              <a:rPr lang="en-US" sz="2400" dirty="0" smtClean="0"/>
              <a:t>Sieve tube elements contain ;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/>
              <a:t>    many </a:t>
            </a:r>
            <a:r>
              <a:rPr lang="en-US" sz="2400" dirty="0" err="1" smtClean="0"/>
              <a:t>plasmodesmata</a:t>
            </a:r>
            <a:r>
              <a:rPr lang="en-US" sz="2400" dirty="0" smtClean="0"/>
              <a:t> ,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/>
              <a:t>    little cytoplasm, 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/>
              <a:t>    no nuclei, vacuole, Golgi, </a:t>
            </a:r>
          </a:p>
          <a:p>
            <a:pPr marL="514350" indent="-514350">
              <a:lnSpc>
                <a:spcPct val="140000"/>
              </a:lnSpc>
            </a:pPr>
            <a:r>
              <a:rPr lang="en-US" sz="2400" dirty="0" smtClean="0"/>
              <a:t>    </a:t>
            </a:r>
            <a:r>
              <a:rPr lang="en-US" sz="2400" dirty="0" err="1" smtClean="0"/>
              <a:t>Ribosomes</a:t>
            </a:r>
            <a:r>
              <a:rPr lang="en-US" sz="2400" dirty="0" smtClean="0"/>
              <a:t>, or microtubules.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3438" y="8273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External view        Longitudinal section</a:t>
            </a:r>
            <a:endParaRPr lang="ar-EG" b="1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of translocation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p1003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20000" contrast="40000"/>
          </a:blip>
          <a:srcRect t="5130" b="3353"/>
          <a:stretch>
            <a:fillRect/>
          </a:stretch>
        </p:blipFill>
        <p:spPr>
          <a:xfrm>
            <a:off x="4357686" y="1323099"/>
            <a:ext cx="4786314" cy="503485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419" y="841513"/>
            <a:ext cx="4302267" cy="55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700" b="1" dirty="0" smtClean="0">
                <a:latin typeface="+mn-lt"/>
              </a:rPr>
              <a:t>Sieve elements :</a:t>
            </a:r>
            <a:endParaRPr lang="en-US" sz="2700" b="1" dirty="0" smtClean="0">
              <a:latin typeface="+mn-lt"/>
              <a:cs typeface="+mj-cs"/>
            </a:endParaRP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- Components are </a:t>
            </a:r>
            <a:r>
              <a:rPr lang="en-US" sz="2400" dirty="0" err="1" smtClean="0">
                <a:latin typeface="+mn-lt"/>
              </a:rPr>
              <a:t>translocated</a:t>
            </a:r>
            <a:endParaRPr lang="en-US" sz="2400" dirty="0" smtClean="0">
              <a:latin typeface="+mn-lt"/>
            </a:endParaRP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from one element to another 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via perforations (</a:t>
            </a:r>
            <a:r>
              <a:rPr lang="en-US" sz="2400" b="1" dirty="0" smtClean="0">
                <a:latin typeface="+mn-lt"/>
              </a:rPr>
              <a:t>sieve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plates</a:t>
            </a:r>
            <a:r>
              <a:rPr lang="en-US" sz="2400" dirty="0" smtClean="0">
                <a:latin typeface="+mn-lt"/>
              </a:rPr>
              <a:t>).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b="1" dirty="0" smtClean="0">
                <a:latin typeface="+mn-lt"/>
              </a:rPr>
              <a:t>  - Pores</a:t>
            </a:r>
            <a:r>
              <a:rPr lang="en-US" sz="2400" dirty="0" smtClean="0">
                <a:latin typeface="+mn-lt"/>
              </a:rPr>
              <a:t> in sieve plate between 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 sieve tube elements are 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 </a:t>
            </a:r>
            <a:r>
              <a:rPr lang="en-US" sz="2400" b="1" dirty="0" smtClean="0">
                <a:latin typeface="+mn-lt"/>
              </a:rPr>
              <a:t>open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channels</a:t>
            </a:r>
            <a:r>
              <a:rPr lang="en-US" sz="2400" dirty="0" smtClean="0">
                <a:latin typeface="+mn-lt"/>
              </a:rPr>
              <a:t> for transport.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- each sieve tube element is 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 associated with one or more </a:t>
            </a:r>
          </a:p>
          <a:p>
            <a:pPr marL="514350" indent="-514350">
              <a:lnSpc>
                <a:spcPct val="145000"/>
              </a:lnSpc>
            </a:pPr>
            <a:r>
              <a:rPr lang="en-US" sz="2400" dirty="0" smtClean="0">
                <a:latin typeface="+mn-lt"/>
              </a:rPr>
              <a:t>    companion cells.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8273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External view        Longitudinal section</a:t>
            </a:r>
            <a:endParaRPr lang="ar-EG" b="1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of translocation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p1003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20000" contrast="40000"/>
          </a:blip>
          <a:srcRect t="5130" b="3353"/>
          <a:stretch>
            <a:fillRect/>
          </a:stretch>
        </p:blipFill>
        <p:spPr>
          <a:xfrm>
            <a:off x="4357686" y="1323099"/>
            <a:ext cx="4786314" cy="503485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419" y="841513"/>
            <a:ext cx="4659457" cy="563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35000"/>
              </a:lnSpc>
            </a:pPr>
            <a:r>
              <a:rPr lang="en-US" sz="2700" b="1" dirty="0" smtClean="0">
                <a:latin typeface="+mn-lt"/>
              </a:rPr>
              <a:t>Companion cells :</a:t>
            </a:r>
          </a:p>
          <a:p>
            <a:pPr marL="514350" indent="-514350">
              <a:lnSpc>
                <a:spcPct val="135000"/>
              </a:lnSpc>
            </a:pPr>
            <a:r>
              <a:rPr lang="en-US" sz="2600" b="1" dirty="0" smtClean="0">
                <a:latin typeface="+mn-lt"/>
              </a:rPr>
              <a:t>  </a:t>
            </a:r>
            <a:r>
              <a:rPr lang="en-US" sz="2350" b="1" dirty="0" smtClean="0">
                <a:latin typeface="+mn-lt"/>
              </a:rPr>
              <a:t>- Transport</a:t>
            </a:r>
            <a:r>
              <a:rPr lang="en-US" sz="2350" dirty="0" smtClean="0">
                <a:latin typeface="+mn-lt"/>
              </a:rPr>
              <a:t> photosynthesis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products from producing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cells in mature leaves to sieve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plates of the small vein of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the leaf through </a:t>
            </a:r>
            <a:r>
              <a:rPr lang="en-US" sz="2350" b="1" dirty="0" err="1" smtClean="0">
                <a:latin typeface="+mn-lt"/>
              </a:rPr>
              <a:t>plasmodesmata</a:t>
            </a:r>
            <a:r>
              <a:rPr lang="en-US" sz="2350" b="1" dirty="0" smtClean="0">
                <a:latin typeface="+mn-lt"/>
              </a:rPr>
              <a:t>.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b="1" dirty="0" smtClean="0">
                <a:latin typeface="+mn-lt"/>
              </a:rPr>
              <a:t>  - Synthesize</a:t>
            </a:r>
            <a:r>
              <a:rPr lang="en-US" sz="2350" dirty="0" smtClean="0">
                <a:latin typeface="+mn-lt"/>
              </a:rPr>
              <a:t> various </a:t>
            </a:r>
            <a:r>
              <a:rPr lang="en-US" sz="2350" b="1" dirty="0" smtClean="0">
                <a:latin typeface="+mn-lt"/>
              </a:rPr>
              <a:t>proteins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used in the phloem.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- </a:t>
            </a:r>
            <a:r>
              <a:rPr lang="en-US" sz="2350" b="1" dirty="0" smtClean="0">
                <a:latin typeface="+mn-lt"/>
              </a:rPr>
              <a:t>Contain</a:t>
            </a:r>
            <a:r>
              <a:rPr lang="en-US" sz="2350" dirty="0" smtClean="0">
                <a:latin typeface="+mn-lt"/>
              </a:rPr>
              <a:t> many </a:t>
            </a:r>
            <a:r>
              <a:rPr lang="en-US" sz="2350" b="1" dirty="0" smtClean="0">
                <a:latin typeface="+mn-lt"/>
              </a:rPr>
              <a:t>mitochondria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to </a:t>
            </a:r>
            <a:r>
              <a:rPr lang="en-US" sz="2350" b="1" dirty="0" smtClean="0">
                <a:latin typeface="+mn-lt"/>
              </a:rPr>
              <a:t>provide</a:t>
            </a:r>
            <a:r>
              <a:rPr lang="en-US" sz="2350" dirty="0" smtClean="0">
                <a:latin typeface="+mn-lt"/>
              </a:rPr>
              <a:t> the cellular </a:t>
            </a:r>
            <a:r>
              <a:rPr lang="en-US" sz="2350" b="1" dirty="0" smtClean="0">
                <a:latin typeface="+mn-lt"/>
              </a:rPr>
              <a:t>energy </a:t>
            </a:r>
          </a:p>
          <a:p>
            <a:pPr marL="514350" indent="-514350">
              <a:lnSpc>
                <a:spcPct val="135000"/>
              </a:lnSpc>
            </a:pPr>
            <a:r>
              <a:rPr lang="en-US" sz="2350" dirty="0" smtClean="0">
                <a:latin typeface="+mn-lt"/>
              </a:rPr>
              <a:t>    required for </a:t>
            </a:r>
            <a:r>
              <a:rPr lang="en-US" sz="2350" b="1" dirty="0" smtClean="0">
                <a:latin typeface="+mn-lt"/>
              </a:rPr>
              <a:t>active</a:t>
            </a:r>
            <a:r>
              <a:rPr lang="en-US" sz="2350" dirty="0" smtClean="0">
                <a:latin typeface="+mn-lt"/>
              </a:rPr>
              <a:t> </a:t>
            </a:r>
            <a:r>
              <a:rPr lang="en-US" sz="2350" b="1" dirty="0" smtClean="0">
                <a:latin typeface="+mn-lt"/>
              </a:rPr>
              <a:t>transport</a:t>
            </a:r>
            <a:r>
              <a:rPr lang="en-US" sz="2350" dirty="0" smtClean="0">
                <a:latin typeface="+mn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8273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External view        Longitudinal section</a:t>
            </a:r>
            <a:endParaRPr lang="ar-EG" b="1" dirty="0">
              <a:solidFill>
                <a:srgbClr val="0033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Pathways of translocation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8663</TotalTime>
  <Words>1638</Words>
  <Application>Microsoft Macintosh PowerPoint</Application>
  <PresentationFormat>On-screen Show (4:3)</PresentationFormat>
  <Paragraphs>258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Born Addict</vt:lpstr>
      <vt:lpstr>Calibri</vt:lpstr>
      <vt:lpstr>Calibri Light</vt:lpstr>
      <vt:lpstr>Century Gothic</vt:lpstr>
      <vt:lpstr>Comic Sans MS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Sugars that are  not generally  translocated in the phloem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4080</cp:revision>
  <dcterms:created xsi:type="dcterms:W3CDTF">1997-09-01T07:53:11Z</dcterms:created>
  <dcterms:modified xsi:type="dcterms:W3CDTF">2020-03-21T18:04:16Z</dcterms:modified>
</cp:coreProperties>
</file>