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2"/>
  </p:notesMasterIdLst>
  <p:sldIdLst>
    <p:sldId id="257" r:id="rId5"/>
    <p:sldId id="265" r:id="rId6"/>
    <p:sldId id="266" r:id="rId7"/>
    <p:sldId id="298" r:id="rId8"/>
    <p:sldId id="258" r:id="rId9"/>
    <p:sldId id="315" r:id="rId10"/>
    <p:sldId id="316" r:id="rId11"/>
    <p:sldId id="318" r:id="rId12"/>
    <p:sldId id="261" r:id="rId13"/>
    <p:sldId id="317" r:id="rId14"/>
    <p:sldId id="314" r:id="rId15"/>
    <p:sldId id="299" r:id="rId16"/>
    <p:sldId id="300" r:id="rId17"/>
    <p:sldId id="307" r:id="rId18"/>
    <p:sldId id="308" r:id="rId19"/>
    <p:sldId id="289" r:id="rId20"/>
    <p:sldId id="311" r:id="rId21"/>
    <p:sldId id="312" r:id="rId22"/>
    <p:sldId id="309" r:id="rId23"/>
    <p:sldId id="310" r:id="rId24"/>
    <p:sldId id="296" r:id="rId25"/>
    <p:sldId id="297" r:id="rId26"/>
    <p:sldId id="319" r:id="rId27"/>
    <p:sldId id="278" r:id="rId28"/>
    <p:sldId id="302" r:id="rId29"/>
    <p:sldId id="288" r:id="rId30"/>
    <p:sldId id="320" r:id="rId31"/>
    <p:sldId id="301" r:id="rId32"/>
    <p:sldId id="262" r:id="rId33"/>
    <p:sldId id="280" r:id="rId34"/>
    <p:sldId id="303" r:id="rId35"/>
    <p:sldId id="284" r:id="rId36"/>
    <p:sldId id="304" r:id="rId37"/>
    <p:sldId id="305" r:id="rId38"/>
    <p:sldId id="313" r:id="rId39"/>
    <p:sldId id="286" r:id="rId40"/>
    <p:sldId id="30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1" autoAdjust="0"/>
  </p:normalViewPr>
  <p:slideViewPr>
    <p:cSldViewPr>
      <p:cViewPr varScale="1">
        <p:scale>
          <a:sx n="78" d="100"/>
          <a:sy n="78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02993-2811-49D0-B130-32EF2869A74A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20063-F251-44B1-BF1C-D5C627B4A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C1EC7-0AFC-431E-A1E6-03D8E10AAFB0}" type="slidenum">
              <a:rPr lang="en-US"/>
              <a:pPr/>
              <a:t>16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86486" tIns="43243" rIns="86486" bIns="43243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A3F611-4874-46E3-A897-CEF50E99F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F611-4874-46E3-A897-CEF50E99F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6A3F611-4874-46E3-A897-CEF50E99F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C46D-A839-408B-965F-56071FCA8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40FE339-CE18-4C71-B81A-97E4A52F8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85DBD7F-F662-4F3C-A3EA-D366A4940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C Language Elements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E6D8E-923A-4761-8B82-15016580501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A3F611-4874-46E3-A897-CEF50E99F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6A3F611-4874-46E3-A897-CEF50E99F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6A3F611-4874-46E3-A897-CEF50E99F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6A3F611-4874-46E3-A897-CEF50E99F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A3F611-4874-46E3-A897-CEF50E99F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A3F611-4874-46E3-A897-CEF50E99F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A3F611-4874-46E3-A897-CEF50E99F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6A3F611-4874-46E3-A897-CEF50E99F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A3F611-4874-46E3-A897-CEF50E99F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2 </a:t>
            </a:r>
            <a:br>
              <a:rPr lang="en-US" dirty="0" smtClean="0"/>
            </a:br>
            <a:r>
              <a:rPr lang="en-US" dirty="0" smtClean="0"/>
              <a:t>part #4</a:t>
            </a:r>
            <a:br>
              <a:rPr lang="en-US" dirty="0" smtClean="0"/>
            </a:br>
            <a:r>
              <a:rPr lang="en-US" dirty="0" smtClean="0"/>
              <a:t>Operator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semester 1432 -1433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5536" y="4766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ar-SA" b="1" dirty="0" smtClean="0"/>
              <a:t>King Saud University </a:t>
            </a:r>
          </a:p>
          <a:p>
            <a:r>
              <a:rPr lang="en-US" b="1" dirty="0" smtClean="0"/>
              <a:t>College of Applied studies and Community Service</a:t>
            </a:r>
          </a:p>
          <a:p>
            <a:r>
              <a:rPr lang="en-US" b="1" dirty="0" err="1" smtClean="0"/>
              <a:t>Csc</a:t>
            </a:r>
            <a:r>
              <a:rPr lang="en-US" b="1" dirty="0" smtClean="0"/>
              <a:t> 1101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By: </a:t>
            </a:r>
            <a:r>
              <a:rPr lang="en-US" b="1" dirty="0" err="1" smtClean="0"/>
              <a:t>Asma</a:t>
            </a:r>
            <a:r>
              <a:rPr lang="en-US" b="1" dirty="0" smtClean="0"/>
              <a:t> </a:t>
            </a:r>
            <a:r>
              <a:rPr lang="en-US" b="1" dirty="0" err="1" smtClean="0"/>
              <a:t>Alosaimi</a:t>
            </a:r>
            <a:endParaRPr lang="en-US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Edited By: </a:t>
            </a:r>
            <a:r>
              <a:rPr lang="en-US" b="1" dirty="0" err="1" smtClean="0"/>
              <a:t>Ghadah</a:t>
            </a:r>
            <a:r>
              <a:rPr lang="en-US" b="1" dirty="0" smtClean="0"/>
              <a:t> R. </a:t>
            </a:r>
            <a:r>
              <a:rPr lang="en-US" b="1" dirty="0" err="1" smtClean="0"/>
              <a:t>Hadba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F611-4874-46E3-A897-CEF50E99F58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Parentheses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85ACD56-CDF2-4956-B000-07B15DCE0B0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2228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3701008"/>
          </a:xfrm>
        </p:spPr>
        <p:txBody>
          <a:bodyPr/>
          <a:lstStyle/>
          <a:p>
            <a:pPr eaLnBrk="1" hangingPunct="1"/>
            <a:r>
              <a:rPr lang="en-US" dirty="0" smtClean="0"/>
              <a:t>The value of the expression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x + y * z * z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is always the same as the value of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x + ((y * z) * z)  								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ar-SA" sz="3200" b="1" dirty="0" smtClean="0">
                <a:solidFill>
                  <a:srgbClr val="A50021"/>
                </a:solidFill>
                <a:latin typeface="Tw Cen MT" pitchFamily="34" charset="0"/>
              </a:rPr>
              <a:t>Rules for Expression Evaluation (Examples)</a:t>
            </a:r>
            <a:br>
              <a:rPr lang="en-US" altLang="ar-SA" sz="3200" b="1" dirty="0" smtClean="0">
                <a:solidFill>
                  <a:srgbClr val="A50021"/>
                </a:solidFill>
                <a:latin typeface="Tw Cen MT" pitchFamily="34" charset="0"/>
              </a:rPr>
            </a:br>
            <a:endParaRPr lang="en-US" sz="3200" dirty="0"/>
          </a:p>
        </p:txBody>
      </p:sp>
      <p:sp>
        <p:nvSpPr>
          <p:cNvPr id="51202" name="Date Placeholder 1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mtClean="0"/>
              <a:t>C Language Elements</a:t>
            </a:r>
            <a:endParaRPr lang="en-US" alt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A2CB4C-A4A0-4913-809D-EBDAA81C3867}" type="slidenum">
              <a:rPr lang="ar-S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 smtClean="0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81000" y="1975048"/>
            <a:ext cx="87630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ar-SA">
                <a:latin typeface="Tw Cen MT" pitchFamily="34" charset="0"/>
              </a:rPr>
              <a:t>z - ( a + b / 2 ) + w * - y  </a:t>
            </a:r>
            <a:r>
              <a:rPr lang="en-US" altLang="ar-SA">
                <a:solidFill>
                  <a:srgbClr val="CC0066"/>
                </a:solidFill>
                <a:latin typeface="Tw Cen MT" pitchFamily="34" charset="0"/>
              </a:rPr>
              <a:t> 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81000" y="3575248"/>
            <a:ext cx="87630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ar-SA">
                <a:latin typeface="Tw Cen MT" pitchFamily="34" charset="0"/>
              </a:rPr>
              <a:t>( b * b ) - ( 4 * 4 ) * ( a * c )</a:t>
            </a:r>
            <a:endParaRPr lang="en-US" altLang="ar-SA">
              <a:solidFill>
                <a:schemeClr val="accent2"/>
              </a:solidFill>
              <a:latin typeface="Tw Cen MT" pitchFamily="34" charset="0"/>
            </a:endParaRP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381000" y="4946848"/>
            <a:ext cx="8763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ar-SA">
                <a:latin typeface="Tw Cen MT" pitchFamily="34" charset="0"/>
              </a:rPr>
              <a:t>A * - ( b + c )</a:t>
            </a:r>
            <a:endParaRPr lang="en-US" altLang="ar-SA">
              <a:solidFill>
                <a:schemeClr val="accent2"/>
              </a:solidFill>
              <a:latin typeface="Tw Cen MT" pitchFamily="34" charset="0"/>
            </a:endParaRPr>
          </a:p>
          <a:p>
            <a:endParaRPr lang="en-US" altLang="ar-SA" sz="2800">
              <a:solidFill>
                <a:srgbClr val="CC0066"/>
              </a:solidFill>
              <a:latin typeface="Tw Cen MT" pitchFamily="34" charset="0"/>
            </a:endParaRPr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1259632" y="2356048"/>
            <a:ext cx="533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832520" y="2508448"/>
            <a:ext cx="1219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2390800" y="2660848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2123728" y="2813248"/>
            <a:ext cx="838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457200" y="2965648"/>
            <a:ext cx="1676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457200" y="3118048"/>
            <a:ext cx="2971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467544" y="3956248"/>
            <a:ext cx="685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1475656" y="4108648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2411760" y="4261048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1259632" y="4405064"/>
            <a:ext cx="1837184" cy="8384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395536" y="4565848"/>
            <a:ext cx="3276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>
            <a:off x="1043608" y="5404048"/>
            <a:ext cx="685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Line 43"/>
          <p:cNvSpPr>
            <a:spLocks noChangeShapeType="1"/>
          </p:cNvSpPr>
          <p:nvPr/>
        </p:nvSpPr>
        <p:spPr bwMode="auto">
          <a:xfrm>
            <a:off x="755576" y="5557192"/>
            <a:ext cx="1066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Line 44"/>
          <p:cNvSpPr>
            <a:spLocks noChangeShapeType="1"/>
          </p:cNvSpPr>
          <p:nvPr/>
        </p:nvSpPr>
        <p:spPr bwMode="auto">
          <a:xfrm>
            <a:off x="395536" y="5708848"/>
            <a:ext cx="1600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utoUpdateAnimBg="0"/>
      <p:bldP spid="23565" grpId="0" autoUpdateAnimBg="0"/>
      <p:bldP spid="23573" grpId="0" autoUpdateAnimBg="0"/>
      <p:bldP spid="23580" grpId="0" animBg="1"/>
      <p:bldP spid="23581" grpId="0" animBg="1"/>
      <p:bldP spid="23582" grpId="0" animBg="1"/>
      <p:bldP spid="23583" grpId="0" animBg="1"/>
      <p:bldP spid="23584" grpId="0" animBg="1"/>
      <p:bldP spid="23585" grpId="0" animBg="1"/>
      <p:bldP spid="23587" grpId="0" animBg="1"/>
      <p:bldP spid="23588" grpId="0" animBg="1"/>
      <p:bldP spid="23589" grpId="0" animBg="1"/>
      <p:bldP spid="23590" grpId="0" animBg="1"/>
      <p:bldP spid="23591" grpId="0" animBg="1"/>
      <p:bldP spid="23594" grpId="0" animBg="1"/>
      <p:bldP spid="23595" grpId="0" animBg="1"/>
      <p:bldP spid="235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</a:rPr>
              <a:t>Division Example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/>
              <a:t>Example</a:t>
            </a:r>
            <a:r>
              <a:rPr lang="en-US" sz="2600" dirty="0" smtClean="0"/>
              <a:t> </a:t>
            </a:r>
            <a:r>
              <a:rPr lang="en-US" sz="3000" dirty="0" smtClean="0"/>
              <a:t>of division issues</a:t>
            </a:r>
            <a:r>
              <a:rPr lang="en-US" sz="2600" dirty="0" smtClean="0"/>
              <a:t>: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10 / 3 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gives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 3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10.0 / 3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gives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3.33333</a:t>
            </a:r>
          </a:p>
          <a:p>
            <a:pPr>
              <a:spcBef>
                <a:spcPct val="50000"/>
              </a:spcBef>
            </a:pPr>
            <a:r>
              <a:rPr lang="en-US" sz="3200" dirty="0" smtClean="0"/>
              <a:t>As we can see,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if we divide two integers we get an integer result.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if one or both operands is a floating-point value we get a floating-point result.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If the operands are from different data type, especially  dividing floating-point number by an integer or vice a versa the result will be a floating-point number</a:t>
            </a:r>
          </a:p>
          <a:p>
            <a:pPr algn="ctr">
              <a:spcBef>
                <a:spcPct val="50000"/>
              </a:spcBef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</a:rPr>
              <a:t>Modulus Example</a:t>
            </a:r>
            <a:endParaRPr lang="en-US" dirty="0" smtClean="0">
              <a:solidFill>
                <a:srgbClr val="CC3300"/>
              </a:solidFill>
              <a:ea typeface="ＭＳ Ｐゴシック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55000" lnSpcReduction="20000"/>
          </a:bodyPr>
          <a:lstStyle/>
          <a:p>
            <a:r>
              <a:rPr lang="en-US"/>
              <a:t>Page </a:t>
            </a:r>
            <a:fld id="{5B25E5B0-8A83-45BF-88E3-3BD4D71A700E}" type="slidenum">
              <a:rPr lang="en-US"/>
              <a:pPr/>
              <a:t>13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v"/>
            </a:pPr>
            <a:r>
              <a:rPr lang="en-US" sz="2800" dirty="0" smtClean="0"/>
              <a:t>Generates the remainder when you divide </a:t>
            </a:r>
            <a:r>
              <a:rPr lang="en-US" sz="2800" dirty="0" smtClean="0">
                <a:solidFill>
                  <a:schemeClr val="accent2"/>
                </a:solidFill>
              </a:rPr>
              <a:t>two integer values.</a:t>
            </a: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5%3 </a:t>
            </a:r>
            <a:r>
              <a:rPr lang="en-US" sz="2800" dirty="0" smtClean="0">
                <a:solidFill>
                  <a:schemeClr val="accent2"/>
                </a:solidFill>
              </a:rPr>
              <a:t>gives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2	5%4 </a:t>
            </a:r>
            <a:r>
              <a:rPr lang="en-US" sz="2800" dirty="0" smtClean="0">
                <a:solidFill>
                  <a:schemeClr val="accent2"/>
                </a:solidFill>
              </a:rPr>
              <a:t>gives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1	</a:t>
            </a: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5%5 </a:t>
            </a:r>
            <a:r>
              <a:rPr lang="en-US" sz="2800" dirty="0" smtClean="0">
                <a:solidFill>
                  <a:schemeClr val="accent2"/>
                </a:solidFill>
              </a:rPr>
              <a:t>gives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0	5%10 </a:t>
            </a:r>
            <a:r>
              <a:rPr lang="en-US" sz="2800" dirty="0" smtClean="0">
                <a:solidFill>
                  <a:schemeClr val="accent2"/>
                </a:solidFill>
              </a:rPr>
              <a:t>gives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5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v"/>
            </a:pPr>
            <a:r>
              <a:rPr lang="en-US" sz="2800" dirty="0" smtClean="0"/>
              <a:t>Modulus operator is most commonly used with integer operands. If we attempt to use the modulus operator on  floating-point values we will garbage! </a:t>
            </a:r>
            <a:r>
              <a:rPr lang="en-US" sz="2800" dirty="0" smtClean="0">
                <a:solidFill>
                  <a:schemeClr val="accent2"/>
                </a:solidFill>
              </a:rPr>
              <a:t>(</a:t>
            </a:r>
            <a:r>
              <a:rPr lang="en-US" sz="2800" dirty="0" err="1" smtClean="0">
                <a:solidFill>
                  <a:schemeClr val="accent2"/>
                </a:solidFill>
              </a:rPr>
              <a:t>compileerror</a:t>
            </a:r>
            <a:r>
              <a:rPr lang="en-US" sz="2800" dirty="0" smtClean="0">
                <a:solidFill>
                  <a:schemeClr val="accent2"/>
                </a:solidFill>
              </a:rPr>
              <a:t>)</a:t>
            </a:r>
            <a:endParaRPr lang="en-US" sz="2800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3300"/>
                </a:solidFill>
                <a:ea typeface="ＭＳ Ｐゴシック" pitchFamily="34" charset="-128"/>
              </a:rPr>
              <a:t> C++ Operators: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Arithmetic Operators 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Implicit casting: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 is an automatic type conversion by the compiler.</a:t>
            </a:r>
          </a:p>
          <a:p>
            <a:pPr lvl="1"/>
            <a:r>
              <a:rPr lang="en-US" dirty="0" smtClean="0"/>
              <a:t>If operands of mixed types are used, the compiler will convert one operand to agree with the other. To do this, it uses a hierarchy of data types:</a:t>
            </a:r>
          </a:p>
          <a:p>
            <a:pPr lvl="2"/>
            <a:r>
              <a:rPr lang="en-US" dirty="0" smtClean="0"/>
              <a:t>Long double (highest)</a:t>
            </a:r>
          </a:p>
          <a:p>
            <a:pPr lvl="2"/>
            <a:r>
              <a:rPr lang="en-US" dirty="0" smtClean="0"/>
              <a:t>Double</a:t>
            </a:r>
          </a:p>
          <a:p>
            <a:pPr lvl="2"/>
            <a:r>
              <a:rPr lang="en-US" dirty="0" smtClean="0"/>
              <a:t>Float</a:t>
            </a:r>
          </a:p>
          <a:p>
            <a:pPr lvl="2"/>
            <a:r>
              <a:rPr lang="en-US" dirty="0" smtClean="0"/>
              <a:t>Unsigned long 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2"/>
            <a:r>
              <a:rPr lang="en-US" dirty="0" smtClean="0"/>
              <a:t>Long 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2"/>
            <a:r>
              <a:rPr lang="en-US" dirty="0" smtClean="0"/>
              <a:t>Unsigned 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2"/>
            <a:r>
              <a:rPr lang="en-US" dirty="0" err="1" smtClean="0"/>
              <a:t>Int</a:t>
            </a:r>
            <a:r>
              <a:rPr lang="en-US" dirty="0" smtClean="0"/>
              <a:t> (lowest)</a:t>
            </a:r>
          </a:p>
          <a:p>
            <a:pPr lvl="1"/>
            <a:r>
              <a:rPr lang="en-US" dirty="0" err="1" smtClean="0"/>
              <a:t>boolean</a:t>
            </a:r>
            <a:r>
              <a:rPr lang="en-US" dirty="0" smtClean="0"/>
              <a:t>, character, wide character, enumeration, and short integer data types are promoted to 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1"/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B03C46D-A839-408B-965F-56071FCA802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3300"/>
                </a:solidFill>
                <a:ea typeface="ＭＳ Ｐゴシック" pitchFamily="34" charset="-128"/>
              </a:rPr>
              <a:t> C++ Operators: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Arithmetic Operators 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531352" cy="452628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Implicit casting: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Example(1):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5+23.67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en-US" dirty="0" smtClean="0"/>
              <a:t>The compiler will converts 5 to floating point number because it’s higher than </a:t>
            </a:r>
            <a:r>
              <a:rPr lang="en-US" dirty="0" err="1" smtClean="0"/>
              <a:t>int</a:t>
            </a:r>
            <a:r>
              <a:rPr lang="en-US" dirty="0" smtClean="0"/>
              <a:t> in the data type hierarchy 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Example(2): 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short a=2000; 	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int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b;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b=a; </a:t>
            </a:r>
            <a:r>
              <a:rPr lang="en-US" dirty="0" smtClean="0"/>
              <a:t>the value of a has been </a:t>
            </a:r>
            <a:r>
              <a:rPr lang="en-US" dirty="0" smtClean="0"/>
              <a:t>promoted from</a:t>
            </a:r>
            <a:r>
              <a:rPr lang="en-US" dirty="0" smtClean="0"/>
              <a:t> short to 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Example(3): </a:t>
            </a:r>
          </a:p>
          <a:p>
            <a:pPr>
              <a:buNone/>
            </a:pPr>
            <a:r>
              <a:rPr lang="en-GB" sz="2600" dirty="0" err="1" smtClean="0"/>
              <a:t>bool</a:t>
            </a:r>
            <a:r>
              <a:rPr lang="en-GB" sz="2600" dirty="0" smtClean="0"/>
              <a:t> </a:t>
            </a:r>
            <a:r>
              <a:rPr lang="en-GB" sz="2600" dirty="0" smtClean="0"/>
              <a:t>f=true</a:t>
            </a:r>
            <a:r>
              <a:rPr lang="en-GB" sz="2600" dirty="0" smtClean="0"/>
              <a:t>;    </a:t>
            </a:r>
            <a:r>
              <a:rPr lang="en-GB" sz="2600" dirty="0" err="1" smtClean="0"/>
              <a:t>int</a:t>
            </a:r>
            <a:r>
              <a:rPr lang="en-GB" sz="2600" dirty="0" smtClean="0"/>
              <a:t> a;</a:t>
            </a:r>
          </a:p>
          <a:p>
            <a:pPr>
              <a:buNone/>
            </a:pPr>
            <a:r>
              <a:rPr lang="en-GB" sz="2600" dirty="0" smtClean="0"/>
              <a:t>a=f;</a:t>
            </a:r>
          </a:p>
          <a:p>
            <a:pPr>
              <a:buNone/>
            </a:pPr>
            <a:r>
              <a:rPr lang="en-GB" sz="2600" dirty="0" err="1" smtClean="0"/>
              <a:t>cout</a:t>
            </a:r>
            <a:r>
              <a:rPr lang="en-GB" sz="2600" dirty="0" smtClean="0"/>
              <a:t>&lt;&lt; a&lt;&lt;</a:t>
            </a:r>
            <a:r>
              <a:rPr lang="en-GB" sz="2600" dirty="0" err="1" smtClean="0"/>
              <a:t>endl</a:t>
            </a:r>
            <a:r>
              <a:rPr lang="en-GB" sz="2600" dirty="0" smtClean="0"/>
              <a:t>;</a:t>
            </a:r>
          </a:p>
          <a:p>
            <a:pPr lvl="1">
              <a:buNone/>
            </a:pPr>
            <a:r>
              <a:rPr lang="en-US" dirty="0" smtClean="0"/>
              <a:t>  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B03C46D-A839-408B-965F-56071FCA802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391400" cy="834008"/>
          </a:xfrm>
          <a:noFill/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C3300"/>
                </a:solidFill>
                <a:ea typeface="ＭＳ Ｐゴシック" pitchFamily="34" charset="-128"/>
              </a:rPr>
              <a:t>C++ Operators:</a:t>
            </a:r>
            <a:r>
              <a:rPr lang="en-US" sz="3600" dirty="0" smtClean="0">
                <a:solidFill>
                  <a:srgbClr val="CC3300"/>
                </a:solidFill>
                <a:ea typeface="ＭＳ Ｐゴシック" pitchFamily="34" charset="-128"/>
              </a:rPr>
              <a:t> </a:t>
            </a:r>
            <a:r>
              <a:rPr lang="en-US" sz="3600" i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Assignment Operator</a:t>
            </a:r>
          </a:p>
        </p:txBody>
      </p:sp>
      <p:sp>
        <p:nvSpPr>
          <p:cNvPr id="1229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305800" cy="46482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We assign a value to a variable using the basic </a:t>
            </a:r>
            <a:r>
              <a:rPr lang="en-US" altLang="ja-JP" sz="2400" i="1" dirty="0" smtClean="0">
                <a:solidFill>
                  <a:schemeClr val="accent2"/>
                </a:solidFill>
                <a:ea typeface="ＭＳ Ｐゴシック" pitchFamily="34" charset="-128"/>
              </a:rPr>
              <a:t>assignment operator (=)</a:t>
            </a:r>
            <a:r>
              <a:rPr lang="en-US" altLang="ja-JP" sz="2400" dirty="0" smtClean="0">
                <a:solidFill>
                  <a:schemeClr val="accent2"/>
                </a:solidFill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Assignment operator: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Stores a value in a memory.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Basically used in C++ to </a:t>
            </a:r>
            <a:r>
              <a:rPr lang="en-US" sz="2100" dirty="0" smtClean="0">
                <a:solidFill>
                  <a:schemeClr val="accent3">
                    <a:lumMod val="75000"/>
                  </a:schemeClr>
                </a:solidFill>
              </a:rPr>
              <a:t>initialize</a:t>
            </a:r>
            <a:r>
              <a:rPr lang="en-US" sz="2100" dirty="0" smtClean="0"/>
              <a:t> a variable with a value OR to </a:t>
            </a:r>
            <a:r>
              <a:rPr lang="en-US" sz="2100" dirty="0" smtClean="0">
                <a:solidFill>
                  <a:schemeClr val="accent3">
                    <a:lumMod val="75000"/>
                  </a:schemeClr>
                </a:solidFill>
              </a:rPr>
              <a:t>update </a:t>
            </a:r>
            <a:r>
              <a:rPr lang="en-US" sz="2100" dirty="0" smtClean="0"/>
              <a:t>it’s content with a new value</a:t>
            </a:r>
          </a:p>
          <a:p>
            <a:pPr lvl="1">
              <a:lnSpc>
                <a:spcPct val="90000"/>
              </a:lnSpc>
            </a:pPr>
            <a:r>
              <a:rPr lang="en-US" altLang="ja-JP" sz="2100" dirty="0" smtClean="0">
                <a:ea typeface="ＭＳ Ｐゴシック" pitchFamily="34" charset="-128"/>
              </a:rPr>
              <a:t>It’s syntax is as following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7F7F7F"/>
                </a:solidFill>
              </a:rPr>
              <a:t>			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90279" y="4797152"/>
            <a:ext cx="2165697" cy="1800200"/>
            <a:chOff x="3734" y="2640"/>
            <a:chExt cx="1214" cy="813"/>
          </a:xfrm>
        </p:grpSpPr>
        <p:sp>
          <p:nvSpPr>
            <p:cNvPr id="118789" name="AutoShape 5"/>
            <p:cNvSpPr>
              <a:spLocks noChangeArrowheads="1"/>
            </p:cNvSpPr>
            <p:nvPr/>
          </p:nvSpPr>
          <p:spPr bwMode="auto">
            <a:xfrm>
              <a:off x="3734" y="3003"/>
              <a:ext cx="1214" cy="45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altLang="ja-JP" sz="1400" dirty="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It is always a </a:t>
              </a:r>
              <a:r>
                <a:rPr lang="en-US" altLang="ja-JP" sz="1400" i="1" dirty="0">
                  <a:solidFill>
                    <a:srgbClr val="C1051B"/>
                  </a:solidFill>
                  <a:ea typeface="ＭＳ Ｐゴシック" pitchFamily="34" charset="-128"/>
                </a:rPr>
                <a:t>variable identifier.</a:t>
              </a:r>
              <a:endParaRPr lang="en-US" altLang="ja-JP" sz="1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2300" name="Line 6"/>
            <p:cNvSpPr>
              <a:spLocks noChangeShapeType="1"/>
            </p:cNvSpPr>
            <p:nvPr/>
          </p:nvSpPr>
          <p:spPr bwMode="auto">
            <a:xfrm>
              <a:off x="4319" y="2640"/>
              <a:ext cx="0" cy="3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563616" y="4797152"/>
            <a:ext cx="2528664" cy="1800200"/>
            <a:chOff x="3734" y="2640"/>
            <a:chExt cx="1214" cy="813"/>
          </a:xfrm>
        </p:grpSpPr>
        <p:sp>
          <p:nvSpPr>
            <p:cNvPr id="118792" name="AutoShape 8"/>
            <p:cNvSpPr>
              <a:spLocks noChangeArrowheads="1"/>
            </p:cNvSpPr>
            <p:nvPr/>
          </p:nvSpPr>
          <p:spPr bwMode="auto">
            <a:xfrm>
              <a:off x="3734" y="3003"/>
              <a:ext cx="1214" cy="45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altLang="ja-JP" sz="14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It is either a </a:t>
              </a:r>
              <a:r>
                <a:rPr lang="en-US" altLang="ja-JP" sz="1400" i="1" dirty="0">
                  <a:solidFill>
                    <a:srgbClr val="C1051B"/>
                  </a:solidFill>
                  <a:ea typeface="ＭＳ Ｐゴシック" pitchFamily="34" charset="-128"/>
                </a:rPr>
                <a:t>literal </a:t>
              </a:r>
              <a:r>
                <a:rPr lang="en-US" altLang="ja-JP" sz="1400" dirty="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,</a:t>
              </a:r>
              <a:r>
                <a:rPr lang="en-US" altLang="ja-JP" sz="1400" i="1" dirty="0" smtClean="0">
                  <a:solidFill>
                    <a:srgbClr val="C1051B"/>
                  </a:solidFill>
                  <a:ea typeface="ＭＳ Ｐゴシック" pitchFamily="34" charset="-128"/>
                </a:rPr>
                <a:t> </a:t>
              </a:r>
              <a:r>
                <a:rPr lang="en-US" altLang="ja-JP" sz="14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</a:t>
              </a:r>
              <a:r>
                <a:rPr lang="en-US" altLang="ja-JP" sz="1400" i="1" dirty="0">
                  <a:solidFill>
                    <a:srgbClr val="C1051B"/>
                  </a:solidFill>
                  <a:ea typeface="ＭＳ Ｐゴシック" pitchFamily="34" charset="-128"/>
                </a:rPr>
                <a:t> variable identifier </a:t>
              </a:r>
              <a:r>
                <a:rPr lang="en-US" altLang="ja-JP" sz="1400" dirty="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, or</a:t>
              </a:r>
              <a:r>
                <a:rPr lang="en-US" altLang="ja-JP" sz="1400" i="1" dirty="0" smtClean="0">
                  <a:solidFill>
                    <a:srgbClr val="C1051B"/>
                  </a:solidFill>
                  <a:ea typeface="ＭＳ Ｐゴシック" pitchFamily="34" charset="-128"/>
                </a:rPr>
                <a:t> </a:t>
              </a:r>
              <a:r>
                <a:rPr lang="en-US" altLang="ja-JP" sz="14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an</a:t>
              </a:r>
              <a:r>
                <a:rPr lang="en-US" altLang="ja-JP" sz="1400" dirty="0">
                  <a:solidFill>
                    <a:srgbClr val="C1051B"/>
                  </a:solidFill>
                  <a:ea typeface="ＭＳ Ｐゴシック" pitchFamily="34" charset="-128"/>
                </a:rPr>
                <a:t> </a:t>
              </a:r>
              <a:r>
                <a:rPr lang="en-US" altLang="ja-JP" sz="1400" i="1" dirty="0">
                  <a:solidFill>
                    <a:srgbClr val="C1051B"/>
                  </a:solidFill>
                  <a:ea typeface="ＭＳ Ｐゴシック" pitchFamily="34" charset="-128"/>
                </a:rPr>
                <a:t>expression.</a:t>
              </a:r>
              <a:endParaRPr lang="en-US" altLang="ja-JP" sz="1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2298" name="Line 9"/>
            <p:cNvSpPr>
              <a:spLocks noChangeShapeType="1"/>
            </p:cNvSpPr>
            <p:nvPr/>
          </p:nvSpPr>
          <p:spPr bwMode="auto">
            <a:xfrm>
              <a:off x="4319" y="2640"/>
              <a:ext cx="0" cy="3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5816" y="4397042"/>
            <a:ext cx="325121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err="1" smtClean="0">
                <a:latin typeface="Courier New" pitchFamily="49" charset="0"/>
              </a:rPr>
              <a:t>leftSide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rgbClr val="C1051B"/>
                </a:solidFill>
                <a:ea typeface="ＭＳ Ｐゴシック" pitchFamily="34" charset="-128"/>
              </a:rPr>
              <a:t>=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</a:rPr>
              <a:t>rightSide</a:t>
            </a:r>
            <a:r>
              <a:rPr lang="en-US" dirty="0" smtClean="0">
                <a:latin typeface="Courier New" pitchFamily="49" charset="0"/>
              </a:rPr>
              <a:t> ;</a:t>
            </a:r>
            <a:endParaRPr lang="ar-SA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SA" b="1" dirty="0" smtClean="0">
                <a:solidFill>
                  <a:srgbClr val="A50021"/>
                </a:solidFill>
                <a:latin typeface="Tw Cen MT" pitchFamily="34" charset="0"/>
              </a:rPr>
              <a:t/>
            </a:r>
            <a:br>
              <a:rPr lang="en-US" altLang="ar-SA" b="1" dirty="0" smtClean="0">
                <a:solidFill>
                  <a:srgbClr val="A50021"/>
                </a:solidFill>
                <a:latin typeface="Tw Cen MT" pitchFamily="34" charset="0"/>
              </a:rPr>
            </a:br>
            <a:r>
              <a:rPr lang="en-US" altLang="ar-SA" b="1" dirty="0" smtClean="0">
                <a:solidFill>
                  <a:srgbClr val="A50021"/>
                </a:solidFill>
                <a:latin typeface="Tw Cen MT" pitchFamily="34" charset="0"/>
              </a:rPr>
              <a:t>Mixed Data Types in an Assignment Statement</a:t>
            </a:r>
            <a:r>
              <a:rPr lang="en-US" altLang="ar-SA" b="1" dirty="0" smtClean="0">
                <a:solidFill>
                  <a:schemeClr val="accent2"/>
                </a:solidFill>
                <a:latin typeface="Tw Cen MT" pitchFamily="34" charset="0"/>
              </a:rPr>
              <a:t/>
            </a:r>
            <a:br>
              <a:rPr lang="en-US" altLang="ar-SA" b="1" dirty="0" smtClean="0">
                <a:solidFill>
                  <a:schemeClr val="accent2"/>
                </a:solidFill>
                <a:latin typeface="Tw Cen MT" pitchFamily="34" charset="0"/>
              </a:rPr>
            </a:br>
            <a:endParaRPr lang="en-US" dirty="0"/>
          </a:p>
        </p:txBody>
      </p:sp>
      <p:sp>
        <p:nvSpPr>
          <p:cNvPr id="27650" name="Date Placeholder 1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mtClean="0"/>
              <a:t>C Language Elements</a:t>
            </a:r>
            <a:endParaRPr lang="en-US" alt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773A6-3538-4D03-93A2-F43DC22EC36A}" type="slidenum">
              <a:rPr lang="ar-S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en-US" smtClean="0"/>
          </a:p>
        </p:txBody>
      </p:sp>
      <p:sp>
        <p:nvSpPr>
          <p:cNvPr id="25605" name="Text Box 104"/>
          <p:cNvSpPr txBox="1">
            <a:spLocks noChangeArrowheads="1"/>
          </p:cNvSpPr>
          <p:nvPr/>
        </p:nvSpPr>
        <p:spPr bwMode="auto">
          <a:xfrm>
            <a:off x="251520" y="1641996"/>
            <a:ext cx="8763000" cy="8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4000"/>
              </a:lnSpc>
              <a:buFontTx/>
              <a:buChar char="•"/>
            </a:pPr>
            <a:r>
              <a:rPr lang="en-US" altLang="en-US" sz="2400" dirty="0">
                <a:latin typeface="Tw Cen MT" pitchFamily="34" charset="0"/>
              </a:rPr>
              <a:t> </a:t>
            </a:r>
            <a:r>
              <a:rPr lang="en-US" altLang="ar-SA" sz="2400" dirty="0">
                <a:latin typeface="Tw Cen MT" pitchFamily="34" charset="0"/>
              </a:rPr>
              <a:t>The variable to the left of the equals sign determines the data types</a:t>
            </a:r>
          </a:p>
          <a:p>
            <a:pPr algn="just">
              <a:lnSpc>
                <a:spcPct val="104000"/>
              </a:lnSpc>
            </a:pPr>
            <a:r>
              <a:rPr lang="en-US" altLang="ar-SA" sz="2400" dirty="0">
                <a:latin typeface="Tw Cen MT" pitchFamily="34" charset="0"/>
              </a:rPr>
              <a:t>   of an expression.</a:t>
            </a:r>
          </a:p>
        </p:txBody>
      </p:sp>
      <p:sp>
        <p:nvSpPr>
          <p:cNvPr id="25606" name="Text Box 123"/>
          <p:cNvSpPr txBox="1">
            <a:spLocks noChangeArrowheads="1"/>
          </p:cNvSpPr>
          <p:nvPr/>
        </p:nvSpPr>
        <p:spPr bwMode="auto">
          <a:xfrm>
            <a:off x="971600" y="2707481"/>
            <a:ext cx="6934200" cy="3025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>
                <a:latin typeface="Tw Cen MT" pitchFamily="34" charset="0"/>
              </a:rPr>
              <a:t>If both operands of an expression are </a:t>
            </a:r>
            <a:r>
              <a:rPr lang="en-US" b="1" dirty="0">
                <a:latin typeface="Tw Cen MT" pitchFamily="34" charset="0"/>
              </a:rPr>
              <a:t>integer</a:t>
            </a:r>
            <a:r>
              <a:rPr lang="en-US" b="1" dirty="0">
                <a:solidFill>
                  <a:srgbClr val="A50021"/>
                </a:solidFill>
                <a:latin typeface="Tw Cen MT" pitchFamily="34" charset="0"/>
                <a:cs typeface="Times New Roman" pitchFamily="18" charset="0"/>
              </a:rPr>
              <a:t>→</a:t>
            </a:r>
            <a:r>
              <a:rPr lang="en-US" dirty="0">
                <a:latin typeface="Tw Cen MT" pitchFamily="34" charset="0"/>
              </a:rPr>
              <a:t> then the data type of such an expression will be </a:t>
            </a:r>
            <a:r>
              <a:rPr lang="en-US" b="1" dirty="0">
                <a:solidFill>
                  <a:srgbClr val="A50021"/>
                </a:solidFill>
                <a:latin typeface="Tw Cen MT" pitchFamily="34" charset="0"/>
              </a:rPr>
              <a:t>integer</a:t>
            </a:r>
            <a:r>
              <a:rPr lang="en-US" dirty="0">
                <a:latin typeface="Tw Cen MT" pitchFamily="34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>
                <a:latin typeface="Tw Cen MT" pitchFamily="34" charset="0"/>
              </a:rPr>
              <a:t>If both operands of an expression are </a:t>
            </a:r>
            <a:r>
              <a:rPr lang="en-US" b="1" dirty="0">
                <a:latin typeface="Tw Cen MT" pitchFamily="34" charset="0"/>
              </a:rPr>
              <a:t>double</a:t>
            </a:r>
            <a:r>
              <a:rPr lang="en-US" b="1" dirty="0">
                <a:solidFill>
                  <a:srgbClr val="A50021"/>
                </a:solidFill>
                <a:latin typeface="Tw Cen MT" pitchFamily="34" charset="0"/>
              </a:rPr>
              <a:t>→</a:t>
            </a:r>
            <a:r>
              <a:rPr lang="en-US" dirty="0">
                <a:latin typeface="Tw Cen MT" pitchFamily="34" charset="0"/>
              </a:rPr>
              <a:t> then the data type of such an expression will be </a:t>
            </a:r>
            <a:r>
              <a:rPr lang="en-US" b="1" dirty="0">
                <a:solidFill>
                  <a:srgbClr val="A50021"/>
                </a:solidFill>
                <a:latin typeface="Tw Cen MT" pitchFamily="34" charset="0"/>
              </a:rPr>
              <a:t>double</a:t>
            </a:r>
            <a:r>
              <a:rPr lang="en-US" dirty="0">
                <a:latin typeface="Tw Cen MT" pitchFamily="34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>
                <a:latin typeface="Tw Cen MT" pitchFamily="34" charset="0"/>
              </a:rPr>
              <a:t>An expression that has operands of both type </a:t>
            </a:r>
            <a:r>
              <a:rPr lang="en-US" b="1" dirty="0">
                <a:latin typeface="Tw Cen MT" pitchFamily="34" charset="0"/>
              </a:rPr>
              <a:t>integer</a:t>
            </a:r>
            <a:r>
              <a:rPr lang="en-US" dirty="0">
                <a:latin typeface="Tw Cen MT" pitchFamily="34" charset="0"/>
              </a:rPr>
              <a:t> and </a:t>
            </a:r>
            <a:r>
              <a:rPr lang="en-US" b="1" dirty="0">
                <a:latin typeface="Tw Cen MT" pitchFamily="34" charset="0"/>
              </a:rPr>
              <a:t>double</a:t>
            </a:r>
            <a:r>
              <a:rPr lang="en-US" dirty="0">
                <a:latin typeface="Tw Cen MT" pitchFamily="34" charset="0"/>
              </a:rPr>
              <a:t> is a </a:t>
            </a:r>
            <a:r>
              <a:rPr lang="en-US" b="1" dirty="0">
                <a:solidFill>
                  <a:srgbClr val="A50021"/>
                </a:solidFill>
                <a:latin typeface="Tw Cen MT" pitchFamily="34" charset="0"/>
              </a:rPr>
              <a:t>mixed-type expression</a:t>
            </a:r>
            <a:r>
              <a:rPr lang="en-US" dirty="0">
                <a:latin typeface="Tw Cen MT" pitchFamily="34" charset="0"/>
              </a:rPr>
              <a:t>. The data type of such a mixed-type expression </a:t>
            </a:r>
            <a:r>
              <a:rPr lang="en-US" dirty="0">
                <a:solidFill>
                  <a:srgbClr val="A50021"/>
                </a:solidFill>
                <a:latin typeface="Tw Cen MT" pitchFamily="34" charset="0"/>
              </a:rPr>
              <a:t>→ </a:t>
            </a:r>
            <a:r>
              <a:rPr lang="en-US" dirty="0">
                <a:latin typeface="Tw Cen MT" pitchFamily="34" charset="0"/>
              </a:rPr>
              <a:t>will be </a:t>
            </a:r>
            <a:r>
              <a:rPr lang="en-US" b="1" dirty="0">
                <a:solidFill>
                  <a:srgbClr val="A50021"/>
                </a:solidFill>
                <a:latin typeface="Tw Cen MT" pitchFamily="34" charset="0"/>
              </a:rPr>
              <a:t>double</a:t>
            </a:r>
            <a:r>
              <a:rPr lang="en-US" dirty="0">
                <a:latin typeface="Tw Cen MT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12648" y="500459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altLang="ar-SA" b="1" dirty="0" smtClean="0">
                <a:solidFill>
                  <a:srgbClr val="A50021"/>
                </a:solidFill>
                <a:latin typeface="Tw Cen MT" pitchFamily="34" charset="0"/>
              </a:rPr>
              <a:t>Mixed Data Types in an Assignment Statement</a:t>
            </a:r>
            <a:r>
              <a:rPr lang="en-US" altLang="ar-SA" b="1" dirty="0" smtClean="0">
                <a:solidFill>
                  <a:schemeClr val="accent2"/>
                </a:solidFill>
                <a:latin typeface="Tw Cen MT" pitchFamily="34" charset="0"/>
              </a:rPr>
              <a:t/>
            </a:r>
            <a:br>
              <a:rPr lang="en-US" altLang="ar-SA" b="1" dirty="0" smtClean="0">
                <a:solidFill>
                  <a:schemeClr val="accent2"/>
                </a:solidFill>
                <a:latin typeface="Tw Cen MT" pitchFamily="34" charset="0"/>
              </a:rPr>
            </a:br>
            <a:endParaRPr lang="en-US" dirty="0"/>
          </a:p>
        </p:txBody>
      </p:sp>
      <p:sp>
        <p:nvSpPr>
          <p:cNvPr id="28674" name="Date Placeholder 1"/>
          <p:cNvSpPr>
            <a:spLocks noGrp="1"/>
          </p:cNvSpPr>
          <p:nvPr>
            <p:ph type="dt" sz="half" idx="10"/>
          </p:nvPr>
        </p:nvSpPr>
        <p:spPr bwMode="auto">
          <a:xfrm>
            <a:off x="6096000" y="6520259"/>
            <a:ext cx="26670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mtClean="0"/>
              <a:t>C Language Elements</a:t>
            </a:r>
            <a:endParaRPr lang="en-US" alt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544081"/>
            <a:ext cx="533400" cy="244476"/>
          </a:xfrm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9C17F9-BDF9-40E4-B193-8A19761A05B8}" type="slidenum">
              <a:rPr lang="ar-S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en-US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81000" y="1643459"/>
            <a:ext cx="8763000" cy="45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4000"/>
              </a:lnSpc>
              <a:buFontTx/>
              <a:buChar char="•"/>
            </a:pPr>
            <a:r>
              <a:rPr lang="en-US" altLang="en-US" sz="2400" dirty="0">
                <a:latin typeface="Tw Cen MT" pitchFamily="34" charset="0"/>
              </a:rPr>
              <a:t> </a:t>
            </a:r>
            <a:r>
              <a:rPr lang="en-US" altLang="ar-SA" sz="2400" dirty="0">
                <a:latin typeface="Tw Cen MT" pitchFamily="34" charset="0"/>
              </a:rPr>
              <a:t>Example: if </a:t>
            </a:r>
            <a:r>
              <a:rPr lang="en-US" altLang="ar-SA" sz="2400" b="1" dirty="0">
                <a:solidFill>
                  <a:srgbClr val="1313FF"/>
                </a:solidFill>
                <a:latin typeface="Tw Cen MT" pitchFamily="34" charset="0"/>
              </a:rPr>
              <a:t>x</a:t>
            </a:r>
            <a:r>
              <a:rPr lang="en-US" altLang="ar-SA" sz="2400" dirty="0">
                <a:latin typeface="Tw Cen MT" pitchFamily="34" charset="0"/>
              </a:rPr>
              <a:t> is </a:t>
            </a:r>
            <a:r>
              <a:rPr lang="en-US" altLang="ar-SA" sz="2400" b="1" dirty="0">
                <a:solidFill>
                  <a:srgbClr val="1313FF"/>
                </a:solidFill>
                <a:latin typeface="Tw Cen MT" pitchFamily="34" charset="0"/>
              </a:rPr>
              <a:t>int</a:t>
            </a:r>
            <a:r>
              <a:rPr lang="en-US" altLang="ar-SA" sz="2400" dirty="0">
                <a:latin typeface="Tw Cen MT" pitchFamily="34" charset="0"/>
              </a:rPr>
              <a:t> and </a:t>
            </a:r>
            <a:r>
              <a:rPr lang="en-US" altLang="ar-SA" sz="2400" b="1" dirty="0">
                <a:solidFill>
                  <a:srgbClr val="FF3300"/>
                </a:solidFill>
                <a:latin typeface="Tw Cen MT" pitchFamily="34" charset="0"/>
              </a:rPr>
              <a:t>y</a:t>
            </a:r>
            <a:r>
              <a:rPr lang="en-US" altLang="ar-SA" sz="2400" dirty="0">
                <a:latin typeface="Tw Cen MT" pitchFamily="34" charset="0"/>
              </a:rPr>
              <a:t> is </a:t>
            </a:r>
            <a:r>
              <a:rPr lang="en-US" altLang="ar-SA" sz="2400" b="1" dirty="0">
                <a:solidFill>
                  <a:srgbClr val="FF3300"/>
                </a:solidFill>
                <a:latin typeface="Tw Cen MT" pitchFamily="34" charset="0"/>
              </a:rPr>
              <a:t>double</a:t>
            </a:r>
            <a:r>
              <a:rPr lang="en-US" altLang="ar-SA" sz="2400" dirty="0">
                <a:latin typeface="Tw Cen MT" pitchFamily="34" charset="0"/>
              </a:rPr>
              <a:t> then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09600" y="2253059"/>
            <a:ext cx="2667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4000"/>
              </a:lnSpc>
            </a:pPr>
            <a:r>
              <a:rPr lang="en-US" altLang="ar-SA" dirty="0">
                <a:solidFill>
                  <a:srgbClr val="1313FF"/>
                </a:solidFill>
                <a:latin typeface="Tw Cen MT" pitchFamily="34" charset="0"/>
              </a:rPr>
              <a:t>x </a:t>
            </a:r>
            <a:r>
              <a:rPr lang="en-US" altLang="ar-SA" dirty="0">
                <a:latin typeface="Tw Cen MT" pitchFamily="34" charset="0"/>
              </a:rPr>
              <a:t>= </a:t>
            </a:r>
            <a:r>
              <a:rPr lang="en-US" altLang="ar-SA" dirty="0">
                <a:solidFill>
                  <a:srgbClr val="1313FF"/>
                </a:solidFill>
                <a:latin typeface="Tw Cen MT" pitchFamily="34" charset="0"/>
              </a:rPr>
              <a:t>7 * 0.5</a:t>
            </a:r>
            <a:r>
              <a:rPr lang="en-US" altLang="ar-SA" dirty="0">
                <a:latin typeface="Tw Cen MT" pitchFamily="34" charset="0"/>
              </a:rPr>
              <a:t>;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09600" y="2786459"/>
            <a:ext cx="2667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4000"/>
              </a:lnSpc>
            </a:pPr>
            <a:r>
              <a:rPr lang="en-US" altLang="ar-SA">
                <a:solidFill>
                  <a:srgbClr val="FF3300"/>
                </a:solidFill>
                <a:latin typeface="Tw Cen MT" pitchFamily="34" charset="0"/>
              </a:rPr>
              <a:t>y = 7 * 0.5;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09600" y="3319859"/>
            <a:ext cx="2667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4000"/>
              </a:lnSpc>
            </a:pPr>
            <a:r>
              <a:rPr lang="en-US" altLang="ar-SA">
                <a:solidFill>
                  <a:srgbClr val="1313FF"/>
                </a:solidFill>
                <a:latin typeface="Tw Cen MT" pitchFamily="34" charset="0"/>
              </a:rPr>
              <a:t>x </a:t>
            </a:r>
            <a:r>
              <a:rPr lang="en-US" altLang="ar-SA">
                <a:latin typeface="Tw Cen MT" pitchFamily="34" charset="0"/>
              </a:rPr>
              <a:t>= </a:t>
            </a:r>
            <a:r>
              <a:rPr lang="en-US" altLang="ar-SA">
                <a:solidFill>
                  <a:srgbClr val="1313FF"/>
                </a:solidFill>
                <a:latin typeface="Tw Cen MT" pitchFamily="34" charset="0"/>
              </a:rPr>
              <a:t>100/5;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09600" y="3853259"/>
            <a:ext cx="2667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4000"/>
              </a:lnSpc>
            </a:pPr>
            <a:r>
              <a:rPr lang="en-US" altLang="ar-SA">
                <a:solidFill>
                  <a:srgbClr val="FF3300"/>
                </a:solidFill>
                <a:latin typeface="Tw Cen MT" pitchFamily="34" charset="0"/>
              </a:rPr>
              <a:t>y = 100/5;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514600" y="2253059"/>
            <a:ext cx="3962400" cy="471488"/>
            <a:chOff x="1584" y="1728"/>
            <a:chExt cx="2496" cy="297"/>
          </a:xfrm>
        </p:grpSpPr>
        <p:sp>
          <p:nvSpPr>
            <p:cNvPr id="26644" name="Text Box 10"/>
            <p:cNvSpPr txBox="1">
              <a:spLocks noChangeArrowheads="1"/>
            </p:cNvSpPr>
            <p:nvPr/>
          </p:nvSpPr>
          <p:spPr bwMode="auto">
            <a:xfrm>
              <a:off x="2400" y="1728"/>
              <a:ext cx="1680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04000"/>
                </a:lnSpc>
              </a:pPr>
              <a:r>
                <a:rPr lang="en-US" altLang="ar-SA">
                  <a:solidFill>
                    <a:schemeClr val="accent2"/>
                  </a:solidFill>
                  <a:latin typeface="Tw Cen MT" pitchFamily="34" charset="0"/>
                </a:rPr>
                <a:t>3</a:t>
              </a:r>
            </a:p>
          </p:txBody>
        </p:sp>
        <p:sp>
          <p:nvSpPr>
            <p:cNvPr id="26645" name="Line 11"/>
            <p:cNvSpPr>
              <a:spLocks noChangeShapeType="1"/>
            </p:cNvSpPr>
            <p:nvPr/>
          </p:nvSpPr>
          <p:spPr bwMode="auto">
            <a:xfrm>
              <a:off x="1584" y="1872"/>
              <a:ext cx="6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14600" y="2786459"/>
            <a:ext cx="3962400" cy="471488"/>
            <a:chOff x="1584" y="2064"/>
            <a:chExt cx="2496" cy="297"/>
          </a:xfrm>
        </p:grpSpPr>
        <p:sp>
          <p:nvSpPr>
            <p:cNvPr id="26642" name="Text Box 13"/>
            <p:cNvSpPr txBox="1">
              <a:spLocks noChangeArrowheads="1"/>
            </p:cNvSpPr>
            <p:nvPr/>
          </p:nvSpPr>
          <p:spPr bwMode="auto">
            <a:xfrm>
              <a:off x="2400" y="2064"/>
              <a:ext cx="1680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04000"/>
                </a:lnSpc>
              </a:pPr>
              <a:r>
                <a:rPr lang="en-US" altLang="ar-SA">
                  <a:solidFill>
                    <a:srgbClr val="FF3300"/>
                  </a:solidFill>
                  <a:latin typeface="Tw Cen MT" pitchFamily="34" charset="0"/>
                </a:rPr>
                <a:t>3.50</a:t>
              </a:r>
            </a:p>
          </p:txBody>
        </p:sp>
        <p:sp>
          <p:nvSpPr>
            <p:cNvPr id="26643" name="Line 14"/>
            <p:cNvSpPr>
              <a:spLocks noChangeShapeType="1"/>
            </p:cNvSpPr>
            <p:nvPr/>
          </p:nvSpPr>
          <p:spPr bwMode="auto">
            <a:xfrm>
              <a:off x="1584" y="2208"/>
              <a:ext cx="62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514600" y="3319859"/>
            <a:ext cx="3962400" cy="471488"/>
            <a:chOff x="1584" y="2400"/>
            <a:chExt cx="2496" cy="297"/>
          </a:xfrm>
        </p:grpSpPr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2400" y="2400"/>
              <a:ext cx="1680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04000"/>
                </a:lnSpc>
              </a:pPr>
              <a:r>
                <a:rPr lang="en-US" altLang="ar-SA">
                  <a:solidFill>
                    <a:schemeClr val="accent2"/>
                  </a:solidFill>
                  <a:latin typeface="Tw Cen MT" pitchFamily="34" charset="0"/>
                </a:rPr>
                <a:t>20</a:t>
              </a:r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>
              <a:off x="1584" y="2544"/>
              <a:ext cx="6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514600" y="3853259"/>
            <a:ext cx="3962400" cy="471488"/>
            <a:chOff x="1584" y="2736"/>
            <a:chExt cx="2496" cy="297"/>
          </a:xfrm>
        </p:grpSpPr>
        <p:sp>
          <p:nvSpPr>
            <p:cNvPr id="26638" name="Text Box 19"/>
            <p:cNvSpPr txBox="1">
              <a:spLocks noChangeArrowheads="1"/>
            </p:cNvSpPr>
            <p:nvPr/>
          </p:nvSpPr>
          <p:spPr bwMode="auto">
            <a:xfrm>
              <a:off x="2400" y="2736"/>
              <a:ext cx="1680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04000"/>
                </a:lnSpc>
              </a:pPr>
              <a:r>
                <a:rPr lang="en-US" altLang="ar-SA">
                  <a:solidFill>
                    <a:srgbClr val="FF3300"/>
                  </a:solidFill>
                  <a:latin typeface="Tw Cen MT" pitchFamily="34" charset="0"/>
                </a:rPr>
                <a:t>20.00</a:t>
              </a:r>
            </a:p>
          </p:txBody>
        </p:sp>
        <p:sp>
          <p:nvSpPr>
            <p:cNvPr id="26639" name="Line 20"/>
            <p:cNvSpPr>
              <a:spLocks noChangeShapeType="1"/>
            </p:cNvSpPr>
            <p:nvPr/>
          </p:nvSpPr>
          <p:spPr bwMode="auto">
            <a:xfrm>
              <a:off x="1584" y="2880"/>
              <a:ext cx="62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  <p:bldP spid="41989" grpId="0" autoUpdateAnimBg="0"/>
      <p:bldP spid="41990" grpId="0" autoUpdateAnimBg="0"/>
      <p:bldP spid="41991" grpId="0" autoUpdateAnimBg="0"/>
      <p:bldP spid="4199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3300"/>
                </a:solidFill>
                <a:ea typeface="ＭＳ Ｐゴシック" pitchFamily="34" charset="-128"/>
              </a:rPr>
              <a:t> C++ Operators: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Explicit casting:</a:t>
            </a:r>
          </a:p>
          <a:p>
            <a:pPr lvl="1"/>
            <a:r>
              <a:rPr lang="en-US" sz="1800" dirty="0" smtClean="0"/>
              <a:t>Performed by placing </a:t>
            </a:r>
            <a:r>
              <a:rPr lang="en-US" sz="1800" dirty="0" smtClean="0">
                <a:solidFill>
                  <a:schemeClr val="accent2"/>
                </a:solidFill>
              </a:rPr>
              <a:t>(data type) </a:t>
            </a:r>
            <a:r>
              <a:rPr lang="en-US" sz="1800" dirty="0" smtClean="0"/>
              <a:t>prior the intended </a:t>
            </a:r>
            <a:r>
              <a:rPr lang="en-US" sz="1800" dirty="0" err="1" smtClean="0"/>
              <a:t>variable|value|expression</a:t>
            </a:r>
            <a:endParaRPr lang="en-US" sz="1800" dirty="0" smtClean="0"/>
          </a:p>
          <a:p>
            <a:pPr lvl="1"/>
            <a:r>
              <a:rPr lang="en-US" sz="1800" b="1" dirty="0" smtClean="0">
                <a:solidFill>
                  <a:schemeClr val="accent1"/>
                </a:solidFill>
              </a:rPr>
              <a:t>Example(1): </a:t>
            </a:r>
          </a:p>
          <a:p>
            <a:pPr lvl="1">
              <a:buNone/>
            </a:pPr>
            <a:r>
              <a:rPr lang="en-US" sz="1800" dirty="0" smtClean="0"/>
              <a:t> </a:t>
            </a:r>
            <a:r>
              <a:rPr lang="en-US" sz="1600" dirty="0" smtClean="0"/>
              <a:t>short a=2000</a:t>
            </a:r>
            <a:r>
              <a:rPr lang="en-US" sz="1600" dirty="0" smtClean="0"/>
              <a:t>; 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smtClean="0"/>
              <a:t>b; </a:t>
            </a:r>
            <a:r>
              <a:rPr lang="en-US" sz="1600" dirty="0" smtClean="0"/>
              <a:t>    b </a:t>
            </a:r>
            <a:r>
              <a:rPr lang="en-US" sz="1600" dirty="0" smtClean="0"/>
              <a:t>= </a:t>
            </a:r>
            <a:r>
              <a:rPr lang="en-US" sz="1600" dirty="0" smtClean="0">
                <a:solidFill>
                  <a:schemeClr val="accent2"/>
                </a:solidFill>
              </a:rPr>
              <a:t>(</a:t>
            </a:r>
            <a:r>
              <a:rPr lang="en-US" sz="1600" dirty="0" err="1" smtClean="0">
                <a:solidFill>
                  <a:schemeClr val="accent2"/>
                </a:solidFill>
              </a:rPr>
              <a:t>int</a:t>
            </a:r>
            <a:r>
              <a:rPr lang="en-US" sz="1600" dirty="0" smtClean="0">
                <a:solidFill>
                  <a:schemeClr val="accent2"/>
                </a:solidFill>
              </a:rPr>
              <a:t>) </a:t>
            </a:r>
            <a:r>
              <a:rPr lang="en-US" sz="1600" dirty="0" smtClean="0"/>
              <a:t>a;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Example(2</a:t>
            </a:r>
            <a:r>
              <a:rPr lang="en-US" sz="2000" b="1" dirty="0" smtClean="0">
                <a:solidFill>
                  <a:schemeClr val="accent1"/>
                </a:solidFill>
              </a:rPr>
              <a:t>):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int</a:t>
            </a:r>
            <a:r>
              <a:rPr lang="en-GB" sz="2400" dirty="0" smtClean="0"/>
              <a:t> </a:t>
            </a:r>
            <a:r>
              <a:rPr lang="en-GB" sz="2000" dirty="0" smtClean="0"/>
              <a:t>value1 = 10, value2 = 4;</a:t>
            </a:r>
          </a:p>
          <a:p>
            <a:pPr>
              <a:buNone/>
            </a:pPr>
            <a:r>
              <a:rPr lang="en-GB" sz="2000" dirty="0" smtClean="0"/>
              <a:t>    </a:t>
            </a:r>
            <a:r>
              <a:rPr lang="en-GB" sz="2400" b="1" dirty="0" smtClean="0">
                <a:solidFill>
                  <a:srgbClr val="0070C0"/>
                </a:solidFill>
              </a:rPr>
              <a:t>float</a:t>
            </a:r>
            <a:r>
              <a:rPr lang="en-GB" sz="2400" dirty="0" smtClean="0"/>
              <a:t> </a:t>
            </a:r>
            <a:r>
              <a:rPr lang="en-GB" sz="2000" dirty="0" smtClean="0"/>
              <a:t>result = (</a:t>
            </a:r>
            <a:r>
              <a:rPr lang="en-GB" sz="2400" b="1" dirty="0" smtClean="0">
                <a:solidFill>
                  <a:srgbClr val="0070C0"/>
                </a:solidFill>
              </a:rPr>
              <a:t>float</a:t>
            </a:r>
            <a:r>
              <a:rPr lang="en-GB" sz="2000" dirty="0" smtClean="0"/>
              <a:t>) (value1 / value2); 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OR</a:t>
            </a: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    result= (</a:t>
            </a:r>
            <a:r>
              <a:rPr lang="en-GB" sz="2400" b="1" dirty="0" smtClean="0">
                <a:solidFill>
                  <a:srgbClr val="0070C0"/>
                </a:solidFill>
              </a:rPr>
              <a:t>float</a:t>
            </a:r>
            <a:r>
              <a:rPr lang="en-GB" sz="2000" dirty="0" smtClean="0"/>
              <a:t>) value1/(</a:t>
            </a:r>
            <a:r>
              <a:rPr lang="en-GB" sz="2400" b="1" dirty="0" smtClean="0">
                <a:solidFill>
                  <a:srgbClr val="0070C0"/>
                </a:solidFill>
              </a:rPr>
              <a:t>float</a:t>
            </a:r>
            <a:r>
              <a:rPr lang="en-GB" sz="2000" dirty="0" smtClean="0"/>
              <a:t>) value2;    </a:t>
            </a:r>
            <a:r>
              <a:rPr lang="en-US" sz="3200" dirty="0" smtClean="0">
                <a:solidFill>
                  <a:srgbClr val="C00000"/>
                </a:solidFill>
              </a:rPr>
              <a:t>are </a:t>
            </a:r>
            <a:r>
              <a:rPr lang="en-US" sz="3200" dirty="0" smtClean="0">
                <a:solidFill>
                  <a:srgbClr val="C00000"/>
                </a:solidFill>
              </a:rPr>
              <a:t>they the </a:t>
            </a:r>
            <a:r>
              <a:rPr lang="en-US" sz="3200" dirty="0" smtClean="0">
                <a:solidFill>
                  <a:srgbClr val="C00000"/>
                </a:solidFill>
              </a:rPr>
              <a:t>same</a:t>
            </a:r>
            <a:r>
              <a:rPr lang="en-US" sz="3200" dirty="0" smtClean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B03C46D-A839-408B-965F-56071FCA802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58775"/>
            <a:ext cx="7772400" cy="59848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CC3300"/>
                </a:solidFill>
                <a:ea typeface="ＭＳ Ｐゴシック" pitchFamily="34" charset="-128"/>
              </a:rPr>
              <a:t>Operators</a:t>
            </a:r>
          </a:p>
        </p:txBody>
      </p:sp>
      <p:sp>
        <p:nvSpPr>
          <p:cNvPr id="512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229600" cy="4495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2"/>
                </a:solidFill>
              </a:rPr>
              <a:t>Operators</a:t>
            </a:r>
            <a:r>
              <a:rPr lang="en-US" sz="2800" dirty="0" smtClean="0"/>
              <a:t> are special symbols used for:</a:t>
            </a:r>
          </a:p>
          <a:p>
            <a:pPr lvl="1" eaLnBrk="1" hangingPunct="1"/>
            <a:r>
              <a:rPr lang="en-US" sz="2400" dirty="0" smtClean="0"/>
              <a:t>arithmetic calculations</a:t>
            </a:r>
          </a:p>
          <a:p>
            <a:pPr lvl="1" eaLnBrk="1" hangingPunct="1"/>
            <a:r>
              <a:rPr lang="en-US" sz="2400" dirty="0" smtClean="0"/>
              <a:t>assignment statements</a:t>
            </a:r>
          </a:p>
          <a:p>
            <a:pPr lvl="1" eaLnBrk="1" hangingPunct="1"/>
            <a:r>
              <a:rPr lang="en-US" sz="2400" dirty="0" smtClean="0"/>
              <a:t>logical comparisons</a:t>
            </a:r>
          </a:p>
          <a:p>
            <a:pPr eaLnBrk="1" hangingPunct="1"/>
            <a:r>
              <a:rPr lang="en-US" sz="2800" dirty="0" smtClean="0"/>
              <a:t>Examples of operators:</a:t>
            </a:r>
          </a:p>
          <a:p>
            <a:pPr lvl="1" eaLnBrk="1" hangingPunct="1"/>
            <a:r>
              <a:rPr lang="en-US" sz="2400" dirty="0" smtClean="0"/>
              <a:t>3 + 5              </a:t>
            </a:r>
            <a:r>
              <a:rPr lang="en-US" sz="2400" dirty="0" smtClean="0">
                <a:solidFill>
                  <a:schemeClr val="accent2"/>
                </a:solidFill>
              </a:rPr>
              <a:t>// uses + operator</a:t>
            </a:r>
          </a:p>
          <a:p>
            <a:pPr lvl="1" eaLnBrk="1" hangingPunct="1"/>
            <a:r>
              <a:rPr lang="en-US" sz="2400" dirty="0" smtClean="0"/>
              <a:t>14 + 5 – 4 * (5 – 3)     </a:t>
            </a:r>
            <a:r>
              <a:rPr lang="en-US" sz="2400" dirty="0" smtClean="0">
                <a:solidFill>
                  <a:schemeClr val="accent2"/>
                </a:solidFill>
              </a:rPr>
              <a:t>// uses +, -, * operators</a:t>
            </a:r>
          </a:p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Expressions</a:t>
            </a:r>
            <a:r>
              <a:rPr lang="en-US" sz="2800" dirty="0" smtClean="0"/>
              <a:t>: can be combinations of variables and operators that result in a value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964469-C43E-4773-B3A4-4C091D852FAD}" type="slidenum">
              <a:rPr lang="ar-S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C3300"/>
                </a:solidFill>
                <a:ea typeface="ＭＳ Ｐゴシック" pitchFamily="34" charset="-128"/>
              </a:rPr>
              <a:t> C++ Operators:</a:t>
            </a:r>
            <a:endParaRPr lang="en-US" sz="4800" b="1" dirty="0" smtClean="0">
              <a:solidFill>
                <a:srgbClr val="A50021"/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276600"/>
            <a:ext cx="3810000" cy="2960688"/>
          </a:xfrm>
        </p:spPr>
        <p:txBody>
          <a:bodyPr/>
          <a:lstStyle/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b="1" u="sng" dirty="0" smtClean="0"/>
              <a:t>Example: </a:t>
            </a:r>
          </a:p>
          <a:p>
            <a:pPr lvl="1" eaLnBrk="1" hangingPunct="1">
              <a:buFontTx/>
              <a:buNone/>
            </a:pPr>
            <a:r>
              <a:rPr lang="en-US" sz="1600" b="1" u="sng" dirty="0" smtClean="0"/>
              <a:t>Rounding a number</a:t>
            </a:r>
          </a:p>
          <a:p>
            <a:pPr lvl="2" eaLnBrk="1" hangingPunct="1">
              <a:buFontTx/>
              <a:buNone/>
            </a:pPr>
            <a:r>
              <a:rPr lang="en-US" sz="1800" dirty="0" smtClean="0"/>
              <a:t>double x;</a:t>
            </a:r>
          </a:p>
          <a:p>
            <a:pPr lvl="2" eaLnBrk="1" hangingPunct="1">
              <a:buFontTx/>
              <a:buNone/>
            </a:pP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rounded_x</a:t>
            </a:r>
            <a:endParaRPr lang="en-US" sz="1800" dirty="0" smtClean="0"/>
          </a:p>
          <a:p>
            <a:pPr lvl="2" eaLnBrk="1" hangingPunct="1">
              <a:buFontTx/>
              <a:buNone/>
            </a:pPr>
            <a:r>
              <a:rPr lang="en-US" sz="1800" dirty="0" smtClean="0"/>
              <a:t>/* code to give x a value omitted*/</a:t>
            </a:r>
          </a:p>
          <a:p>
            <a:pPr lvl="2" eaLnBrk="1" hangingPunct="1">
              <a:buFontTx/>
              <a:buNone/>
            </a:pPr>
            <a:r>
              <a:rPr lang="en-US" sz="1800" dirty="0" err="1" smtClean="0"/>
              <a:t>rounded_x</a:t>
            </a:r>
            <a:r>
              <a:rPr lang="en-US" sz="1800" dirty="0" smtClean="0"/>
              <a:t> = </a:t>
            </a:r>
            <a:r>
              <a:rPr lang="en-US" sz="1800" b="1" dirty="0" smtClean="0"/>
              <a:t>(</a:t>
            </a:r>
            <a:r>
              <a:rPr lang="en-US" sz="1800" b="1" dirty="0" err="1" smtClean="0"/>
              <a:t>int</a:t>
            </a:r>
            <a:r>
              <a:rPr lang="en-US" sz="1800" b="1" dirty="0" smtClean="0"/>
              <a:t>)</a:t>
            </a:r>
            <a:r>
              <a:rPr lang="en-US" sz="1800" dirty="0" smtClean="0"/>
              <a:t> (x + 0.5);</a:t>
            </a:r>
          </a:p>
          <a:p>
            <a:pPr eaLnBrk="1" hangingPunct="1">
              <a:buFontTx/>
              <a:buNone/>
            </a:pPr>
            <a:endParaRPr lang="en-US" sz="1600" dirty="0" smtClean="0"/>
          </a:p>
        </p:txBody>
      </p:sp>
      <p:graphicFrame>
        <p:nvGraphicFramePr>
          <p:cNvPr id="43040" name="Group 32"/>
          <p:cNvGraphicFramePr>
            <a:graphicFrameLocks noGrp="1"/>
          </p:cNvGraphicFramePr>
          <p:nvPr>
            <p:ph sz="half" idx="2"/>
          </p:nvPr>
        </p:nvGraphicFramePr>
        <p:xfrm>
          <a:off x="4343400" y="3810000"/>
          <a:ext cx="4495800" cy="1889760"/>
        </p:xfrm>
        <a:graphic>
          <a:graphicData uri="http://schemas.openxmlformats.org/drawingml/2006/table">
            <a:tbl>
              <a:tblPr/>
              <a:tblGrid>
                <a:gridCol w="2247900"/>
                <a:gridCol w="224790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35.51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is rounded to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35.12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 rounded to </a:t>
                      </a: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35.51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+0.50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36.01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35.12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+0.50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35.62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6" name="Rectangle 33"/>
          <p:cNvSpPr>
            <a:spLocks noChangeArrowheads="1"/>
          </p:cNvSpPr>
          <p:nvPr/>
        </p:nvSpPr>
        <p:spPr bwMode="auto">
          <a:xfrm>
            <a:off x="228600" y="1905000"/>
            <a:ext cx="8001000" cy="11572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A50021"/>
                </a:solidFill>
                <a:latin typeface="Tw Cen MT" pitchFamily="34" charset="0"/>
              </a:rPr>
              <a:t>Type Cast</a:t>
            </a:r>
            <a:r>
              <a:rPr lang="en-US" sz="1600" dirty="0">
                <a:latin typeface="Tw Cen MT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</a:rPr>
              <a:t>Explicit casting:</a:t>
            </a:r>
            <a:endParaRPr lang="en-US" sz="1600" dirty="0">
              <a:solidFill>
                <a:srgbClr val="0070C0"/>
              </a:solidFill>
              <a:latin typeface="Tw Cen MT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Tw Cen MT" pitchFamily="34" charset="0"/>
              </a:rPr>
              <a:t>converting an expression to a</a:t>
            </a:r>
            <a:r>
              <a:rPr lang="en-US" sz="2000" b="1" dirty="0">
                <a:latin typeface="Tw Cen MT" pitchFamily="34" charset="0"/>
              </a:rPr>
              <a:t> different type </a:t>
            </a:r>
            <a:r>
              <a:rPr lang="en-US" sz="2000" dirty="0">
                <a:latin typeface="Tw Cen MT" pitchFamily="34" charset="0"/>
              </a:rPr>
              <a:t>by writing</a:t>
            </a:r>
            <a:r>
              <a:rPr lang="en-US" sz="2000" b="1" dirty="0">
                <a:latin typeface="Tw Cen MT" pitchFamily="34" charset="0"/>
              </a:rPr>
              <a:t> the desired type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latin typeface="Tw Cen MT" pitchFamily="34" charset="0"/>
              </a:rPr>
              <a:t>in parentheses </a:t>
            </a:r>
            <a:r>
              <a:rPr lang="en-US" sz="2000" dirty="0">
                <a:latin typeface="Tw Cen MT" pitchFamily="34" charset="0"/>
              </a:rPr>
              <a:t>in front</a:t>
            </a:r>
            <a:r>
              <a:rPr lang="en-US" sz="2000" b="1" dirty="0">
                <a:latin typeface="Tw Cen MT" pitchFamily="34" charset="0"/>
              </a:rPr>
              <a:t> of the expression or the variable.</a:t>
            </a:r>
          </a:p>
        </p:txBody>
      </p:sp>
      <p:sp>
        <p:nvSpPr>
          <p:cNvPr id="20497" name="Line 34"/>
          <p:cNvSpPr>
            <a:spLocks noChangeShapeType="1"/>
          </p:cNvSpPr>
          <p:nvPr/>
        </p:nvSpPr>
        <p:spPr bwMode="auto">
          <a:xfrm>
            <a:off x="2230016" y="3070448"/>
            <a:ext cx="685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35"/>
          <p:cNvSpPr>
            <a:spLocks noChangeShapeType="1"/>
          </p:cNvSpPr>
          <p:nvPr/>
        </p:nvSpPr>
        <p:spPr bwMode="auto">
          <a:xfrm flipH="1">
            <a:off x="5486400" y="5029200"/>
            <a:ext cx="304800" cy="2286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Line 36"/>
          <p:cNvSpPr>
            <a:spLocks noChangeShapeType="1"/>
          </p:cNvSpPr>
          <p:nvPr/>
        </p:nvSpPr>
        <p:spPr bwMode="auto">
          <a:xfrm flipH="1">
            <a:off x="7696200" y="5029200"/>
            <a:ext cx="304800" cy="2286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</a:rPr>
              <a:t>Compound Assignment Operators</a:t>
            </a:r>
          </a:p>
        </p:txBody>
      </p:sp>
      <p:sp>
        <p:nvSpPr>
          <p:cNvPr id="147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844824"/>
            <a:ext cx="8229600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When we want to modify the value of a variable by performing an operation on the value currently stored in that variable we can use compound assignment operators 	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C++ allows combining arithmetic and assignment operators into a single operator as following: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	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	</a:t>
            </a:r>
            <a:r>
              <a:rPr lang="en-US" dirty="0" smtClean="0"/>
              <a:t>Addition/assignment	          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+=</a:t>
            </a:r>
            <a:r>
              <a:rPr lang="en-US" dirty="0" smtClean="0"/>
              <a:t>	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	Subtraction/assignment	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sym typeface="Symbol" pitchFamily="18" charset="2"/>
              </a:rPr>
              <a:t>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=</a:t>
            </a:r>
            <a:r>
              <a:rPr lang="en-US" dirty="0" smtClean="0"/>
              <a:t>	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	Multiplication/assignment      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sym typeface="Symbol" pitchFamily="18" charset="2"/>
              </a:rPr>
              <a:t>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=</a:t>
            </a:r>
            <a:r>
              <a:rPr lang="en-US" dirty="0" smtClean="0"/>
              <a:t>	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	Division/assignment	          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/=</a:t>
            </a:r>
            <a:r>
              <a:rPr lang="en-US" dirty="0" smtClean="0"/>
              <a:t>	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	Remainder/assignment         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%=</a:t>
            </a:r>
            <a:r>
              <a:rPr lang="en-US" sz="1900" dirty="0" smtClean="0">
                <a:latin typeface="Helvetica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ja-JP" sz="2400" dirty="0" smtClean="0">
                <a:ea typeface="ＭＳ Ｐゴシック" pitchFamily="34" charset="-128"/>
              </a:rPr>
              <a:t>The syntax is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 dirty="0" err="1" smtClean="0">
                <a:latin typeface="Courier New" pitchFamily="49" charset="0"/>
              </a:rPr>
              <a:t>leftSide</a:t>
            </a:r>
            <a:r>
              <a:rPr lang="en-US" sz="1800" dirty="0" smtClean="0">
                <a:latin typeface="Courier New" pitchFamily="49" charset="0"/>
              </a:rPr>
              <a:t>  Op= </a:t>
            </a:r>
            <a:r>
              <a:rPr lang="en-US" sz="1800" dirty="0" err="1" smtClean="0">
                <a:latin typeface="Courier New" pitchFamily="49" charset="0"/>
              </a:rPr>
              <a:t>rightSide</a:t>
            </a:r>
            <a:r>
              <a:rPr lang="en-US" sz="1800" dirty="0" smtClean="0">
                <a:latin typeface="Courier New" pitchFamily="49" charset="0"/>
              </a:rPr>
              <a:t> ;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This is equivalent to: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 dirty="0" err="1" smtClean="0">
                <a:latin typeface="Courier New" pitchFamily="49" charset="0"/>
              </a:rPr>
              <a:t>leftSide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leftSide</a:t>
            </a:r>
            <a:r>
              <a:rPr lang="en-US" sz="1800" dirty="0" smtClean="0">
                <a:latin typeface="Courier New" pitchFamily="49" charset="0"/>
              </a:rPr>
              <a:t> Op </a:t>
            </a:r>
            <a:r>
              <a:rPr lang="en-US" sz="1800" dirty="0" err="1" smtClean="0">
                <a:latin typeface="Courier New" pitchFamily="49" charset="0"/>
              </a:rPr>
              <a:t>rightSide</a:t>
            </a:r>
            <a:r>
              <a:rPr lang="en-US" sz="1800" dirty="0" smtClean="0">
                <a:latin typeface="Courier New" pitchFamily="49" charset="0"/>
              </a:rPr>
              <a:t> ;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2"/>
                </a:solidFill>
              </a:rPr>
              <a:t>Example</a:t>
            </a:r>
          </a:p>
          <a:p>
            <a:pPr>
              <a:lnSpc>
                <a:spcPct val="80000"/>
              </a:lnSpc>
            </a:pPr>
            <a:r>
              <a:rPr lang="en-US" sz="2100" dirty="0" smtClean="0"/>
              <a:t>X+=1</a:t>
            </a:r>
            <a:r>
              <a:rPr lang="en-US" sz="2100" dirty="0" smtClean="0">
                <a:sym typeface="Symbol" pitchFamily="18" charset="2"/>
              </a:rPr>
              <a:t>  x=x+1;</a:t>
            </a:r>
            <a:endParaRPr lang="en-US" sz="2100" dirty="0" smtClean="0"/>
          </a:p>
          <a:p>
            <a:pPr lvl="1">
              <a:lnSpc>
                <a:spcPct val="80000"/>
              </a:lnSpc>
            </a:pPr>
            <a:r>
              <a:rPr lang="en-US" sz="2100" dirty="0" smtClean="0"/>
              <a:t>x%=5; 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sym typeface="Symbol" pitchFamily="18" charset="2"/>
              </a:rPr>
              <a:t></a:t>
            </a:r>
            <a:r>
              <a:rPr lang="en-US" sz="2100" dirty="0" smtClean="0">
                <a:sym typeface="Wingdings" pitchFamily="2" charset="2"/>
              </a:rPr>
              <a:t> </a:t>
            </a:r>
            <a:r>
              <a:rPr lang="en-US" sz="2100" dirty="0" smtClean="0"/>
              <a:t> x = x % 5;</a:t>
            </a:r>
          </a:p>
          <a:p>
            <a:pPr lvl="1">
              <a:lnSpc>
                <a:spcPct val="80000"/>
              </a:lnSpc>
            </a:pPr>
            <a:r>
              <a:rPr lang="en-US" sz="2100" dirty="0" smtClean="0"/>
              <a:t>x*=</a:t>
            </a:r>
            <a:r>
              <a:rPr lang="en-US" sz="2100" dirty="0" err="1" smtClean="0"/>
              <a:t>y+w</a:t>
            </a:r>
            <a:r>
              <a:rPr lang="en-US" sz="2100" dirty="0" smtClean="0"/>
              <a:t>*z; 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sym typeface="Symbol" pitchFamily="18" charset="2"/>
              </a:rPr>
              <a:t></a:t>
            </a:r>
            <a:r>
              <a:rPr lang="en-US" sz="2100" dirty="0" smtClean="0">
                <a:sym typeface="Wingdings" pitchFamily="2" charset="2"/>
              </a:rPr>
              <a:t> </a:t>
            </a:r>
            <a:r>
              <a:rPr lang="en-US" sz="2100" dirty="0" smtClean="0"/>
              <a:t> x = x*(</a:t>
            </a:r>
            <a:r>
              <a:rPr lang="en-US" sz="2100" dirty="0" err="1" smtClean="0"/>
              <a:t>y+w</a:t>
            </a:r>
            <a:r>
              <a:rPr lang="en-US" sz="2100" dirty="0" smtClean="0"/>
              <a:t>*z);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20486" name="Freeform 23"/>
          <p:cNvSpPr>
            <a:spLocks/>
          </p:cNvSpPr>
          <p:nvPr/>
        </p:nvSpPr>
        <p:spPr bwMode="auto">
          <a:xfrm>
            <a:off x="4343400" y="2209800"/>
            <a:ext cx="1371600" cy="838200"/>
          </a:xfrm>
          <a:custGeom>
            <a:avLst/>
            <a:gdLst>
              <a:gd name="T0" fmla="*/ 0 w 864"/>
              <a:gd name="T1" fmla="*/ 0 h 528"/>
              <a:gd name="T2" fmla="*/ 0 w 864"/>
              <a:gd name="T3" fmla="*/ 240 h 528"/>
              <a:gd name="T4" fmla="*/ 864 w 864"/>
              <a:gd name="T5" fmla="*/ 240 h 528"/>
              <a:gd name="T6" fmla="*/ 864 w 864"/>
              <a:gd name="T7" fmla="*/ 528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864"/>
              <a:gd name="T13" fmla="*/ 0 h 528"/>
              <a:gd name="T14" fmla="*/ 864 w 864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" h="528">
                <a:moveTo>
                  <a:pt x="0" y="0"/>
                </a:moveTo>
                <a:lnTo>
                  <a:pt x="0" y="240"/>
                </a:lnTo>
                <a:lnTo>
                  <a:pt x="864" y="240"/>
                </a:lnTo>
                <a:lnTo>
                  <a:pt x="864" y="528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58775"/>
            <a:ext cx="8839200" cy="598488"/>
          </a:xfrm>
          <a:noFill/>
          <a:ln cap="flat" algn="ctr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</a:rPr>
              <a:t>Compound Assignment Operators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48485" name="AutoShape 5"/>
          <p:cNvSpPr>
            <a:spLocks noChangeArrowheads="1"/>
          </p:cNvSpPr>
          <p:nvPr/>
        </p:nvSpPr>
        <p:spPr bwMode="auto">
          <a:xfrm>
            <a:off x="2263775" y="2786063"/>
            <a:ext cx="1927225" cy="71437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altLang="ja-JP" sz="14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Allways it is a </a:t>
            </a:r>
            <a:r>
              <a:rPr lang="en-US" altLang="ja-JP" sz="1400" i="1">
                <a:solidFill>
                  <a:srgbClr val="C1051B"/>
                </a:solidFill>
                <a:ea typeface="ＭＳ Ｐゴシック" pitchFamily="34" charset="-128"/>
              </a:rPr>
              <a:t>variable identifier.</a:t>
            </a:r>
            <a:endParaRPr lang="en-US" altLang="ja-JP" sz="14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9" name="Line 6"/>
          <p:cNvSpPr>
            <a:spLocks noChangeShapeType="1"/>
          </p:cNvSpPr>
          <p:nvPr/>
        </p:nvSpPr>
        <p:spPr bwMode="auto">
          <a:xfrm>
            <a:off x="3192463" y="2209800"/>
            <a:ext cx="0" cy="5619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8488" name="AutoShape 8"/>
          <p:cNvSpPr>
            <a:spLocks noChangeArrowheads="1"/>
          </p:cNvSpPr>
          <p:nvPr/>
        </p:nvSpPr>
        <p:spPr bwMode="auto">
          <a:xfrm>
            <a:off x="4778375" y="3019425"/>
            <a:ext cx="1927225" cy="71437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altLang="ja-JP" sz="14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It is an </a:t>
            </a:r>
            <a:r>
              <a:rPr lang="en-US" altLang="ja-JP" sz="1400" i="1">
                <a:solidFill>
                  <a:srgbClr val="C1051B"/>
                </a:solidFill>
                <a:ea typeface="ＭＳ Ｐゴシック" pitchFamily="34" charset="-128"/>
              </a:rPr>
              <a:t>arithmetic operator.</a:t>
            </a:r>
            <a:endParaRPr lang="en-US" altLang="ja-JP" sz="14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324600" y="1752600"/>
            <a:ext cx="2438400" cy="714375"/>
            <a:chOff x="4080" y="1083"/>
            <a:chExt cx="1536" cy="450"/>
          </a:xfrm>
        </p:grpSpPr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>
              <a:off x="4080" y="129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8491" name="AutoShape 11"/>
            <p:cNvSpPr>
              <a:spLocks noChangeArrowheads="1"/>
            </p:cNvSpPr>
            <p:nvPr/>
          </p:nvSpPr>
          <p:spPr bwMode="auto">
            <a:xfrm>
              <a:off x="4402" y="1083"/>
              <a:ext cx="1214" cy="45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altLang="ja-JP" sz="14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It is either a </a:t>
              </a:r>
              <a:r>
                <a:rPr lang="en-US" altLang="ja-JP" sz="1400" i="1" dirty="0">
                  <a:solidFill>
                    <a:srgbClr val="C1051B"/>
                  </a:solidFill>
                  <a:ea typeface="ＭＳ Ｐゴシック" pitchFamily="34" charset="-128"/>
                </a:rPr>
                <a:t>literal </a:t>
              </a:r>
              <a:r>
                <a:rPr lang="en-US" altLang="ja-JP" sz="14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,</a:t>
              </a:r>
              <a:r>
                <a:rPr lang="en-US" altLang="ja-JP" sz="1400" i="1" dirty="0" smtClean="0">
                  <a:solidFill>
                    <a:srgbClr val="C1051B"/>
                  </a:solidFill>
                  <a:ea typeface="ＭＳ Ｐゴシック" pitchFamily="34" charset="-128"/>
                </a:rPr>
                <a:t> </a:t>
              </a:r>
              <a:r>
                <a:rPr lang="en-US" altLang="ja-JP" sz="14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</a:t>
              </a:r>
              <a:r>
                <a:rPr lang="en-US" altLang="ja-JP" sz="1400" i="1" dirty="0">
                  <a:solidFill>
                    <a:srgbClr val="C1051B"/>
                  </a:solidFill>
                  <a:ea typeface="ＭＳ Ｐゴシック" pitchFamily="34" charset="-128"/>
                </a:rPr>
                <a:t> variable identifier </a:t>
              </a:r>
              <a:r>
                <a:rPr lang="en-US" altLang="ja-JP" sz="1400" dirty="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, or an</a:t>
              </a:r>
              <a:r>
                <a:rPr lang="en-US" altLang="ja-JP" sz="1400" dirty="0" smtClean="0">
                  <a:solidFill>
                    <a:srgbClr val="C1051B"/>
                  </a:solidFill>
                  <a:ea typeface="ＭＳ Ｐゴシック" pitchFamily="34" charset="-128"/>
                </a:rPr>
                <a:t> </a:t>
              </a:r>
              <a:r>
                <a:rPr lang="en-US" altLang="ja-JP" sz="1400" i="1" dirty="0">
                  <a:solidFill>
                    <a:srgbClr val="C1051B"/>
                  </a:solidFill>
                  <a:ea typeface="ＭＳ Ｐゴシック" pitchFamily="34" charset="-128"/>
                </a:rPr>
                <a:t>expression.</a:t>
              </a:r>
              <a:endParaRPr lang="en-US" altLang="ja-JP" sz="1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noFill/>
          <a:ln cap="flat" algn="ctr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</a:rPr>
              <a:t>Compound Assignment Operators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81213"/>
            <a:ext cx="7272808" cy="372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4536"/>
            <a:ext cx="7962900" cy="838200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C3300"/>
                </a:solidFill>
                <a:ea typeface="ＭＳ Ｐゴシック" pitchFamily="34" charset="-128"/>
              </a:rPr>
              <a:t>C++ Operators:</a:t>
            </a:r>
            <a:r>
              <a:rPr lang="en-US" sz="4000" dirty="0" smtClean="0">
                <a:solidFill>
                  <a:srgbClr val="CC3300"/>
                </a:solidFill>
                <a:ea typeface="ＭＳ Ｐゴシック" pitchFamily="34" charset="-128"/>
              </a:rPr>
              <a:t>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Increment/Decrement Operators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762000" y="1524000"/>
            <a:ext cx="7772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++</a:t>
            </a:r>
            <a:r>
              <a:rPr lang="en-US" sz="3200" dirty="0" smtClean="0">
                <a:latin typeface="+mj-lt"/>
              </a:rPr>
              <a:t> and </a:t>
            </a:r>
            <a:r>
              <a:rPr lang="en-US" sz="320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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 </a:t>
            </a:r>
            <a:r>
              <a:rPr lang="en-US" sz="320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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smtClean="0"/>
              <a:t>are a </a:t>
            </a:r>
            <a:r>
              <a:rPr lang="en-US" sz="3200" b="1" dirty="0" smtClean="0"/>
              <a:t>unary</a:t>
            </a:r>
            <a:r>
              <a:rPr lang="en-US" sz="3200" dirty="0" smtClean="0"/>
              <a:t> operators that can be applied to variables and </a:t>
            </a:r>
            <a:r>
              <a:rPr lang="en-US" sz="3200" dirty="0" smtClean="0">
                <a:solidFill>
                  <a:schemeClr val="accent2"/>
                </a:solidFill>
              </a:rPr>
              <a:t>increments</a:t>
            </a:r>
            <a:r>
              <a:rPr lang="en-US" sz="3200" dirty="0" smtClean="0"/>
              <a:t>/</a:t>
            </a:r>
            <a:r>
              <a:rPr lang="en-US" sz="3200" dirty="0" smtClean="0">
                <a:solidFill>
                  <a:schemeClr val="accent2"/>
                </a:solidFill>
              </a:rPr>
              <a:t>decrements</a:t>
            </a:r>
            <a:r>
              <a:rPr lang="en-US" sz="3200" dirty="0" smtClean="0"/>
              <a:t>  the value they hold</a:t>
            </a:r>
            <a:endParaRPr lang="en-US" sz="3200" dirty="0">
              <a:latin typeface="+mj-lt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x++/++x</a:t>
            </a:r>
            <a:r>
              <a:rPr lang="en-US" sz="2400" dirty="0" smtClean="0">
                <a:latin typeface="+mj-lt"/>
              </a:rPr>
              <a:t>;</a:t>
            </a:r>
            <a:r>
              <a:rPr lang="en-US" sz="3200" dirty="0" smtClean="0">
                <a:latin typeface="+mj-lt"/>
              </a:rPr>
              <a:t> 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is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equivalent to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x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= x+1;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x--/--x;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is equivalent to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x = x-1;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1" descr="ch03images_Page_48.png"/>
          <p:cNvPicPr>
            <a:picLocks noGrp="1" noChangeAspect="1"/>
          </p:cNvPicPr>
          <p:nvPr isPhoto="1"/>
        </p:nvPicPr>
        <p:blipFill>
          <a:blip r:embed="rId3" cstate="print"/>
          <a:srcRect r="21251" b="41631"/>
          <a:stretch>
            <a:fillRect/>
          </a:stretch>
        </p:blipFill>
        <p:spPr bwMode="auto">
          <a:xfrm>
            <a:off x="323528" y="2204864"/>
            <a:ext cx="848094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5576" y="214536"/>
            <a:ext cx="7962900" cy="83820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C++ Operators: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Increment/Decrement Operators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1589891"/>
            <a:ext cx="79928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Placing the increment/ decrement operator </a:t>
            </a:r>
            <a:r>
              <a:rPr lang="en-US" sz="2400" dirty="0" smtClean="0">
                <a:solidFill>
                  <a:schemeClr val="accent2"/>
                </a:solidFill>
              </a:rPr>
              <a:t>before</a:t>
            </a:r>
            <a:r>
              <a:rPr lang="en-US" sz="2400" dirty="0" smtClean="0"/>
              <a:t> the</a:t>
            </a:r>
          </a:p>
          <a:p>
            <a:r>
              <a:rPr lang="en-US" sz="2400" dirty="0" smtClean="0"/>
              <a:t> variable name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differ</a:t>
            </a:r>
            <a:r>
              <a:rPr lang="en-US" sz="2400" dirty="0" smtClean="0"/>
              <a:t> from placing it </a:t>
            </a:r>
            <a:r>
              <a:rPr lang="en-US" sz="2400" dirty="0" smtClean="0">
                <a:solidFill>
                  <a:schemeClr val="accent2"/>
                </a:solidFill>
              </a:rPr>
              <a:t>after</a:t>
            </a:r>
            <a:r>
              <a:rPr lang="en-US" sz="2400" dirty="0" smtClean="0"/>
              <a:t> as following: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5576" y="214536"/>
            <a:ext cx="7962900" cy="83820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C++ Operators: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Increment/Decrement Operators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1589891"/>
            <a:ext cx="79928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Placing the increment/ decrement operator </a:t>
            </a:r>
            <a:r>
              <a:rPr lang="en-US" sz="2400" dirty="0" smtClean="0">
                <a:solidFill>
                  <a:schemeClr val="accent2"/>
                </a:solidFill>
              </a:rPr>
              <a:t>before</a:t>
            </a:r>
            <a:r>
              <a:rPr lang="en-US" sz="2400" dirty="0" smtClean="0"/>
              <a:t> the</a:t>
            </a:r>
          </a:p>
          <a:p>
            <a:r>
              <a:rPr lang="en-US" sz="2400" dirty="0" smtClean="0"/>
              <a:t> variable name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differ</a:t>
            </a:r>
            <a:r>
              <a:rPr lang="en-US" sz="2400" dirty="0" smtClean="0"/>
              <a:t> from placing it </a:t>
            </a:r>
            <a:r>
              <a:rPr lang="en-US" sz="2400" dirty="0" smtClean="0">
                <a:solidFill>
                  <a:schemeClr val="accent2"/>
                </a:solidFill>
              </a:rPr>
              <a:t>after</a:t>
            </a:r>
            <a:r>
              <a:rPr lang="en-US" sz="2400" dirty="0" smtClean="0"/>
              <a:t> as following (Example):</a:t>
            </a:r>
            <a:endParaRPr lang="ar-S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745" t="36047" r="37189" b="49188"/>
          <a:stretch>
            <a:fillRect/>
          </a:stretch>
        </p:blipFill>
        <p:spPr bwMode="auto">
          <a:xfrm>
            <a:off x="539552" y="2852936"/>
            <a:ext cx="82089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82809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C3300"/>
                </a:solidFill>
                <a:ea typeface="ＭＳ Ｐゴシック" pitchFamily="34" charset="-128"/>
              </a:rPr>
              <a:t>C++ Operators:</a:t>
            </a:r>
            <a:r>
              <a:rPr lang="en-US" dirty="0" smtClean="0">
                <a:solidFill>
                  <a:srgbClr val="CC33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Equality and Relational Operators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 descr="ch02images_Page_45.png"/>
          <p:cNvPicPr>
            <a:picLocks noGrp="1" noChangeAspect="1"/>
          </p:cNvPicPr>
          <p:nvPr isPhoto="1"/>
        </p:nvPicPr>
        <p:blipFill>
          <a:blip r:embed="rId3" cstate="print"/>
          <a:srcRect r="20075" b="28043"/>
          <a:stretch>
            <a:fillRect/>
          </a:stretch>
        </p:blipFill>
        <p:spPr bwMode="auto">
          <a:xfrm>
            <a:off x="323528" y="1628800"/>
            <a:ext cx="8362214" cy="457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C3300"/>
                </a:solidFill>
                <a:ea typeface="ＭＳ Ｐゴシック" pitchFamily="34" charset="-128"/>
              </a:rPr>
              <a:t>C++ Operators:</a:t>
            </a:r>
            <a:r>
              <a:rPr lang="en-US" dirty="0" smtClean="0">
                <a:solidFill>
                  <a:srgbClr val="CC33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Equality and Relational Operators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order to evaluate a comparison between two expressions we can use 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relational and equality operators</a:t>
            </a: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relational and equality operators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operators in Fig. 2.12 are all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binary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operators, i.e. operators that take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two operands </a:t>
            </a:r>
          </a:p>
          <a:p>
            <a:pPr>
              <a:lnSpc>
                <a:spcPct val="90000"/>
              </a:lnSpc>
            </a:pPr>
            <a:endParaRPr lang="en-US" sz="32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Each operand can be </a:t>
            </a:r>
            <a:r>
              <a:rPr lang="en-US" altLang="ja-JP" sz="3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either a </a:t>
            </a:r>
            <a:r>
              <a:rPr lang="en-US" altLang="ja-JP" sz="3200" i="1" dirty="0" smtClean="0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literal </a:t>
            </a:r>
            <a:r>
              <a:rPr lang="en-US" altLang="ja-JP" sz="3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</a:t>
            </a:r>
            <a:r>
              <a:rPr lang="en-US" altLang="ja-JP" sz="3200" i="1" dirty="0" smtClean="0">
                <a:solidFill>
                  <a:srgbClr val="C1051B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altLang="ja-JP" sz="3200" i="1" dirty="0" smtClean="0">
                <a:solidFill>
                  <a:srgbClr val="C1051B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sz="3200" i="1" dirty="0" smtClean="0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variable identifier </a:t>
            </a:r>
            <a:r>
              <a:rPr lang="en-US" altLang="ja-JP" sz="3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or</a:t>
            </a:r>
            <a:r>
              <a:rPr lang="en-US" altLang="ja-JP" sz="3200" i="1" dirty="0" smtClean="0">
                <a:solidFill>
                  <a:srgbClr val="C1051B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</a:t>
            </a:r>
            <a:r>
              <a:rPr lang="en-US" altLang="ja-JP" sz="3200" dirty="0" smtClean="0">
                <a:solidFill>
                  <a:srgbClr val="C1051B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sz="3200" i="1" dirty="0" smtClean="0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expression.</a:t>
            </a:r>
          </a:p>
          <a:p>
            <a:pPr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The result of a equality and relational operations is a </a:t>
            </a:r>
            <a:r>
              <a:rPr lang="en-US" sz="4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Boolean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 value that can only be </a:t>
            </a:r>
            <a:r>
              <a:rPr lang="en-US" sz="4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true 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4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false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, according to its Boolean result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334963"/>
            <a:ext cx="6621463" cy="990600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C3300"/>
                </a:solidFill>
                <a:ea typeface="ＭＳ Ｐゴシック" pitchFamily="34" charset="-128"/>
              </a:rPr>
              <a:t>C++ Operators</a:t>
            </a:r>
          </a:p>
        </p:txBody>
      </p:sp>
      <p:sp>
        <p:nvSpPr>
          <p:cNvPr id="615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 C++, there are 5 different groups of operators: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Arithmetic Operators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Assignment Operator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Increment / Decrement Operators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Relational Operators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Logical Operators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4338"/>
            <a:ext cx="7772400" cy="598487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Example</a:t>
            </a:r>
          </a:p>
        </p:txBody>
      </p:sp>
      <p:sp>
        <p:nvSpPr>
          <p:cNvPr id="235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12648" y="3472408"/>
            <a:ext cx="8351840" cy="15407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 Of course, instead of using only numeric constants, we can use any valid expression, including variables.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Suppose that a=2,b=3 and c=6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051" t="36047" r="29722" b="40328"/>
          <a:stretch>
            <a:fillRect/>
          </a:stretch>
        </p:blipFill>
        <p:spPr bwMode="auto">
          <a:xfrm>
            <a:off x="1907704" y="1628800"/>
            <a:ext cx="53640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20115" t="46063" r="32843" b="41140"/>
          <a:stretch>
            <a:fillRect/>
          </a:stretch>
        </p:blipFill>
        <p:spPr bwMode="auto">
          <a:xfrm>
            <a:off x="395536" y="5157192"/>
            <a:ext cx="84747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4338"/>
            <a:ext cx="7772400" cy="598487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Common Programming Errors</a:t>
            </a:r>
          </a:p>
        </p:txBody>
      </p:sp>
      <p:sp>
        <p:nvSpPr>
          <p:cNvPr id="235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351840" cy="1368152"/>
          </a:xfr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   A </a:t>
            </a:r>
            <a:r>
              <a:rPr lang="en-US" sz="2800" dirty="0" smtClean="0">
                <a:solidFill>
                  <a:srgbClr val="FF0000"/>
                </a:solidFill>
              </a:rPr>
              <a:t>syntax error </a:t>
            </a:r>
            <a:r>
              <a:rPr lang="en-US" sz="2800" dirty="0" smtClean="0"/>
              <a:t>will occur if the operators ==, !=, &gt;= and &lt;= appears with </a:t>
            </a:r>
            <a:r>
              <a:rPr lang="en-US" sz="2800" dirty="0" smtClean="0">
                <a:solidFill>
                  <a:srgbClr val="FF0000"/>
                </a:solidFill>
              </a:rPr>
              <a:t>space(s</a:t>
            </a:r>
            <a:r>
              <a:rPr lang="en-US" sz="2800" dirty="0" smtClean="0"/>
              <a:t>) between its pair of symbols </a:t>
            </a:r>
            <a:endParaRPr lang="en-US" sz="28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468632" y="3284984"/>
            <a:ext cx="8351840" cy="1368152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syntax error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occur when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reversing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order of the pair of symbols!=, &gt;= and &lt;= (i.e. by writing them as =!, =&gt;,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=&lt; respectively)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467544" y="4797152"/>
            <a:ext cx="8351840" cy="1152128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2800" dirty="0" smtClean="0"/>
              <a:t>  Confusing the equality operator == with the assignment operator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6328"/>
            <a:ext cx="7558608" cy="914400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C3300"/>
                </a:solidFill>
                <a:ea typeface="ＭＳ Ｐゴシック" pitchFamily="34" charset="-128"/>
              </a:rPr>
              <a:t>C++ Operators:</a:t>
            </a:r>
            <a:r>
              <a:rPr lang="en-US" dirty="0" smtClean="0">
                <a:solidFill>
                  <a:srgbClr val="CC33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Logical Operators</a:t>
            </a:r>
          </a:p>
        </p:txBody>
      </p:sp>
      <p:graphicFrame>
        <p:nvGraphicFramePr>
          <p:cNvPr id="151593" name="Group 41"/>
          <p:cNvGraphicFramePr>
            <a:graphicFrameLocks noGrp="1"/>
          </p:cNvGraphicFramePr>
          <p:nvPr>
            <p:ph sz="quarter" idx="2"/>
          </p:nvPr>
        </p:nvGraphicFramePr>
        <p:xfrm>
          <a:off x="6158234" y="4173189"/>
          <a:ext cx="2662238" cy="1416051"/>
        </p:xfrm>
        <a:graphic>
          <a:graphicData uri="http://schemas.openxmlformats.org/drawingml/2006/table">
            <a:tbl>
              <a:tblPr/>
              <a:tblGrid>
                <a:gridCol w="887413"/>
                <a:gridCol w="887412"/>
                <a:gridCol w="887413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||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1592" name="Group 40"/>
          <p:cNvGraphicFramePr>
            <a:graphicFrameLocks noGrp="1"/>
          </p:cNvGraphicFramePr>
          <p:nvPr>
            <p:ph sz="quarter" idx="3"/>
          </p:nvPr>
        </p:nvGraphicFramePr>
        <p:xfrm>
          <a:off x="3205460" y="4149080"/>
          <a:ext cx="2806700" cy="1416051"/>
        </p:xfrm>
        <a:graphic>
          <a:graphicData uri="http://schemas.openxmlformats.org/drawingml/2006/table">
            <a:tbl>
              <a:tblPr/>
              <a:tblGrid>
                <a:gridCol w="936625"/>
                <a:gridCol w="933450"/>
                <a:gridCol w="936625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&amp;&amp;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dirty="0" smtClean="0"/>
              <a:t>Page </a:t>
            </a:r>
            <a:fld id="{840FE339-CE18-4C71-B81A-97E4A52F848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8" name="Group 40"/>
          <p:cNvGraphicFramePr>
            <a:graphicFrameLocks/>
          </p:cNvGraphicFramePr>
          <p:nvPr/>
        </p:nvGraphicFramePr>
        <p:xfrm>
          <a:off x="3059832" y="1700808"/>
          <a:ext cx="3382764" cy="1887539"/>
        </p:xfrm>
        <a:graphic>
          <a:graphicData uri="http://schemas.openxmlformats.org/drawingml/2006/table">
            <a:tbl>
              <a:tblPr/>
              <a:tblGrid>
                <a:gridCol w="1688511"/>
                <a:gridCol w="1694253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Operator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&amp;&amp;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||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40"/>
          <p:cNvGraphicFramePr>
            <a:graphicFrameLocks/>
          </p:cNvGraphicFramePr>
          <p:nvPr/>
        </p:nvGraphicFramePr>
        <p:xfrm>
          <a:off x="179512" y="4212629"/>
          <a:ext cx="2806700" cy="944563"/>
        </p:xfrm>
        <a:graphic>
          <a:graphicData uri="http://schemas.openxmlformats.org/drawingml/2006/table">
            <a:tbl>
              <a:tblPr/>
              <a:tblGrid>
                <a:gridCol w="936625"/>
                <a:gridCol w="933450"/>
                <a:gridCol w="936625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3300"/>
                </a:solidFill>
                <a:ea typeface="ＭＳ Ｐゴシック" pitchFamily="34" charset="-128"/>
              </a:rPr>
              <a:t>C++ Operators:</a:t>
            </a:r>
            <a:r>
              <a:rPr lang="en-US" dirty="0" smtClean="0">
                <a:solidFill>
                  <a:srgbClr val="CC33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Logical Operators</a:t>
            </a:r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840FE339-CE18-4C71-B81A-97E4A52F848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Operator</a:t>
            </a:r>
            <a:r>
              <a:rPr lang="en-US" dirty="0" smtClean="0">
                <a:solidFill>
                  <a:schemeClr val="accent2"/>
                </a:solidFill>
              </a:rPr>
              <a:t> </a:t>
            </a:r>
            <a:r>
              <a:rPr lang="en-US" b="1" dirty="0" smtClean="0">
                <a:solidFill>
                  <a:schemeClr val="accent2"/>
                </a:solidFill>
              </a:rPr>
              <a:t>!</a:t>
            </a:r>
            <a:r>
              <a:rPr lang="en-US" dirty="0" smtClean="0"/>
              <a:t> is an operator to perform the Boolean operation </a:t>
            </a:r>
            <a:r>
              <a:rPr lang="en-US" dirty="0" smtClean="0">
                <a:solidFill>
                  <a:schemeClr val="accent2"/>
                </a:solidFill>
              </a:rPr>
              <a:t>NOT</a:t>
            </a:r>
          </a:p>
          <a:p>
            <a:endParaRPr lang="en-US" dirty="0" smtClean="0"/>
          </a:p>
          <a:p>
            <a:r>
              <a:rPr lang="en-US" dirty="0" smtClean="0"/>
              <a:t>it has only one operand located at its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Basically, it returns the opposite Boolean value of evaluating its operand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!(5 == 5) </a:t>
            </a:r>
            <a:r>
              <a:rPr lang="en-US" dirty="0" smtClean="0">
                <a:solidFill>
                  <a:srgbClr val="00B050"/>
                </a:solidFill>
              </a:rPr>
              <a:t>// evaluates to false because the expression at its right (5 == 5) is true. </a:t>
            </a:r>
          </a:p>
          <a:p>
            <a:pPr lvl="1"/>
            <a:r>
              <a:rPr lang="en-US" dirty="0" smtClean="0"/>
              <a:t>!(6 &lt;= 4) </a:t>
            </a:r>
            <a:r>
              <a:rPr lang="en-US" dirty="0" smtClean="0">
                <a:solidFill>
                  <a:srgbClr val="00B050"/>
                </a:solidFill>
              </a:rPr>
              <a:t>// evaluates to true because (6 &lt;= 4) would be false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3300"/>
                </a:solidFill>
                <a:ea typeface="ＭＳ Ｐゴシック" pitchFamily="34" charset="-128"/>
              </a:rPr>
              <a:t>C++ Operators:</a:t>
            </a:r>
            <a:r>
              <a:rPr lang="en-US" dirty="0" smtClean="0">
                <a:solidFill>
                  <a:srgbClr val="CC33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Logical Operators</a:t>
            </a:r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840FE339-CE18-4C71-B81A-97E4A52F848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2050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logical operators </a:t>
            </a:r>
            <a:r>
              <a:rPr lang="en-US" dirty="0" smtClean="0">
                <a:solidFill>
                  <a:schemeClr val="accent2"/>
                </a:solidFill>
              </a:rPr>
              <a:t>&amp;&amp;</a:t>
            </a:r>
            <a:r>
              <a:rPr lang="en-US" dirty="0" smtClean="0"/>
              <a:t> and </a:t>
            </a:r>
            <a:r>
              <a:rPr lang="en-US" dirty="0" smtClean="0">
                <a:solidFill>
                  <a:schemeClr val="accent2"/>
                </a:solidFill>
              </a:rPr>
              <a:t>||</a:t>
            </a:r>
            <a:r>
              <a:rPr lang="en-US" dirty="0" smtClean="0"/>
              <a:t> are:</a:t>
            </a:r>
          </a:p>
          <a:p>
            <a:pPr lvl="1"/>
            <a:r>
              <a:rPr lang="en-US" dirty="0" smtClean="0"/>
              <a:t>binary operators </a:t>
            </a:r>
          </a:p>
          <a:p>
            <a:pPr lvl="1"/>
            <a:r>
              <a:rPr lang="en-US" dirty="0" smtClean="0"/>
              <a:t>used when evaluating two expressions to obtain a single relational result.</a:t>
            </a:r>
          </a:p>
          <a:p>
            <a:r>
              <a:rPr lang="en-US" dirty="0" smtClean="0"/>
              <a:t>The operator </a:t>
            </a:r>
            <a:r>
              <a:rPr lang="en-US" dirty="0" smtClean="0">
                <a:solidFill>
                  <a:schemeClr val="accent2"/>
                </a:solidFill>
              </a:rPr>
              <a:t>&amp;&amp; </a:t>
            </a:r>
            <a:r>
              <a:rPr lang="en-US" dirty="0" smtClean="0"/>
              <a:t>corresponds with Boolean logical operation </a:t>
            </a:r>
            <a:r>
              <a:rPr lang="en-US" dirty="0" smtClean="0">
                <a:solidFill>
                  <a:schemeClr val="accent2"/>
                </a:solidFill>
              </a:rPr>
              <a:t>AND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operator </a:t>
            </a:r>
            <a:r>
              <a:rPr lang="en-US" dirty="0" smtClean="0">
                <a:solidFill>
                  <a:schemeClr val="accent2"/>
                </a:solidFill>
              </a:rPr>
              <a:t>|| </a:t>
            </a:r>
            <a:r>
              <a:rPr lang="en-US" dirty="0" smtClean="0"/>
              <a:t>corresponds with Boolean logical operation </a:t>
            </a:r>
            <a:r>
              <a:rPr lang="en-US" dirty="0" smtClean="0">
                <a:solidFill>
                  <a:schemeClr val="accent2"/>
                </a:solidFill>
              </a:rPr>
              <a:t>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Example: </a:t>
            </a:r>
            <a:endParaRPr lang="ar-SA" dirty="0" smtClean="0"/>
          </a:p>
          <a:p>
            <a:endParaRPr lang="ar-S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0115" t="55906" r="30630" b="36219"/>
          <a:stretch>
            <a:fillRect/>
          </a:stretch>
        </p:blipFill>
        <p:spPr bwMode="auto">
          <a:xfrm>
            <a:off x="251520" y="5661248"/>
            <a:ext cx="88119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2"/>
          <p:cNvSpPr>
            <a:spLocks noChangeShapeType="1"/>
          </p:cNvSpPr>
          <p:nvPr/>
        </p:nvSpPr>
        <p:spPr bwMode="auto">
          <a:xfrm>
            <a:off x="381000" y="6597352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381000" y="729952"/>
            <a:ext cx="8382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dirty="0" smtClean="0">
                <a:solidFill>
                  <a:srgbClr val="C00000"/>
                </a:solidFill>
                <a:latin typeface="Tw Cen MT" pitchFamily="34" charset="0"/>
              </a:rPr>
              <a:t>Convert Text to C++ code</a:t>
            </a:r>
          </a:p>
          <a:p>
            <a:endParaRPr lang="en-US" altLang="en-US" dirty="0">
              <a:latin typeface="Tw Cen MT" pitchFamily="34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81000" y="1491952"/>
            <a:ext cx="8382000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ar-SA" dirty="0">
                <a:cs typeface="Traditional Arabic" pitchFamily="2" charset="-78"/>
              </a:rPr>
              <a:t> English language:  </a:t>
            </a:r>
            <a:r>
              <a:rPr lang="en-US" altLang="ar-SA" dirty="0">
                <a:solidFill>
                  <a:schemeClr val="accent2"/>
                </a:solidFill>
                <a:cs typeface="Traditional Arabic" pitchFamily="2" charset="-78"/>
              </a:rPr>
              <a:t>x less than or equal to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SA" dirty="0"/>
              <a:t>   C++ language:	(</a:t>
            </a:r>
            <a:r>
              <a:rPr lang="en-US" altLang="ar-SA" dirty="0">
                <a:solidFill>
                  <a:schemeClr val="accent2"/>
                </a:solidFill>
              </a:rPr>
              <a:t>x&lt;=0)</a:t>
            </a:r>
            <a:endParaRPr lang="en-US" altLang="ar-SA" dirty="0">
              <a:solidFill>
                <a:srgbClr val="996633"/>
              </a:solidFill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381000" y="2482552"/>
            <a:ext cx="8382000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ar-SA" dirty="0">
                <a:cs typeface="Traditional Arabic" pitchFamily="2" charset="-78"/>
              </a:rPr>
              <a:t>English language:   </a:t>
            </a:r>
            <a:r>
              <a:rPr lang="en-US" altLang="ar-SA" dirty="0">
                <a:solidFill>
                  <a:schemeClr val="accent2"/>
                </a:solidFill>
                <a:cs typeface="Traditional Arabic" pitchFamily="2" charset="-78"/>
              </a:rPr>
              <a:t>grade not </a:t>
            </a:r>
            <a:r>
              <a:rPr lang="en-US" altLang="ar-SA" dirty="0">
                <a:cs typeface="Traditional Arabic" pitchFamily="2" charset="-78"/>
              </a:rPr>
              <a:t> </a:t>
            </a:r>
            <a:r>
              <a:rPr lang="en-US" altLang="ar-SA" dirty="0">
                <a:solidFill>
                  <a:schemeClr val="accent2"/>
                </a:solidFill>
                <a:cs typeface="Traditional Arabic" pitchFamily="2" charset="-78"/>
              </a:rPr>
              <a:t>equal to </a:t>
            </a:r>
            <a:r>
              <a:rPr lang="en-US" altLang="en-US" dirty="0">
                <a:solidFill>
                  <a:schemeClr val="accent2"/>
                </a:solidFill>
              </a:rPr>
              <a:t>'</a:t>
            </a:r>
            <a:r>
              <a:rPr lang="en-US" altLang="ar-SA" dirty="0">
                <a:solidFill>
                  <a:schemeClr val="accent2"/>
                </a:solidFill>
                <a:cs typeface="Traditional Arabic" pitchFamily="2" charset="-78"/>
              </a:rPr>
              <a:t>A</a:t>
            </a:r>
            <a:r>
              <a:rPr lang="en-US" altLang="en-US" dirty="0">
                <a:solidFill>
                  <a:schemeClr val="accent2"/>
                </a:solidFill>
              </a:rPr>
              <a:t>'</a:t>
            </a:r>
            <a:endParaRPr lang="en-US" altLang="ar-SA" dirty="0">
              <a:solidFill>
                <a:schemeClr val="accent2"/>
              </a:solidFill>
              <a:cs typeface="Traditional Arabic" pitchFamily="2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SA" dirty="0"/>
              <a:t>   C++ language:	  (</a:t>
            </a:r>
            <a:r>
              <a:rPr lang="en-US" altLang="ar-SA" dirty="0">
                <a:solidFill>
                  <a:schemeClr val="accent2"/>
                </a:solidFill>
              </a:rPr>
              <a:t>grade != </a:t>
            </a:r>
            <a:r>
              <a:rPr lang="en-US" altLang="en-US" dirty="0">
                <a:solidFill>
                  <a:schemeClr val="accent2"/>
                </a:solidFill>
              </a:rPr>
              <a:t>'</a:t>
            </a:r>
            <a:r>
              <a:rPr lang="en-US" altLang="ar-SA" dirty="0">
                <a:solidFill>
                  <a:schemeClr val="accent2"/>
                </a:solidFill>
              </a:rPr>
              <a:t>A</a:t>
            </a:r>
            <a:r>
              <a:rPr lang="en-US" altLang="en-US" dirty="0">
                <a:solidFill>
                  <a:schemeClr val="accent2"/>
                </a:solidFill>
              </a:rPr>
              <a:t>‘)</a:t>
            </a:r>
            <a:endParaRPr lang="en-US" altLang="ar-SA" dirty="0">
              <a:solidFill>
                <a:schemeClr val="accent2"/>
              </a:solidFill>
            </a:endParaRP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95288" y="4844752"/>
            <a:ext cx="8596312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ar-SA" dirty="0">
                <a:cs typeface="Traditional Arabic" pitchFamily="2" charset="-78"/>
              </a:rPr>
              <a:t> English language:	          a </a:t>
            </a:r>
            <a:r>
              <a:rPr lang="en-US" altLang="ar-SA" dirty="0">
                <a:solidFill>
                  <a:schemeClr val="accent2"/>
                </a:solidFill>
                <a:cs typeface="Traditional Arabic" pitchFamily="2" charset="-78"/>
              </a:rPr>
              <a:t>single</a:t>
            </a:r>
            <a:r>
              <a:rPr lang="en-US" altLang="ar-SA" dirty="0">
                <a:cs typeface="Traditional Arabic" pitchFamily="2" charset="-78"/>
              </a:rPr>
              <a:t> </a:t>
            </a:r>
            <a:r>
              <a:rPr lang="en-US" altLang="ar-SA" dirty="0">
                <a:solidFill>
                  <a:srgbClr val="008000"/>
                </a:solidFill>
                <a:cs typeface="Traditional Arabic" pitchFamily="2" charset="-78"/>
              </a:rPr>
              <a:t>man</a:t>
            </a:r>
            <a:r>
              <a:rPr lang="en-US" altLang="ar-SA" dirty="0">
                <a:cs typeface="Traditional Arabic" pitchFamily="2" charset="-78"/>
              </a:rPr>
              <a:t> whose </a:t>
            </a:r>
            <a:r>
              <a:rPr lang="en-US" altLang="ar-SA" dirty="0">
                <a:solidFill>
                  <a:srgbClr val="996633"/>
                </a:solidFill>
                <a:cs typeface="Traditional Arabic" pitchFamily="2" charset="-78"/>
              </a:rPr>
              <a:t>55 years old or older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ar-SA" dirty="0">
              <a:cs typeface="Traditional Arabic" pitchFamily="2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SA" dirty="0"/>
              <a:t>   C++ language             ((</a:t>
            </a:r>
            <a:r>
              <a:rPr lang="en-US" altLang="ar-SA" dirty="0">
                <a:solidFill>
                  <a:schemeClr val="accent2"/>
                </a:solidFill>
              </a:rPr>
              <a:t>status==</a:t>
            </a:r>
            <a:r>
              <a:rPr lang="en-US" altLang="en-US" dirty="0">
                <a:solidFill>
                  <a:schemeClr val="accent2"/>
                </a:solidFill>
              </a:rPr>
              <a:t>'</a:t>
            </a:r>
            <a:r>
              <a:rPr lang="en-US" altLang="ar-SA" dirty="0">
                <a:solidFill>
                  <a:schemeClr val="accent2"/>
                </a:solidFill>
              </a:rPr>
              <a:t>s</a:t>
            </a:r>
            <a:r>
              <a:rPr lang="en-US" altLang="en-US" dirty="0">
                <a:solidFill>
                  <a:schemeClr val="accent2"/>
                </a:solidFill>
              </a:rPr>
              <a:t>‘)</a:t>
            </a:r>
            <a:r>
              <a:rPr lang="en-US" altLang="ar-SA" dirty="0"/>
              <a:t>&amp;&amp;(</a:t>
            </a:r>
            <a:r>
              <a:rPr lang="en-US" altLang="ar-SA" dirty="0">
                <a:solidFill>
                  <a:srgbClr val="008000"/>
                </a:solidFill>
              </a:rPr>
              <a:t>gender==</a:t>
            </a:r>
            <a:r>
              <a:rPr lang="en-US" altLang="en-US" dirty="0">
                <a:solidFill>
                  <a:srgbClr val="008000"/>
                </a:solidFill>
              </a:rPr>
              <a:t>'</a:t>
            </a:r>
            <a:r>
              <a:rPr lang="en-US" altLang="ar-SA" dirty="0">
                <a:solidFill>
                  <a:srgbClr val="008000"/>
                </a:solidFill>
              </a:rPr>
              <a:t>m</a:t>
            </a:r>
            <a:r>
              <a:rPr lang="en-US" altLang="en-US" dirty="0">
                <a:solidFill>
                  <a:srgbClr val="008000"/>
                </a:solidFill>
              </a:rPr>
              <a:t>‘)</a:t>
            </a:r>
            <a:r>
              <a:rPr lang="en-US" altLang="ar-SA" dirty="0"/>
              <a:t> )&amp;&amp;(</a:t>
            </a:r>
            <a:r>
              <a:rPr lang="en-US" altLang="ar-SA" dirty="0">
                <a:solidFill>
                  <a:srgbClr val="996633"/>
                </a:solidFill>
              </a:rPr>
              <a:t>age&gt;=55))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381000" y="3473152"/>
            <a:ext cx="8382000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ar-SA" dirty="0">
                <a:cs typeface="Traditional Arabic" pitchFamily="2" charset="-78"/>
              </a:rPr>
              <a:t> English language:	 an </a:t>
            </a:r>
            <a:r>
              <a:rPr lang="en-US" altLang="ar-SA" dirty="0">
                <a:solidFill>
                  <a:schemeClr val="accent2"/>
                </a:solidFill>
                <a:cs typeface="Traditional Arabic" pitchFamily="2" charset="-78"/>
              </a:rPr>
              <a:t>exam score of 90 and above</a:t>
            </a:r>
            <a:r>
              <a:rPr lang="en-US" altLang="ar-SA" dirty="0">
                <a:cs typeface="Traditional Arabic" pitchFamily="2" charset="-78"/>
              </a:rPr>
              <a:t> or </a:t>
            </a:r>
            <a:r>
              <a:rPr lang="en-US" altLang="ar-SA" dirty="0">
                <a:solidFill>
                  <a:srgbClr val="008000"/>
                </a:solidFill>
                <a:cs typeface="Traditional Arabic" pitchFamily="2" charset="-78"/>
              </a:rPr>
              <a:t>quiz score of 95 and above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altLang="ar-SA" dirty="0">
              <a:solidFill>
                <a:srgbClr val="008000"/>
              </a:solidFill>
              <a:cs typeface="Traditional Arabic" pitchFamily="2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SA" dirty="0"/>
              <a:t>   C++ language:		(</a:t>
            </a:r>
            <a:r>
              <a:rPr lang="en-US" altLang="ar-SA" dirty="0">
                <a:solidFill>
                  <a:schemeClr val="accent2"/>
                </a:solidFill>
              </a:rPr>
              <a:t>exam&gt;=90) </a:t>
            </a:r>
            <a:r>
              <a:rPr lang="en-US" altLang="ar-SA" dirty="0"/>
              <a:t>||</a:t>
            </a:r>
            <a:r>
              <a:rPr lang="en-US" altLang="ar-SA" dirty="0">
                <a:solidFill>
                  <a:schemeClr val="accent2"/>
                </a:solidFill>
              </a:rPr>
              <a:t> (</a:t>
            </a:r>
            <a:r>
              <a:rPr lang="en-US" altLang="ar-SA" dirty="0">
                <a:solidFill>
                  <a:srgbClr val="008000"/>
                </a:solidFill>
              </a:rPr>
              <a:t>quiz&gt;=95)</a:t>
            </a:r>
            <a:endParaRPr lang="en-US" altLang="ar-SA" dirty="0">
              <a:solidFill>
                <a:srgbClr val="9966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3300"/>
                </a:solidFill>
                <a:ea typeface="ＭＳ Ｐゴシック" pitchFamily="34" charset="-128"/>
              </a:rPr>
              <a:t>Operator Precedence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dirty="0" smtClean="0"/>
              <a:t>Page </a:t>
            </a:r>
            <a:fld id="{385DBD7F-F662-4F3C-A3EA-D366A4940FF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Consider the following expression: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x=y*5+y*2/4</a:t>
            </a:r>
            <a:r>
              <a:rPr lang="en-US" sz="2000" dirty="0" smtClean="0"/>
              <a:t>;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Which operator the compiler will perform first?!</a:t>
            </a:r>
          </a:p>
          <a:p>
            <a:r>
              <a:rPr lang="en-US" sz="2000" dirty="0" smtClean="0"/>
              <a:t>IN C++,</a:t>
            </a:r>
            <a:r>
              <a:rPr lang="en-US" sz="2000" b="1" dirty="0" smtClean="0"/>
              <a:t> order of operations</a:t>
            </a:r>
            <a:r>
              <a:rPr lang="en-US" sz="2000" dirty="0" smtClean="0"/>
              <a:t> (sometimes called </a:t>
            </a:r>
            <a:r>
              <a:rPr lang="en-US" sz="2000" b="1" dirty="0" smtClean="0"/>
              <a:t>operator precedence</a:t>
            </a:r>
            <a:r>
              <a:rPr lang="en-US" sz="2000" dirty="0" smtClean="0"/>
              <a:t>) is a rule used to clarify unambiguously which procedures should be performed </a:t>
            </a:r>
            <a:r>
              <a:rPr lang="en-US" sz="2000" dirty="0" smtClean="0">
                <a:solidFill>
                  <a:schemeClr val="accent2"/>
                </a:solidFill>
              </a:rPr>
              <a:t>first</a:t>
            </a:r>
            <a:r>
              <a:rPr lang="en-US" sz="2000" dirty="0" smtClean="0"/>
              <a:t> in a given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Note </a:t>
            </a:r>
            <a:r>
              <a:rPr lang="en-US" sz="2000" dirty="0" smtClean="0"/>
              <a:t>that parentheses () can be used to enforce a desired order  for performing operations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x=y*5+y; 						x=y*</a:t>
            </a:r>
            <a:r>
              <a:rPr lang="en-US" sz="2000" dirty="0" smtClean="0">
                <a:solidFill>
                  <a:schemeClr val="accent2"/>
                </a:solidFill>
              </a:rPr>
              <a:t>(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5+y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en-US" sz="20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03648" y="59492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259632" y="63813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91680" y="6021288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763688" y="63813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380312" y="6021288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092280" y="64533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884368" y="60212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740352" y="64533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385DBD7F-F662-4F3C-A3EA-D366A4940FF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4294967295"/>
          </p:nvPr>
        </p:nvGraphicFramePr>
        <p:xfrm>
          <a:off x="395536" y="476672"/>
          <a:ext cx="8280920" cy="668058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56468"/>
                <a:gridCol w="3264944"/>
                <a:gridCol w="1837642"/>
                <a:gridCol w="1321866"/>
              </a:tblGrid>
              <a:tr h="348926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Associatively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Type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Operator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Precedence</a:t>
                      </a:r>
                      <a:endParaRPr lang="ar-SA" dirty="0"/>
                    </a:p>
                  </a:txBody>
                  <a:tcPr/>
                </a:tc>
              </a:tr>
              <a:tr h="348926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Left-to-right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Parentheses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()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ar-SA" dirty="0"/>
                    </a:p>
                  </a:txBody>
                  <a:tcPr/>
                </a:tc>
              </a:tr>
              <a:tr h="527278">
                <a:tc rowSpan="3"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Right-to-left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Prefix</a:t>
                      </a:r>
                      <a:r>
                        <a:rPr lang="en-US" baseline="0" dirty="0" smtClean="0"/>
                        <a:t> increment and decrement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++, --</a:t>
                      </a:r>
                      <a:endParaRPr lang="ar-SA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</a:t>
                      </a:r>
                      <a:endParaRPr lang="ar-SA" dirty="0"/>
                    </a:p>
                  </a:txBody>
                  <a:tcPr/>
                </a:tc>
              </a:tr>
              <a:tr h="348926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Unary</a:t>
                      </a:r>
                      <a:r>
                        <a:rPr lang="en-US" baseline="0" dirty="0" smtClean="0"/>
                        <a:t> minus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-</a:t>
                      </a:r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48926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Logical NOT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!</a:t>
                      </a:r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4892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Right-to-left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Type case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(</a:t>
                      </a:r>
                      <a:r>
                        <a:rPr lang="en-US" i="1" dirty="0" smtClean="0"/>
                        <a:t>type)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</a:t>
                      </a:r>
                      <a:endParaRPr lang="ar-SA" dirty="0"/>
                    </a:p>
                  </a:txBody>
                  <a:tcPr/>
                </a:tc>
              </a:tr>
              <a:tr h="610621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Left-to-right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Multiplication, division, and module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*  ,  / , 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</a:t>
                      </a:r>
                      <a:endParaRPr lang="ar-SA" dirty="0"/>
                    </a:p>
                  </a:txBody>
                  <a:tcPr/>
                </a:tc>
              </a:tr>
              <a:tr h="610621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Left-to-right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Addition and</a:t>
                      </a:r>
                      <a:r>
                        <a:rPr lang="en-US" baseline="0" dirty="0" smtClean="0"/>
                        <a:t> subtraction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+,-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5</a:t>
                      </a:r>
                      <a:endParaRPr lang="ar-SA" dirty="0"/>
                    </a:p>
                  </a:txBody>
                  <a:tcPr/>
                </a:tc>
              </a:tr>
              <a:tr h="34892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Left-to-right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&lt;&lt;, &gt;&gt;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6</a:t>
                      </a:r>
                      <a:endParaRPr lang="ar-SA" dirty="0"/>
                    </a:p>
                  </a:txBody>
                  <a:tcPr/>
                </a:tc>
              </a:tr>
              <a:tr h="34892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Left-to-right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Relational operators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&lt;, &lt;=,&gt;,&gt;=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7</a:t>
                      </a:r>
                      <a:endParaRPr lang="ar-SA" dirty="0"/>
                    </a:p>
                  </a:txBody>
                  <a:tcPr/>
                </a:tc>
              </a:tr>
              <a:tr h="34892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Left-to-right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Equality operators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==, !=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8</a:t>
                      </a:r>
                      <a:endParaRPr lang="ar-SA" dirty="0"/>
                    </a:p>
                  </a:txBody>
                  <a:tcPr/>
                </a:tc>
              </a:tr>
              <a:tr h="34892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Left-to-right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Logical AND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&amp;&amp;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9</a:t>
                      </a:r>
                      <a:endParaRPr lang="ar-SA" dirty="0"/>
                    </a:p>
                  </a:txBody>
                  <a:tcPr/>
                </a:tc>
              </a:tr>
              <a:tr h="34892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Left-to-right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Logical 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||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10</a:t>
                      </a:r>
                      <a:endParaRPr lang="ar-SA" dirty="0"/>
                    </a:p>
                  </a:txBody>
                  <a:tcPr/>
                </a:tc>
              </a:tr>
              <a:tr h="46229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Right-to-left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+=,-=,*=/=,%=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11</a:t>
                      </a:r>
                      <a:endParaRPr lang="ar-SA" dirty="0"/>
                    </a:p>
                  </a:txBody>
                  <a:tcPr/>
                </a:tc>
              </a:tr>
              <a:tr h="75325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Left-to-right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Postfix increment and decrement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++, </a:t>
                      </a:r>
                      <a:r>
                        <a:rPr lang="en-US" dirty="0" smtClean="0"/>
                        <a:t>--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12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67544" y="0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Figure A.1 show the decreasing order of precedence from top to bottom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3300"/>
                </a:solidFill>
                <a:ea typeface="ＭＳ Ｐゴシック" pitchFamily="34" charset="-128"/>
              </a:rPr>
              <a:t> C++ Operators: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Arithmetic Operators 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B03C46D-A839-408B-965F-56071FCA802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3953" r="2136"/>
          <a:stretch>
            <a:fillRect/>
          </a:stretch>
        </p:blipFill>
        <p:spPr bwMode="auto">
          <a:xfrm>
            <a:off x="216024" y="1556792"/>
            <a:ext cx="88204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517232"/>
            <a:ext cx="1685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581128"/>
            <a:ext cx="32403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653136"/>
            <a:ext cx="33123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&quot;No&quot; Symbol 10"/>
          <p:cNvSpPr/>
          <p:nvPr/>
        </p:nvSpPr>
        <p:spPr>
          <a:xfrm>
            <a:off x="1115616" y="5589240"/>
            <a:ext cx="648072" cy="504056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5877272"/>
            <a:ext cx="1457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triped Right Arrow 12"/>
          <p:cNvSpPr/>
          <p:nvPr/>
        </p:nvSpPr>
        <p:spPr>
          <a:xfrm>
            <a:off x="4139952" y="4653136"/>
            <a:ext cx="576064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Cloud Callout 13"/>
          <p:cNvSpPr/>
          <p:nvPr/>
        </p:nvSpPr>
        <p:spPr>
          <a:xfrm>
            <a:off x="1907704" y="5229200"/>
            <a:ext cx="3240360" cy="1368152"/>
          </a:xfrm>
          <a:prstGeom prst="cloudCallout">
            <a:avLst>
              <a:gd name="adj1" fmla="val -60340"/>
              <a:gd name="adj2" fmla="val 4556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C3300"/>
                </a:solidFill>
                <a:ea typeface="ＭＳ Ｐゴシック" pitchFamily="34" charset="-128"/>
              </a:rPr>
              <a:t> C++ Operators: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Arithmetic Operators </a:t>
            </a:r>
            <a:endParaRPr lang="en-US" i="1" dirty="0" smtClean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arithmetic operators in Fig. 2.9 are all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binary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operators, i.e. operators that take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two operands </a:t>
            </a:r>
          </a:p>
          <a:p>
            <a:pPr>
              <a:lnSpc>
                <a:spcPct val="90000"/>
              </a:lnSpc>
            </a:pPr>
            <a:endParaRPr lang="en-US" sz="24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operand can be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either a </a:t>
            </a:r>
            <a:r>
              <a:rPr lang="en-US" altLang="ja-JP" sz="2400" i="1" dirty="0" smtClean="0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literal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</a:t>
            </a:r>
            <a:r>
              <a:rPr lang="en-US" altLang="ja-JP" sz="2400" i="1" dirty="0" smtClean="0">
                <a:solidFill>
                  <a:srgbClr val="C1051B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altLang="ja-JP" sz="2400" i="1" dirty="0" smtClean="0">
                <a:solidFill>
                  <a:srgbClr val="C1051B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sz="2400" i="1" dirty="0" smtClean="0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variable identifier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or</a:t>
            </a:r>
            <a:r>
              <a:rPr lang="en-US" altLang="ja-JP" sz="2400" i="1" dirty="0" smtClean="0">
                <a:solidFill>
                  <a:srgbClr val="C1051B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</a:t>
            </a:r>
            <a:r>
              <a:rPr lang="en-US" altLang="ja-JP" sz="2400" dirty="0" smtClean="0">
                <a:solidFill>
                  <a:srgbClr val="C1051B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sz="2400" i="1" dirty="0" smtClean="0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expression.</a:t>
            </a:r>
          </a:p>
          <a:p>
            <a:pPr>
              <a:lnSpc>
                <a:spcPct val="90000"/>
              </a:lnSpc>
            </a:pPr>
            <a:endParaRPr lang="en-US" altLang="ja-JP" sz="2400" i="1" dirty="0" smtClean="0">
              <a:solidFill>
                <a:schemeClr val="accent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It is better for the two operands to be of the same data type, otherwise:</a:t>
            </a:r>
          </a:p>
          <a:p>
            <a:pPr lvl="1">
              <a:lnSpc>
                <a:spcPct val="90000"/>
              </a:lnSpc>
            </a:pPr>
            <a:r>
              <a:rPr lang="en-US" altLang="ja-JP" sz="21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compiler will perform </a:t>
            </a:r>
            <a:r>
              <a:rPr lang="en-US" altLang="ja-JP" sz="21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implicit</a:t>
            </a:r>
            <a:r>
              <a:rPr lang="en-US" altLang="ja-JP" sz="21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casting (with literal values) </a:t>
            </a:r>
            <a:r>
              <a:rPr lang="en-US" altLang="ja-JP" sz="21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and/or</a:t>
            </a:r>
            <a:r>
              <a:rPr lang="en-US" altLang="ja-JP" sz="21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</a:t>
            </a:r>
          </a:p>
          <a:p>
            <a:pPr lvl="1">
              <a:lnSpc>
                <a:spcPct val="90000"/>
              </a:lnSpc>
            </a:pPr>
            <a:r>
              <a:rPr lang="en-US" altLang="ja-JP" sz="21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Explicit </a:t>
            </a:r>
            <a:r>
              <a:rPr lang="en-US" altLang="ja-JP" sz="21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casting  need to be specified (with variables)</a:t>
            </a:r>
          </a:p>
          <a:p>
            <a:pPr>
              <a:lnSpc>
                <a:spcPct val="90000"/>
              </a:lnSpc>
            </a:pPr>
            <a:endParaRPr lang="en-US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Note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the use of various special symbols not used in algebra.( e.g. </a:t>
            </a:r>
            <a:r>
              <a:rPr lang="en-US" sz="2400" b="1" i="1" dirty="0" smtClean="0">
                <a:solidFill>
                  <a:schemeClr val="accent2"/>
                </a:solidFill>
                <a:latin typeface="Times New Roman" pitchFamily="18" charset="0"/>
              </a:rPr>
              <a:t>*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 and </a:t>
            </a:r>
            <a:r>
              <a:rPr lang="en-US" sz="2400" b="1" i="1" dirty="0" smtClean="0">
                <a:solidFill>
                  <a:schemeClr val="accent2"/>
                </a:solidFill>
                <a:latin typeface="Times New Roman" pitchFamily="18" charset="0"/>
              </a:rPr>
              <a:t>%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B03C46D-A839-408B-965F-56071FCA802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SA" b="1" dirty="0" smtClean="0">
                <a:solidFill>
                  <a:srgbClr val="A50021"/>
                </a:solidFill>
                <a:latin typeface="Tw Cen MT" pitchFamily="34" charset="0"/>
              </a:rPr>
              <a:t>Writing Mathematical Formulas in C</a:t>
            </a:r>
            <a:endParaRPr lang="en-US" dirty="0"/>
          </a:p>
        </p:txBody>
      </p:sp>
      <p:sp>
        <p:nvSpPr>
          <p:cNvPr id="52226" name="Date Placeholder 1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mtClean="0"/>
              <a:t>C Language Elements</a:t>
            </a:r>
            <a:endParaRPr lang="en-US" alt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631944-C88B-4E33-90B4-2A733DFD222C}" type="slidenum">
              <a:rPr lang="ar-S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smtClean="0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81000" y="2047056"/>
            <a:ext cx="8763000" cy="95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4000"/>
              </a:lnSpc>
              <a:buFontTx/>
              <a:buChar char="•"/>
            </a:pPr>
            <a:r>
              <a:rPr lang="en-US" altLang="ar-SA" dirty="0">
                <a:latin typeface="Tw Cen MT" pitchFamily="34" charset="0"/>
              </a:rPr>
              <a:t> Always specify multiplication explicitly by using the operator *</a:t>
            </a:r>
          </a:p>
          <a:p>
            <a:pPr algn="just">
              <a:lnSpc>
                <a:spcPct val="104000"/>
              </a:lnSpc>
            </a:pPr>
            <a:r>
              <a:rPr lang="en-US" altLang="ar-SA" dirty="0">
                <a:latin typeface="Tw Cen MT" pitchFamily="34" charset="0"/>
              </a:rPr>
              <a:t>   where needed.</a:t>
            </a:r>
          </a:p>
          <a:p>
            <a:pPr algn="just">
              <a:lnSpc>
                <a:spcPct val="104000"/>
              </a:lnSpc>
            </a:pPr>
            <a:r>
              <a:rPr lang="en-US" altLang="ar-SA" dirty="0">
                <a:latin typeface="Tw Cen MT" pitchFamily="34" charset="0"/>
              </a:rPr>
              <a:t>   Example: b² - 4 a c </a:t>
            </a:r>
            <a:r>
              <a:rPr lang="en-US" altLang="ar-SA" dirty="0" smtClean="0">
                <a:latin typeface="Tw Cen MT" pitchFamily="34" charset="0"/>
              </a:rPr>
              <a:t> =</a:t>
            </a:r>
            <a:endParaRPr lang="en-US" altLang="ar-SA" dirty="0" smtClean="0">
              <a:solidFill>
                <a:schemeClr val="accent2"/>
              </a:solidFill>
              <a:latin typeface="Tw Cen MT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1000" y="3494856"/>
            <a:ext cx="8763000" cy="1244600"/>
            <a:chOff x="240" y="1728"/>
            <a:chExt cx="5520" cy="784"/>
          </a:xfrm>
        </p:grpSpPr>
        <p:sp>
          <p:nvSpPr>
            <p:cNvPr id="50184" name="Text Box 12"/>
            <p:cNvSpPr txBox="1">
              <a:spLocks noChangeArrowheads="1"/>
            </p:cNvSpPr>
            <p:nvPr/>
          </p:nvSpPr>
          <p:spPr bwMode="auto">
            <a:xfrm>
              <a:off x="240" y="1728"/>
              <a:ext cx="5520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04000"/>
                </a:lnSpc>
                <a:buFontTx/>
                <a:buChar char="•"/>
              </a:pPr>
              <a:r>
                <a:rPr lang="en-US" altLang="ar-SA" dirty="0">
                  <a:latin typeface="Tw Cen MT" pitchFamily="34" charset="0"/>
                </a:rPr>
                <a:t> Use parentheses when required to control the order of operator</a:t>
              </a:r>
            </a:p>
            <a:p>
              <a:pPr algn="just">
                <a:lnSpc>
                  <a:spcPct val="104000"/>
                </a:lnSpc>
              </a:pPr>
              <a:r>
                <a:rPr lang="en-US" altLang="ar-SA" dirty="0">
                  <a:latin typeface="Tw Cen MT" pitchFamily="34" charset="0"/>
                </a:rPr>
                <a:t>   evaluation.</a:t>
              </a:r>
            </a:p>
            <a:p>
              <a:pPr algn="just">
                <a:lnSpc>
                  <a:spcPct val="104000"/>
                </a:lnSpc>
              </a:pPr>
              <a:r>
                <a:rPr lang="en-US" altLang="ar-SA" dirty="0">
                  <a:latin typeface="Tw Cen MT" pitchFamily="34" charset="0"/>
                </a:rPr>
                <a:t>   Example: a + </a:t>
              </a:r>
              <a:r>
                <a:rPr lang="en-US" altLang="ar-SA" dirty="0" smtClean="0">
                  <a:latin typeface="Tw Cen MT" pitchFamily="34" charset="0"/>
                </a:rPr>
                <a:t>b =</a:t>
              </a:r>
              <a:endParaRPr lang="en-US" altLang="ar-SA" dirty="0">
                <a:solidFill>
                  <a:schemeClr val="accent2"/>
                </a:solidFill>
                <a:latin typeface="Tw Cen MT" pitchFamily="34" charset="0"/>
              </a:endParaRPr>
            </a:p>
            <a:p>
              <a:pPr algn="just">
                <a:lnSpc>
                  <a:spcPct val="104000"/>
                </a:lnSpc>
              </a:pPr>
              <a:r>
                <a:rPr lang="en-US" altLang="ar-SA" dirty="0">
                  <a:latin typeface="Tw Cen MT" pitchFamily="34" charset="0"/>
                </a:rPr>
                <a:t>	    c + d</a:t>
              </a:r>
            </a:p>
          </p:txBody>
        </p:sp>
        <p:sp>
          <p:nvSpPr>
            <p:cNvPr id="50185" name="Line 13"/>
            <p:cNvSpPr>
              <a:spLocks noChangeShapeType="1"/>
            </p:cNvSpPr>
            <p:nvPr/>
          </p:nvSpPr>
          <p:spPr bwMode="auto">
            <a:xfrm>
              <a:off x="975" y="2256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381000" y="5171256"/>
            <a:ext cx="8763000" cy="95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4000"/>
              </a:lnSpc>
              <a:buFontTx/>
              <a:buChar char="•"/>
            </a:pPr>
            <a:r>
              <a:rPr lang="en-US" altLang="ar-SA" dirty="0">
                <a:latin typeface="Tw Cen MT" pitchFamily="34" charset="0"/>
              </a:rPr>
              <a:t> Two arithmetic operators can be written in succession if the second</a:t>
            </a:r>
          </a:p>
          <a:p>
            <a:pPr algn="just">
              <a:lnSpc>
                <a:spcPct val="104000"/>
              </a:lnSpc>
            </a:pPr>
            <a:r>
              <a:rPr lang="en-US" altLang="ar-SA" dirty="0">
                <a:latin typeface="Tw Cen MT" pitchFamily="34" charset="0"/>
              </a:rPr>
              <a:t>   is a unary operator</a:t>
            </a:r>
          </a:p>
          <a:p>
            <a:pPr algn="just">
              <a:lnSpc>
                <a:spcPct val="104000"/>
              </a:lnSpc>
            </a:pPr>
            <a:r>
              <a:rPr lang="en-US" altLang="ar-SA" dirty="0">
                <a:latin typeface="Tw Cen MT" pitchFamily="34" charset="0"/>
              </a:rPr>
              <a:t>   Example: a x - ( b + c </a:t>
            </a:r>
            <a:r>
              <a:rPr lang="en-US" altLang="ar-SA" dirty="0" smtClean="0">
                <a:latin typeface="Tw Cen MT" pitchFamily="34" charset="0"/>
              </a:rPr>
              <a:t>)=</a:t>
            </a:r>
            <a:endParaRPr lang="en-US" altLang="ar-SA" dirty="0">
              <a:latin typeface="Tw Cen M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5856" y="2564904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ar-S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b * b - 4 * a * </a:t>
            </a:r>
            <a:r>
              <a:rPr lang="en-US" altLang="ar-S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c</a:t>
            </a:r>
            <a:endParaRPr lang="en-US" altLang="ar-S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9872" y="5661248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ar-S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a * - ( b + c 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47864" y="4077072"/>
            <a:ext cx="29523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ar-S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en-US" altLang="ar-S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( a + b ) / ( c + d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27" grpId="0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ar-SA" sz="3600" b="1" dirty="0" smtClean="0">
                <a:solidFill>
                  <a:srgbClr val="A50021"/>
                </a:solidFill>
                <a:latin typeface="Tw Cen MT" pitchFamily="34" charset="0"/>
              </a:rPr>
              <a:t>Writing Mathematical Formulas in C++ (Examples)</a:t>
            </a:r>
            <a:br>
              <a:rPr lang="en-US" altLang="ar-SA" sz="3600" b="1" dirty="0" smtClean="0">
                <a:solidFill>
                  <a:srgbClr val="A50021"/>
                </a:solidFill>
                <a:latin typeface="Tw Cen MT" pitchFamily="34" charset="0"/>
              </a:rPr>
            </a:br>
            <a:endParaRPr lang="en-US" sz="3600" dirty="0"/>
          </a:p>
        </p:txBody>
      </p:sp>
      <p:sp>
        <p:nvSpPr>
          <p:cNvPr id="53250" name="Date Placeholder 1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mtClean="0"/>
              <a:t>C Language Elements</a:t>
            </a:r>
            <a:endParaRPr lang="en-US" alt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3A520-0F9E-4049-92BC-2BF786C26DEF}" type="slidenum">
              <a:rPr lang="ar-S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smtClean="0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81000" y="1828800"/>
            <a:ext cx="32766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4000"/>
              </a:lnSpc>
            </a:pPr>
            <a:r>
              <a:rPr lang="en-US" altLang="ar-SA">
                <a:latin typeface="Tw Cen MT" pitchFamily="34" charset="0"/>
              </a:rPr>
              <a:t>a + b - c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81000" y="2438400"/>
            <a:ext cx="3276600" cy="850900"/>
            <a:chOff x="240" y="1632"/>
            <a:chExt cx="2064" cy="536"/>
          </a:xfrm>
        </p:grpSpPr>
        <p:sp>
          <p:nvSpPr>
            <p:cNvPr id="51211" name="Text Box 12"/>
            <p:cNvSpPr txBox="1">
              <a:spLocks noChangeArrowheads="1"/>
            </p:cNvSpPr>
            <p:nvPr/>
          </p:nvSpPr>
          <p:spPr bwMode="auto">
            <a:xfrm>
              <a:off x="240" y="1632"/>
              <a:ext cx="2064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04000"/>
                </a:lnSpc>
              </a:pPr>
              <a:r>
                <a:rPr lang="en-US" altLang="en-US">
                  <a:latin typeface="Tw Cen MT" pitchFamily="34" charset="0"/>
                </a:rPr>
                <a:t>   </a:t>
              </a:r>
              <a:r>
                <a:rPr lang="en-US" altLang="ar-SA">
                  <a:latin typeface="Tw Cen MT" pitchFamily="34" charset="0"/>
                </a:rPr>
                <a:t>1</a:t>
              </a:r>
            </a:p>
            <a:p>
              <a:pPr algn="just">
                <a:lnSpc>
                  <a:spcPct val="104000"/>
                </a:lnSpc>
              </a:pPr>
              <a:r>
                <a:rPr lang="en-US" altLang="ar-SA">
                  <a:latin typeface="Tw Cen MT" pitchFamily="34" charset="0"/>
                </a:rPr>
                <a:t>1 + a²</a:t>
              </a:r>
            </a:p>
          </p:txBody>
        </p:sp>
        <p:sp>
          <p:nvSpPr>
            <p:cNvPr id="51212" name="Line 13"/>
            <p:cNvSpPr>
              <a:spLocks noChangeShapeType="1"/>
            </p:cNvSpPr>
            <p:nvPr/>
          </p:nvSpPr>
          <p:spPr bwMode="auto">
            <a:xfrm>
              <a:off x="288" y="187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81000" y="3505200"/>
            <a:ext cx="32766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4000"/>
              </a:lnSpc>
            </a:pPr>
            <a:r>
              <a:rPr lang="en-US" altLang="ar-SA">
                <a:latin typeface="Tw Cen MT" pitchFamily="34" charset="0"/>
              </a:rPr>
              <a:t>a x (5b + c)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1524000" y="1828800"/>
            <a:ext cx="32766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4000"/>
              </a:lnSpc>
            </a:pPr>
            <a:r>
              <a:rPr lang="en-US" altLang="en-US">
                <a:solidFill>
                  <a:schemeClr val="accent2"/>
                </a:solidFill>
                <a:latin typeface="Tw Cen MT" pitchFamily="34" charset="0"/>
              </a:rPr>
              <a:t>= </a:t>
            </a:r>
            <a:r>
              <a:rPr lang="en-US" altLang="ar-SA">
                <a:solidFill>
                  <a:schemeClr val="accent2"/>
                </a:solidFill>
                <a:latin typeface="Tw Cen MT" pitchFamily="34" charset="0"/>
              </a:rPr>
              <a:t>a + b - c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1219200" y="2590800"/>
            <a:ext cx="32766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4000"/>
              </a:lnSpc>
            </a:pPr>
            <a:r>
              <a:rPr lang="en-US" altLang="en-US">
                <a:solidFill>
                  <a:schemeClr val="accent2"/>
                </a:solidFill>
                <a:latin typeface="Tw Cen MT" pitchFamily="34" charset="0"/>
              </a:rPr>
              <a:t>= </a:t>
            </a:r>
            <a:r>
              <a:rPr lang="en-US" altLang="ar-SA">
                <a:solidFill>
                  <a:schemeClr val="accent2"/>
                </a:solidFill>
                <a:latin typeface="Tw Cen MT" pitchFamily="34" charset="0"/>
              </a:rPr>
              <a:t>1 / ( 1 + a * a)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1905000" y="3505200"/>
            <a:ext cx="32766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4000"/>
              </a:lnSpc>
            </a:pPr>
            <a:r>
              <a:rPr lang="en-US" altLang="ar-SA">
                <a:solidFill>
                  <a:schemeClr val="accent2"/>
                </a:solidFill>
                <a:latin typeface="Tw Cen MT" pitchFamily="34" charset="0"/>
              </a:rPr>
              <a:t>= a * ( 5 * b + c 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utoUpdateAnimBg="0"/>
      <p:bldP spid="39950" grpId="0" autoUpdateAnimBg="0"/>
      <p:bldP spid="39952" grpId="0" autoUpdateAnimBg="0"/>
      <p:bldP spid="39953" grpId="0" autoUpdateAnimBg="0"/>
      <p:bldP spid="3995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3300"/>
                </a:solidFill>
                <a:ea typeface="ＭＳ Ｐゴシック" pitchFamily="34" charset="-128"/>
              </a:rPr>
              <a:t> C++ Operators: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Arithmetic Operators 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B03C46D-A839-408B-965F-56071FCA802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84249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" descr="ch02images_Page_43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 Precedence - Example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38.016"/>
  <p:tag name="TIMELINE" val="1.1/7.6/9.5/17.5/19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36D3F0254A364FA5233E32238759C0" ma:contentTypeVersion="0" ma:contentTypeDescription="Create a new document." ma:contentTypeScope="" ma:versionID="bf3d6544d6646c1c63426f080d38fc8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8DDB92-04E0-43A3-B5FE-D2BFDE8DD18A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7A45A6E-7B5E-4CFD-9859-98B0B97B8F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144D6B-B1BC-4559-BEAD-E8D5F283D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1280</TotalTime>
  <Words>1608</Words>
  <Application>Microsoft Office PowerPoint</Application>
  <PresentationFormat>On-screen Show (4:3)</PresentationFormat>
  <Paragraphs>431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Median</vt:lpstr>
      <vt:lpstr>Chapter 2  part #4 Operator</vt:lpstr>
      <vt:lpstr>Operators</vt:lpstr>
      <vt:lpstr>C++ Operators</vt:lpstr>
      <vt:lpstr> C++ Operators: Arithmetic Operators </vt:lpstr>
      <vt:lpstr> C++ Operators: Arithmetic Operators </vt:lpstr>
      <vt:lpstr>Writing Mathematical Formulas in C</vt:lpstr>
      <vt:lpstr>Writing Mathematical Formulas in C++ (Examples) </vt:lpstr>
      <vt:lpstr> C++ Operators: Arithmetic Operators </vt:lpstr>
      <vt:lpstr>Operators Precedence - Example</vt:lpstr>
      <vt:lpstr>Parentheses</vt:lpstr>
      <vt:lpstr>Rules for Expression Evaluation (Examples) </vt:lpstr>
      <vt:lpstr>Division Example</vt:lpstr>
      <vt:lpstr>Modulus Example</vt:lpstr>
      <vt:lpstr> C++ Operators: Arithmetic Operators </vt:lpstr>
      <vt:lpstr> C++ Operators: Arithmetic Operators </vt:lpstr>
      <vt:lpstr>C++ Operators: Assignment Operator</vt:lpstr>
      <vt:lpstr> Mixed Data Types in an Assignment Statement </vt:lpstr>
      <vt:lpstr>Mixed Data Types in an Assignment Statement </vt:lpstr>
      <vt:lpstr> C++ Operators:</vt:lpstr>
      <vt:lpstr> C++ Operators:</vt:lpstr>
      <vt:lpstr>Compound Assignment Operators</vt:lpstr>
      <vt:lpstr>Compound Assignment Operators</vt:lpstr>
      <vt:lpstr>Compound Assignment Operators</vt:lpstr>
      <vt:lpstr>C++ Operators: Increment/Decrement Operators</vt:lpstr>
      <vt:lpstr> </vt:lpstr>
      <vt:lpstr> </vt:lpstr>
      <vt:lpstr>Slide 27</vt:lpstr>
      <vt:lpstr>C++ Operators: Equality and Relational Operators</vt:lpstr>
      <vt:lpstr>C++ Operators: Equality and Relational Operators</vt:lpstr>
      <vt:lpstr>Example</vt:lpstr>
      <vt:lpstr>Common Programming Errors</vt:lpstr>
      <vt:lpstr>C++ Operators: Logical Operators</vt:lpstr>
      <vt:lpstr>C++ Operators: Logical Operators</vt:lpstr>
      <vt:lpstr>C++ Operators: Logical Operators</vt:lpstr>
      <vt:lpstr>Slide 35</vt:lpstr>
      <vt:lpstr>Operator Precedence 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 part #4 Operator</dc:title>
  <dc:creator>user</dc:creator>
  <cp:lastModifiedBy>Nouf</cp:lastModifiedBy>
  <cp:revision>90</cp:revision>
  <dcterms:created xsi:type="dcterms:W3CDTF">2011-09-24T19:16:25Z</dcterms:created>
  <dcterms:modified xsi:type="dcterms:W3CDTF">2014-10-11T17:14:52Z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0x0101002236D3F0254A364FA5233E32238759C0</vt:lpwstr>
  </property>
</Properties>
</file>