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2192000" cy="6858000"/>
  <p:notesSz cx="12192000" cy="6858000"/>
  <p:embeddedFontLst>
    <p:embeddedFont>
      <p:font typeface="MUNODC+Calibri-Light"/>
      <p:regular r:id="rId34"/>
    </p:embeddedFont>
    <p:embeddedFont>
      <p:font typeface="WQALVL+ArialMT"/>
      <p:regular r:id="rId35"/>
    </p:embeddedFont>
    <p:embeddedFont>
      <p:font typeface="LKFPJG+ArialMT"/>
      <p:regular r:id="rId36"/>
    </p:embeddedFont>
    <p:embeddedFont>
      <p:font typeface="TOHPIU+CALIBRI,Bold"/>
      <p:regular r:id="rId3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font" Target="fonts/font1.fntdata" /><Relationship Id="rId35" Type="http://schemas.openxmlformats.org/officeDocument/2006/relationships/font" Target="fonts/font2.fntdata" /><Relationship Id="rId36" Type="http://schemas.openxmlformats.org/officeDocument/2006/relationships/font" Target="fonts/font3.fntdata" /><Relationship Id="rId37" Type="http://schemas.openxmlformats.org/officeDocument/2006/relationships/font" Target="fonts/font4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hyperlink" Target="mailto:mdahshan@ksu.edu.sa" TargetMode="Ex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99202" y="1570963"/>
            <a:ext cx="2360734" cy="13833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92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spc="11">
                <a:solidFill>
                  <a:srgbClr val="000000"/>
                </a:solidFill>
                <a:latin typeface="MUNODC+Calibri-Light"/>
                <a:cs typeface="MUNODC+Calibri-Light"/>
              </a:rPr>
              <a:t>NET311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07894" y="2119312"/>
            <a:ext cx="7799792" cy="1383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9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MUNODC+Calibri-Light"/>
                <a:cs typeface="MUNODC+Calibri-Light"/>
              </a:rPr>
              <a:t>Computer</a:t>
            </a:r>
            <a:r>
              <a:rPr dirty="0" sz="4000" spc="-50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MUNODC+Calibri-Light"/>
                <a:cs typeface="MUNODC+Calibri-Light"/>
              </a:rPr>
              <a:t>Network</a:t>
            </a:r>
            <a:r>
              <a:rPr dirty="0" sz="4000" spc="-43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000">
                <a:solidFill>
                  <a:srgbClr val="000000"/>
                </a:solidFill>
                <a:latin typeface="MUNODC+Calibri-Light"/>
                <a:cs typeface="MUNODC+Calibri-Light"/>
              </a:rPr>
              <a:t>Management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7826" y="2645602"/>
            <a:ext cx="3294306" cy="18322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477"/>
              </a:lnSpc>
              <a:spcBef>
                <a:spcPts val="0"/>
              </a:spcBef>
              <a:spcAft>
                <a:spcPts val="0"/>
              </a:spcAft>
            </a:pPr>
            <a:r>
              <a:rPr dirty="0" sz="5300">
                <a:solidFill>
                  <a:srgbClr val="000000"/>
                </a:solidFill>
                <a:latin typeface="MUNODC+Calibri-Light"/>
                <a:cs typeface="MUNODC+Calibri-Light"/>
              </a:rPr>
              <a:t>SNMPv2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32404" y="3578295"/>
            <a:ext cx="6586581" cy="17080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11477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75">
                <a:solidFill>
                  <a:srgbClr val="000000"/>
                </a:solidFill>
                <a:latin typeface="Calibri"/>
                <a:cs typeface="Calibri"/>
              </a:rPr>
              <a:t>Dr.</a:t>
            </a:r>
            <a:r>
              <a:rPr dirty="0" sz="2400" spc="5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2">
                <a:solidFill>
                  <a:srgbClr val="000000"/>
                </a:solidFill>
                <a:latin typeface="Calibri"/>
                <a:cs typeface="Calibri"/>
              </a:rPr>
              <a:t>Mostafa</a:t>
            </a:r>
            <a:r>
              <a:rPr dirty="0" sz="2400" spc="-4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H.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Dahshan</a:t>
            </a:r>
          </a:p>
          <a:p>
            <a:pPr marL="524255" marR="0">
              <a:lnSpc>
                <a:spcPts val="230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Department</a:t>
            </a:r>
            <a:r>
              <a:rPr dirty="0" sz="2400" spc="-8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Computer</a:t>
            </a:r>
            <a:r>
              <a:rPr dirty="0" sz="2400" spc="-5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Engineering</a:t>
            </a:r>
          </a:p>
          <a:p>
            <a:pPr marL="0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College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Computer</a:t>
            </a:r>
            <a:r>
              <a:rPr dirty="0" sz="2400" spc="-5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spc="-3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r>
              <a:rPr dirty="0" sz="2400" spc="-4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Sciences</a:t>
            </a:r>
          </a:p>
          <a:p>
            <a:pPr marL="1606549" marR="0">
              <a:lnSpc>
                <a:spcPts val="230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King</a:t>
            </a:r>
            <a:r>
              <a:rPr dirty="0" sz="2400" spc="-2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Saud</a:t>
            </a:r>
            <a:r>
              <a:rPr dirty="0" sz="2400" spc="-34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University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56073" y="4749653"/>
            <a:ext cx="3335122" cy="829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u="sng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mdahshan@ksu.edu.sa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944" y="652510"/>
            <a:ext cx="3759881" cy="151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10">
                <a:solidFill>
                  <a:srgbClr val="000000"/>
                </a:solidFill>
                <a:latin typeface="MUNODC+Calibri-Light"/>
                <a:cs typeface="MUNODC+Calibri-Light"/>
              </a:rPr>
              <a:t>SNMPv2</a:t>
            </a:r>
            <a:r>
              <a:rPr dirty="0" sz="4400" spc="15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MUNODC+Calibri-Light"/>
                <a:cs typeface="MUNODC+Calibri-Light"/>
              </a:rPr>
              <a:t>MIB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944" y="1822369"/>
            <a:ext cx="10233175" cy="23645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Security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placeholder</a:t>
            </a:r>
          </a:p>
          <a:p>
            <a:pPr marL="0" marR="0">
              <a:lnSpc>
                <a:spcPts val="3430"/>
              </a:lnSpc>
              <a:spcBef>
                <a:spcPts val="651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pc="-12">
                <a:solidFill>
                  <a:srgbClr val="000000"/>
                </a:solidFill>
                <a:latin typeface="Calibri"/>
                <a:cs typeface="Calibri"/>
              </a:rPr>
              <a:t>System</a:t>
            </a:r>
            <a:r>
              <a:rPr dirty="0" sz="2800" spc="-3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group</a:t>
            </a:r>
          </a:p>
          <a:p>
            <a:pPr marL="457149" marR="0">
              <a:lnSpc>
                <a:spcPts val="2929"/>
              </a:lnSpc>
              <a:spcBef>
                <a:spcPts val="265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table</a:t>
            </a:r>
            <a:r>
              <a:rPr dirty="0" sz="2400" spc="-2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28">
                <a:solidFill>
                  <a:srgbClr val="000000"/>
                </a:solidFill>
                <a:latin typeface="Calibri"/>
                <a:cs typeface="Calibri"/>
              </a:rPr>
              <a:t>sysORTable</a:t>
            </a:r>
            <a:r>
              <a:rPr dirty="0" sz="2400" spc="4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added</a:t>
            </a:r>
            <a:r>
              <a:rPr dirty="0" sz="2400" spc="-2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2400" spc="-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lists</a:t>
            </a:r>
            <a:r>
              <a:rPr dirty="0" sz="2400" spc="-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resources</a:t>
            </a:r>
            <a:r>
              <a:rPr dirty="0" sz="2400" spc="-3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2400" spc="-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1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spc="-3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agent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controls</a:t>
            </a:r>
          </a:p>
          <a:p>
            <a:pPr marL="0" marR="0">
              <a:lnSpc>
                <a:spcPts val="3427"/>
              </a:lnSpc>
              <a:spcBef>
                <a:spcPts val="486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Most</a:t>
            </a:r>
            <a:r>
              <a:rPr dirty="0" sz="2800" spc="-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800" spc="-1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 spc="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objects</a:t>
            </a:r>
            <a:r>
              <a:rPr dirty="0" sz="2800" spc="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800" spc="-1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 spc="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SNMPv1</a:t>
            </a:r>
            <a:r>
              <a:rPr dirty="0" sz="2800" spc="-1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obsoleted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944" y="3749050"/>
            <a:ext cx="10913113" cy="969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Object</a:t>
            </a:r>
            <a:r>
              <a:rPr dirty="0" sz="2800" spc="3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0000"/>
                </a:solidFill>
                <a:latin typeface="Calibri"/>
                <a:cs typeface="Calibri"/>
              </a:rPr>
              <a:t>Groups</a:t>
            </a:r>
            <a:r>
              <a:rPr dirty="0" sz="2800" spc="1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800" spc="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Notification</a:t>
            </a:r>
            <a:r>
              <a:rPr dirty="0" sz="2800" spc="-4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0000"/>
                </a:solidFill>
                <a:latin typeface="Calibri"/>
                <a:cs typeface="Calibri"/>
              </a:rPr>
              <a:t>Groups</a:t>
            </a:r>
            <a:r>
              <a:rPr dirty="0" sz="2800" spc="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defined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7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conformance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8544" y="4133352"/>
            <a:ext cx="2500472" cy="969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specifications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12754" y="6448631"/>
            <a:ext cx="383083" cy="41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944" y="652510"/>
            <a:ext cx="4846985" cy="151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25">
                <a:solidFill>
                  <a:srgbClr val="000000"/>
                </a:solidFill>
                <a:latin typeface="MUNODC+Calibri-Light"/>
                <a:cs typeface="MUNODC+Calibri-Light"/>
              </a:rPr>
              <a:t>Agent</a:t>
            </a:r>
            <a:r>
              <a:rPr dirty="0" sz="4400" spc="60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MUNODC+Calibri-Light"/>
                <a:cs typeface="MUNODC+Calibri-Light"/>
              </a:rPr>
              <a:t>Capabilities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944" y="1822369"/>
            <a:ext cx="6939361" cy="19933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pc="-11">
                <a:solidFill>
                  <a:srgbClr val="000000"/>
                </a:solidFill>
                <a:latin typeface="Calibri"/>
                <a:cs typeface="Calibri"/>
              </a:rPr>
              <a:t>AGENT-CAPABILITIES</a:t>
            </a:r>
            <a:r>
              <a:rPr dirty="0" sz="2800" spc="-3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2">
                <a:solidFill>
                  <a:srgbClr val="000000"/>
                </a:solidFill>
                <a:latin typeface="Calibri"/>
                <a:cs typeface="Calibri"/>
              </a:rPr>
              <a:t>macro</a:t>
            </a:r>
          </a:p>
          <a:p>
            <a:pPr marL="0" marR="0">
              <a:lnSpc>
                <a:spcPts val="3430"/>
              </a:lnSpc>
              <a:spcBef>
                <a:spcPts val="651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SUPPORTS</a:t>
            </a:r>
            <a:r>
              <a:rPr dirty="0" sz="2800" spc="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modules</a:t>
            </a:r>
            <a:r>
              <a:rPr dirty="0" sz="2800" spc="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includes</a:t>
            </a:r>
            <a:r>
              <a:rPr dirty="0" sz="2800" spc="1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2">
                <a:solidFill>
                  <a:srgbClr val="000000"/>
                </a:solidFill>
                <a:latin typeface="Calibri"/>
                <a:cs typeface="Calibri"/>
              </a:rPr>
              <a:t>groups</a:t>
            </a:r>
          </a:p>
          <a:p>
            <a:pPr marL="0" marR="0">
              <a:lnSpc>
                <a:spcPts val="3430"/>
              </a:lnSpc>
              <a:spcBef>
                <a:spcPts val="60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pc="-36">
                <a:solidFill>
                  <a:srgbClr val="000000"/>
                </a:solidFill>
                <a:latin typeface="Calibri"/>
                <a:cs typeface="Calibri"/>
              </a:rPr>
              <a:t>VARIATION</a:t>
            </a:r>
            <a:r>
              <a:rPr dirty="0" sz="2800" spc="2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identifies</a:t>
            </a:r>
            <a:r>
              <a:rPr dirty="0" sz="2800" spc="-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additional</a:t>
            </a:r>
            <a:r>
              <a:rPr dirty="0" sz="2800" spc="-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8">
                <a:solidFill>
                  <a:srgbClr val="000000"/>
                </a:solidFill>
                <a:latin typeface="Calibri"/>
                <a:cs typeface="Calibri"/>
              </a:rPr>
              <a:t>features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12754" y="6448631"/>
            <a:ext cx="383083" cy="41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944" y="652510"/>
            <a:ext cx="4846236" cy="151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25">
                <a:solidFill>
                  <a:srgbClr val="000000"/>
                </a:solidFill>
                <a:latin typeface="MUNODC+Calibri-Light"/>
                <a:cs typeface="MUNODC+Calibri-Light"/>
              </a:rPr>
              <a:t>Agent</a:t>
            </a:r>
            <a:r>
              <a:rPr dirty="0" sz="4400" spc="54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MUNODC+Calibri-Light"/>
                <a:cs typeface="MUNODC+Calibri-Light"/>
              </a:rPr>
              <a:t>Capabilities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9692" y="1297552"/>
            <a:ext cx="3185371" cy="5540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routerIsi123</a:t>
            </a:r>
            <a:r>
              <a:rPr dirty="0" sz="1600" spc="5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AGENT-CAPABILITIES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14042" y="1541391"/>
            <a:ext cx="6126070" cy="5540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PRODUCT-RELEASE</a:t>
            </a:r>
            <a:r>
              <a:rPr dirty="0" sz="1600" spc="157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000000"/>
                </a:solidFill>
                <a:latin typeface="Calibri"/>
                <a:cs typeface="Calibri"/>
              </a:rPr>
              <a:t>"InfoTech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-14">
                <a:solidFill>
                  <a:srgbClr val="000000"/>
                </a:solidFill>
                <a:latin typeface="Calibri"/>
                <a:cs typeface="Calibri"/>
              </a:rPr>
              <a:t>Router</a:t>
            </a:r>
            <a:r>
              <a:rPr dirty="0" sz="1600" spc="5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isiRouter123</a:t>
            </a:r>
            <a:r>
              <a:rPr dirty="0" sz="1600" spc="5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release</a:t>
            </a:r>
            <a:r>
              <a:rPr dirty="0" sz="1600" spc="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1.0"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14042" y="1784941"/>
            <a:ext cx="1418714" cy="10423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31">
                <a:solidFill>
                  <a:srgbClr val="000000"/>
                </a:solidFill>
                <a:latin typeface="Calibri"/>
                <a:cs typeface="Calibri"/>
              </a:rPr>
              <a:t>STATUS</a:t>
            </a:r>
          </a:p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DESCRIPTION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SUPPORTS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57877" y="1784941"/>
            <a:ext cx="919061" cy="5544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10">
                <a:solidFill>
                  <a:srgbClr val="000000"/>
                </a:solidFill>
                <a:latin typeface="Calibri"/>
                <a:cs typeface="Calibri"/>
              </a:rPr>
              <a:t>current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57877" y="2029326"/>
            <a:ext cx="2799598" cy="7979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20">
                <a:solidFill>
                  <a:srgbClr val="000000"/>
                </a:solidFill>
                <a:latin typeface="Calibri"/>
                <a:cs typeface="Calibri"/>
              </a:rPr>
              <a:t>"InfoTech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High</a:t>
            </a:r>
            <a:r>
              <a:rPr dirty="0" sz="1600" spc="-3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Speed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-12">
                <a:solidFill>
                  <a:srgbClr val="000000"/>
                </a:solidFill>
                <a:latin typeface="Calibri"/>
                <a:cs typeface="Calibri"/>
              </a:rPr>
              <a:t>Router"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snmpMIB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28823" y="2516715"/>
            <a:ext cx="1134267" cy="5544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INCLUDES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57877" y="2516715"/>
            <a:ext cx="4146770" cy="10424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10">
                <a:solidFill>
                  <a:srgbClr val="000000"/>
                </a:solidFill>
                <a:latin typeface="Calibri"/>
                <a:cs typeface="Calibri"/>
              </a:rPr>
              <a:t>{systemGroup,</a:t>
            </a:r>
            <a:r>
              <a:rPr dirty="0" sz="1600" spc="4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snmpGroup,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snmpSetGroup,</a:t>
            </a:r>
          </a:p>
          <a:p>
            <a:pPr marL="914780" marR="0">
              <a:lnSpc>
                <a:spcPts val="192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snmpBasicNotificationsGroup</a:t>
            </a:r>
            <a:r>
              <a:rPr dirty="0" sz="1600" spc="46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}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coldStart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28823" y="3005066"/>
            <a:ext cx="1237333" cy="5540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20">
                <a:solidFill>
                  <a:srgbClr val="000000"/>
                </a:solidFill>
                <a:latin typeface="Calibri"/>
                <a:cs typeface="Calibri"/>
              </a:rPr>
              <a:t>VARIATION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943477" y="3248616"/>
            <a:ext cx="1420376" cy="5544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DESCRIPTION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772658" y="3248616"/>
            <a:ext cx="3362637" cy="10423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"A</a:t>
            </a:r>
            <a:r>
              <a:rPr dirty="0" sz="1600" spc="-1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coldStart</a:t>
            </a:r>
            <a:r>
              <a:rPr dirty="0" sz="1600" spc="4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0000"/>
                </a:solidFill>
                <a:latin typeface="Calibri"/>
                <a:cs typeface="Calibri"/>
              </a:rPr>
              <a:t>trap</a:t>
            </a:r>
            <a:r>
              <a:rPr dirty="0" sz="1600" spc="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1600" spc="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-12">
                <a:solidFill>
                  <a:srgbClr val="000000"/>
                </a:solidFill>
                <a:latin typeface="Calibri"/>
                <a:cs typeface="Calibri"/>
              </a:rPr>
              <a:t>generated</a:t>
            </a:r>
            <a:r>
              <a:rPr dirty="0" sz="1600" spc="3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600" spc="2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all</a:t>
            </a:r>
          </a:p>
          <a:p>
            <a:pPr marL="914653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reboots."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IF-MIB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114042" y="3736840"/>
            <a:ext cx="1181403" cy="25057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SUPPORTS</a:t>
            </a:r>
          </a:p>
          <a:p>
            <a:pPr marL="0" marR="0">
              <a:lnSpc>
                <a:spcPts val="1962"/>
              </a:lnSpc>
              <a:spcBef>
                <a:spcPts val="183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SUPPORTS</a:t>
            </a:r>
          </a:p>
          <a:p>
            <a:pPr marL="0" marR="0">
              <a:lnSpc>
                <a:spcPts val="1962"/>
              </a:lnSpc>
              <a:spcBef>
                <a:spcPts val="182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SUPPORTS</a:t>
            </a:r>
          </a:p>
          <a:p>
            <a:pPr marL="0" marR="0">
              <a:lnSpc>
                <a:spcPts val="1965"/>
              </a:lnSpc>
              <a:spcBef>
                <a:spcPts val="187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SUPPORTS</a:t>
            </a:r>
          </a:p>
          <a:p>
            <a:pPr marL="0" marR="0">
              <a:lnSpc>
                <a:spcPts val="1962"/>
              </a:lnSpc>
              <a:spcBef>
                <a:spcPts val="182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SUPPORTS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028823" y="3980390"/>
            <a:ext cx="1134267" cy="2506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INCLUDES</a:t>
            </a:r>
          </a:p>
          <a:p>
            <a:pPr marL="0" marR="0">
              <a:lnSpc>
                <a:spcPts val="1962"/>
              </a:lnSpc>
              <a:spcBef>
                <a:spcPts val="183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INCLUDES</a:t>
            </a:r>
          </a:p>
          <a:p>
            <a:pPr marL="0" marR="0">
              <a:lnSpc>
                <a:spcPts val="1962"/>
              </a:lnSpc>
              <a:spcBef>
                <a:spcPts val="187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INCLUDES</a:t>
            </a:r>
          </a:p>
          <a:p>
            <a:pPr marL="0" marR="0">
              <a:lnSpc>
                <a:spcPts val="1962"/>
              </a:lnSpc>
              <a:spcBef>
                <a:spcPts val="182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INCLUDES</a:t>
            </a:r>
          </a:p>
          <a:p>
            <a:pPr marL="0" marR="0">
              <a:lnSpc>
                <a:spcPts val="1965"/>
              </a:lnSpc>
              <a:spcBef>
                <a:spcPts val="182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INCLUDES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772658" y="3980390"/>
            <a:ext cx="3057468" cy="2506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{ifGeneralGroup,</a:t>
            </a:r>
            <a:r>
              <a:rPr dirty="0" sz="1600" spc="3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0000"/>
                </a:solidFill>
                <a:latin typeface="Calibri"/>
                <a:cs typeface="Calibri"/>
              </a:rPr>
              <a:t>ifPacketGroup}</a:t>
            </a:r>
          </a:p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IP</a:t>
            </a:r>
            <a:r>
              <a:rPr dirty="0" sz="1600" spc="-1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MIB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{ipGroup,</a:t>
            </a:r>
            <a:r>
              <a:rPr dirty="0" sz="1600" spc="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icmpGroup}</a:t>
            </a:r>
          </a:p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TCP-MIB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{tcpGroup}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UDP-MIB</a:t>
            </a:r>
          </a:p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{udpGroup}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EGP-MIB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{egpGroup}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114042" y="6176485"/>
            <a:ext cx="1753143" cy="5540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::=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{</a:t>
            </a:r>
            <a:r>
              <a:rPr dirty="0" sz="1600" spc="35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0000"/>
                </a:solidFill>
                <a:latin typeface="Calibri"/>
                <a:cs typeface="Calibri"/>
              </a:rPr>
              <a:t>isiRouter</a:t>
            </a:r>
            <a:r>
              <a:rPr dirty="0" sz="1600" spc="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dirty="0" sz="1600" spc="36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}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039870" y="6400765"/>
            <a:ext cx="5613792" cy="621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TOHPIU+CALIBRI,Bold"/>
                <a:cs typeface="TOHPIU+CALIBRI,Bold"/>
              </a:rPr>
              <a:t>Figure</a:t>
            </a:r>
            <a:r>
              <a:rPr dirty="0" sz="1800" spc="1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OHPIU+CALIBRI,Bold"/>
                <a:cs typeface="TOHPIU+CALIBRI,Bold"/>
              </a:rPr>
              <a:t>6.30</a:t>
            </a:r>
            <a:r>
              <a:rPr dirty="0" sz="1800" spc="407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OHPIU+CALIBRI,Bold"/>
                <a:cs typeface="TOHPIU+CALIBRI,Bold"/>
              </a:rPr>
              <a:t>Example</a:t>
            </a:r>
            <a:r>
              <a:rPr dirty="0" sz="1800" spc="-11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OHPIU+CALIBRI,Bold"/>
                <a:cs typeface="TOHPIU+CALIBRI,Bold"/>
              </a:rPr>
              <a:t>of</a:t>
            </a:r>
            <a:r>
              <a:rPr dirty="0" sz="1800" spc="36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OHPIU+CALIBRI,Bold"/>
                <a:cs typeface="TOHPIU+CALIBRI,Bold"/>
              </a:rPr>
              <a:t>AGENT-CAPABILITIES</a:t>
            </a:r>
            <a:r>
              <a:rPr dirty="0" sz="18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OHPIU+CALIBRI,Bold"/>
                <a:cs typeface="TOHPIU+CALIBRI,Bold"/>
              </a:rPr>
              <a:t>Macro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112754" y="6448631"/>
            <a:ext cx="383083" cy="41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944" y="652510"/>
            <a:ext cx="5255130" cy="151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10">
                <a:solidFill>
                  <a:srgbClr val="000000"/>
                </a:solidFill>
                <a:latin typeface="MUNODC+Calibri-Light"/>
                <a:cs typeface="MUNODC+Calibri-Light"/>
              </a:rPr>
              <a:t>SNMPv2</a:t>
            </a:r>
            <a:r>
              <a:rPr dirty="0" sz="4400" spc="15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MUNODC+Calibri-Light"/>
                <a:cs typeface="MUNODC+Calibri-Light"/>
              </a:rPr>
              <a:t>SNMP</a:t>
            </a:r>
            <a:r>
              <a:rPr dirty="0" sz="4400" spc="27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MUNODC+Calibri-Light"/>
                <a:cs typeface="MUNODC+Calibri-Light"/>
              </a:rPr>
              <a:t>MIB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79152" y="661467"/>
            <a:ext cx="1052659" cy="6616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4302" marR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spc="15">
                <a:solidFill>
                  <a:srgbClr val="000000"/>
                </a:solidFill>
                <a:latin typeface="LKFPJG+ArialMT"/>
                <a:cs typeface="LKFPJG+ArialMT"/>
              </a:rPr>
              <a:t>snmp</a:t>
            </a:r>
          </a:p>
          <a:p>
            <a:pPr marL="0" marR="0">
              <a:lnSpc>
                <a:spcPts val="1535"/>
              </a:lnSpc>
              <a:spcBef>
                <a:spcPts val="163"/>
              </a:spcBef>
              <a:spcAft>
                <a:spcPts val="0"/>
              </a:spcAft>
            </a:pPr>
            <a:r>
              <a:rPr dirty="0" sz="1350" spc="10">
                <a:solidFill>
                  <a:srgbClr val="000000"/>
                </a:solidFill>
                <a:latin typeface="LKFPJG+ArialMT"/>
                <a:cs typeface="LKFPJG+ArialMT"/>
              </a:rPr>
              <a:t>(mib-2</a:t>
            </a:r>
            <a:r>
              <a:rPr dirty="0" sz="13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350" spc="14">
                <a:solidFill>
                  <a:srgbClr val="000000"/>
                </a:solidFill>
                <a:latin typeface="LKFPJG+ArialMT"/>
                <a:cs typeface="LKFPJG+ArialMT"/>
              </a:rPr>
              <a:t>11)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40490" y="2625447"/>
            <a:ext cx="1459916" cy="4522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spc="12" b="1">
                <a:solidFill>
                  <a:srgbClr val="000000"/>
                </a:solidFill>
                <a:latin typeface="Arial"/>
                <a:cs typeface="Arial"/>
              </a:rPr>
              <a:t>snmpInPkts(1)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47275" y="2625447"/>
            <a:ext cx="2242366" cy="7140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2234" marR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spc="12">
                <a:solidFill>
                  <a:srgbClr val="000000"/>
                </a:solidFill>
                <a:latin typeface="LKFPJG+ArialMT"/>
                <a:cs typeface="LKFPJG+ArialMT"/>
              </a:rPr>
              <a:t>snmpProxyDrops</a:t>
            </a:r>
            <a:r>
              <a:rPr dirty="0" sz="13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350" spc="11">
                <a:solidFill>
                  <a:srgbClr val="000000"/>
                </a:solidFill>
                <a:latin typeface="LKFPJG+ArialMT"/>
                <a:cs typeface="LKFPJG+ArialMT"/>
              </a:rPr>
              <a:t>(32)</a:t>
            </a:r>
          </a:p>
          <a:p>
            <a:pPr marL="0" marR="0">
              <a:lnSpc>
                <a:spcPts val="1535"/>
              </a:lnSpc>
              <a:spcBef>
                <a:spcPts val="576"/>
              </a:spcBef>
              <a:spcAft>
                <a:spcPts val="0"/>
              </a:spcAft>
            </a:pPr>
            <a:r>
              <a:rPr dirty="0" sz="1350" spc="11">
                <a:solidFill>
                  <a:srgbClr val="000000"/>
                </a:solidFill>
                <a:latin typeface="LKFPJG+ArialMT"/>
                <a:cs typeface="LKFPJG+ArialMT"/>
              </a:rPr>
              <a:t>snmpSilentDrops</a:t>
            </a:r>
            <a:r>
              <a:rPr dirty="0" sz="13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350" spc="11">
                <a:solidFill>
                  <a:srgbClr val="000000"/>
                </a:solidFill>
                <a:latin typeface="LKFPJG+ArialMT"/>
                <a:cs typeface="LKFPJG+ArialMT"/>
              </a:rPr>
              <a:t>(31)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75838" y="2887311"/>
            <a:ext cx="2097583" cy="4522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spc="12">
                <a:solidFill>
                  <a:srgbClr val="000000"/>
                </a:solidFill>
                <a:latin typeface="LKFPJG+ArialMT"/>
                <a:cs typeface="LKFPJG+ArialMT"/>
              </a:rPr>
              <a:t>snmpInBadVersions</a:t>
            </a:r>
            <a:r>
              <a:rPr dirty="0" sz="13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350" spc="10">
                <a:solidFill>
                  <a:srgbClr val="000000"/>
                </a:solidFill>
                <a:latin typeface="LKFPJG+ArialMT"/>
                <a:cs typeface="LKFPJG+ArialMT"/>
              </a:rPr>
              <a:t>(3)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37673" y="3149175"/>
            <a:ext cx="2967455" cy="4522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spc="14">
                <a:solidFill>
                  <a:srgbClr val="000000"/>
                </a:solidFill>
                <a:latin typeface="LKFPJG+ArialMT"/>
                <a:cs typeface="LKFPJG+ArialMT"/>
              </a:rPr>
              <a:t>snmpInBadCommunityNames</a:t>
            </a:r>
            <a:r>
              <a:rPr dirty="0" sz="13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350" spc="10">
                <a:solidFill>
                  <a:srgbClr val="000000"/>
                </a:solidFill>
                <a:latin typeface="LKFPJG+ArialMT"/>
                <a:cs typeface="LKFPJG+ArialMT"/>
              </a:rPr>
              <a:t>(4)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53376" y="3149175"/>
            <a:ext cx="3128131" cy="7140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1297" marR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spc="12">
                <a:solidFill>
                  <a:srgbClr val="000000"/>
                </a:solidFill>
                <a:latin typeface="LKFPJG+ArialMT"/>
                <a:cs typeface="LKFPJG+ArialMT"/>
              </a:rPr>
              <a:t>snmpEnableAuthenTraps</a:t>
            </a:r>
            <a:r>
              <a:rPr dirty="0" sz="13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350" spc="11">
                <a:solidFill>
                  <a:srgbClr val="000000"/>
                </a:solidFill>
                <a:latin typeface="LKFPJG+ArialMT"/>
                <a:cs typeface="LKFPJG+ArialMT"/>
              </a:rPr>
              <a:t>(30)</a:t>
            </a:r>
          </a:p>
          <a:p>
            <a:pPr marL="0" marR="0">
              <a:lnSpc>
                <a:spcPts val="1535"/>
              </a:lnSpc>
              <a:spcBef>
                <a:spcPts val="576"/>
              </a:spcBef>
              <a:spcAft>
                <a:spcPts val="0"/>
              </a:spcAft>
            </a:pPr>
            <a:r>
              <a:rPr dirty="0" sz="1350" spc="12">
                <a:solidFill>
                  <a:srgbClr val="000000"/>
                </a:solidFill>
                <a:latin typeface="LKFPJG+ArialMT"/>
                <a:cs typeface="LKFPJG+ArialMT"/>
              </a:rPr>
              <a:t>snmpInASNParseErrors</a:t>
            </a:r>
            <a:r>
              <a:rPr dirty="0" sz="13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350" spc="10">
                <a:solidFill>
                  <a:srgbClr val="000000"/>
                </a:solidFill>
                <a:latin typeface="LKFPJG+ArialMT"/>
                <a:cs typeface="LKFPJG+ArialMT"/>
              </a:rPr>
              <a:t>(6)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64965" y="3411039"/>
            <a:ext cx="2788964" cy="4522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spc="14">
                <a:solidFill>
                  <a:srgbClr val="000000"/>
                </a:solidFill>
                <a:latin typeface="LKFPJG+ArialMT"/>
                <a:cs typeface="LKFPJG+ArialMT"/>
              </a:rPr>
              <a:t>snmpInBadCommunityUses</a:t>
            </a:r>
            <a:r>
              <a:rPr dirty="0" sz="13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350" spc="10">
                <a:solidFill>
                  <a:srgbClr val="000000"/>
                </a:solidFill>
                <a:latin typeface="LKFPJG+ArialMT"/>
                <a:cs typeface="LKFPJG+ArialMT"/>
              </a:rPr>
              <a:t>(5)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02005" y="4063556"/>
            <a:ext cx="3571842" cy="5982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KFPJG+ArialMT"/>
                <a:cs typeface="LKFPJG+ArialMT"/>
              </a:rPr>
              <a:t>Compare</a:t>
            </a:r>
            <a:r>
              <a:rPr dirty="0" sz="1800" spc="-43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KFPJG+ArialMT"/>
                <a:cs typeface="LKFPJG+ArialMT"/>
              </a:rPr>
              <a:t>this</a:t>
            </a:r>
            <a:r>
              <a:rPr dirty="0" sz="1800" spc="-14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KFPJG+ArialMT"/>
                <a:cs typeface="LKFPJG+ArialMT"/>
              </a:rPr>
              <a:t>to</a:t>
            </a:r>
            <a:r>
              <a:rPr dirty="0" sz="1800" spc="-1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800" spc="-10">
                <a:solidFill>
                  <a:srgbClr val="000000"/>
                </a:solidFill>
                <a:latin typeface="LKFPJG+ArialMT"/>
                <a:cs typeface="LKFPJG+ArialMT"/>
              </a:rPr>
              <a:t>SNMPv1</a:t>
            </a:r>
            <a:r>
              <a:rPr dirty="0" sz="1800" spc="66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800" spc="-11">
                <a:solidFill>
                  <a:srgbClr val="000000"/>
                </a:solidFill>
                <a:latin typeface="LKFPJG+ArialMT"/>
                <a:cs typeface="LKFPJG+ArialMT"/>
              </a:rPr>
              <a:t>MIB!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16763" y="4301377"/>
            <a:ext cx="2029987" cy="4522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spc="18" b="1">
                <a:solidFill>
                  <a:srgbClr val="000000"/>
                </a:solidFill>
                <a:latin typeface="Arial"/>
                <a:cs typeface="Arial"/>
              </a:rPr>
              <a:t>SNMP</a:t>
            </a:r>
            <a:r>
              <a:rPr dirty="0" sz="13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350" spc="15" b="1">
                <a:solidFill>
                  <a:srgbClr val="000000"/>
                </a:solidFill>
                <a:latin typeface="Arial"/>
                <a:cs typeface="Arial"/>
              </a:rPr>
              <a:t>Group</a:t>
            </a:r>
            <a:r>
              <a:rPr dirty="0" sz="13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350" spc="12" b="1">
                <a:solidFill>
                  <a:srgbClr val="000000"/>
                </a:solidFill>
                <a:latin typeface="Arial"/>
                <a:cs typeface="Arial"/>
              </a:rPr>
              <a:t>Objects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716763" y="4746531"/>
            <a:ext cx="2499733" cy="4522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spc="10">
                <a:solidFill>
                  <a:srgbClr val="000000"/>
                </a:solidFill>
                <a:latin typeface="LKFPJG+ArialMT"/>
                <a:cs typeface="LKFPJG+ArialMT"/>
              </a:rPr>
              <a:t>1,3,6,30,31,32</a:t>
            </a:r>
            <a:r>
              <a:rPr dirty="0" sz="1350" spc="773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350" spc="14">
                <a:solidFill>
                  <a:srgbClr val="000000"/>
                </a:solidFill>
                <a:latin typeface="LKFPJG+ArialMT"/>
                <a:cs typeface="LKFPJG+ArialMT"/>
              </a:rPr>
              <a:t>snmpGroup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716763" y="4956023"/>
            <a:ext cx="596918" cy="6616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spc="10">
                <a:solidFill>
                  <a:srgbClr val="000000"/>
                </a:solidFill>
                <a:latin typeface="LKFPJG+ArialMT"/>
                <a:cs typeface="LKFPJG+ArialMT"/>
              </a:rPr>
              <a:t>4,5</a:t>
            </a:r>
          </a:p>
          <a:p>
            <a:pPr marL="0" marR="0">
              <a:lnSpc>
                <a:spcPts val="1535"/>
              </a:lnSpc>
              <a:spcBef>
                <a:spcPts val="163"/>
              </a:spcBef>
              <a:spcAft>
                <a:spcPts val="0"/>
              </a:spcAft>
            </a:pPr>
            <a:r>
              <a:rPr dirty="0" sz="1350" spc="10">
                <a:solidFill>
                  <a:srgbClr val="000000"/>
                </a:solidFill>
                <a:latin typeface="LKFPJG+ArialMT"/>
                <a:cs typeface="LKFPJG+ArialMT"/>
              </a:rPr>
              <a:t>7,23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953713" y="4956023"/>
            <a:ext cx="2119666" cy="6616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spc="14">
                <a:solidFill>
                  <a:srgbClr val="000000"/>
                </a:solidFill>
                <a:latin typeface="LKFPJG+ArialMT"/>
                <a:cs typeface="LKFPJG+ArialMT"/>
              </a:rPr>
              <a:t>snmpCommunity</a:t>
            </a:r>
            <a:r>
              <a:rPr dirty="0" sz="13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350" spc="14">
                <a:solidFill>
                  <a:srgbClr val="000000"/>
                </a:solidFill>
                <a:latin typeface="LKFPJG+ArialMT"/>
                <a:cs typeface="LKFPJG+ArialMT"/>
              </a:rPr>
              <a:t>Group</a:t>
            </a:r>
          </a:p>
          <a:p>
            <a:pPr marL="0" marR="0">
              <a:lnSpc>
                <a:spcPts val="1535"/>
              </a:lnSpc>
              <a:spcBef>
                <a:spcPts val="163"/>
              </a:spcBef>
              <a:spcAft>
                <a:spcPts val="0"/>
              </a:spcAft>
            </a:pPr>
            <a:r>
              <a:rPr dirty="0" sz="1350" spc="14">
                <a:solidFill>
                  <a:srgbClr val="000000"/>
                </a:solidFill>
                <a:latin typeface="LKFPJG+ArialMT"/>
                <a:cs typeface="LKFPJG+ArialMT"/>
              </a:rPr>
              <a:t>not</a:t>
            </a:r>
            <a:r>
              <a:rPr dirty="0" sz="13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350" spc="12">
                <a:solidFill>
                  <a:srgbClr val="000000"/>
                </a:solidFill>
                <a:latin typeface="LKFPJG+ArialMT"/>
                <a:cs typeface="LKFPJG+ArialMT"/>
              </a:rPr>
              <a:t>used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716763" y="5375005"/>
            <a:ext cx="3274756" cy="4522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spc="11">
                <a:solidFill>
                  <a:srgbClr val="000000"/>
                </a:solidFill>
                <a:latin typeface="LKFPJG+ArialMT"/>
                <a:cs typeface="LKFPJG+ArialMT"/>
              </a:rPr>
              <a:t>2,8-23,</a:t>
            </a:r>
            <a:r>
              <a:rPr dirty="0" sz="13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350" spc="11">
                <a:solidFill>
                  <a:srgbClr val="000000"/>
                </a:solidFill>
                <a:latin typeface="LKFPJG+ArialMT"/>
                <a:cs typeface="LKFPJG+ArialMT"/>
              </a:rPr>
              <a:t>24-29</a:t>
            </a:r>
            <a:r>
              <a:rPr dirty="0" sz="1350" spc="1189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350" spc="12">
                <a:solidFill>
                  <a:srgbClr val="000000"/>
                </a:solidFill>
                <a:latin typeface="LKFPJG+ArialMT"/>
                <a:cs typeface="LKFPJG+ArialMT"/>
              </a:rPr>
              <a:t>snmpObsoleteGroup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365375" y="5929830"/>
            <a:ext cx="2795245" cy="4702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spc="10" b="1">
                <a:solidFill>
                  <a:srgbClr val="000000"/>
                </a:solidFill>
                <a:latin typeface="TOHPIU+CALIBRI,Bold"/>
                <a:cs typeface="TOHPIU+CALIBRI,Bold"/>
              </a:rPr>
              <a:t>Figure</a:t>
            </a:r>
            <a:r>
              <a:rPr dirty="0" sz="135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350" spc="10" b="1">
                <a:solidFill>
                  <a:srgbClr val="000000"/>
                </a:solidFill>
                <a:latin typeface="TOHPIU+CALIBRI,Bold"/>
                <a:cs typeface="TOHPIU+CALIBRI,Bold"/>
              </a:rPr>
              <a:t>6.33</a:t>
            </a:r>
            <a:r>
              <a:rPr dirty="0" sz="135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350" spc="15" b="1">
                <a:solidFill>
                  <a:srgbClr val="000000"/>
                </a:solidFill>
                <a:latin typeface="TOHPIU+CALIBRI,Bold"/>
                <a:cs typeface="TOHPIU+CALIBRI,Bold"/>
              </a:rPr>
              <a:t>SNMPv2</a:t>
            </a:r>
            <a:r>
              <a:rPr dirty="0" sz="135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350" spc="15" b="1">
                <a:solidFill>
                  <a:srgbClr val="000000"/>
                </a:solidFill>
                <a:latin typeface="TOHPIU+CALIBRI,Bold"/>
                <a:cs typeface="TOHPIU+CALIBRI,Bold"/>
              </a:rPr>
              <a:t>SNMP</a:t>
            </a:r>
            <a:r>
              <a:rPr dirty="0" sz="135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350" spc="12" b="1">
                <a:solidFill>
                  <a:srgbClr val="000000"/>
                </a:solidFill>
                <a:latin typeface="TOHPIU+CALIBRI,Bold"/>
                <a:cs typeface="TOHPIU+CALIBRI,Bold"/>
              </a:rPr>
              <a:t>Group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112754" y="6448631"/>
            <a:ext cx="383083" cy="41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944" y="652510"/>
            <a:ext cx="5718248" cy="151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MUNODC+Calibri-Light"/>
                <a:cs typeface="MUNODC+Calibri-Light"/>
              </a:rPr>
              <a:t>snmpMIBObjects</a:t>
            </a:r>
            <a:r>
              <a:rPr dirty="0" sz="4400" spc="52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MUNODC+Calibri-Light"/>
                <a:cs typeface="MUNODC+Calibri-Light"/>
              </a:rPr>
              <a:t>MIB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6104" y="1888984"/>
            <a:ext cx="1377902" cy="578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snmpMIBObjects</a:t>
            </a:r>
          </a:p>
          <a:p>
            <a:pPr marL="142653" marR="0">
              <a:lnSpc>
                <a:spcPts val="1327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(snmpMIB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1)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53054" y="2794661"/>
            <a:ext cx="908138" cy="578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snmpTrap</a:t>
            </a:r>
          </a:p>
          <a:p>
            <a:pPr marL="247568" marR="0">
              <a:lnSpc>
                <a:spcPts val="1327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(4)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53228" y="2794662"/>
            <a:ext cx="983618" cy="578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snmpTraps</a:t>
            </a:r>
          </a:p>
          <a:p>
            <a:pPr marL="285307" marR="0">
              <a:lnSpc>
                <a:spcPts val="1327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(5)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70770" y="2794662"/>
            <a:ext cx="824333" cy="578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snmpSet</a:t>
            </a:r>
          </a:p>
          <a:p>
            <a:pPr marL="205678" marR="0">
              <a:lnSpc>
                <a:spcPts val="1327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13140" y="3700339"/>
            <a:ext cx="1176519" cy="57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snmpTrapOID</a:t>
            </a:r>
          </a:p>
          <a:p>
            <a:pPr marL="381705" marR="0">
              <a:lnSpc>
                <a:spcPts val="1327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(1)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01521" y="3700339"/>
            <a:ext cx="1596154" cy="578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snmpTrapEnterprise</a:t>
            </a:r>
          </a:p>
          <a:p>
            <a:pPr marL="591623" marR="0">
              <a:lnSpc>
                <a:spcPts val="1327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(3)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81311" y="3700339"/>
            <a:ext cx="1403253" cy="578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snmpSetSerialNo</a:t>
            </a:r>
          </a:p>
          <a:p>
            <a:pPr marL="474129" marR="0">
              <a:lnSpc>
                <a:spcPts val="1327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(1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443151" y="4606016"/>
            <a:ext cx="1050761" cy="397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coldStart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(1)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790399" y="4606016"/>
            <a:ext cx="1872075" cy="6236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authenticationFailure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(5)</a:t>
            </a:r>
          </a:p>
          <a:p>
            <a:pPr marL="868753" marR="0">
              <a:lnSpc>
                <a:spcPts val="1327"/>
              </a:lnSpc>
              <a:spcBef>
                <a:spcPts val="45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linkUp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(4)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56369" y="4832461"/>
            <a:ext cx="1142844" cy="397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warmStart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(2)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011337" y="5149461"/>
            <a:ext cx="1067492" cy="397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linkDown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(3)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322009" y="5870101"/>
            <a:ext cx="4760224" cy="4634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Arial"/>
                <a:cs typeface="Arial"/>
              </a:rPr>
              <a:t>Figure</a:t>
            </a:r>
            <a:r>
              <a:rPr dirty="0" sz="140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0000"/>
                </a:solidFill>
                <a:latin typeface="Arial"/>
                <a:cs typeface="Arial"/>
              </a:rPr>
              <a:t>6.34</a:t>
            </a:r>
            <a:r>
              <a:rPr dirty="0" sz="1400" spc="379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0000"/>
                </a:solidFill>
                <a:latin typeface="Arial"/>
                <a:cs typeface="Arial"/>
              </a:rPr>
              <a:t>MIB</a:t>
            </a:r>
            <a:r>
              <a:rPr dirty="0" sz="140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0000"/>
                </a:solidFill>
                <a:latin typeface="Arial"/>
                <a:cs typeface="Arial"/>
              </a:rPr>
              <a:t>Modules</a:t>
            </a:r>
            <a:r>
              <a:rPr dirty="0" sz="140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0000"/>
                </a:solidFill>
                <a:latin typeface="Arial"/>
                <a:cs typeface="Arial"/>
              </a:rPr>
              <a:t>under</a:t>
            </a:r>
            <a:r>
              <a:rPr dirty="0" sz="140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0000"/>
                </a:solidFill>
                <a:latin typeface="Arial"/>
                <a:cs typeface="Arial"/>
              </a:rPr>
              <a:t>snmpMIBObjects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112754" y="6448631"/>
            <a:ext cx="383083" cy="41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944" y="652510"/>
            <a:ext cx="3830327" cy="151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10">
                <a:solidFill>
                  <a:srgbClr val="000000"/>
                </a:solidFill>
                <a:latin typeface="MUNODC+Calibri-Light"/>
                <a:cs typeface="MUNODC+Calibri-Light"/>
              </a:rPr>
              <a:t>SNMPv2</a:t>
            </a:r>
            <a:r>
              <a:rPr dirty="0" sz="4400" spc="12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MUNODC+Calibri-Light"/>
                <a:cs typeface="MUNODC+Calibri-Light"/>
              </a:rPr>
              <a:t>PDU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75871" y="1676340"/>
            <a:ext cx="760793" cy="778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468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10">
                <a:solidFill>
                  <a:srgbClr val="000000"/>
                </a:solidFill>
                <a:latin typeface="LKFPJG+ArialMT"/>
                <a:cs typeface="LKFPJG+ArialMT"/>
              </a:rPr>
              <a:t>PDU</a:t>
            </a:r>
          </a:p>
          <a:p>
            <a:pPr marL="0" marR="0">
              <a:lnSpc>
                <a:spcPts val="180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Type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89835" y="1676340"/>
            <a:ext cx="886284" cy="778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899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Error</a:t>
            </a:r>
          </a:p>
          <a:p>
            <a:pPr marL="0" marR="0">
              <a:lnSpc>
                <a:spcPts val="180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Status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98760" y="1676340"/>
            <a:ext cx="806561" cy="778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074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Error</a:t>
            </a:r>
          </a:p>
          <a:p>
            <a:pPr marL="0" marR="0">
              <a:lnSpc>
                <a:spcPts val="180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Index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68393" y="1676340"/>
            <a:ext cx="1205629" cy="778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VarBind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1</a:t>
            </a:r>
          </a:p>
          <a:p>
            <a:pPr marL="193826" marR="0">
              <a:lnSpc>
                <a:spcPts val="180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600" spc="10">
                <a:solidFill>
                  <a:srgbClr val="000000"/>
                </a:solidFill>
                <a:latin typeface="LKFPJG+ArialMT"/>
                <a:cs typeface="LKFPJG+ArialMT"/>
              </a:rPr>
              <a:t>name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99036" y="1676340"/>
            <a:ext cx="1205628" cy="778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VarBind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1</a:t>
            </a:r>
          </a:p>
          <a:p>
            <a:pPr marL="205278" marR="0">
              <a:lnSpc>
                <a:spcPts val="180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value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91169" y="1676340"/>
            <a:ext cx="1205566" cy="778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VarBind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n</a:t>
            </a:r>
          </a:p>
          <a:p>
            <a:pPr marL="193826" marR="0">
              <a:lnSpc>
                <a:spcPts val="180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600" spc="10">
                <a:solidFill>
                  <a:srgbClr val="000000"/>
                </a:solidFill>
                <a:latin typeface="LKFPJG+ArialMT"/>
                <a:cs typeface="LKFPJG+ArialMT"/>
              </a:rPr>
              <a:t>name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121812" y="1676340"/>
            <a:ext cx="1205565" cy="778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VarBind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n</a:t>
            </a:r>
          </a:p>
          <a:p>
            <a:pPr marL="205277" marR="0">
              <a:lnSpc>
                <a:spcPts val="1800"/>
              </a:lnSpc>
              <a:spcBef>
                <a:spcPts val="12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value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42315" y="1798874"/>
            <a:ext cx="1273870" cy="533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RequestID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410022" y="1798874"/>
            <a:ext cx="475761" cy="5334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...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622549" y="2999555"/>
            <a:ext cx="3777476" cy="5546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TOHPIU+CALIBRI,Bold"/>
                <a:cs typeface="TOHPIU+CALIBRI,Bold"/>
              </a:rPr>
              <a:t>Figure</a:t>
            </a:r>
            <a:r>
              <a:rPr dirty="0" sz="16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OHPIU+CALIBRI,Bold"/>
                <a:cs typeface="TOHPIU+CALIBRI,Bold"/>
              </a:rPr>
              <a:t>6.37</a:t>
            </a:r>
            <a:r>
              <a:rPr dirty="0" sz="16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OHPIU+CALIBRI,Bold"/>
                <a:cs typeface="TOHPIU+CALIBRI,Bold"/>
              </a:rPr>
              <a:t>SNMPv2</a:t>
            </a:r>
            <a:r>
              <a:rPr dirty="0" sz="16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OHPIU+CALIBRI,Bold"/>
                <a:cs typeface="TOHPIU+CALIBRI,Bold"/>
              </a:rPr>
              <a:t>PDU</a:t>
            </a:r>
            <a:r>
              <a:rPr dirty="0" sz="16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OHPIU+CALIBRI,Bold"/>
                <a:cs typeface="TOHPIU+CALIBRI,Bold"/>
              </a:rPr>
              <a:t>(All</a:t>
            </a:r>
            <a:r>
              <a:rPr dirty="0" sz="16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OHPIU+CALIBRI,Bold"/>
                <a:cs typeface="TOHPIU+CALIBRI,Bold"/>
              </a:rPr>
              <a:t>but</a:t>
            </a:r>
            <a:r>
              <a:rPr dirty="0" sz="16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TOHPIU+CALIBRI,Bold"/>
                <a:cs typeface="TOHPIU+CALIBRI,Bold"/>
              </a:rPr>
              <a:t>Bulk)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115053" y="4671632"/>
            <a:ext cx="4359242" cy="5982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KFPJG+ArialMT"/>
                <a:cs typeface="LKFPJG+ArialMT"/>
              </a:rPr>
              <a:t>Standardized</a:t>
            </a:r>
            <a:r>
              <a:rPr dirty="0" sz="1800" spc="-23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KFPJG+ArialMT"/>
                <a:cs typeface="LKFPJG+ArialMT"/>
              </a:rPr>
              <a:t>format</a:t>
            </a:r>
            <a:r>
              <a:rPr dirty="0" sz="1800" spc="-46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KFPJG+ArialMT"/>
                <a:cs typeface="LKFPJG+ArialMT"/>
              </a:rPr>
              <a:t>for</a:t>
            </a:r>
            <a:r>
              <a:rPr dirty="0" sz="1800" spc="-23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KFPJG+ArialMT"/>
                <a:cs typeface="LKFPJG+ArialMT"/>
              </a:rPr>
              <a:t>all</a:t>
            </a:r>
            <a:r>
              <a:rPr dirty="0" sz="1800" spc="-18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KFPJG+ArialMT"/>
                <a:cs typeface="LKFPJG+ArialMT"/>
              </a:rPr>
              <a:t>messages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112754" y="6448631"/>
            <a:ext cx="383083" cy="41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944" y="652510"/>
            <a:ext cx="5400764" cy="151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10">
                <a:solidFill>
                  <a:srgbClr val="000000"/>
                </a:solidFill>
                <a:latin typeface="MUNODC+Calibri-Light"/>
                <a:cs typeface="MUNODC+Calibri-Light"/>
              </a:rPr>
              <a:t>SNMPv2</a:t>
            </a:r>
            <a:r>
              <a:rPr dirty="0" sz="4400" spc="15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MUNODC+Calibri-Light"/>
                <a:cs typeface="MUNODC+Calibri-Light"/>
              </a:rPr>
              <a:t>PDU</a:t>
            </a:r>
            <a:r>
              <a:rPr dirty="0" sz="4400" spc="23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 spc="-49">
                <a:solidFill>
                  <a:srgbClr val="000000"/>
                </a:solidFill>
                <a:latin typeface="MUNODC+Calibri-Light"/>
                <a:cs typeface="MUNODC+Calibri-Light"/>
              </a:rPr>
              <a:t>Values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93095" y="1548400"/>
            <a:ext cx="1302982" cy="621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33" b="1">
                <a:solidFill>
                  <a:srgbClr val="000000"/>
                </a:solidFill>
                <a:latin typeface="TOHPIU+CALIBRI,Bold"/>
                <a:cs typeface="TOHPIU+CALIBRI,Bold"/>
              </a:rPr>
              <a:t>Table</a:t>
            </a:r>
            <a:r>
              <a:rPr dirty="0" sz="1800" spc="37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OHPIU+CALIBRI,Bold"/>
                <a:cs typeface="TOHPIU+CALIBRI,Bold"/>
              </a:rPr>
              <a:t>6.11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48332" y="1818038"/>
            <a:ext cx="1769640" cy="1243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spc="-34" b="1">
                <a:solidFill>
                  <a:srgbClr val="ffffff"/>
                </a:solidFill>
                <a:latin typeface="TOHPIU+CALIBRI,Bold"/>
                <a:cs typeface="TOHPIU+CALIBRI,Bold"/>
              </a:rPr>
              <a:t>Value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89064" y="1818038"/>
            <a:ext cx="1604218" cy="1243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spc="-31" b="1">
                <a:solidFill>
                  <a:srgbClr val="ffffff"/>
                </a:solidFill>
                <a:latin typeface="TOHPIU+CALIBRI,Bold"/>
                <a:cs typeface="TOHPIU+CALIBRI,Bold"/>
              </a:rPr>
              <a:t>Type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7084" y="2367059"/>
            <a:ext cx="917679" cy="4536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0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pPr marL="0" marR="0">
              <a:lnSpc>
                <a:spcPts val="4322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43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 marL="0" marR="0">
              <a:lnSpc>
                <a:spcPts val="432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  <a:p>
            <a:pPr marL="0" marR="0">
              <a:lnSpc>
                <a:spcPts val="4322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5115" y="2367059"/>
            <a:ext cx="4845503" cy="4536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Get-Request-PDU</a:t>
            </a:r>
          </a:p>
          <a:p>
            <a:pPr marL="0" marR="0">
              <a:lnSpc>
                <a:spcPts val="4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GetNextRequest-PDU</a:t>
            </a:r>
          </a:p>
          <a:p>
            <a:pPr marL="0" marR="0">
              <a:lnSpc>
                <a:spcPts val="4322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Response-PDU</a:t>
            </a:r>
          </a:p>
          <a:p>
            <a:pPr marL="0" marR="0">
              <a:lnSpc>
                <a:spcPts val="432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spc="-10">
                <a:solidFill>
                  <a:srgbClr val="000000"/>
                </a:solidFill>
                <a:latin typeface="Calibri"/>
                <a:cs typeface="Calibri"/>
              </a:rPr>
              <a:t>Set-Request-</a:t>
            </a:r>
            <a:r>
              <a:rPr dirty="0" sz="3600" spc="-3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PDU</a:t>
            </a:r>
          </a:p>
          <a:p>
            <a:pPr marL="0" marR="0">
              <a:lnSpc>
                <a:spcPts val="432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spc="-12">
                <a:solidFill>
                  <a:srgbClr val="000000"/>
                </a:solidFill>
                <a:latin typeface="Calibri"/>
                <a:cs typeface="Calibri"/>
              </a:rPr>
              <a:t>obsolete</a:t>
            </a:r>
          </a:p>
          <a:p>
            <a:pPr marL="0" marR="0">
              <a:lnSpc>
                <a:spcPts val="4322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GetBulkRequest--</a:t>
            </a:r>
            <a:r>
              <a:rPr dirty="0" sz="3600" spc="-3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PDU</a:t>
            </a:r>
          </a:p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spc="-14">
                <a:solidFill>
                  <a:srgbClr val="000000"/>
                </a:solidFill>
                <a:latin typeface="Calibri"/>
                <a:cs typeface="Calibri"/>
              </a:rPr>
              <a:t>InformRequest-</a:t>
            </a:r>
            <a:r>
              <a:rPr dirty="0" sz="3600" spc="-3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PDU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12754" y="6448631"/>
            <a:ext cx="383083" cy="41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944" y="652510"/>
            <a:ext cx="7147569" cy="151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10">
                <a:solidFill>
                  <a:srgbClr val="000000"/>
                </a:solidFill>
                <a:latin typeface="MUNODC+Calibri-Light"/>
                <a:cs typeface="MUNODC+Calibri-Light"/>
              </a:rPr>
              <a:t>SNMPv2</a:t>
            </a:r>
            <a:r>
              <a:rPr dirty="0" sz="4400" spc="15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 spc="-34">
                <a:solidFill>
                  <a:srgbClr val="000000"/>
                </a:solidFill>
                <a:latin typeface="MUNODC+Calibri-Light"/>
                <a:cs typeface="MUNODC+Calibri-Light"/>
              </a:rPr>
              <a:t>Error</a:t>
            </a:r>
            <a:r>
              <a:rPr dirty="0" sz="4400" spc="75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 spc="-25">
                <a:solidFill>
                  <a:srgbClr val="000000"/>
                </a:solidFill>
                <a:latin typeface="MUNODC+Calibri-Light"/>
                <a:cs typeface="MUNODC+Calibri-Light"/>
              </a:rPr>
              <a:t>Status</a:t>
            </a:r>
            <a:r>
              <a:rPr dirty="0" sz="4400" spc="50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 spc="-49">
                <a:solidFill>
                  <a:srgbClr val="000000"/>
                </a:solidFill>
                <a:latin typeface="MUNODC+Calibri-Light"/>
                <a:cs typeface="MUNODC+Calibri-Light"/>
              </a:rPr>
              <a:t>Values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93095" y="1548400"/>
            <a:ext cx="1302982" cy="621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33" b="1">
                <a:solidFill>
                  <a:srgbClr val="000000"/>
                </a:solidFill>
                <a:latin typeface="TOHPIU+CALIBRI,Bold"/>
                <a:cs typeface="TOHPIU+CALIBRI,Bold"/>
              </a:rPr>
              <a:t>Table</a:t>
            </a:r>
            <a:r>
              <a:rPr dirty="0" sz="1800" spc="37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800" b="1">
                <a:solidFill>
                  <a:srgbClr val="000000"/>
                </a:solidFill>
                <a:latin typeface="TOHPIU+CALIBRI,Bold"/>
                <a:cs typeface="TOHPIU+CALIBRI,Bold"/>
              </a:rPr>
              <a:t>6.11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944" y="1865041"/>
            <a:ext cx="2297830" cy="9687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-25" b="1">
                <a:solidFill>
                  <a:srgbClr val="ffffff"/>
                </a:solidFill>
                <a:latin typeface="TOHPIU+CALIBRI,Bold"/>
                <a:cs typeface="TOHPIU+CALIBRI,Bold"/>
              </a:rPr>
              <a:t>Value</a:t>
            </a:r>
            <a:r>
              <a:rPr dirty="0" sz="2800" spc="1231" b="1">
                <a:solidFill>
                  <a:srgbClr val="ffffff"/>
                </a:solidFill>
                <a:latin typeface="TOHPIU+CALIBRI,Bold"/>
                <a:cs typeface="TOHPIU+CALIBRI,Bold"/>
              </a:rPr>
              <a:t> </a:t>
            </a:r>
            <a:r>
              <a:rPr dirty="0" sz="2800" spc="-30" b="1">
                <a:solidFill>
                  <a:srgbClr val="ffffff"/>
                </a:solidFill>
                <a:latin typeface="TOHPIU+CALIBRI,Bold"/>
                <a:cs typeface="TOHPIU+CALIBRI,Bold"/>
              </a:rPr>
              <a:t>Type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88964" y="1865041"/>
            <a:ext cx="2315533" cy="9687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-25" b="1">
                <a:solidFill>
                  <a:srgbClr val="ffffff"/>
                </a:solidFill>
                <a:latin typeface="TOHPIU+CALIBRI,Bold"/>
                <a:cs typeface="TOHPIU+CALIBRI,Bold"/>
              </a:rPr>
              <a:t>Value</a:t>
            </a:r>
            <a:r>
              <a:rPr dirty="0" sz="2800" spc="1371" b="1">
                <a:solidFill>
                  <a:srgbClr val="ffffff"/>
                </a:solidFill>
                <a:latin typeface="TOHPIU+CALIBRI,Bold"/>
                <a:cs typeface="TOHPIU+CALIBRI,Bold"/>
              </a:rPr>
              <a:t> </a:t>
            </a:r>
            <a:r>
              <a:rPr dirty="0" sz="2800" spc="-30" b="1">
                <a:solidFill>
                  <a:srgbClr val="ffffff"/>
                </a:solidFill>
                <a:latin typeface="TOHPIU+CALIBRI,Bold"/>
                <a:cs typeface="TOHPIU+CALIBRI,Bold"/>
              </a:rPr>
              <a:t>Type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7084" y="2337191"/>
            <a:ext cx="714300" cy="43844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0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pPr marL="0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 marL="0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  <a:p>
            <a:pPr marL="0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  <a:p>
            <a:pPr marL="0" marR="0">
              <a:lnSpc>
                <a:spcPts val="336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68119" y="2337191"/>
            <a:ext cx="1644943" cy="1396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noError</a:t>
            </a:r>
          </a:p>
          <a:p>
            <a:pPr marL="0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tooBig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66103" y="2337191"/>
            <a:ext cx="3325915" cy="1396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2800" spc="502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8">
                <a:solidFill>
                  <a:srgbClr val="000000"/>
                </a:solidFill>
                <a:latin typeface="Calibri"/>
                <a:cs typeface="Calibri"/>
              </a:rPr>
              <a:t>wrongValue</a:t>
            </a:r>
          </a:p>
          <a:p>
            <a:pPr marL="0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dirty="0" sz="2800" spc="502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noCreation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68119" y="3191556"/>
            <a:ext cx="2461529" cy="35300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noSuchName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-23">
                <a:solidFill>
                  <a:srgbClr val="000000"/>
                </a:solidFill>
                <a:latin typeface="Calibri"/>
                <a:cs typeface="Calibri"/>
              </a:rPr>
              <a:t>badValue</a:t>
            </a:r>
          </a:p>
          <a:p>
            <a:pPr marL="0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readOnly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genErr</a:t>
            </a:r>
          </a:p>
          <a:p>
            <a:pPr marL="0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noAccess</a:t>
            </a:r>
          </a:p>
          <a:p>
            <a:pPr marL="0" marR="0">
              <a:lnSpc>
                <a:spcPts val="336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-17">
                <a:solidFill>
                  <a:srgbClr val="000000"/>
                </a:solidFill>
                <a:latin typeface="Calibri"/>
                <a:cs typeface="Calibri"/>
              </a:rPr>
              <a:t>wrongType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wrongLength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166103" y="3191556"/>
            <a:ext cx="4624192" cy="31032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12</a:t>
            </a:r>
            <a:r>
              <a:rPr dirty="0" sz="2800" spc="502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0000"/>
                </a:solidFill>
                <a:latin typeface="Calibri"/>
                <a:cs typeface="Calibri"/>
              </a:rPr>
              <a:t>inconsistentValue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r>
              <a:rPr dirty="0" sz="2800" spc="502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resourceUnavailable</a:t>
            </a:r>
          </a:p>
          <a:p>
            <a:pPr marL="0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14</a:t>
            </a:r>
            <a:r>
              <a:rPr dirty="0" sz="2800" spc="502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commitFailed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2800" spc="502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undoFailed</a:t>
            </a:r>
          </a:p>
          <a:p>
            <a:pPr marL="0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16</a:t>
            </a:r>
            <a:r>
              <a:rPr dirty="0" sz="2800" spc="502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authorizationError</a:t>
            </a:r>
          </a:p>
          <a:p>
            <a:pPr marL="0" marR="0">
              <a:lnSpc>
                <a:spcPts val="336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17</a:t>
            </a:r>
            <a:r>
              <a:rPr dirty="0" sz="2800" spc="502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notWritable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166103" y="5752500"/>
            <a:ext cx="4238359" cy="969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18</a:t>
            </a:r>
            <a:r>
              <a:rPr dirty="0" sz="2800" spc="502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inconsistentName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112754" y="6448631"/>
            <a:ext cx="383083" cy="41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944" y="652510"/>
            <a:ext cx="7704292" cy="151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10">
                <a:solidFill>
                  <a:srgbClr val="000000"/>
                </a:solidFill>
                <a:latin typeface="MUNODC+Calibri-Light"/>
                <a:cs typeface="MUNODC+Calibri-Light"/>
              </a:rPr>
              <a:t>SNMPv2</a:t>
            </a:r>
            <a:r>
              <a:rPr dirty="0" sz="4400" spc="12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 spc="-18">
                <a:solidFill>
                  <a:srgbClr val="000000"/>
                </a:solidFill>
                <a:latin typeface="MUNODC+Calibri-Light"/>
                <a:cs typeface="MUNODC+Calibri-Light"/>
              </a:rPr>
              <a:t>GetBulkRequest</a:t>
            </a:r>
            <a:r>
              <a:rPr dirty="0" sz="4400" spc="112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MUNODC+Calibri-Light"/>
                <a:cs typeface="MUNODC+Calibri-Light"/>
              </a:rPr>
              <a:t>PDU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6965" y="1604213"/>
            <a:ext cx="828500" cy="8472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453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LKFPJG+ArialMT"/>
                <a:cs typeface="LKFPJG+ArialMT"/>
              </a:rPr>
              <a:t>PDU</a:t>
            </a:r>
          </a:p>
          <a:p>
            <a:pPr marL="0" marR="0">
              <a:lnSpc>
                <a:spcPts val="1953"/>
              </a:lnSpc>
              <a:spcBef>
                <a:spcPts val="88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LKFPJG+ArialMT"/>
                <a:cs typeface="LKFPJG+ArialMT"/>
              </a:rPr>
              <a:t>Type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88183" y="1604213"/>
            <a:ext cx="816101" cy="581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LKFPJG+ArialMT"/>
                <a:cs typeface="LKFPJG+ArialMT"/>
              </a:rPr>
              <a:t>Non-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97002" y="1604213"/>
            <a:ext cx="754118" cy="581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LKFPJG+ArialMT"/>
                <a:cs typeface="LKFPJG+ArialMT"/>
              </a:rPr>
              <a:t>Max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96441" y="1604213"/>
            <a:ext cx="2661546" cy="8472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LKFPJG+ArialMT"/>
                <a:cs typeface="LKFPJG+ArialMT"/>
              </a:rPr>
              <a:t>VarBind</a:t>
            </a:r>
            <a:r>
              <a:rPr dirty="0" sz="17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750">
                <a:solidFill>
                  <a:srgbClr val="000000"/>
                </a:solidFill>
                <a:latin typeface="LKFPJG+ArialMT"/>
                <a:cs typeface="LKFPJG+ArialMT"/>
              </a:rPr>
              <a:t>1</a:t>
            </a:r>
            <a:r>
              <a:rPr dirty="0" sz="1750" spc="2336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750">
                <a:solidFill>
                  <a:srgbClr val="000000"/>
                </a:solidFill>
                <a:latin typeface="LKFPJG+ArialMT"/>
                <a:cs typeface="LKFPJG+ArialMT"/>
              </a:rPr>
              <a:t>VarBind</a:t>
            </a:r>
            <a:r>
              <a:rPr dirty="0" sz="17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750">
                <a:solidFill>
                  <a:srgbClr val="000000"/>
                </a:solidFill>
                <a:latin typeface="LKFPJG+ArialMT"/>
                <a:cs typeface="LKFPJG+ArialMT"/>
              </a:rPr>
              <a:t>1</a:t>
            </a:r>
          </a:p>
          <a:p>
            <a:pPr marL="210459" marR="0">
              <a:lnSpc>
                <a:spcPts val="1953"/>
              </a:lnSpc>
              <a:spcBef>
                <a:spcPts val="88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LKFPJG+ArialMT"/>
                <a:cs typeface="LKFPJG+ArialMT"/>
              </a:rPr>
              <a:t>name</a:t>
            </a:r>
            <a:r>
              <a:rPr dirty="0" sz="1750" spc="5745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750">
                <a:solidFill>
                  <a:srgbClr val="000000"/>
                </a:solidFill>
                <a:latin typeface="LKFPJG+ArialMT"/>
                <a:cs typeface="LKFPJG+ArialMT"/>
              </a:rPr>
              <a:t>value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70042" y="1604213"/>
            <a:ext cx="2661467" cy="8472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LKFPJG+ArialMT"/>
                <a:cs typeface="LKFPJG+ArialMT"/>
              </a:rPr>
              <a:t>VarBind</a:t>
            </a:r>
            <a:r>
              <a:rPr dirty="0" sz="17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750">
                <a:solidFill>
                  <a:srgbClr val="000000"/>
                </a:solidFill>
                <a:latin typeface="LKFPJG+ArialMT"/>
                <a:cs typeface="LKFPJG+ArialMT"/>
              </a:rPr>
              <a:t>n</a:t>
            </a:r>
            <a:r>
              <a:rPr dirty="0" sz="1750" spc="2336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750">
                <a:solidFill>
                  <a:srgbClr val="000000"/>
                </a:solidFill>
                <a:latin typeface="LKFPJG+ArialMT"/>
                <a:cs typeface="LKFPJG+ArialMT"/>
              </a:rPr>
              <a:t>VarBind</a:t>
            </a:r>
            <a:r>
              <a:rPr dirty="0" sz="17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750">
                <a:solidFill>
                  <a:srgbClr val="000000"/>
                </a:solidFill>
                <a:latin typeface="LKFPJG+ArialMT"/>
                <a:cs typeface="LKFPJG+ArialMT"/>
              </a:rPr>
              <a:t>n</a:t>
            </a:r>
          </a:p>
          <a:p>
            <a:pPr marL="210460" marR="0">
              <a:lnSpc>
                <a:spcPts val="1953"/>
              </a:lnSpc>
              <a:spcBef>
                <a:spcPts val="88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LKFPJG+ArialMT"/>
                <a:cs typeface="LKFPJG+ArialMT"/>
              </a:rPr>
              <a:t>name</a:t>
            </a:r>
            <a:r>
              <a:rPr dirty="0" sz="1750" spc="5745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750">
                <a:solidFill>
                  <a:srgbClr val="000000"/>
                </a:solidFill>
                <a:latin typeface="LKFPJG+ArialMT"/>
                <a:cs typeface="LKFPJG+ArialMT"/>
              </a:rPr>
              <a:t>value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50602" y="1737078"/>
            <a:ext cx="1385608" cy="581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LKFPJG+ArialMT"/>
                <a:cs typeface="LKFPJG+ArialMT"/>
              </a:rPr>
              <a:t>RequestID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247604" y="1737079"/>
            <a:ext cx="519007" cy="581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LKFPJG+ArialMT"/>
                <a:cs typeface="LKFPJG+ArialMT"/>
              </a:rPr>
              <a:t>...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815737" y="1869944"/>
            <a:ext cx="2816111" cy="581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LKFPJG+ArialMT"/>
                <a:cs typeface="LKFPJG+ArialMT"/>
              </a:rPr>
              <a:t>Repeaters</a:t>
            </a:r>
            <a:r>
              <a:rPr dirty="0" sz="1750" spc="193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750">
                <a:solidFill>
                  <a:srgbClr val="000000"/>
                </a:solidFill>
                <a:latin typeface="LKFPJG+ArialMT"/>
                <a:cs typeface="LKFPJG+ArialMT"/>
              </a:rPr>
              <a:t>Repetitions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774312" y="3215669"/>
            <a:ext cx="5123645" cy="581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b="1">
                <a:solidFill>
                  <a:srgbClr val="000000"/>
                </a:solidFill>
                <a:latin typeface="Arial"/>
                <a:cs typeface="Arial"/>
              </a:rPr>
              <a:t>Figure</a:t>
            </a:r>
            <a:r>
              <a:rPr dirty="0" sz="17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000000"/>
                </a:solidFill>
                <a:latin typeface="Arial"/>
                <a:cs typeface="Arial"/>
              </a:rPr>
              <a:t>6.38</a:t>
            </a:r>
            <a:r>
              <a:rPr dirty="0" sz="17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000000"/>
                </a:solidFill>
                <a:latin typeface="Arial"/>
                <a:cs typeface="Arial"/>
              </a:rPr>
              <a:t>SNMPv2</a:t>
            </a:r>
            <a:r>
              <a:rPr dirty="0" sz="17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000000"/>
                </a:solidFill>
                <a:latin typeface="Arial"/>
                <a:cs typeface="Arial"/>
              </a:rPr>
              <a:t>GetBulkRequest</a:t>
            </a:r>
            <a:r>
              <a:rPr dirty="0" sz="17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750" b="1">
                <a:solidFill>
                  <a:srgbClr val="000000"/>
                </a:solidFill>
                <a:latin typeface="Arial"/>
                <a:cs typeface="Arial"/>
              </a:rPr>
              <a:t>PDU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36117" y="4242415"/>
            <a:ext cx="1202531" cy="829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TOHPIU+CALIBRI,Bold"/>
                <a:cs typeface="TOHPIU+CALIBRI,Bold"/>
              </a:rPr>
              <a:t>Notes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36117" y="4607885"/>
            <a:ext cx="8682955" cy="1561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400" spc="8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Error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status</a:t>
            </a:r>
            <a:r>
              <a:rPr dirty="0" sz="2400" spc="-5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field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replaced</a:t>
            </a:r>
            <a:r>
              <a:rPr dirty="0" sz="2400" spc="-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2400" spc="-2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Non-repeaters</a:t>
            </a:r>
          </a:p>
          <a:p>
            <a:pPr marL="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400" spc="8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Calibri"/>
                <a:cs typeface="Calibri"/>
              </a:rPr>
              <a:t>Error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index</a:t>
            </a:r>
            <a:r>
              <a:rPr dirty="0" sz="2400" spc="-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field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replaced</a:t>
            </a:r>
            <a:r>
              <a:rPr dirty="0" sz="2400" spc="-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2400" spc="-3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Max</a:t>
            </a:r>
            <a:r>
              <a:rPr dirty="0" sz="2400" spc="-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repetitions</a:t>
            </a:r>
          </a:p>
          <a:p>
            <a:pPr marL="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400" spc="8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dirty="0" sz="2400" spc="-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one-to-one</a:t>
            </a:r>
            <a:r>
              <a:rPr dirty="0" sz="2400" spc="-6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relationship</a:t>
            </a:r>
            <a:r>
              <a:rPr dirty="0" sz="2400" spc="-7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request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spc="-3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response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112754" y="6448631"/>
            <a:ext cx="383083" cy="41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944" y="652510"/>
            <a:ext cx="8030985" cy="151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15">
                <a:solidFill>
                  <a:srgbClr val="000000"/>
                </a:solidFill>
                <a:latin typeface="MUNODC+Calibri-Light"/>
                <a:cs typeface="MUNODC+Calibri-Light"/>
              </a:rPr>
              <a:t>Get-Bulk-Request:</a:t>
            </a:r>
            <a:r>
              <a:rPr dirty="0" sz="4400" spc="140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MUNODC+Calibri-Light"/>
                <a:cs typeface="MUNODC+Calibri-Light"/>
              </a:rPr>
              <a:t>Generic</a:t>
            </a:r>
            <a:r>
              <a:rPr dirty="0" sz="4400" spc="56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MUNODC+Calibri-Light"/>
                <a:cs typeface="MUNODC+Calibri-Light"/>
              </a:rPr>
              <a:t>MIB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77436" y="802685"/>
            <a:ext cx="325140" cy="17085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 b="1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marL="0" marR="0">
              <a:lnSpc>
                <a:spcPts val="1293"/>
              </a:lnSpc>
              <a:spcBef>
                <a:spcPts val="3923"/>
              </a:spcBef>
              <a:spcAft>
                <a:spcPts val="0"/>
              </a:spcAft>
            </a:pPr>
            <a:r>
              <a:rPr dirty="0" sz="1150" b="1">
                <a:solidFill>
                  <a:srgbClr val="000000"/>
                </a:solidFill>
                <a:latin typeface="Arial"/>
                <a:cs typeface="Arial"/>
              </a:rPr>
              <a:t>B</a:t>
            </a:r>
          </a:p>
          <a:p>
            <a:pPr marL="8175" marR="0">
              <a:lnSpc>
                <a:spcPts val="1293"/>
              </a:lnSpc>
              <a:spcBef>
                <a:spcPts val="3923"/>
              </a:spcBef>
              <a:spcAft>
                <a:spcPts val="0"/>
              </a:spcAft>
            </a:pPr>
            <a:r>
              <a:rPr dirty="0" sz="1150" b="1">
                <a:solidFill>
                  <a:srgbClr val="000000"/>
                </a:solidFill>
                <a:latin typeface="Arial"/>
                <a:cs typeface="Arial"/>
              </a:rPr>
              <a:t>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95108" y="2175747"/>
            <a:ext cx="262876" cy="318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00000"/>
                </a:solidFill>
                <a:latin typeface="LKFPJG+ArialMT"/>
                <a:cs typeface="LKFPJG+ArialMT"/>
              </a:rPr>
              <a:t>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31834" y="2175747"/>
            <a:ext cx="262876" cy="318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00000"/>
                </a:solidFill>
                <a:latin typeface="LKFPJG+ArialMT"/>
                <a:cs typeface="LKFPJG+ArialMT"/>
              </a:rPr>
              <a:t>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72049" y="2175747"/>
            <a:ext cx="255981" cy="318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00000"/>
                </a:solidFill>
                <a:latin typeface="LKFPJG+ArialMT"/>
                <a:cs typeface="LKFPJG+ArialMT"/>
              </a:rPr>
              <a:t>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08786" y="2175747"/>
            <a:ext cx="255981" cy="318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00000"/>
                </a:solidFill>
                <a:latin typeface="LKFPJG+ArialMT"/>
                <a:cs typeface="LKFPJG+ArialMT"/>
              </a:rPr>
              <a:t>Z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681487" y="2790426"/>
            <a:ext cx="317036" cy="38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 b="1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68571" y="2912735"/>
            <a:ext cx="262876" cy="318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00000"/>
                </a:solidFill>
                <a:latin typeface="LKFPJG+ArialMT"/>
                <a:cs typeface="LKFPJG+ArialMT"/>
              </a:rPr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22684" y="3563437"/>
            <a:ext cx="726662" cy="20535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 b="1">
                <a:solidFill>
                  <a:srgbClr val="000000"/>
                </a:solidFill>
                <a:latin typeface="Arial"/>
                <a:cs typeface="Arial"/>
              </a:rPr>
              <a:t>T.E.1.1</a:t>
            </a:r>
          </a:p>
          <a:p>
            <a:pPr marL="0" marR="0">
              <a:lnSpc>
                <a:spcPts val="1293"/>
              </a:lnSpc>
              <a:spcBef>
                <a:spcPts val="3004"/>
              </a:spcBef>
              <a:spcAft>
                <a:spcPts val="0"/>
              </a:spcAft>
            </a:pPr>
            <a:r>
              <a:rPr dirty="0" sz="1150" b="1">
                <a:solidFill>
                  <a:srgbClr val="000000"/>
                </a:solidFill>
                <a:latin typeface="Arial"/>
                <a:cs typeface="Arial"/>
              </a:rPr>
              <a:t>T.E.1.2</a:t>
            </a:r>
          </a:p>
          <a:p>
            <a:pPr marL="34122" marR="0">
              <a:lnSpc>
                <a:spcPts val="1293"/>
              </a:lnSpc>
              <a:spcBef>
                <a:spcPts val="3162"/>
              </a:spcBef>
              <a:spcAft>
                <a:spcPts val="0"/>
              </a:spcAft>
            </a:pPr>
            <a:r>
              <a:rPr dirty="0" sz="1150" b="1">
                <a:solidFill>
                  <a:srgbClr val="000000"/>
                </a:solidFill>
                <a:latin typeface="Arial"/>
                <a:cs typeface="Arial"/>
              </a:rPr>
              <a:t>T.E.1.3</a:t>
            </a:r>
          </a:p>
          <a:p>
            <a:pPr marL="34122" marR="0">
              <a:lnSpc>
                <a:spcPts val="1293"/>
              </a:lnSpc>
              <a:spcBef>
                <a:spcPts val="3004"/>
              </a:spcBef>
              <a:spcAft>
                <a:spcPts val="0"/>
              </a:spcAft>
            </a:pPr>
            <a:r>
              <a:rPr dirty="0" sz="1150" b="1">
                <a:solidFill>
                  <a:srgbClr val="000000"/>
                </a:solidFill>
                <a:latin typeface="Arial"/>
                <a:cs typeface="Arial"/>
              </a:rPr>
              <a:t>T.E.1.4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93742" y="3563437"/>
            <a:ext cx="726699" cy="20535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 b="1">
                <a:solidFill>
                  <a:srgbClr val="000000"/>
                </a:solidFill>
                <a:latin typeface="Arial"/>
                <a:cs typeface="Arial"/>
              </a:rPr>
              <a:t>T.E.2.1</a:t>
            </a:r>
          </a:p>
          <a:p>
            <a:pPr marL="0" marR="0">
              <a:lnSpc>
                <a:spcPts val="1293"/>
              </a:lnSpc>
              <a:spcBef>
                <a:spcPts val="3004"/>
              </a:spcBef>
              <a:spcAft>
                <a:spcPts val="0"/>
              </a:spcAft>
            </a:pPr>
            <a:r>
              <a:rPr dirty="0" sz="1150" b="1">
                <a:solidFill>
                  <a:srgbClr val="000000"/>
                </a:solidFill>
                <a:latin typeface="Arial"/>
                <a:cs typeface="Arial"/>
              </a:rPr>
              <a:t>T.E.2.2</a:t>
            </a:r>
          </a:p>
          <a:p>
            <a:pPr marL="34121" marR="0">
              <a:lnSpc>
                <a:spcPts val="1293"/>
              </a:lnSpc>
              <a:spcBef>
                <a:spcPts val="3162"/>
              </a:spcBef>
              <a:spcAft>
                <a:spcPts val="0"/>
              </a:spcAft>
            </a:pPr>
            <a:r>
              <a:rPr dirty="0" sz="1150" b="1">
                <a:solidFill>
                  <a:srgbClr val="000000"/>
                </a:solidFill>
                <a:latin typeface="Arial"/>
                <a:cs typeface="Arial"/>
              </a:rPr>
              <a:t>T.E.2.3</a:t>
            </a:r>
          </a:p>
          <a:p>
            <a:pPr marL="34121" marR="0">
              <a:lnSpc>
                <a:spcPts val="1293"/>
              </a:lnSpc>
              <a:spcBef>
                <a:spcPts val="3004"/>
              </a:spcBef>
              <a:spcAft>
                <a:spcPts val="0"/>
              </a:spcAft>
            </a:pPr>
            <a:r>
              <a:rPr dirty="0" sz="1150" b="1">
                <a:solidFill>
                  <a:srgbClr val="000000"/>
                </a:solidFill>
                <a:latin typeface="Arial"/>
                <a:cs typeface="Arial"/>
              </a:rPr>
              <a:t>T.E.2.4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264823" y="3563437"/>
            <a:ext cx="726675" cy="20535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 b="1">
                <a:solidFill>
                  <a:srgbClr val="000000"/>
                </a:solidFill>
                <a:latin typeface="Arial"/>
                <a:cs typeface="Arial"/>
              </a:rPr>
              <a:t>T.E.3.1</a:t>
            </a:r>
          </a:p>
          <a:p>
            <a:pPr marL="0" marR="0">
              <a:lnSpc>
                <a:spcPts val="1293"/>
              </a:lnSpc>
              <a:spcBef>
                <a:spcPts val="3004"/>
              </a:spcBef>
              <a:spcAft>
                <a:spcPts val="0"/>
              </a:spcAft>
            </a:pPr>
            <a:r>
              <a:rPr dirty="0" sz="1150" b="1">
                <a:solidFill>
                  <a:srgbClr val="000000"/>
                </a:solidFill>
                <a:latin typeface="Arial"/>
                <a:cs typeface="Arial"/>
              </a:rPr>
              <a:t>T.E.3.2</a:t>
            </a:r>
          </a:p>
          <a:p>
            <a:pPr marL="34146" marR="0">
              <a:lnSpc>
                <a:spcPts val="1293"/>
              </a:lnSpc>
              <a:spcBef>
                <a:spcPts val="3162"/>
              </a:spcBef>
              <a:spcAft>
                <a:spcPts val="0"/>
              </a:spcAft>
            </a:pPr>
            <a:r>
              <a:rPr dirty="0" sz="1150" b="1">
                <a:solidFill>
                  <a:srgbClr val="000000"/>
                </a:solidFill>
                <a:latin typeface="Arial"/>
                <a:cs typeface="Arial"/>
              </a:rPr>
              <a:t>T.E.3.3</a:t>
            </a:r>
          </a:p>
          <a:p>
            <a:pPr marL="34146" marR="0">
              <a:lnSpc>
                <a:spcPts val="1293"/>
              </a:lnSpc>
              <a:spcBef>
                <a:spcPts val="3004"/>
              </a:spcBef>
              <a:spcAft>
                <a:spcPts val="0"/>
              </a:spcAft>
            </a:pPr>
            <a:r>
              <a:rPr dirty="0" sz="1150" b="1">
                <a:solidFill>
                  <a:srgbClr val="000000"/>
                </a:solidFill>
                <a:latin typeface="Arial"/>
                <a:cs typeface="Arial"/>
              </a:rPr>
              <a:t>T.E.3.4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12701" y="3672754"/>
            <a:ext cx="351672" cy="10321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00000"/>
                </a:solidFill>
                <a:latin typeface="LKFPJG+ArialMT"/>
                <a:cs typeface="LKFPJG+ArialMT"/>
              </a:rPr>
              <a:t>2.1</a:t>
            </a:r>
          </a:p>
          <a:p>
            <a:pPr marL="0" marR="0">
              <a:lnSpc>
                <a:spcPts val="1080"/>
              </a:lnSpc>
              <a:spcBef>
                <a:spcPts val="4541"/>
              </a:spcBef>
              <a:spcAft>
                <a:spcPts val="0"/>
              </a:spcAft>
            </a:pPr>
            <a:r>
              <a:rPr dirty="0" sz="950">
                <a:solidFill>
                  <a:srgbClr val="000000"/>
                </a:solidFill>
                <a:latin typeface="LKFPJG+ArialMT"/>
                <a:cs typeface="LKFPJG+ArialMT"/>
              </a:rPr>
              <a:t>2.2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449437" y="3672754"/>
            <a:ext cx="351672" cy="10321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00000"/>
                </a:solidFill>
                <a:latin typeface="LKFPJG+ArialMT"/>
                <a:cs typeface="LKFPJG+ArialMT"/>
              </a:rPr>
              <a:t>3.1</a:t>
            </a:r>
          </a:p>
          <a:p>
            <a:pPr marL="0" marR="0">
              <a:lnSpc>
                <a:spcPts val="1080"/>
              </a:lnSpc>
              <a:spcBef>
                <a:spcPts val="4541"/>
              </a:spcBef>
              <a:spcAft>
                <a:spcPts val="0"/>
              </a:spcAft>
            </a:pPr>
            <a:r>
              <a:rPr dirty="0" sz="950">
                <a:solidFill>
                  <a:srgbClr val="000000"/>
                </a:solidFill>
                <a:latin typeface="LKFPJG+ArialMT"/>
                <a:cs typeface="LKFPJG+ArialMT"/>
              </a:rPr>
              <a:t>3.2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883873" y="3695784"/>
            <a:ext cx="351672" cy="318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00000"/>
                </a:solidFill>
                <a:latin typeface="LKFPJG+ArialMT"/>
                <a:cs typeface="LKFPJG+ArialMT"/>
              </a:rPr>
              <a:t>1.1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883873" y="4409741"/>
            <a:ext cx="351672" cy="17921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00000"/>
                </a:solidFill>
                <a:latin typeface="LKFPJG+ArialMT"/>
                <a:cs typeface="LKFPJG+ArialMT"/>
              </a:rPr>
              <a:t>1.2</a:t>
            </a:r>
          </a:p>
          <a:p>
            <a:pPr marL="0" marR="0">
              <a:lnSpc>
                <a:spcPts val="1080"/>
              </a:lnSpc>
              <a:spcBef>
                <a:spcPts val="4722"/>
              </a:spcBef>
              <a:spcAft>
                <a:spcPts val="0"/>
              </a:spcAft>
            </a:pPr>
            <a:r>
              <a:rPr dirty="0" sz="950">
                <a:solidFill>
                  <a:srgbClr val="000000"/>
                </a:solidFill>
                <a:latin typeface="LKFPJG+ArialMT"/>
                <a:cs typeface="LKFPJG+ArialMT"/>
              </a:rPr>
              <a:t>1.3</a:t>
            </a:r>
          </a:p>
          <a:p>
            <a:pPr marL="0" marR="0">
              <a:lnSpc>
                <a:spcPts val="1080"/>
              </a:lnSpc>
              <a:spcBef>
                <a:spcPts val="4723"/>
              </a:spcBef>
              <a:spcAft>
                <a:spcPts val="0"/>
              </a:spcAft>
            </a:pPr>
            <a:r>
              <a:rPr dirty="0" sz="950">
                <a:solidFill>
                  <a:srgbClr val="000000"/>
                </a:solidFill>
                <a:latin typeface="LKFPJG+ArialMT"/>
                <a:cs typeface="LKFPJG+ArialMT"/>
              </a:rPr>
              <a:t>1.4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712701" y="5123698"/>
            <a:ext cx="351672" cy="10552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00000"/>
                </a:solidFill>
                <a:latin typeface="LKFPJG+ArialMT"/>
                <a:cs typeface="LKFPJG+ArialMT"/>
              </a:rPr>
              <a:t>2.3</a:t>
            </a:r>
          </a:p>
          <a:p>
            <a:pPr marL="0" marR="0">
              <a:lnSpc>
                <a:spcPts val="1080"/>
              </a:lnSpc>
              <a:spcBef>
                <a:spcPts val="4723"/>
              </a:spcBef>
              <a:spcAft>
                <a:spcPts val="0"/>
              </a:spcAft>
            </a:pPr>
            <a:r>
              <a:rPr dirty="0" sz="950">
                <a:solidFill>
                  <a:srgbClr val="000000"/>
                </a:solidFill>
                <a:latin typeface="LKFPJG+ArialMT"/>
                <a:cs typeface="LKFPJG+ArialMT"/>
              </a:rPr>
              <a:t>2.4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449437" y="5123698"/>
            <a:ext cx="351672" cy="10552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000000"/>
                </a:solidFill>
                <a:latin typeface="LKFPJG+ArialMT"/>
                <a:cs typeface="LKFPJG+ArialMT"/>
              </a:rPr>
              <a:t>3.3</a:t>
            </a:r>
          </a:p>
          <a:p>
            <a:pPr marL="0" marR="0">
              <a:lnSpc>
                <a:spcPts val="1080"/>
              </a:lnSpc>
              <a:spcBef>
                <a:spcPts val="4723"/>
              </a:spcBef>
              <a:spcAft>
                <a:spcPts val="0"/>
              </a:spcAft>
            </a:pPr>
            <a:r>
              <a:rPr dirty="0" sz="950">
                <a:solidFill>
                  <a:srgbClr val="000000"/>
                </a:solidFill>
                <a:latin typeface="LKFPJG+ArialMT"/>
                <a:cs typeface="LKFPJG+ArialMT"/>
              </a:rPr>
              <a:t>3.4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719735" y="5840996"/>
            <a:ext cx="308789" cy="38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 b="1">
                <a:solidFill>
                  <a:srgbClr val="000000"/>
                </a:solidFill>
                <a:latin typeface="Arial"/>
                <a:cs typeface="Arial"/>
              </a:rPr>
              <a:t>Z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42042" y="6353783"/>
            <a:ext cx="4394417" cy="318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b="1">
                <a:solidFill>
                  <a:srgbClr val="000000"/>
                </a:solidFill>
                <a:latin typeface="Arial"/>
                <a:cs typeface="Arial"/>
              </a:rPr>
              <a:t>Figure</a:t>
            </a:r>
            <a:r>
              <a:rPr dirty="0" sz="9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000000"/>
                </a:solidFill>
                <a:latin typeface="Arial"/>
                <a:cs typeface="Arial"/>
              </a:rPr>
              <a:t>6.39</a:t>
            </a:r>
            <a:r>
              <a:rPr dirty="0" sz="9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000000"/>
                </a:solidFill>
                <a:latin typeface="Arial"/>
                <a:cs typeface="Arial"/>
              </a:rPr>
              <a:t>MIB</a:t>
            </a:r>
            <a:r>
              <a:rPr dirty="0" sz="9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dirty="0" sz="9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000000"/>
                </a:solidFill>
                <a:latin typeface="Arial"/>
                <a:cs typeface="Arial"/>
              </a:rPr>
              <a:t>Operation</a:t>
            </a:r>
            <a:r>
              <a:rPr dirty="0" sz="9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950" spc="10" b="1">
                <a:solidFill>
                  <a:srgbClr val="000000"/>
                </a:solidFill>
                <a:latin typeface="Arial"/>
                <a:cs typeface="Arial"/>
              </a:rPr>
              <a:t>Sequences</a:t>
            </a:r>
            <a:r>
              <a:rPr dirty="0" sz="9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z="950" spc="1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000000"/>
                </a:solidFill>
                <a:latin typeface="Arial"/>
                <a:cs typeface="Arial"/>
              </a:rPr>
              <a:t>Figures</a:t>
            </a:r>
            <a:r>
              <a:rPr dirty="0" sz="9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000000"/>
                </a:solidFill>
                <a:latin typeface="Arial"/>
                <a:cs typeface="Arial"/>
              </a:rPr>
              <a:t>6.40</a:t>
            </a:r>
            <a:r>
              <a:rPr dirty="0" sz="9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950" spc="10" b="1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9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000000"/>
                </a:solidFill>
                <a:latin typeface="Arial"/>
                <a:cs typeface="Arial"/>
              </a:rPr>
              <a:t>6.41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112754" y="6448631"/>
            <a:ext cx="383083" cy="41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944" y="652510"/>
            <a:ext cx="5239689" cy="151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11">
                <a:solidFill>
                  <a:srgbClr val="000000"/>
                </a:solidFill>
                <a:latin typeface="MUNODC+Calibri-Light"/>
                <a:cs typeface="MUNODC+Calibri-Light"/>
              </a:rPr>
              <a:t>Acknowledgements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944" y="1822369"/>
            <a:ext cx="5036788" cy="9687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Notes</a:t>
            </a:r>
            <a:r>
              <a:rPr dirty="0" sz="2800" spc="-3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8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2800" spc="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slides</a:t>
            </a:r>
            <a:r>
              <a:rPr dirty="0" sz="2800" spc="-3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10">
                <a:solidFill>
                  <a:srgbClr val="000000"/>
                </a:solidFill>
                <a:latin typeface="Calibri"/>
                <a:cs typeface="Calibri"/>
              </a:rPr>
              <a:t>of: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87094" y="2276799"/>
            <a:ext cx="10317666" cy="8296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dirty="0" sz="2400" spc="-1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Management:</a:t>
            </a:r>
            <a:r>
              <a:rPr dirty="0" sz="2400" spc="-5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Principles</a:t>
            </a:r>
            <a:r>
              <a:rPr dirty="0" sz="2400" spc="-4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Practice,</a:t>
            </a:r>
            <a:r>
              <a:rPr dirty="0" sz="2400" spc="-3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2E,</a:t>
            </a:r>
            <a:r>
              <a:rPr dirty="0" sz="2400" spc="-1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Mani</a:t>
            </a:r>
            <a:r>
              <a:rPr dirty="0" sz="2400" spc="-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Subramanian.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88954" y="6448631"/>
            <a:ext cx="305841" cy="41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944" y="652510"/>
            <a:ext cx="7346394" cy="151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20">
                <a:solidFill>
                  <a:srgbClr val="000000"/>
                </a:solidFill>
                <a:latin typeface="MUNODC+Calibri-Light"/>
                <a:cs typeface="MUNODC+Calibri-Light"/>
              </a:rPr>
              <a:t>Get-Next-Request</a:t>
            </a:r>
            <a:r>
              <a:rPr dirty="0" sz="4400" spc="140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 spc="-25">
                <a:solidFill>
                  <a:srgbClr val="000000"/>
                </a:solidFill>
                <a:latin typeface="MUNODC+Calibri-Light"/>
                <a:cs typeface="MUNODC+Calibri-Light"/>
              </a:rPr>
              <a:t>Operation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95172" y="2220703"/>
            <a:ext cx="4626502" cy="4783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37969" marR="0">
              <a:lnSpc>
                <a:spcPts val="13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GetRequest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A,B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)</a:t>
            </a:r>
          </a:p>
          <a:p>
            <a:pPr marL="0" marR="0">
              <a:lnSpc>
                <a:spcPts val="6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Manager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16282" y="2460603"/>
            <a:ext cx="1547522" cy="3985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GetResponse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(A,B)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20613" y="2483034"/>
            <a:ext cx="778099" cy="3985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Process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38608" y="2676930"/>
            <a:ext cx="2809661" cy="3985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GetNextRequest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(T.E.1.T.E.2,T.E.3)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62435" y="2905044"/>
            <a:ext cx="4841071" cy="22318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GetResponse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(T.E.1.1,T.E.2.1,T.E.3.1)</a:t>
            </a:r>
          </a:p>
          <a:p>
            <a:pPr marL="1328857" marR="0">
              <a:lnSpc>
                <a:spcPts val="1337"/>
              </a:lnSpc>
              <a:spcBef>
                <a:spcPts val="458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GetNextRequest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(T.E.1.1,T.E.2.1,T.E.3.1)</a:t>
            </a:r>
          </a:p>
          <a:p>
            <a:pPr marL="0" marR="0">
              <a:lnSpc>
                <a:spcPts val="1337"/>
              </a:lnSpc>
              <a:spcBef>
                <a:spcPts val="458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GetResponse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(T.E.1.2,T.E.2.2,T.E.3.2)</a:t>
            </a:r>
          </a:p>
          <a:p>
            <a:pPr marL="1271814" marR="0">
              <a:lnSpc>
                <a:spcPts val="1337"/>
              </a:lnSpc>
              <a:spcBef>
                <a:spcPts val="55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GetNextRequest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(T.E.1.2,T.E.2.2,T.E.3.2)</a:t>
            </a:r>
          </a:p>
          <a:p>
            <a:pPr marL="0" marR="0">
              <a:lnSpc>
                <a:spcPts val="1337"/>
              </a:lnSpc>
              <a:spcBef>
                <a:spcPts val="445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GetResponse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(T.E.1.3,T.E.2.3,T.E.3.3)</a:t>
            </a:r>
          </a:p>
          <a:p>
            <a:pPr marL="1385901" marR="0">
              <a:lnSpc>
                <a:spcPts val="1337"/>
              </a:lnSpc>
              <a:spcBef>
                <a:spcPts val="428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GetNextRequest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(T.E.1.3,T.E.2.3,T.E.3.3)</a:t>
            </a:r>
          </a:p>
          <a:p>
            <a:pPr marL="0" marR="0">
              <a:lnSpc>
                <a:spcPts val="1337"/>
              </a:lnSpc>
              <a:spcBef>
                <a:spcPts val="458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GetResponse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(T.E.1.4,T.E.2.4,T.E.3.4)</a:t>
            </a:r>
          </a:p>
          <a:p>
            <a:pPr marL="1328858" marR="0">
              <a:lnSpc>
                <a:spcPts val="1337"/>
              </a:lnSpc>
              <a:spcBef>
                <a:spcPts val="55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GetNextRequest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(T.E.1.4,T.E.2.4,T.E.3.4)</a:t>
            </a:r>
          </a:p>
          <a:p>
            <a:pPr marL="27508" marR="0">
              <a:lnSpc>
                <a:spcPts val="1337"/>
              </a:lnSpc>
              <a:spcBef>
                <a:spcPts val="48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GetResponse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(T.E.2.1,T.E.3.1,Z)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62530" y="5710077"/>
            <a:ext cx="4533161" cy="4142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000000"/>
                </a:solidFill>
                <a:latin typeface="TOHPIU+CALIBRI,Bold"/>
                <a:cs typeface="TOHPIU+CALIBRI,Bold"/>
              </a:rPr>
              <a:t>Figure</a:t>
            </a:r>
            <a:r>
              <a:rPr dirty="0" sz="12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TOHPIU+CALIBRI,Bold"/>
                <a:cs typeface="TOHPIU+CALIBRI,Bold"/>
              </a:rPr>
              <a:t>6.40</a:t>
            </a:r>
            <a:r>
              <a:rPr dirty="0" sz="12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TOHPIU+CALIBRI,Bold"/>
                <a:cs typeface="TOHPIU+CALIBRI,Bold"/>
              </a:rPr>
              <a:t>Get-Next-Request</a:t>
            </a:r>
            <a:r>
              <a:rPr dirty="0" sz="12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TOHPIU+CALIBRI,Bold"/>
                <a:cs typeface="TOHPIU+CALIBRI,Bold"/>
              </a:rPr>
              <a:t>Operation</a:t>
            </a:r>
            <a:r>
              <a:rPr dirty="0" sz="12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TOHPIU+CALIBRI,Bold"/>
                <a:cs typeface="TOHPIU+CALIBRI,Bold"/>
              </a:rPr>
              <a:t>for</a:t>
            </a:r>
            <a:r>
              <a:rPr dirty="0" sz="12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TOHPIU+CALIBRI,Bold"/>
                <a:cs typeface="TOHPIU+CALIBRI,Bold"/>
              </a:rPr>
              <a:t>MIB</a:t>
            </a:r>
            <a:r>
              <a:rPr dirty="0" sz="12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TOHPIU+CALIBRI,Bold"/>
                <a:cs typeface="TOHPIU+CALIBRI,Bold"/>
              </a:rPr>
              <a:t>in</a:t>
            </a:r>
            <a:r>
              <a:rPr dirty="0" sz="12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TOHPIU+CALIBRI,Bold"/>
                <a:cs typeface="TOHPIU+CALIBRI,Bold"/>
              </a:rPr>
              <a:t>Figure</a:t>
            </a:r>
            <a:r>
              <a:rPr dirty="0" sz="12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200" b="1">
                <a:solidFill>
                  <a:srgbClr val="000000"/>
                </a:solidFill>
                <a:latin typeface="TOHPIU+CALIBRI,Bold"/>
                <a:cs typeface="TOHPIU+CALIBRI,Bold"/>
              </a:rPr>
              <a:t>6.39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12754" y="6448631"/>
            <a:ext cx="383083" cy="41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944" y="652510"/>
            <a:ext cx="7248249" cy="151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17">
                <a:solidFill>
                  <a:srgbClr val="000000"/>
                </a:solidFill>
                <a:latin typeface="MUNODC+Calibri-Light"/>
                <a:cs typeface="MUNODC+Calibri-Light"/>
              </a:rPr>
              <a:t>Get-Bulk-Request</a:t>
            </a:r>
            <a:r>
              <a:rPr dirty="0" sz="4400" spc="137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 spc="-25">
                <a:solidFill>
                  <a:srgbClr val="000000"/>
                </a:solidFill>
                <a:latin typeface="MUNODC+Calibri-Light"/>
                <a:cs typeface="MUNODC+Calibri-Light"/>
              </a:rPr>
              <a:t>Operation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50426" y="2087242"/>
            <a:ext cx="2093655" cy="4824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GetBulkRequest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(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2,3,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53930" y="2308689"/>
            <a:ext cx="5866073" cy="6762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09368" marR="0">
              <a:lnSpc>
                <a:spcPts val="162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A,B,T.E.1,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T.E.2,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T.E.3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)</a:t>
            </a:r>
          </a:p>
          <a:p>
            <a:pPr marL="0" marR="0">
              <a:lnSpc>
                <a:spcPts val="15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Manager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66176" y="2502455"/>
            <a:ext cx="943514" cy="7039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7914" marR="0">
              <a:lnSpc>
                <a:spcPts val="162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Agent</a:t>
            </a:r>
          </a:p>
          <a:p>
            <a:pPr marL="0" marR="0">
              <a:lnSpc>
                <a:spcPts val="1624"/>
              </a:lnSpc>
              <a:spcBef>
                <a:spcPts val="169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Process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84825" y="2656546"/>
            <a:ext cx="3971907" cy="5498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57570" marR="0">
              <a:lnSpc>
                <a:spcPts val="162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Response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(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A,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B,</a:t>
            </a:r>
          </a:p>
          <a:p>
            <a:pPr marL="0" marR="0">
              <a:lnSpc>
                <a:spcPts val="162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Process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88188" y="2877993"/>
            <a:ext cx="2420237" cy="925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6494" marR="0">
              <a:lnSpc>
                <a:spcPts val="162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T.E.1.1,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T.E.2.1,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T.E.3.1</a:t>
            </a:r>
          </a:p>
          <a:p>
            <a:pPr marL="56494" marR="0">
              <a:lnSpc>
                <a:spcPts val="1624"/>
              </a:lnSpc>
              <a:spcBef>
                <a:spcPts val="169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T.E.1.2,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T.E.2.2,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T.E.3.2</a:t>
            </a:r>
          </a:p>
          <a:p>
            <a:pPr marL="0" marR="0">
              <a:lnSpc>
                <a:spcPts val="1624"/>
              </a:lnSpc>
              <a:spcBef>
                <a:spcPts val="119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T.E.1.3,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T.E.2.3,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T.E.3.3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70173" y="3666898"/>
            <a:ext cx="2420414" cy="703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3622" marR="0">
              <a:lnSpc>
                <a:spcPts val="162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GetBulkRequest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(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0,3,</a:t>
            </a:r>
          </a:p>
          <a:p>
            <a:pPr marL="0" marR="0">
              <a:lnSpc>
                <a:spcPts val="1624"/>
              </a:lnSpc>
              <a:spcBef>
                <a:spcPts val="169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T.E.1.3,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T.E.2.3,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T.E.3.3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83570" y="4551025"/>
            <a:ext cx="5463675" cy="4824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Response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(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T.E.1.4,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T.E.2.4,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T.E.3.4,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Z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,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"</a:t>
            </a:r>
            <a:r>
              <a:rPr dirty="0" sz="1450" i="1">
                <a:solidFill>
                  <a:srgbClr val="000000"/>
                </a:solidFill>
                <a:latin typeface="Arial"/>
                <a:cs typeface="Arial"/>
              </a:rPr>
              <a:t>endOfMibView"</a:t>
            </a: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79106" y="5661001"/>
            <a:ext cx="5474084" cy="5016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b="1">
                <a:solidFill>
                  <a:srgbClr val="000000"/>
                </a:solidFill>
                <a:latin typeface="TOHPIU+CALIBRI,Bold"/>
                <a:cs typeface="TOHPIU+CALIBRI,Bold"/>
              </a:rPr>
              <a:t>Figure</a:t>
            </a:r>
            <a:r>
              <a:rPr dirty="0" sz="145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450" b="1">
                <a:solidFill>
                  <a:srgbClr val="000000"/>
                </a:solidFill>
                <a:latin typeface="TOHPIU+CALIBRI,Bold"/>
                <a:cs typeface="TOHPIU+CALIBRI,Bold"/>
              </a:rPr>
              <a:t>6.41</a:t>
            </a:r>
            <a:r>
              <a:rPr dirty="0" sz="145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450" b="1">
                <a:solidFill>
                  <a:srgbClr val="000000"/>
                </a:solidFill>
                <a:latin typeface="TOHPIU+CALIBRI,Bold"/>
                <a:cs typeface="TOHPIU+CALIBRI,Bold"/>
              </a:rPr>
              <a:t>Get-Bulk-Request</a:t>
            </a:r>
            <a:r>
              <a:rPr dirty="0" sz="145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450" b="1">
                <a:solidFill>
                  <a:srgbClr val="000000"/>
                </a:solidFill>
                <a:latin typeface="TOHPIU+CALIBRI,Bold"/>
                <a:cs typeface="TOHPIU+CALIBRI,Bold"/>
              </a:rPr>
              <a:t>Operation</a:t>
            </a:r>
            <a:r>
              <a:rPr dirty="0" sz="145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450" b="1">
                <a:solidFill>
                  <a:srgbClr val="000000"/>
                </a:solidFill>
                <a:latin typeface="TOHPIU+CALIBRI,Bold"/>
                <a:cs typeface="TOHPIU+CALIBRI,Bold"/>
              </a:rPr>
              <a:t>for</a:t>
            </a:r>
            <a:r>
              <a:rPr dirty="0" sz="145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450" b="1">
                <a:solidFill>
                  <a:srgbClr val="000000"/>
                </a:solidFill>
                <a:latin typeface="TOHPIU+CALIBRI,Bold"/>
                <a:cs typeface="TOHPIU+CALIBRI,Bold"/>
              </a:rPr>
              <a:t>MIB</a:t>
            </a:r>
            <a:r>
              <a:rPr dirty="0" sz="145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450" b="1">
                <a:solidFill>
                  <a:srgbClr val="000000"/>
                </a:solidFill>
                <a:latin typeface="TOHPIU+CALIBRI,Bold"/>
                <a:cs typeface="TOHPIU+CALIBRI,Bold"/>
              </a:rPr>
              <a:t>in</a:t>
            </a:r>
            <a:r>
              <a:rPr dirty="0" sz="145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450" b="1">
                <a:solidFill>
                  <a:srgbClr val="000000"/>
                </a:solidFill>
                <a:latin typeface="TOHPIU+CALIBRI,Bold"/>
                <a:cs typeface="TOHPIU+CALIBRI,Bold"/>
              </a:rPr>
              <a:t>Figure</a:t>
            </a:r>
            <a:r>
              <a:rPr dirty="0" sz="145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450" b="1">
                <a:solidFill>
                  <a:srgbClr val="000000"/>
                </a:solidFill>
                <a:latin typeface="TOHPIU+CALIBRI,Bold"/>
                <a:cs typeface="TOHPIU+CALIBRI,Bold"/>
              </a:rPr>
              <a:t>6.39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112754" y="6448631"/>
            <a:ext cx="383083" cy="41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944" y="652510"/>
            <a:ext cx="7250153" cy="151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17">
                <a:solidFill>
                  <a:srgbClr val="000000"/>
                </a:solidFill>
                <a:latin typeface="MUNODC+Calibri-Light"/>
                <a:cs typeface="MUNODC+Calibri-Light"/>
              </a:rPr>
              <a:t>Get-Bulk-Request</a:t>
            </a:r>
            <a:r>
              <a:rPr dirty="0" sz="4400" spc="141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 spc="-23">
                <a:solidFill>
                  <a:srgbClr val="000000"/>
                </a:solidFill>
                <a:latin typeface="MUNODC+Calibri-Light"/>
                <a:cs typeface="MUNODC+Calibri-Light"/>
              </a:rPr>
              <a:t>Operation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944" y="1822369"/>
            <a:ext cx="4185593" cy="9687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GetBulkRequest(2,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3,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..)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944" y="2215839"/>
            <a:ext cx="10635495" cy="1567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149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2:</a:t>
            </a:r>
            <a:r>
              <a:rPr dirty="0" sz="2400" spc="-3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2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non-repetitive</a:t>
            </a:r>
            <a:r>
              <a:rPr dirty="0" sz="2400" spc="-5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objects</a:t>
            </a:r>
            <a:r>
              <a:rPr dirty="0" sz="2400" spc="-3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(A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spc="-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B)</a:t>
            </a:r>
          </a:p>
          <a:p>
            <a:pPr marL="457149" marR="0">
              <a:lnSpc>
                <a:spcPts val="25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3:</a:t>
            </a:r>
            <a:r>
              <a:rPr dirty="0" sz="2400" spc="-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three</a:t>
            </a:r>
            <a:r>
              <a:rPr dirty="0" sz="2400" spc="-3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repetitive</a:t>
            </a:r>
            <a:r>
              <a:rPr dirty="0" sz="2400" spc="-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instances</a:t>
            </a:r>
            <a:r>
              <a:rPr dirty="0" sz="2400" spc="-3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columnar</a:t>
            </a:r>
            <a:r>
              <a:rPr dirty="0" sz="2400" spc="-3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objects</a:t>
            </a:r>
            <a:r>
              <a:rPr dirty="0" sz="2400" spc="-4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(TE.1,</a:t>
            </a:r>
            <a:r>
              <a:rPr dirty="0" sz="2400" spc="-1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TE.2</a:t>
            </a:r>
            <a:r>
              <a:rPr dirty="0" sz="2400" spc="-1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400" spc="-3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TE.3)</a:t>
            </a:r>
          </a:p>
          <a:p>
            <a:pPr marL="0" marR="0">
              <a:lnSpc>
                <a:spcPts val="29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GetBulkRequest(0,</a:t>
            </a:r>
            <a:r>
              <a:rPr dirty="0" sz="2800" spc="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3,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10">
                <a:solidFill>
                  <a:srgbClr val="000000"/>
                </a:solidFill>
                <a:latin typeface="Calibri"/>
                <a:cs typeface="Calibri"/>
              </a:rPr>
              <a:t>..)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87094" y="3259181"/>
            <a:ext cx="4703473" cy="829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3:</a:t>
            </a:r>
            <a:r>
              <a:rPr dirty="0" sz="2400" spc="-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three</a:t>
            </a:r>
            <a:r>
              <a:rPr dirty="0" sz="2400" spc="-3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000000"/>
                </a:solidFill>
                <a:latin typeface="Calibri"/>
                <a:cs typeface="Calibri"/>
              </a:rPr>
              <a:t>rows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spc="-4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table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944" y="3578362"/>
            <a:ext cx="2146338" cy="969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Response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87094" y="3972667"/>
            <a:ext cx="2786469" cy="829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only</a:t>
            </a:r>
            <a:r>
              <a:rPr dirty="0" sz="2400" spc="-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dirty="0" sz="2400" spc="-4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23">
                <a:solidFill>
                  <a:srgbClr val="000000"/>
                </a:solidFill>
                <a:latin typeface="Calibri"/>
                <a:cs typeface="Calibri"/>
              </a:rPr>
              <a:t>row</a:t>
            </a:r>
            <a:r>
              <a:rPr dirty="0" sz="2400" spc="2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left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87094" y="4301561"/>
            <a:ext cx="8014348" cy="8296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sends</a:t>
            </a:r>
            <a:r>
              <a:rPr dirty="0" sz="2400" spc="-2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2">
                <a:solidFill>
                  <a:srgbClr val="000000"/>
                </a:solidFill>
                <a:latin typeface="Calibri"/>
                <a:cs typeface="Calibri"/>
              </a:rPr>
              <a:t>next</a:t>
            </a:r>
            <a:r>
              <a:rPr dirty="0" sz="2400" spc="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lexicographic</a:t>
            </a:r>
            <a:r>
              <a:rPr dirty="0" sz="2400" spc="-1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entry</a:t>
            </a:r>
            <a:r>
              <a:rPr dirty="0" sz="2400" spc="-2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Z,</a:t>
            </a:r>
            <a:r>
              <a:rPr dirty="0" sz="2400" spc="-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error:</a:t>
            </a:r>
            <a:r>
              <a:rPr dirty="0" sz="2400" spc="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endOfMibView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12754" y="6448631"/>
            <a:ext cx="383083" cy="41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944" y="652510"/>
            <a:ext cx="6827618" cy="151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17">
                <a:solidFill>
                  <a:srgbClr val="000000"/>
                </a:solidFill>
                <a:latin typeface="MUNODC+Calibri-Light"/>
                <a:cs typeface="MUNODC+Calibri-Light"/>
              </a:rPr>
              <a:t>Get-Bulk-Request</a:t>
            </a:r>
            <a:r>
              <a:rPr dirty="0" sz="4400" spc="137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 spc="-20">
                <a:solidFill>
                  <a:srgbClr val="000000"/>
                </a:solidFill>
                <a:latin typeface="MUNODC+Calibri-Light"/>
                <a:cs typeface="MUNODC+Calibri-Light"/>
              </a:rPr>
              <a:t>Example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17561" y="1689502"/>
            <a:ext cx="816123" cy="399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atIfIndex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83899" y="1689502"/>
            <a:ext cx="1488985" cy="950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5177" marR="0">
              <a:lnSpc>
                <a:spcPts val="13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atPhysAddress</a:t>
            </a:r>
          </a:p>
          <a:p>
            <a:pPr marL="0" marR="0">
              <a:lnSpc>
                <a:spcPts val="1346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0000000C3920AC</a:t>
            </a:r>
          </a:p>
          <a:p>
            <a:pPr marL="8576" marR="0">
              <a:lnSpc>
                <a:spcPts val="1346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0000000C3920AF</a:t>
            </a:r>
          </a:p>
          <a:p>
            <a:pPr marL="12712" marR="0">
              <a:lnSpc>
                <a:spcPts val="1346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0000000C3920B4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29581" y="1689502"/>
            <a:ext cx="1156544" cy="950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atNetAddress</a:t>
            </a:r>
          </a:p>
          <a:p>
            <a:pPr marL="59426" marR="0">
              <a:lnSpc>
                <a:spcPts val="1346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172.46.46.1</a:t>
            </a:r>
          </a:p>
          <a:p>
            <a:pPr marL="59426" marR="0">
              <a:lnSpc>
                <a:spcPts val="1346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172.46.49.1</a:t>
            </a:r>
          </a:p>
          <a:p>
            <a:pPr marL="59426" marR="0">
              <a:lnSpc>
                <a:spcPts val="1346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192.168.3.1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55059" y="1717648"/>
            <a:ext cx="1001628" cy="7019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Manager</a:t>
            </a:r>
          </a:p>
          <a:p>
            <a:pPr marL="30739" marR="0">
              <a:lnSpc>
                <a:spcPts val="1616"/>
              </a:lnSpc>
              <a:spcBef>
                <a:spcPts val="169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Process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48167" y="1717648"/>
            <a:ext cx="940153" cy="7019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7321" marR="0">
              <a:lnSpc>
                <a:spcPts val="161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Agent</a:t>
            </a:r>
          </a:p>
          <a:p>
            <a:pPr marL="0" marR="0">
              <a:lnSpc>
                <a:spcPts val="1616"/>
              </a:lnSpc>
              <a:spcBef>
                <a:spcPts val="169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LKFPJG+ArialMT"/>
                <a:cs typeface="LKFPJG+ArialMT"/>
              </a:rPr>
              <a:t>Process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26089" y="1873185"/>
            <a:ext cx="398962" cy="7670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13</a:t>
            </a:r>
          </a:p>
          <a:p>
            <a:pPr marL="0" marR="0">
              <a:lnSpc>
                <a:spcPts val="1346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16</a:t>
            </a:r>
          </a:p>
          <a:p>
            <a:pPr marL="0" marR="0">
              <a:lnSpc>
                <a:spcPts val="1346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23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32451" y="3011719"/>
            <a:ext cx="1735367" cy="5833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GetBulkRequest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1,3,</a:t>
            </a:r>
          </a:p>
          <a:p>
            <a:pPr marL="349206" marR="0">
              <a:lnSpc>
                <a:spcPts val="1346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sysUpTime,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24055" y="3379087"/>
            <a:ext cx="1352186" cy="399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atPhysAddress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94714" y="3735587"/>
            <a:ext cx="4379799" cy="950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8579" marR="0">
              <a:lnSpc>
                <a:spcPts val="13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Response(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(sysUpTime.0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=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"315131795"),</a:t>
            </a:r>
          </a:p>
          <a:p>
            <a:pPr marL="55352" marR="0">
              <a:lnSpc>
                <a:spcPts val="1346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(atPhysAddress.13.172.46.46.1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=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"0000000C3920AC")</a:t>
            </a:r>
          </a:p>
          <a:p>
            <a:pPr marL="42593" marR="0">
              <a:lnSpc>
                <a:spcPts val="1346"/>
              </a:lnSpc>
              <a:spcBef>
                <a:spcPts val="9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(atPhysAddress.16.172.46.49.1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=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"0000000C3920AF")</a:t>
            </a:r>
          </a:p>
          <a:p>
            <a:pPr marL="0" marR="0">
              <a:lnSpc>
                <a:spcPts val="1346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(atPhysAddress.23.192.168.3.1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=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"0000000C3920B4")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104841" y="4545019"/>
            <a:ext cx="2516436" cy="766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0629" marR="0">
              <a:lnSpc>
                <a:spcPts val="13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GetBulkRequest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1,3,</a:t>
            </a:r>
          </a:p>
          <a:p>
            <a:pPr marL="689835" marR="0">
              <a:lnSpc>
                <a:spcPts val="1346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sysUpTime,</a:t>
            </a:r>
          </a:p>
          <a:p>
            <a:pPr marL="0" marR="0">
              <a:lnSpc>
                <a:spcPts val="1346"/>
              </a:lnSpc>
              <a:spcBef>
                <a:spcPts val="98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atPhysAddress.23.192.168.3.1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750121" y="5336467"/>
            <a:ext cx="3302141" cy="5833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Response(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(sysUpTime.0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=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"315131800"),</a:t>
            </a:r>
          </a:p>
          <a:p>
            <a:pPr marL="647256" marR="0">
              <a:lnSpc>
                <a:spcPts val="1346"/>
              </a:lnSpc>
              <a:spcBef>
                <a:spcPts val="149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(ipForwarding.0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=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"1")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00">
                <a:solidFill>
                  <a:srgbClr val="000000"/>
                </a:solidFill>
                <a:latin typeface="LKFPJG+ArialMT"/>
                <a:cs typeface="LKFPJG+ArialMT"/>
              </a:rPr>
              <a:t>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399384" y="6149539"/>
            <a:ext cx="3974224" cy="585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000000"/>
                </a:solidFill>
                <a:latin typeface="TOHPIU+CALIBRI,Bold"/>
                <a:cs typeface="TOHPIU+CALIBRI,Bold"/>
              </a:rPr>
              <a:t>Figure</a:t>
            </a:r>
            <a:r>
              <a:rPr dirty="0" sz="17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700" b="1">
                <a:solidFill>
                  <a:srgbClr val="000000"/>
                </a:solidFill>
                <a:latin typeface="TOHPIU+CALIBRI,Bold"/>
                <a:cs typeface="TOHPIU+CALIBRI,Bold"/>
              </a:rPr>
              <a:t>6.42</a:t>
            </a:r>
            <a:r>
              <a:rPr dirty="0" sz="1700" spc="377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700" b="1">
                <a:solidFill>
                  <a:srgbClr val="000000"/>
                </a:solidFill>
                <a:latin typeface="TOHPIU+CALIBRI,Bold"/>
                <a:cs typeface="TOHPIU+CALIBRI,Bold"/>
              </a:rPr>
              <a:t>Get-Bulk-Request</a:t>
            </a:r>
            <a:r>
              <a:rPr dirty="0" sz="17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700" b="1">
                <a:solidFill>
                  <a:srgbClr val="000000"/>
                </a:solidFill>
                <a:latin typeface="TOHPIU+CALIBRI,Bold"/>
                <a:cs typeface="TOHPIU+CALIBRI,Bold"/>
              </a:rPr>
              <a:t>Example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112754" y="6448631"/>
            <a:ext cx="383083" cy="41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944" y="652510"/>
            <a:ext cx="3814583" cy="151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10">
                <a:solidFill>
                  <a:srgbClr val="000000"/>
                </a:solidFill>
                <a:latin typeface="MUNODC+Calibri-Light"/>
                <a:cs typeface="MUNODC+Calibri-Light"/>
              </a:rPr>
              <a:t>SNMPv2</a:t>
            </a:r>
            <a:r>
              <a:rPr dirty="0" sz="4400" spc="12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 spc="-141">
                <a:solidFill>
                  <a:srgbClr val="000000"/>
                </a:solidFill>
                <a:latin typeface="MUNODC+Calibri-Light"/>
                <a:cs typeface="MUNODC+Calibri-Light"/>
              </a:rPr>
              <a:t>Tra</a:t>
            </a:r>
            <a:r>
              <a:rPr dirty="0" sz="4400" spc="-996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MUNODC+Calibri-Light"/>
                <a:cs typeface="MUNODC+Calibri-Light"/>
              </a:rPr>
              <a:t>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9493" y="2100262"/>
            <a:ext cx="764590" cy="7815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564" marR="0">
              <a:lnSpc>
                <a:spcPts val="1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20">
                <a:solidFill>
                  <a:srgbClr val="000000"/>
                </a:solidFill>
                <a:latin typeface="LKFPJG+ArialMT"/>
                <a:cs typeface="LKFPJG+ArialMT"/>
              </a:rPr>
              <a:t>PDU</a:t>
            </a:r>
          </a:p>
          <a:p>
            <a:pPr marL="0" marR="0">
              <a:lnSpc>
                <a:spcPts val="1813"/>
              </a:lnSpc>
              <a:spcBef>
                <a:spcPts val="177"/>
              </a:spcBef>
              <a:spcAft>
                <a:spcPts val="0"/>
              </a:spcAft>
            </a:pPr>
            <a:r>
              <a:rPr dirty="0" sz="1600" spc="15">
                <a:solidFill>
                  <a:srgbClr val="000000"/>
                </a:solidFill>
                <a:latin typeface="LKFPJG+ArialMT"/>
                <a:cs typeface="LKFPJG+ArialMT"/>
              </a:rPr>
              <a:t>Type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30224" y="2100262"/>
            <a:ext cx="891125" cy="7815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423" marR="0">
              <a:lnSpc>
                <a:spcPts val="1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12">
                <a:solidFill>
                  <a:srgbClr val="000000"/>
                </a:solidFill>
                <a:latin typeface="LKFPJG+ArialMT"/>
                <a:cs typeface="LKFPJG+ArialMT"/>
              </a:rPr>
              <a:t>Error</a:t>
            </a:r>
          </a:p>
          <a:p>
            <a:pPr marL="0" marR="0">
              <a:lnSpc>
                <a:spcPts val="1813"/>
              </a:lnSpc>
              <a:spcBef>
                <a:spcPts val="177"/>
              </a:spcBef>
              <a:spcAft>
                <a:spcPts val="0"/>
              </a:spcAft>
            </a:pPr>
            <a:r>
              <a:rPr dirty="0" sz="1600" spc="12">
                <a:solidFill>
                  <a:srgbClr val="000000"/>
                </a:solidFill>
                <a:latin typeface="LKFPJG+ArialMT"/>
                <a:cs typeface="LKFPJG+ArialMT"/>
              </a:rPr>
              <a:t>Status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50047" y="2100262"/>
            <a:ext cx="810738" cy="7815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266" marR="0">
              <a:lnSpc>
                <a:spcPts val="1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12">
                <a:solidFill>
                  <a:srgbClr val="000000"/>
                </a:solidFill>
                <a:latin typeface="LKFPJG+ArialMT"/>
                <a:cs typeface="LKFPJG+ArialMT"/>
              </a:rPr>
              <a:t>Error</a:t>
            </a:r>
          </a:p>
          <a:p>
            <a:pPr marL="0" marR="0">
              <a:lnSpc>
                <a:spcPts val="1813"/>
              </a:lnSpc>
              <a:spcBef>
                <a:spcPts val="177"/>
              </a:spcBef>
              <a:spcAft>
                <a:spcPts val="0"/>
              </a:spcAft>
            </a:pPr>
            <a:r>
              <a:rPr dirty="0" sz="1600" spc="14">
                <a:solidFill>
                  <a:srgbClr val="000000"/>
                </a:solidFill>
                <a:latin typeface="LKFPJG+ArialMT"/>
                <a:cs typeface="LKFPJG+ArialMT"/>
              </a:rPr>
              <a:t>Index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65679" y="2100262"/>
            <a:ext cx="1338997" cy="7815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905" marR="0">
              <a:lnSpc>
                <a:spcPts val="1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14">
                <a:solidFill>
                  <a:srgbClr val="000000"/>
                </a:solidFill>
                <a:latin typeface="LKFPJG+ArialMT"/>
                <a:cs typeface="LKFPJG+ArialMT"/>
              </a:rPr>
              <a:t>VarBind</a:t>
            </a:r>
            <a:r>
              <a:rPr dirty="0" sz="1600" spc="1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1</a:t>
            </a:r>
          </a:p>
          <a:p>
            <a:pPr marL="0" marR="0">
              <a:lnSpc>
                <a:spcPts val="1813"/>
              </a:lnSpc>
              <a:spcBef>
                <a:spcPts val="177"/>
              </a:spcBef>
              <a:spcAft>
                <a:spcPts val="0"/>
              </a:spcAft>
            </a:pPr>
            <a:r>
              <a:rPr dirty="0" sz="1600" spc="15">
                <a:solidFill>
                  <a:srgbClr val="000000"/>
                </a:solidFill>
                <a:latin typeface="LKFPJG+ArialMT"/>
                <a:cs typeface="LKFPJG+ArialMT"/>
              </a:rPr>
              <a:t>sysUpTime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69474" y="2100262"/>
            <a:ext cx="1213129" cy="7815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14">
                <a:solidFill>
                  <a:srgbClr val="000000"/>
                </a:solidFill>
                <a:latin typeface="LKFPJG+ArialMT"/>
                <a:cs typeface="LKFPJG+ArialMT"/>
              </a:rPr>
              <a:t>VarBind</a:t>
            </a:r>
            <a:r>
              <a:rPr dirty="0" sz="1600" spc="1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1</a:t>
            </a:r>
          </a:p>
          <a:p>
            <a:pPr marL="206986" marR="0">
              <a:lnSpc>
                <a:spcPts val="1813"/>
              </a:lnSpc>
              <a:spcBef>
                <a:spcPts val="177"/>
              </a:spcBef>
              <a:spcAft>
                <a:spcPts val="0"/>
              </a:spcAft>
            </a:pPr>
            <a:r>
              <a:rPr dirty="0" sz="1600" spc="12">
                <a:solidFill>
                  <a:srgbClr val="000000"/>
                </a:solidFill>
                <a:latin typeface="LKFPJG+ArialMT"/>
                <a:cs typeface="LKFPJG+ArialMT"/>
              </a:rPr>
              <a:t>value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50903" y="2100262"/>
            <a:ext cx="1603477" cy="7815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5267" marR="0">
              <a:lnSpc>
                <a:spcPts val="1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14">
                <a:solidFill>
                  <a:srgbClr val="000000"/>
                </a:solidFill>
                <a:latin typeface="LKFPJG+ArialMT"/>
                <a:cs typeface="LKFPJG+ArialMT"/>
              </a:rPr>
              <a:t>VarBind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2</a:t>
            </a:r>
          </a:p>
          <a:p>
            <a:pPr marL="0" marR="0">
              <a:lnSpc>
                <a:spcPts val="1813"/>
              </a:lnSpc>
              <a:spcBef>
                <a:spcPts val="177"/>
              </a:spcBef>
              <a:spcAft>
                <a:spcPts val="0"/>
              </a:spcAft>
            </a:pPr>
            <a:r>
              <a:rPr dirty="0" sz="1600" spc="15">
                <a:solidFill>
                  <a:srgbClr val="000000"/>
                </a:solidFill>
                <a:latin typeface="LKFPJG+ArialMT"/>
                <a:cs typeface="LKFPJG+ArialMT"/>
              </a:rPr>
              <a:t>snmpTrapOID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561472" y="2100262"/>
            <a:ext cx="1592017" cy="7815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14">
                <a:solidFill>
                  <a:srgbClr val="000000"/>
                </a:solidFill>
                <a:latin typeface="LKFPJG+ArialMT"/>
                <a:cs typeface="LKFPJG+ArialMT"/>
              </a:rPr>
              <a:t>VarBind</a:t>
            </a:r>
            <a:r>
              <a:rPr dirty="0" sz="1600" spc="1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2</a:t>
            </a:r>
            <a:r>
              <a:rPr dirty="0" sz="1600" spc="16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..</a:t>
            </a:r>
          </a:p>
          <a:p>
            <a:pPr marL="206986" marR="0">
              <a:lnSpc>
                <a:spcPts val="1813"/>
              </a:lnSpc>
              <a:spcBef>
                <a:spcPts val="177"/>
              </a:spcBef>
              <a:spcAft>
                <a:spcPts val="0"/>
              </a:spcAft>
            </a:pPr>
            <a:r>
              <a:rPr dirty="0" sz="1600" spc="12">
                <a:solidFill>
                  <a:srgbClr val="000000"/>
                </a:solidFill>
                <a:latin typeface="LKFPJG+ArialMT"/>
                <a:cs typeface="LKFPJG+ArialMT"/>
              </a:rPr>
              <a:t>value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71486" y="2223521"/>
            <a:ext cx="1281938" cy="5350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14">
                <a:solidFill>
                  <a:srgbClr val="000000"/>
                </a:solidFill>
                <a:latin typeface="LKFPJG+ArialMT"/>
                <a:cs typeface="LKFPJG+ArialMT"/>
              </a:rPr>
              <a:t>RequestID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762377" y="2346747"/>
            <a:ext cx="362260" cy="5350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35081" y="3435926"/>
            <a:ext cx="2968181" cy="5564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11" b="1">
                <a:solidFill>
                  <a:srgbClr val="000000"/>
                </a:solidFill>
                <a:latin typeface="TOHPIU+CALIBRI,Bold"/>
                <a:cs typeface="TOHPIU+CALIBRI,Bold"/>
              </a:rPr>
              <a:t>Figure</a:t>
            </a:r>
            <a:r>
              <a:rPr dirty="0" sz="16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600" spc="11" b="1">
                <a:solidFill>
                  <a:srgbClr val="000000"/>
                </a:solidFill>
                <a:latin typeface="TOHPIU+CALIBRI,Bold"/>
                <a:cs typeface="TOHPIU+CALIBRI,Bold"/>
              </a:rPr>
              <a:t>6.43</a:t>
            </a:r>
            <a:r>
              <a:rPr dirty="0" sz="16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600" spc="17" b="1">
                <a:solidFill>
                  <a:srgbClr val="000000"/>
                </a:solidFill>
                <a:latin typeface="TOHPIU+CALIBRI,Bold"/>
                <a:cs typeface="TOHPIU+CALIBRI,Bold"/>
              </a:rPr>
              <a:t>SNMPv2</a:t>
            </a:r>
            <a:r>
              <a:rPr dirty="0" sz="16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600" spc="12" b="1">
                <a:solidFill>
                  <a:srgbClr val="000000"/>
                </a:solidFill>
                <a:latin typeface="TOHPIU+CALIBRI,Bold"/>
                <a:cs typeface="TOHPIU+CALIBRI,Bold"/>
              </a:rPr>
              <a:t>Trap</a:t>
            </a:r>
            <a:r>
              <a:rPr dirty="0" sz="16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600" spc="17" b="1">
                <a:solidFill>
                  <a:srgbClr val="000000"/>
                </a:solidFill>
                <a:latin typeface="TOHPIU+CALIBRI,Bold"/>
                <a:cs typeface="TOHPIU+CALIBRI,Bold"/>
              </a:rPr>
              <a:t>PDU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29944" y="4324622"/>
            <a:ext cx="873024" cy="5332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Arial"/>
                <a:cs typeface="Arial"/>
              </a:rPr>
              <a:t>Notes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29944" y="4569119"/>
            <a:ext cx="4536468" cy="15086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1600" spc="1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Addition</a:t>
            </a:r>
            <a:r>
              <a:rPr dirty="0" sz="1600" spc="-37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of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NOTIFICATION-TYPE</a:t>
            </a:r>
            <a:r>
              <a:rPr dirty="0" sz="1600" spc="-68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00" spc="10">
                <a:solidFill>
                  <a:srgbClr val="000000"/>
                </a:solidFill>
                <a:latin typeface="LKFPJG+ArialMT"/>
                <a:cs typeface="LKFPJG+ArialMT"/>
              </a:rPr>
              <a:t>macro</a:t>
            </a:r>
          </a:p>
          <a:p>
            <a:pPr marL="0" marR="0">
              <a:lnSpc>
                <a:spcPts val="1799"/>
              </a:lnSpc>
              <a:spcBef>
                <a:spcPts val="1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1600" spc="1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OBJECTS</a:t>
            </a:r>
            <a:r>
              <a:rPr dirty="0" sz="1600" spc="-49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clause,</a:t>
            </a:r>
            <a:r>
              <a:rPr dirty="0" sz="1600" spc="-56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if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present,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defines</a:t>
            </a:r>
          </a:p>
          <a:p>
            <a:pPr marL="286511" marR="0">
              <a:lnSpc>
                <a:spcPts val="1796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order</a:t>
            </a:r>
            <a:r>
              <a:rPr dirty="0" sz="1600" spc="1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of</a:t>
            </a:r>
            <a:r>
              <a:rPr dirty="0" sz="1600" spc="23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variable</a:t>
            </a:r>
            <a:r>
              <a:rPr dirty="0" sz="1600" spc="2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bindings</a:t>
            </a:r>
          </a:p>
          <a:p>
            <a:pPr marL="0" marR="0">
              <a:lnSpc>
                <a:spcPts val="1796"/>
              </a:lnSpc>
              <a:spcBef>
                <a:spcPts val="173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1600" spc="1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Positions</a:t>
            </a:r>
            <a:r>
              <a:rPr dirty="0" sz="1600" spc="-4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1</a:t>
            </a:r>
            <a:r>
              <a:rPr dirty="0" sz="1600" spc="-14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and</a:t>
            </a:r>
            <a:r>
              <a:rPr dirty="0" sz="1600" spc="1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2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in</a:t>
            </a:r>
            <a:r>
              <a:rPr dirty="0" sz="1600" spc="-1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VarBindList</a:t>
            </a:r>
            <a:r>
              <a:rPr dirty="0" sz="1600" spc="-38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are</a:t>
            </a:r>
          </a:p>
          <a:p>
            <a:pPr marL="286511" marR="0">
              <a:lnSpc>
                <a:spcPts val="1799"/>
              </a:lnSpc>
              <a:spcBef>
                <a:spcPts val="121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sysUpTime</a:t>
            </a:r>
            <a:r>
              <a:rPr dirty="0" sz="1600" spc="-52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and</a:t>
            </a:r>
            <a:r>
              <a:rPr dirty="0" sz="1600" spc="1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LKFPJG+ArialMT"/>
                <a:cs typeface="LKFPJG+ArialMT"/>
              </a:rPr>
              <a:t>snmpTrapOID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112754" y="6448631"/>
            <a:ext cx="383083" cy="41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944" y="652510"/>
            <a:ext cx="3813667" cy="151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10">
                <a:solidFill>
                  <a:srgbClr val="000000"/>
                </a:solidFill>
                <a:latin typeface="MUNODC+Calibri-Light"/>
                <a:cs typeface="MUNODC+Calibri-Light"/>
              </a:rPr>
              <a:t>SNMPv2</a:t>
            </a:r>
            <a:r>
              <a:rPr dirty="0" sz="4400" spc="15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 spc="-145">
                <a:solidFill>
                  <a:srgbClr val="000000"/>
                </a:solidFill>
                <a:latin typeface="MUNODC+Calibri-Light"/>
                <a:cs typeface="MUNODC+Calibri-Light"/>
              </a:rPr>
              <a:t>Tra</a:t>
            </a:r>
            <a:r>
              <a:rPr dirty="0" sz="4400" spc="-996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MUNODC+Calibri-Light"/>
                <a:cs typeface="MUNODC+Calibri-Light"/>
              </a:rPr>
              <a:t>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21971" y="1760884"/>
            <a:ext cx="2970902" cy="5163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linkUp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NOTIFICATION-TYPE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15233" y="1990171"/>
            <a:ext cx="1208496" cy="5163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OBJECTS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94264" y="1990171"/>
            <a:ext cx="1229717" cy="5163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{</a:t>
            </a:r>
            <a:r>
              <a:rPr dirty="0" sz="1550" spc="446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ifIndex</a:t>
            </a:r>
            <a:r>
              <a:rPr dirty="0" sz="1550" spc="407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}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5233" y="2215626"/>
            <a:ext cx="1076420" cy="5163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STATUS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94264" y="2215626"/>
            <a:ext cx="914839" cy="5163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current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115233" y="2444980"/>
            <a:ext cx="1648524" cy="5163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DESCRIPTION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94264" y="2444980"/>
            <a:ext cx="5218020" cy="11969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"A</a:t>
            </a:r>
            <a:r>
              <a:rPr dirty="0" sz="1550" spc="-1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linkUp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trap</a:t>
            </a:r>
            <a:r>
              <a:rPr dirty="0" sz="1550" spc="18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signifies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that</a:t>
            </a:r>
            <a:r>
              <a:rPr dirty="0" sz="1550" spc="-25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the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SNSMPv2</a:t>
            </a:r>
            <a:r>
              <a:rPr dirty="0" sz="1550" spc="15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entity,</a:t>
            </a:r>
          </a:p>
          <a:p>
            <a:pPr marL="0" marR="0">
              <a:lnSpc>
                <a:spcPts val="1740"/>
              </a:lnSpc>
              <a:spcBef>
                <a:spcPts val="87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acting</a:t>
            </a:r>
            <a:r>
              <a:rPr dirty="0" sz="1550" spc="-21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 spc="28">
                <a:solidFill>
                  <a:srgbClr val="000000"/>
                </a:solidFill>
                <a:latin typeface="LKFPJG+ArialMT"/>
                <a:cs typeface="LKFPJG+ArialMT"/>
              </a:rPr>
              <a:t>in</a:t>
            </a:r>
            <a:r>
              <a:rPr dirty="0" sz="1550" spc="-15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an</a:t>
            </a:r>
            <a:r>
              <a:rPr dirty="0" sz="1550" spc="-18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agent</a:t>
            </a:r>
            <a:r>
              <a:rPr dirty="0" sz="1550" spc="-3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role,</a:t>
            </a:r>
            <a:r>
              <a:rPr dirty="0" sz="1550" spc="-25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recognizes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that</a:t>
            </a:r>
            <a:r>
              <a:rPr dirty="0" sz="1550" spc="-25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one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of</a:t>
            </a:r>
            <a:r>
              <a:rPr dirty="0" sz="1550" spc="-23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the</a:t>
            </a:r>
          </a:p>
          <a:p>
            <a:pPr marL="0" marR="0">
              <a:lnSpc>
                <a:spcPts val="1740"/>
              </a:lnSpc>
              <a:spcBef>
                <a:spcPts val="65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communication</a:t>
            </a:r>
            <a:r>
              <a:rPr dirty="0" sz="1550" spc="-23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links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represented</a:t>
            </a:r>
            <a:r>
              <a:rPr dirty="0" sz="1550" spc="-2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 spc="28">
                <a:solidFill>
                  <a:srgbClr val="000000"/>
                </a:solidFill>
                <a:latin typeface="LKFPJG+ArialMT"/>
                <a:cs typeface="LKFPJG+ArialMT"/>
              </a:rPr>
              <a:t>in</a:t>
            </a:r>
            <a:r>
              <a:rPr dirty="0" sz="1550" spc="-46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its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configuration</a:t>
            </a:r>
          </a:p>
          <a:p>
            <a:pPr marL="0" marR="0">
              <a:lnSpc>
                <a:spcPts val="1740"/>
              </a:lnSpc>
              <a:spcBef>
                <a:spcPts val="84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has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 spc="-10">
                <a:solidFill>
                  <a:srgbClr val="000000"/>
                </a:solidFill>
                <a:latin typeface="LKFPJG+ArialMT"/>
                <a:cs typeface="LKFPJG+ArialMT"/>
              </a:rPr>
              <a:t>come</a:t>
            </a:r>
            <a:r>
              <a:rPr dirty="0" sz="1550" spc="23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up."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000217" y="3473715"/>
            <a:ext cx="7099006" cy="5163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 b="1">
                <a:solidFill>
                  <a:srgbClr val="000000"/>
                </a:solidFill>
                <a:latin typeface="Arial"/>
                <a:cs typeface="Arial"/>
              </a:rPr>
              <a:t>Figure</a:t>
            </a:r>
            <a:r>
              <a:rPr dirty="0" sz="1550" spc="1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0000"/>
                </a:solidFill>
                <a:latin typeface="Arial"/>
                <a:cs typeface="Arial"/>
              </a:rPr>
              <a:t>6.44</a:t>
            </a:r>
            <a:r>
              <a:rPr dirty="0" sz="1550" spc="442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0000"/>
                </a:solidFill>
                <a:latin typeface="Arial"/>
                <a:cs typeface="Arial"/>
              </a:rPr>
              <a:t>Example</a:t>
            </a:r>
            <a:r>
              <a:rPr dirty="0" sz="1550" spc="12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550" spc="-12" b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dirty="0" sz="1550" spc="27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0000"/>
                </a:solidFill>
                <a:latin typeface="Arial"/>
                <a:cs typeface="Arial"/>
              </a:rPr>
              <a:t>OBJECTS</a:t>
            </a:r>
            <a:r>
              <a:rPr dirty="0" sz="155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0000"/>
                </a:solidFill>
                <a:latin typeface="Arial"/>
                <a:cs typeface="Arial"/>
              </a:rPr>
              <a:t>Clause</a:t>
            </a:r>
            <a:r>
              <a:rPr dirty="0" sz="1550" spc="14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550" spc="-23" b="1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dirty="0" sz="1550" spc="14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550" b="1">
                <a:solidFill>
                  <a:srgbClr val="000000"/>
                </a:solidFill>
                <a:latin typeface="Arial"/>
                <a:cs typeface="Arial"/>
              </a:rPr>
              <a:t>NOTIFICATION-TYPE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9944" y="4393992"/>
            <a:ext cx="11015932" cy="19932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Addition</a:t>
            </a:r>
            <a:r>
              <a:rPr dirty="0" sz="2800" spc="-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0000"/>
                </a:solidFill>
                <a:latin typeface="Calibri"/>
                <a:cs typeface="Calibri"/>
              </a:rPr>
              <a:t>NOTIFICATION-TYPE</a:t>
            </a:r>
            <a:r>
              <a:rPr dirty="0" sz="2800" spc="-4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2">
                <a:solidFill>
                  <a:srgbClr val="000000"/>
                </a:solidFill>
                <a:latin typeface="Calibri"/>
                <a:cs typeface="Calibri"/>
              </a:rPr>
              <a:t>macro</a:t>
            </a:r>
          </a:p>
          <a:p>
            <a:pPr marL="0" marR="0">
              <a:lnSpc>
                <a:spcPts val="3427"/>
              </a:lnSpc>
              <a:spcBef>
                <a:spcPts val="656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OBJECTS</a:t>
            </a:r>
            <a:r>
              <a:rPr dirty="0" sz="2800" spc="-1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clause,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dirty="0" sz="2800" spc="-3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0000"/>
                </a:solidFill>
                <a:latin typeface="Calibri"/>
                <a:cs typeface="Calibri"/>
              </a:rPr>
              <a:t>present,</a:t>
            </a:r>
            <a:r>
              <a:rPr dirty="0" sz="2800" spc="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defines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order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variable</a:t>
            </a:r>
            <a:r>
              <a:rPr dirty="0" sz="2800" spc="-6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bindings</a:t>
            </a:r>
          </a:p>
          <a:p>
            <a:pPr marL="0" marR="0">
              <a:lnSpc>
                <a:spcPts val="3430"/>
              </a:lnSpc>
              <a:spcBef>
                <a:spcPts val="601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Positions</a:t>
            </a:r>
            <a:r>
              <a:rPr dirty="0" sz="2800" spc="-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dirty="0" sz="2800" spc="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dirty="0" sz="2800" spc="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800" spc="1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0000"/>
                </a:solidFill>
                <a:latin typeface="Calibri"/>
                <a:cs typeface="Calibri"/>
              </a:rPr>
              <a:t>VarBindList</a:t>
            </a:r>
            <a:r>
              <a:rPr dirty="0" sz="2800" spc="-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sysUpTime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800" spc="1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3">
                <a:solidFill>
                  <a:srgbClr val="000000"/>
                </a:solidFill>
                <a:latin typeface="Calibri"/>
                <a:cs typeface="Calibri"/>
              </a:rPr>
              <a:t>snmpTrapOID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112754" y="6448631"/>
            <a:ext cx="383083" cy="41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944" y="652510"/>
            <a:ext cx="4354595" cy="151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25">
                <a:solidFill>
                  <a:srgbClr val="000000"/>
                </a:solidFill>
                <a:latin typeface="MUNODC+Calibri-Light"/>
                <a:cs typeface="MUNODC+Calibri-Light"/>
              </a:rPr>
              <a:t>Inform-Request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944" y="1822369"/>
            <a:ext cx="11366439" cy="9687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Inform-Request</a:t>
            </a:r>
            <a:r>
              <a:rPr dirty="0" sz="2800" spc="-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1">
                <a:solidFill>
                  <a:srgbClr val="000000"/>
                </a:solidFill>
                <a:latin typeface="Calibri"/>
                <a:cs typeface="Calibri"/>
              </a:rPr>
              <a:t>behaves</a:t>
            </a:r>
            <a:r>
              <a:rPr dirty="0" sz="2800" spc="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0000"/>
                </a:solidFill>
                <a:latin typeface="Calibri"/>
                <a:cs typeface="Calibri"/>
              </a:rPr>
              <a:t>trap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800" spc="-1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2800" spc="2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 spc="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message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goes</a:t>
            </a:r>
            <a:r>
              <a:rPr dirty="0" sz="2800" spc="-2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2800" spc="-2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one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544" y="2206127"/>
            <a:ext cx="5231869" cy="969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manager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800" spc="3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another</a:t>
            </a:r>
            <a:r>
              <a:rPr dirty="0" sz="2800" spc="-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unsolicited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944" y="2718862"/>
            <a:ext cx="10714352" cy="1481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receiving</a:t>
            </a:r>
            <a:r>
              <a:rPr dirty="0" sz="2800" spc="-2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manager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sends</a:t>
            </a:r>
            <a:r>
              <a:rPr dirty="0" sz="2800" spc="2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response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800" spc="3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 spc="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sending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manager</a:t>
            </a:r>
          </a:p>
          <a:p>
            <a:pPr marL="0" marR="0">
              <a:lnSpc>
                <a:spcPts val="3427"/>
              </a:lnSpc>
              <a:spcBef>
                <a:spcPts val="656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Uses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800" spc="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same</a:t>
            </a:r>
            <a:r>
              <a:rPr dirty="0" sz="2800" spc="-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50">
                <a:solidFill>
                  <a:srgbClr val="000000"/>
                </a:solidFill>
                <a:latin typeface="Calibri"/>
                <a:cs typeface="Calibri"/>
              </a:rPr>
              <a:t>Trap</a:t>
            </a:r>
            <a:r>
              <a:rPr dirty="0" sz="2800" spc="3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PDU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000000"/>
                </a:solidFill>
                <a:latin typeface="Calibri"/>
                <a:cs typeface="Calibri"/>
              </a:rPr>
              <a:t>format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12754" y="6448631"/>
            <a:ext cx="383083" cy="41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944" y="652510"/>
            <a:ext cx="4880556" cy="151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MUNODC+Calibri-Light"/>
                <a:cs typeface="MUNODC+Calibri-Light"/>
              </a:rPr>
              <a:t>Bilingual</a:t>
            </a:r>
            <a:r>
              <a:rPr dirty="0" sz="4400" spc="76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MUNODC+Calibri-Light"/>
                <a:cs typeface="MUNODC+Calibri-Light"/>
              </a:rPr>
              <a:t>Manager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944" y="1822369"/>
            <a:ext cx="4808874" cy="13221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Compatibility</a:t>
            </a:r>
            <a:r>
              <a:rPr dirty="0" sz="2800" spc="-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800" spc="-2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SNMPv1</a:t>
            </a:r>
          </a:p>
          <a:p>
            <a:pPr marL="457149" marR="0">
              <a:lnSpc>
                <a:spcPts val="2932"/>
              </a:lnSpc>
              <a:spcBef>
                <a:spcPts val="25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Bilingual</a:t>
            </a:r>
            <a:r>
              <a:rPr dirty="0" sz="2400" spc="-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Manager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81015" y="1986477"/>
            <a:ext cx="684168" cy="645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228" marR="0">
              <a:lnSpc>
                <a:spcPts val="15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Agent</a:t>
            </a:r>
          </a:p>
          <a:p>
            <a:pPr marL="0" marR="0">
              <a:lnSpc>
                <a:spcPts val="1551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000000"/>
                </a:solidFill>
                <a:latin typeface="Calibri"/>
                <a:cs typeface="Calibri"/>
              </a:rPr>
              <a:t>Profile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78374" y="2026487"/>
            <a:ext cx="1940752" cy="515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Bi-lingual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Manager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19773" y="2499341"/>
            <a:ext cx="1073905" cy="515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SNMPv1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03887" y="2499341"/>
            <a:ext cx="1073885" cy="515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SNMPv2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87094" y="2670663"/>
            <a:ext cx="2229880" cy="829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000000"/>
                </a:solidFill>
                <a:latin typeface="Calibri"/>
                <a:cs typeface="Calibri"/>
              </a:rPr>
              <a:t>Proxy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Server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053859" y="2735767"/>
            <a:ext cx="2408681" cy="515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Interpreter</a:t>
            </a:r>
            <a:r>
              <a:rPr dirty="0" sz="1550" spc="1723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Interpreter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9944" y="3121452"/>
            <a:ext cx="5747467" cy="9687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Bilingual</a:t>
            </a:r>
            <a:r>
              <a:rPr dirty="0" sz="2800" spc="-3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Manager</a:t>
            </a:r>
            <a:r>
              <a:rPr dirty="0" sz="2800" spc="-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expensive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58544" y="3505210"/>
            <a:ext cx="3911908" cy="969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spc="-10">
                <a:solidFill>
                  <a:srgbClr val="000000"/>
                </a:solidFill>
                <a:latin typeface="Calibri"/>
                <a:cs typeface="Calibri"/>
              </a:rPr>
              <a:t>resource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800" spc="3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operation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527733" y="3681539"/>
            <a:ext cx="1073885" cy="7519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SNMPv1</a:t>
            </a:r>
          </a:p>
          <a:p>
            <a:pPr marL="82096" marR="0">
              <a:lnSpc>
                <a:spcPts val="1734"/>
              </a:lnSpc>
              <a:spcBef>
                <a:spcPts val="177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Agents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895927" y="3681540"/>
            <a:ext cx="1073885" cy="7519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4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SNMPv2</a:t>
            </a:r>
          </a:p>
          <a:p>
            <a:pPr marL="82063" marR="0">
              <a:lnSpc>
                <a:spcPts val="1734"/>
              </a:lnSpc>
              <a:spcBef>
                <a:spcPts val="177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Agents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579076" y="4430831"/>
            <a:ext cx="3500670" cy="5359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 b="1">
                <a:solidFill>
                  <a:srgbClr val="000000"/>
                </a:solidFill>
                <a:latin typeface="TOHPIU+CALIBRI,Bold"/>
                <a:cs typeface="TOHPIU+CALIBRI,Bold"/>
              </a:rPr>
              <a:t>Figure</a:t>
            </a:r>
            <a:r>
              <a:rPr dirty="0" sz="155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550" b="1">
                <a:solidFill>
                  <a:srgbClr val="000000"/>
                </a:solidFill>
                <a:latin typeface="TOHPIU+CALIBRI,Bold"/>
                <a:cs typeface="TOHPIU+CALIBRI,Bold"/>
              </a:rPr>
              <a:t>6.45</a:t>
            </a:r>
            <a:r>
              <a:rPr dirty="0" sz="155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550" b="1">
                <a:solidFill>
                  <a:srgbClr val="000000"/>
                </a:solidFill>
                <a:latin typeface="TOHPIU+CALIBRI,Bold"/>
                <a:cs typeface="TOHPIU+CALIBRI,Bold"/>
              </a:rPr>
              <a:t>SNMP</a:t>
            </a:r>
            <a:r>
              <a:rPr dirty="0" sz="155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550" b="1">
                <a:solidFill>
                  <a:srgbClr val="000000"/>
                </a:solidFill>
                <a:latin typeface="TOHPIU+CALIBRI,Bold"/>
                <a:cs typeface="TOHPIU+CALIBRI,Bold"/>
              </a:rPr>
              <a:t>Bi-lingual</a:t>
            </a:r>
            <a:r>
              <a:rPr dirty="0" sz="155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550" b="1">
                <a:solidFill>
                  <a:srgbClr val="000000"/>
                </a:solidFill>
                <a:latin typeface="TOHPIU+CALIBRI,Bold"/>
                <a:cs typeface="TOHPIU+CALIBRI,Bold"/>
              </a:rPr>
              <a:t>Manager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112754" y="6448631"/>
            <a:ext cx="383083" cy="41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944" y="652510"/>
            <a:ext cx="5113097" cy="151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MUNODC+Calibri-Light"/>
                <a:cs typeface="MUNODC+Calibri-Light"/>
              </a:rPr>
              <a:t>SNMP</a:t>
            </a:r>
            <a:r>
              <a:rPr dirty="0" sz="4400" spc="20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 spc="-67">
                <a:solidFill>
                  <a:srgbClr val="000000"/>
                </a:solidFill>
                <a:latin typeface="MUNODC+Calibri-Light"/>
                <a:cs typeface="MUNODC+Calibri-Light"/>
              </a:rPr>
              <a:t>Proxy</a:t>
            </a:r>
            <a:r>
              <a:rPr dirty="0" sz="4400" spc="129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MUNODC+Calibri-Light"/>
                <a:cs typeface="MUNODC+Calibri-Light"/>
              </a:rPr>
              <a:t>Server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0234" y="1885966"/>
            <a:ext cx="1220424" cy="3780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SNMPv2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Manager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21070" y="1872975"/>
            <a:ext cx="1630269" cy="3780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SNMP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v2-v1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Proxy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Server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11312" y="2040258"/>
            <a:ext cx="2035820" cy="5495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LKFPJG+ArialMT"/>
                <a:cs typeface="LKFPJG+ArialMT"/>
              </a:rPr>
              <a:t>SNMPv2</a:t>
            </a:r>
            <a:r>
              <a:rPr dirty="0" sz="16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650">
                <a:solidFill>
                  <a:srgbClr val="000000"/>
                </a:solidFill>
                <a:latin typeface="LKFPJG+ArialMT"/>
                <a:cs typeface="LKFPJG+ArialMT"/>
              </a:rPr>
              <a:t>Manager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81134" y="2341739"/>
            <a:ext cx="785873" cy="2999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12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GetRequest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78746" y="2327805"/>
            <a:ext cx="1077343" cy="11915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Pass-Through</a:t>
            </a:r>
          </a:p>
          <a:p>
            <a:pPr marL="0" marR="0">
              <a:lnSpc>
                <a:spcPts val="1214"/>
              </a:lnSpc>
              <a:spcBef>
                <a:spcPts val="2094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Pass-Through</a:t>
            </a:r>
          </a:p>
          <a:p>
            <a:pPr marL="0" marR="0">
              <a:lnSpc>
                <a:spcPts val="1214"/>
              </a:lnSpc>
              <a:spcBef>
                <a:spcPts val="2044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Pass-Through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29669" y="2341739"/>
            <a:ext cx="785873" cy="2999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12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GetRequest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529630" y="2545390"/>
            <a:ext cx="934916" cy="802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999" marR="0">
              <a:lnSpc>
                <a:spcPts val="18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LKFPJG+ArialMT"/>
                <a:cs typeface="LKFPJG+ArialMT"/>
              </a:rPr>
              <a:t>Proxy</a:t>
            </a:r>
          </a:p>
          <a:p>
            <a:pPr marL="0" marR="0">
              <a:lnSpc>
                <a:spcPts val="1852"/>
              </a:lnSpc>
              <a:spcBef>
                <a:spcPts val="86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LKFPJG+ArialMT"/>
                <a:cs typeface="LKFPJG+ArialMT"/>
              </a:rPr>
              <a:t>Server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07328" y="2755607"/>
            <a:ext cx="1105110" cy="7138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12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GetNextRequest</a:t>
            </a:r>
          </a:p>
          <a:p>
            <a:pPr marL="331996" marR="0">
              <a:lnSpc>
                <a:spcPts val="1012"/>
              </a:lnSpc>
              <a:spcBef>
                <a:spcPts val="2296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SetRequest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84305" y="2755608"/>
            <a:ext cx="1105050" cy="7138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2437" marR="0">
              <a:lnSpc>
                <a:spcPts val="1012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GetNextRequest</a:t>
            </a:r>
          </a:p>
          <a:p>
            <a:pPr marL="0" marR="0">
              <a:lnSpc>
                <a:spcPts val="1012"/>
              </a:lnSpc>
              <a:spcBef>
                <a:spcPts val="2296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SetRequest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146461" y="3486637"/>
            <a:ext cx="1867922" cy="529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Set:</a:t>
            </a: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1.</a:t>
            </a: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non-repeaters</a:t>
            </a: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=</a:t>
            </a:r>
            <a:r>
              <a:rPr dirty="0" sz="1100" spc="-1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0</a:t>
            </a:r>
          </a:p>
          <a:p>
            <a:pPr marL="291871" marR="0">
              <a:lnSpc>
                <a:spcPts val="1214"/>
              </a:lnSpc>
              <a:spcBef>
                <a:spcPts val="89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2.</a:t>
            </a: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max-repetitions</a:t>
            </a: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=</a:t>
            </a:r>
            <a:r>
              <a:rPr dirty="0" sz="1100" spc="-1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65530" y="3583345"/>
            <a:ext cx="1009853" cy="2999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12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GetBulkRequest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714932" y="3583346"/>
            <a:ext cx="1022614" cy="2999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12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GetNextRequest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757413" y="3836356"/>
            <a:ext cx="1145621" cy="8021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LKFPJG+ArialMT"/>
                <a:cs typeface="LKFPJG+ArialMT"/>
              </a:rPr>
              <a:t>SNMPv1</a:t>
            </a:r>
          </a:p>
          <a:p>
            <a:pPr marL="87651" marR="0">
              <a:lnSpc>
                <a:spcPts val="1852"/>
              </a:lnSpc>
              <a:spcBef>
                <a:spcPts val="86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LKFPJG+ArialMT"/>
                <a:cs typeface="LKFPJG+ArialMT"/>
              </a:rPr>
              <a:t>Agents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285891" y="3836356"/>
            <a:ext cx="1145621" cy="802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LKFPJG+ArialMT"/>
                <a:cs typeface="LKFPJG+ArialMT"/>
              </a:rPr>
              <a:t>SNMPv2</a:t>
            </a:r>
          </a:p>
          <a:p>
            <a:pPr marL="87616" marR="0">
              <a:lnSpc>
                <a:spcPts val="1852"/>
              </a:lnSpc>
              <a:spcBef>
                <a:spcPts val="86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LKFPJG+ArialMT"/>
                <a:cs typeface="LKFPJG+ArialMT"/>
              </a:rPr>
              <a:t>Agents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78746" y="3883262"/>
            <a:ext cx="1077343" cy="363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Pass-Through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80935" y="4049005"/>
            <a:ext cx="689908" cy="2999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12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Response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316210" y="4049005"/>
            <a:ext cx="4624030" cy="465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12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Exception:</a:t>
            </a: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For</a:t>
            </a: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'tooBig'</a:t>
            </a: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error,</a:t>
            </a: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contents</a:t>
            </a: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of</a:t>
            </a: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variable-bindings</a:t>
            </a: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field</a:t>
            </a:r>
            <a:r>
              <a:rPr dirty="0" sz="900" spc="728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GetResponse</a:t>
            </a:r>
          </a:p>
          <a:p>
            <a:pPr marL="1353202" marR="0">
              <a:lnSpc>
                <a:spcPts val="1214"/>
              </a:lnSpc>
              <a:spcBef>
                <a:spcPts val="84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removed</a:t>
            </a: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868175" y="4417900"/>
            <a:ext cx="2402184" cy="363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Prepend</a:t>
            </a: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VarBind:</a:t>
            </a: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1.</a:t>
            </a: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sysUpTime.0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371870" y="4514608"/>
            <a:ext cx="900789" cy="2999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12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SNMPv2-Trap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814870" y="4514608"/>
            <a:ext cx="408190" cy="2999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12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Trap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13088" y="4583447"/>
            <a:ext cx="1345995" cy="3637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2.</a:t>
            </a: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100">
                <a:solidFill>
                  <a:srgbClr val="000000"/>
                </a:solidFill>
                <a:latin typeface="LKFPJG+ArialMT"/>
                <a:cs typeface="LKFPJG+ArialMT"/>
              </a:rPr>
              <a:t>snmpTrapOID.0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236086" y="4832277"/>
            <a:ext cx="4779255" cy="5713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 b="1">
                <a:solidFill>
                  <a:srgbClr val="000000"/>
                </a:solidFill>
                <a:latin typeface="TOHPIU+CALIBRI,Bold"/>
                <a:cs typeface="TOHPIU+CALIBRI,Bold"/>
              </a:rPr>
              <a:t>Figure</a:t>
            </a:r>
            <a:r>
              <a:rPr dirty="0" sz="165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650" b="1">
                <a:solidFill>
                  <a:srgbClr val="000000"/>
                </a:solidFill>
                <a:latin typeface="TOHPIU+CALIBRI,Bold"/>
                <a:cs typeface="TOHPIU+CALIBRI,Bold"/>
              </a:rPr>
              <a:t>6.46</a:t>
            </a:r>
            <a:r>
              <a:rPr dirty="0" sz="165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650" b="1">
                <a:solidFill>
                  <a:srgbClr val="000000"/>
                </a:solidFill>
                <a:latin typeface="TOHPIU+CALIBRI,Bold"/>
                <a:cs typeface="TOHPIU+CALIBRI,Bold"/>
              </a:rPr>
              <a:t>SNMPv2</a:t>
            </a:r>
            <a:r>
              <a:rPr dirty="0" sz="165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650" b="1">
                <a:solidFill>
                  <a:srgbClr val="000000"/>
                </a:solidFill>
                <a:latin typeface="TOHPIU+CALIBRI,Bold"/>
                <a:cs typeface="TOHPIU+CALIBRI,Bold"/>
              </a:rPr>
              <a:t>Proxy</a:t>
            </a:r>
            <a:r>
              <a:rPr dirty="0" sz="165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650" b="1">
                <a:solidFill>
                  <a:srgbClr val="000000"/>
                </a:solidFill>
                <a:latin typeface="TOHPIU+CALIBRI,Bold"/>
                <a:cs typeface="TOHPIU+CALIBRI,Bold"/>
              </a:rPr>
              <a:t>Server</a:t>
            </a:r>
            <a:r>
              <a:rPr dirty="0" sz="165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650" b="1">
                <a:solidFill>
                  <a:srgbClr val="000000"/>
                </a:solidFill>
                <a:latin typeface="TOHPIU+CALIBRI,Bold"/>
                <a:cs typeface="TOHPIU+CALIBRI,Bold"/>
              </a:rPr>
              <a:t>Configuration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854474" y="4968426"/>
            <a:ext cx="2433740" cy="3780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TOHPIU+CALIBRI,Bold"/>
                <a:cs typeface="TOHPIU+CALIBRI,Bold"/>
              </a:rPr>
              <a:t>Figure</a:t>
            </a:r>
            <a:r>
              <a:rPr dirty="0" sz="11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100" b="1">
                <a:solidFill>
                  <a:srgbClr val="000000"/>
                </a:solidFill>
                <a:latin typeface="TOHPIU+CALIBRI,Bold"/>
                <a:cs typeface="TOHPIU+CALIBRI,Bold"/>
              </a:rPr>
              <a:t>6.47</a:t>
            </a:r>
            <a:r>
              <a:rPr dirty="0" sz="11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100" b="1">
                <a:solidFill>
                  <a:srgbClr val="000000"/>
                </a:solidFill>
                <a:latin typeface="TOHPIU+CALIBRI,Bold"/>
                <a:cs typeface="TOHPIU+CALIBRI,Bold"/>
              </a:rPr>
              <a:t>SNMP</a:t>
            </a:r>
            <a:r>
              <a:rPr dirty="0" sz="11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100" b="1">
                <a:solidFill>
                  <a:srgbClr val="000000"/>
                </a:solidFill>
                <a:latin typeface="TOHPIU+CALIBRI,Bold"/>
                <a:cs typeface="TOHPIU+CALIBRI,Bold"/>
              </a:rPr>
              <a:t>v2-v1</a:t>
            </a:r>
            <a:r>
              <a:rPr dirty="0" sz="11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100" b="1">
                <a:solidFill>
                  <a:srgbClr val="000000"/>
                </a:solidFill>
                <a:latin typeface="TOHPIU+CALIBRI,Bold"/>
                <a:cs typeface="TOHPIU+CALIBRI,Bold"/>
              </a:rPr>
              <a:t>Proxy</a:t>
            </a:r>
            <a:r>
              <a:rPr dirty="0" sz="11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100" b="1">
                <a:solidFill>
                  <a:srgbClr val="000000"/>
                </a:solidFill>
                <a:latin typeface="TOHPIU+CALIBRI,Bold"/>
                <a:cs typeface="TOHPIU+CALIBRI,Bold"/>
              </a:rPr>
              <a:t>Server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112754" y="6448631"/>
            <a:ext cx="383083" cy="41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28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944" y="652510"/>
            <a:ext cx="2951471" cy="151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MUNODC+Calibri-Light"/>
                <a:cs typeface="MUNODC+Calibri-Light"/>
              </a:rPr>
              <a:t>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944" y="1822369"/>
            <a:ext cx="7226492" cy="30148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SNMPv2</a:t>
            </a:r>
            <a:r>
              <a:rPr dirty="0" sz="2800" spc="-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major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changes</a:t>
            </a:r>
          </a:p>
          <a:p>
            <a:pPr marL="0" marR="0">
              <a:lnSpc>
                <a:spcPts val="3430"/>
              </a:lnSpc>
              <a:spcBef>
                <a:spcPts val="651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Get-bulk</a:t>
            </a:r>
            <a:r>
              <a:rPr dirty="0" sz="2800" spc="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1">
                <a:solidFill>
                  <a:srgbClr val="000000"/>
                </a:solidFill>
                <a:latin typeface="Calibri"/>
                <a:cs typeface="Calibri"/>
              </a:rPr>
              <a:t>request</a:t>
            </a:r>
            <a:r>
              <a:rPr dirty="0" sz="2800" spc="1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information-request</a:t>
            </a:r>
          </a:p>
          <a:p>
            <a:pPr marL="0" marR="0">
              <a:lnSpc>
                <a:spcPts val="3430"/>
              </a:lnSpc>
              <a:spcBef>
                <a:spcPts val="60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pc="10">
                <a:solidFill>
                  <a:srgbClr val="000000"/>
                </a:solidFill>
                <a:latin typeface="Calibri"/>
                <a:cs typeface="Calibri"/>
              </a:rPr>
              <a:t>SNMP</a:t>
            </a:r>
            <a:r>
              <a:rPr dirty="0" sz="2800" spc="-3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MIB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modifications</a:t>
            </a:r>
          </a:p>
          <a:p>
            <a:pPr marL="0" marR="0">
              <a:lnSpc>
                <a:spcPts val="3427"/>
              </a:lnSpc>
              <a:spcBef>
                <a:spcPts val="58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Incompatibility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dirty="0" sz="2800" spc="-2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SNMPv1</a:t>
            </a:r>
          </a:p>
          <a:p>
            <a:pPr marL="0" marR="0">
              <a:lnSpc>
                <a:spcPts val="3427"/>
              </a:lnSpc>
              <a:spcBef>
                <a:spcPts val="606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000000"/>
                </a:solidFill>
                <a:latin typeface="Calibri"/>
                <a:cs typeface="Calibri"/>
              </a:rPr>
              <a:t>Proxy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server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944" y="4380240"/>
            <a:ext cx="3350258" cy="969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Bilingual</a:t>
            </a:r>
            <a:r>
              <a:rPr dirty="0" sz="2800" spc="-2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manager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88954" y="6448631"/>
            <a:ext cx="305841" cy="41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944" y="652510"/>
            <a:ext cx="6217460" cy="151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10">
                <a:solidFill>
                  <a:srgbClr val="000000"/>
                </a:solidFill>
                <a:latin typeface="MUNODC+Calibri-Light"/>
                <a:cs typeface="MUNODC+Calibri-Light"/>
              </a:rPr>
              <a:t>SNMPv2</a:t>
            </a:r>
            <a:r>
              <a:rPr dirty="0" sz="4400" spc="15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MUNODC+Calibri-Light"/>
                <a:cs typeface="MUNODC+Calibri-Light"/>
              </a:rPr>
              <a:t>Major</a:t>
            </a:r>
            <a:r>
              <a:rPr dirty="0" sz="4400" spc="37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MUNODC+Calibri-Light"/>
                <a:cs typeface="MUNODC+Calibri-Light"/>
              </a:rPr>
              <a:t>Changes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944" y="1766192"/>
            <a:ext cx="4991809" cy="1708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6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Bulk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 spc="-17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dirty="0" sz="2600" spc="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 spc="-23">
                <a:solidFill>
                  <a:srgbClr val="000000"/>
                </a:solidFill>
                <a:latin typeface="Calibri"/>
                <a:cs typeface="Calibri"/>
              </a:rPr>
              <a:t>transfer</a:t>
            </a:r>
          </a:p>
          <a:p>
            <a:pPr marL="0" marR="0">
              <a:lnSpc>
                <a:spcPts val="3166"/>
              </a:lnSpc>
              <a:spcBef>
                <a:spcPts val="25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6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Manager-to-manager</a:t>
            </a:r>
            <a:r>
              <a:rPr dirty="0" sz="2600" spc="7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message</a:t>
            </a:r>
          </a:p>
          <a:p>
            <a:pPr marL="0" marR="0">
              <a:lnSpc>
                <a:spcPts val="3164"/>
              </a:lnSpc>
              <a:spcBef>
                <a:spcPts val="3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6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Enhancements</a:t>
            </a:r>
            <a:r>
              <a:rPr dirty="0" sz="2600" spc="-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 spc="-3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600" spc="3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SMI:</a:t>
            </a:r>
            <a:r>
              <a:rPr dirty="0" sz="2600" spc="3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SMIv2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87094" y="2931333"/>
            <a:ext cx="6270073" cy="13593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8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200" spc="4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Module</a:t>
            </a:r>
            <a:r>
              <a:rPr dirty="0" sz="2200" spc="-3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definitions:</a:t>
            </a:r>
            <a:r>
              <a:rPr dirty="0" sz="2200" spc="-3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MODULE-IDENTITY</a:t>
            </a:r>
            <a:r>
              <a:rPr dirty="0" sz="2200" spc="-6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macro</a:t>
            </a:r>
          </a:p>
          <a:p>
            <a:pPr marL="0" marR="0">
              <a:lnSpc>
                <a:spcPts val="235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200" spc="4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Object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definitions:</a:t>
            </a:r>
            <a:r>
              <a:rPr dirty="0" sz="2200" spc="-5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OBJECT-TYPE</a:t>
            </a:r>
            <a:r>
              <a:rPr dirty="0" sz="2200" spc="-1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macro</a:t>
            </a:r>
          </a:p>
          <a:p>
            <a:pPr marL="0" marR="0">
              <a:lnSpc>
                <a:spcPts val="235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200" spc="4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 spc="-61">
                <a:solidFill>
                  <a:srgbClr val="000000"/>
                </a:solidFill>
                <a:latin typeface="Calibri"/>
                <a:cs typeface="Calibri"/>
              </a:rPr>
              <a:t>Tra</a:t>
            </a:r>
            <a:r>
              <a:rPr dirty="0" sz="2200" spc="-49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definitions:</a:t>
            </a:r>
            <a:r>
              <a:rPr dirty="0" sz="2200" spc="-5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000000"/>
                </a:solidFill>
                <a:latin typeface="Calibri"/>
                <a:cs typeface="Calibri"/>
              </a:rPr>
              <a:t>NOTIFICATION-TYPE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macro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944" y="3876297"/>
            <a:ext cx="3373333" cy="897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6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 spc="-41">
                <a:solidFill>
                  <a:srgbClr val="000000"/>
                </a:solidFill>
                <a:latin typeface="Calibri"/>
                <a:cs typeface="Calibri"/>
              </a:rPr>
              <a:t>Textual</a:t>
            </a:r>
            <a:r>
              <a:rPr dirty="0" sz="2600" spc="7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 spc="-11">
                <a:solidFill>
                  <a:srgbClr val="000000"/>
                </a:solidFill>
                <a:latin typeface="Calibri"/>
                <a:cs typeface="Calibri"/>
              </a:rPr>
              <a:t>conventions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944" y="4278343"/>
            <a:ext cx="5557984" cy="17086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6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6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Conformance</a:t>
            </a:r>
            <a:r>
              <a:rPr dirty="0" sz="2600" spc="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 spc="-15">
                <a:solidFill>
                  <a:srgbClr val="000000"/>
                </a:solidFill>
                <a:latin typeface="Calibri"/>
                <a:cs typeface="Calibri"/>
              </a:rPr>
              <a:t>statements</a:t>
            </a:r>
          </a:p>
          <a:p>
            <a:pPr marL="0" marR="0">
              <a:lnSpc>
                <a:spcPts val="3164"/>
              </a:lnSpc>
              <a:spcBef>
                <a:spcPts val="3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6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 spc="-23">
                <a:solidFill>
                  <a:srgbClr val="000000"/>
                </a:solidFill>
                <a:latin typeface="Calibri"/>
                <a:cs typeface="Calibri"/>
              </a:rPr>
              <a:t>Row</a:t>
            </a:r>
            <a:r>
              <a:rPr dirty="0" sz="2600" spc="2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creation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600" spc="-1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deletion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600" spc="1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table</a:t>
            </a:r>
          </a:p>
          <a:p>
            <a:pPr marL="0" marR="0">
              <a:lnSpc>
                <a:spcPts val="3166"/>
              </a:lnSpc>
              <a:spcBef>
                <a:spcPts val="25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6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MIB</a:t>
            </a:r>
            <a:r>
              <a:rPr dirty="0" sz="2600" spc="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enhancements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944" y="5492398"/>
            <a:ext cx="3384610" cy="897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4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6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 spc="-23">
                <a:solidFill>
                  <a:srgbClr val="000000"/>
                </a:solidFill>
                <a:latin typeface="Calibri"/>
                <a:cs typeface="Calibri"/>
              </a:rPr>
              <a:t>Transport</a:t>
            </a:r>
            <a:r>
              <a:rPr dirty="0" sz="2600" spc="3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mappings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88954" y="6448631"/>
            <a:ext cx="305841" cy="41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944" y="652510"/>
            <a:ext cx="6217460" cy="151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10">
                <a:solidFill>
                  <a:srgbClr val="000000"/>
                </a:solidFill>
                <a:latin typeface="MUNODC+Calibri-Light"/>
                <a:cs typeface="MUNODC+Calibri-Light"/>
              </a:rPr>
              <a:t>SNMPv2</a:t>
            </a:r>
            <a:r>
              <a:rPr dirty="0" sz="4400" spc="15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MUNODC+Calibri-Light"/>
                <a:cs typeface="MUNODC+Calibri-Light"/>
              </a:rPr>
              <a:t>Major</a:t>
            </a:r>
            <a:r>
              <a:rPr dirty="0" sz="4400" spc="37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MUNODC+Calibri-Light"/>
                <a:cs typeface="MUNODC+Calibri-Light"/>
              </a:rPr>
              <a:t>Changes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944" y="1822369"/>
            <a:ext cx="11827846" cy="14808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Security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000000"/>
                </a:solidFill>
                <a:latin typeface="Calibri"/>
                <a:cs typeface="Calibri"/>
              </a:rPr>
              <a:t>features,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originally</a:t>
            </a:r>
            <a:r>
              <a:rPr dirty="0" sz="2800" spc="-7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800" spc="3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be</a:t>
            </a:r>
            <a:r>
              <a:rPr dirty="0" sz="2800" spc="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800" spc="1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SNMPv2</a:t>
            </a:r>
            <a:r>
              <a:rPr dirty="0" sz="2800" spc="-1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moved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800" spc="3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SNMPv3</a:t>
            </a:r>
          </a:p>
          <a:p>
            <a:pPr marL="0" marR="0">
              <a:lnSpc>
                <a:spcPts val="3430"/>
              </a:lnSpc>
              <a:spcBef>
                <a:spcPts val="651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8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pc="-31">
                <a:solidFill>
                  <a:srgbClr val="000000"/>
                </a:solidFill>
                <a:latin typeface="Calibri"/>
                <a:cs typeface="Calibri"/>
              </a:rPr>
              <a:t>Like</a:t>
            </a:r>
            <a:r>
              <a:rPr dirty="0" sz="2800" spc="2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SNMPv1,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SNMPv2</a:t>
            </a:r>
            <a:r>
              <a:rPr dirty="0" sz="2800" spc="-17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community-based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administrative</a:t>
            </a:r>
            <a:r>
              <a:rPr dirty="0" sz="2800" spc="-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framework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88954" y="6448631"/>
            <a:ext cx="305841" cy="41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944" y="652510"/>
            <a:ext cx="6197942" cy="151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10">
                <a:solidFill>
                  <a:srgbClr val="000000"/>
                </a:solidFill>
                <a:latin typeface="MUNODC+Calibri-Light"/>
                <a:cs typeface="MUNODC+Calibri-Light"/>
              </a:rPr>
              <a:t>SNMPv2</a:t>
            </a:r>
            <a:r>
              <a:rPr dirty="0" sz="4400" spc="15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 spc="-23">
                <a:solidFill>
                  <a:srgbClr val="000000"/>
                </a:solidFill>
                <a:latin typeface="MUNODC+Calibri-Light"/>
                <a:cs typeface="MUNODC+Calibri-Light"/>
              </a:rPr>
              <a:t>Internet</a:t>
            </a:r>
            <a:r>
              <a:rPr dirty="0" sz="4400" spc="111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 spc="-30">
                <a:solidFill>
                  <a:srgbClr val="000000"/>
                </a:solidFill>
                <a:latin typeface="MUNODC+Calibri-Light"/>
                <a:cs typeface="MUNODC+Calibri-Light"/>
              </a:rPr>
              <a:t>Group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37197" y="1627665"/>
            <a:ext cx="1032715" cy="753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753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internet</a:t>
            </a:r>
          </a:p>
          <a:p>
            <a:pPr marL="0" marR="0">
              <a:lnSpc>
                <a:spcPts val="1739"/>
              </a:lnSpc>
              <a:spcBef>
                <a:spcPts val="177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{1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3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6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1}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18342" y="2932556"/>
            <a:ext cx="1296671" cy="9013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0649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SNMPv2</a:t>
            </a:r>
          </a:p>
          <a:p>
            <a:pPr marL="0" marR="0">
              <a:lnSpc>
                <a:spcPts val="1739"/>
              </a:lnSpc>
              <a:spcBef>
                <a:spcPts val="1343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snmpv2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46454" y="3317767"/>
            <a:ext cx="1054099" cy="753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directory</a:t>
            </a:r>
          </a:p>
          <a:p>
            <a:pPr marL="258479" marR="0">
              <a:lnSpc>
                <a:spcPts val="1739"/>
              </a:lnSpc>
              <a:spcBef>
                <a:spcPts val="177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(1)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62600" y="3317767"/>
            <a:ext cx="790018" cy="753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mgmt</a:t>
            </a:r>
          </a:p>
          <a:p>
            <a:pPr marL="126486" marR="0">
              <a:lnSpc>
                <a:spcPts val="1739"/>
              </a:lnSpc>
              <a:spcBef>
                <a:spcPts val="177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(2)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27686" y="3317767"/>
            <a:ext cx="1428245" cy="753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experimental</a:t>
            </a:r>
          </a:p>
          <a:p>
            <a:pPr marL="445585" marR="0">
              <a:lnSpc>
                <a:spcPts val="1739"/>
              </a:lnSpc>
              <a:spcBef>
                <a:spcPts val="177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(3)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81498" y="3317767"/>
            <a:ext cx="889251" cy="753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private</a:t>
            </a:r>
          </a:p>
          <a:p>
            <a:pPr marL="175958" marR="0">
              <a:lnSpc>
                <a:spcPts val="1739"/>
              </a:lnSpc>
              <a:spcBef>
                <a:spcPts val="177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(4)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39763" y="3317767"/>
            <a:ext cx="977086" cy="753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security</a:t>
            </a:r>
          </a:p>
          <a:p>
            <a:pPr marL="219989" marR="0">
              <a:lnSpc>
                <a:spcPts val="1739"/>
              </a:lnSpc>
              <a:spcBef>
                <a:spcPts val="177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(5)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643938" y="3554810"/>
            <a:ext cx="537136" cy="5161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LKFPJG+ArialMT"/>
                <a:cs typeface="LKFPJG+ArialMT"/>
              </a:rPr>
              <a:t>(6)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152946" y="4464085"/>
            <a:ext cx="3300447" cy="536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 b="1">
                <a:solidFill>
                  <a:srgbClr val="000000"/>
                </a:solidFill>
                <a:latin typeface="TOHPIU+CALIBRI,Bold"/>
                <a:cs typeface="TOHPIU+CALIBRI,Bold"/>
              </a:rPr>
              <a:t>Figure</a:t>
            </a:r>
            <a:r>
              <a:rPr dirty="0" sz="155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550" b="1">
                <a:solidFill>
                  <a:srgbClr val="000000"/>
                </a:solidFill>
                <a:latin typeface="TOHPIU+CALIBRI,Bold"/>
                <a:cs typeface="TOHPIU+CALIBRI,Bold"/>
              </a:rPr>
              <a:t>6.1</a:t>
            </a:r>
            <a:r>
              <a:rPr dirty="0" sz="1550" spc="355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550" b="1">
                <a:solidFill>
                  <a:srgbClr val="000000"/>
                </a:solidFill>
                <a:latin typeface="TOHPIU+CALIBRI,Bold"/>
                <a:cs typeface="TOHPIU+CALIBRI,Bold"/>
              </a:rPr>
              <a:t>SNMPv2</a:t>
            </a:r>
            <a:r>
              <a:rPr dirty="0" sz="155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550" b="1">
                <a:solidFill>
                  <a:srgbClr val="000000"/>
                </a:solidFill>
                <a:latin typeface="TOHPIU+CALIBRI,Bold"/>
                <a:cs typeface="TOHPIU+CALIBRI,Bold"/>
              </a:rPr>
              <a:t>Internet</a:t>
            </a:r>
            <a:r>
              <a:rPr dirty="0" sz="155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550" b="1">
                <a:solidFill>
                  <a:srgbClr val="000000"/>
                </a:solidFill>
                <a:latin typeface="TOHPIU+CALIBRI,Bold"/>
                <a:cs typeface="TOHPIU+CALIBRI,Bold"/>
              </a:rPr>
              <a:t>Group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81074" y="5010828"/>
            <a:ext cx="6885286" cy="18956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400" spc="8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LKFPJG+ArialMT"/>
                <a:cs typeface="LKFPJG+ArialMT"/>
              </a:rPr>
              <a:t>Objects</a:t>
            </a:r>
            <a:r>
              <a:rPr dirty="0" sz="2400" spc="-21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LKFPJG+ArialMT"/>
                <a:cs typeface="LKFPJG+ArialMT"/>
              </a:rPr>
              <a:t>added</a:t>
            </a:r>
            <a:r>
              <a:rPr dirty="0" sz="2400" spc="-43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LKFPJG+ArialMT"/>
                <a:cs typeface="LKFPJG+ArialMT"/>
              </a:rPr>
              <a:t>to</a:t>
            </a:r>
            <a:r>
              <a:rPr dirty="0" sz="24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LKFPJG+ArialMT"/>
                <a:cs typeface="LKFPJG+ArialMT"/>
              </a:rPr>
              <a:t>System</a:t>
            </a:r>
            <a:r>
              <a:rPr dirty="0" sz="24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LKFPJG+ArialMT"/>
                <a:cs typeface="LKFPJG+ArialMT"/>
              </a:rPr>
              <a:t>group</a:t>
            </a:r>
          </a:p>
          <a:p>
            <a:pPr marL="0" marR="0">
              <a:lnSpc>
                <a:spcPts val="2683"/>
              </a:lnSpc>
              <a:spcBef>
                <a:spcPts val="196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400" spc="8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LKFPJG+ArialMT"/>
                <a:cs typeface="LKFPJG+ArialMT"/>
              </a:rPr>
              <a:t>Extensive</a:t>
            </a:r>
            <a:r>
              <a:rPr dirty="0" sz="2400" spc="25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LKFPJG+ArialMT"/>
                <a:cs typeface="LKFPJG+ArialMT"/>
              </a:rPr>
              <a:t>modification</a:t>
            </a:r>
            <a:r>
              <a:rPr dirty="0" sz="2400" spc="-66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LKFPJG+ArialMT"/>
                <a:cs typeface="LKFPJG+ArialMT"/>
              </a:rPr>
              <a:t>of</a:t>
            </a:r>
            <a:r>
              <a:rPr dirty="0" sz="2400" spc="-2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LKFPJG+ArialMT"/>
                <a:cs typeface="LKFPJG+ArialMT"/>
              </a:rPr>
              <a:t>the</a:t>
            </a:r>
            <a:r>
              <a:rPr dirty="0" sz="2400" spc="-18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LKFPJG+ArialMT"/>
                <a:cs typeface="LKFPJG+ArialMT"/>
              </a:rPr>
              <a:t>SNMP</a:t>
            </a:r>
            <a:r>
              <a:rPr dirty="0" sz="2400" spc="-38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LKFPJG+ArialMT"/>
                <a:cs typeface="LKFPJG+ArialMT"/>
              </a:rPr>
              <a:t>group</a:t>
            </a:r>
          </a:p>
          <a:p>
            <a:pPr marL="0" marR="0">
              <a:lnSpc>
                <a:spcPts val="2681"/>
              </a:lnSpc>
              <a:spcBef>
                <a:spcPts val="15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400" spc="8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LKFPJG+ArialMT"/>
                <a:cs typeface="LKFPJG+ArialMT"/>
              </a:rPr>
              <a:t>Additional</a:t>
            </a:r>
            <a:r>
              <a:rPr dirty="0" sz="2400" spc="-14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LKFPJG+ArialMT"/>
                <a:cs typeface="LKFPJG+ArialMT"/>
              </a:rPr>
              <a:t>SNMPv2</a:t>
            </a:r>
            <a:r>
              <a:rPr dirty="0" sz="2400" spc="12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LKFPJG+ArialMT"/>
                <a:cs typeface="LKFPJG+ArialMT"/>
              </a:rPr>
              <a:t>group</a:t>
            </a:r>
            <a:r>
              <a:rPr dirty="0" sz="24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LKFPJG+ArialMT"/>
                <a:cs typeface="LKFPJG+ArialMT"/>
              </a:rPr>
              <a:t>added</a:t>
            </a:r>
          </a:p>
          <a:p>
            <a:pPr marL="0" marR="0">
              <a:lnSpc>
                <a:spcPts val="2681"/>
              </a:lnSpc>
              <a:spcBef>
                <a:spcPts val="20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WQALVL+ArialMT"/>
                <a:cs typeface="WQALVL+ArialMT"/>
              </a:rPr>
              <a:t>•</a:t>
            </a:r>
            <a:r>
              <a:rPr dirty="0" sz="2400" spc="8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LKFPJG+ArialMT"/>
                <a:cs typeface="LKFPJG+ArialMT"/>
              </a:rPr>
              <a:t>Security</a:t>
            </a:r>
            <a:r>
              <a:rPr dirty="0" sz="24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LKFPJG+ArialMT"/>
                <a:cs typeface="LKFPJG+ArialMT"/>
              </a:rPr>
              <a:t>group</a:t>
            </a:r>
            <a:r>
              <a:rPr dirty="0" sz="24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LKFPJG+ArialMT"/>
                <a:cs typeface="LKFPJG+ArialMT"/>
              </a:rPr>
              <a:t>is</a:t>
            </a:r>
            <a:r>
              <a:rPr dirty="0" sz="24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LKFPJG+ArialMT"/>
                <a:cs typeface="LKFPJG+ArialMT"/>
              </a:rPr>
              <a:t>a</a:t>
            </a:r>
            <a:r>
              <a:rPr dirty="0" sz="24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LKFPJG+ArialMT"/>
                <a:cs typeface="LKFPJG+ArialMT"/>
              </a:rPr>
              <a:t>placeholder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188954" y="6448631"/>
            <a:ext cx="305841" cy="41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944" y="652510"/>
            <a:ext cx="6599103" cy="151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10">
                <a:solidFill>
                  <a:srgbClr val="000000"/>
                </a:solidFill>
                <a:latin typeface="MUNODC+Calibri-Light"/>
                <a:cs typeface="MUNODC+Calibri-Light"/>
              </a:rPr>
              <a:t>SNMPv2</a:t>
            </a:r>
            <a:r>
              <a:rPr dirty="0" sz="4400" spc="15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MUNODC+Calibri-Light"/>
                <a:cs typeface="MUNODC+Calibri-Light"/>
              </a:rPr>
              <a:t>NM</a:t>
            </a:r>
            <a:r>
              <a:rPr dirty="0" sz="4400" spc="25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 spc="-23">
                <a:solidFill>
                  <a:srgbClr val="000000"/>
                </a:solidFill>
                <a:latin typeface="MUNODC+Calibri-Light"/>
                <a:cs typeface="MUNODC+Calibri-Light"/>
              </a:rPr>
              <a:t>Architecture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85767" y="1666943"/>
            <a:ext cx="879250" cy="30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15">
                <a:solidFill>
                  <a:srgbClr val="000000"/>
                </a:solidFill>
                <a:latin typeface="Calibri"/>
                <a:cs typeface="Calibri"/>
              </a:rPr>
              <a:t>SNMP</a:t>
            </a:r>
            <a:r>
              <a:rPr dirty="0" sz="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900" spc="-12">
                <a:solidFill>
                  <a:srgbClr val="000000"/>
                </a:solidFill>
                <a:latin typeface="Calibri"/>
                <a:cs typeface="Calibri"/>
              </a:rPr>
              <a:t>Manager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65354" y="1666943"/>
            <a:ext cx="879251" cy="30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15">
                <a:solidFill>
                  <a:srgbClr val="000000"/>
                </a:solidFill>
                <a:latin typeface="Calibri"/>
                <a:cs typeface="Calibri"/>
              </a:rPr>
              <a:t>SNMP</a:t>
            </a:r>
            <a:r>
              <a:rPr dirty="0" sz="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900" spc="-12">
                <a:solidFill>
                  <a:srgbClr val="000000"/>
                </a:solidFill>
                <a:latin typeface="Calibri"/>
                <a:cs typeface="Calibri"/>
              </a:rPr>
              <a:t>Manager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97891" y="1666943"/>
            <a:ext cx="740311" cy="30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15">
                <a:solidFill>
                  <a:srgbClr val="000000"/>
                </a:solidFill>
                <a:latin typeface="Calibri"/>
                <a:cs typeface="Calibri"/>
              </a:rPr>
              <a:t>SNMP</a:t>
            </a:r>
            <a:r>
              <a:rPr dirty="0" sz="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900" spc="-11">
                <a:solidFill>
                  <a:srgbClr val="000000"/>
                </a:solidFill>
                <a:latin typeface="Calibri"/>
                <a:cs typeface="Calibri"/>
              </a:rPr>
              <a:t>Agent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84010" y="2057497"/>
            <a:ext cx="684378" cy="440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10">
                <a:solidFill>
                  <a:srgbClr val="000000"/>
                </a:solidFill>
                <a:latin typeface="Calibri"/>
                <a:cs typeface="Calibri"/>
              </a:rPr>
              <a:t>Application</a:t>
            </a:r>
          </a:p>
          <a:p>
            <a:pPr marL="157709" marR="0">
              <a:lnSpc>
                <a:spcPts val="1051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12">
                <a:solidFill>
                  <a:srgbClr val="000000"/>
                </a:solidFill>
                <a:latin typeface="Calibri"/>
                <a:cs typeface="Calibri"/>
              </a:rPr>
              <a:t>PDU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88809" y="2088853"/>
            <a:ext cx="684378" cy="4409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10">
                <a:solidFill>
                  <a:srgbClr val="000000"/>
                </a:solidFill>
                <a:latin typeface="Calibri"/>
                <a:cs typeface="Calibri"/>
              </a:rPr>
              <a:t>Application</a:t>
            </a:r>
          </a:p>
          <a:p>
            <a:pPr marL="157709" marR="0">
              <a:lnSpc>
                <a:spcPts val="1051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12">
                <a:solidFill>
                  <a:srgbClr val="000000"/>
                </a:solidFill>
                <a:latin typeface="Calibri"/>
                <a:cs typeface="Calibri"/>
              </a:rPr>
              <a:t>PDU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75595" y="2219308"/>
            <a:ext cx="963403" cy="4294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17">
                <a:solidFill>
                  <a:srgbClr val="000000"/>
                </a:solidFill>
                <a:latin typeface="LKFPJG+ArialMT"/>
                <a:cs typeface="LKFPJG+ArialMT"/>
              </a:rPr>
              <a:t>SNMP</a:t>
            </a: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900" spc="-14">
                <a:solidFill>
                  <a:srgbClr val="000000"/>
                </a:solidFill>
                <a:latin typeface="LKFPJG+ArialMT"/>
                <a:cs typeface="LKFPJG+ArialMT"/>
              </a:rPr>
              <a:t>Manager</a:t>
            </a:r>
          </a:p>
          <a:p>
            <a:pPr marL="123662" marR="0">
              <a:lnSpc>
                <a:spcPts val="979"/>
              </a:lnSpc>
              <a:spcBef>
                <a:spcPts val="22"/>
              </a:spcBef>
              <a:spcAft>
                <a:spcPts val="0"/>
              </a:spcAft>
            </a:pPr>
            <a:r>
              <a:rPr dirty="0" sz="900" spc="-10">
                <a:solidFill>
                  <a:srgbClr val="000000"/>
                </a:solidFill>
                <a:latin typeface="LKFPJG+ArialMT"/>
                <a:cs typeface="LKFPJG+ArialMT"/>
              </a:rPr>
              <a:t>Application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755136" y="2219308"/>
            <a:ext cx="963403" cy="4294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17">
                <a:solidFill>
                  <a:srgbClr val="000000"/>
                </a:solidFill>
                <a:latin typeface="LKFPJG+ArialMT"/>
                <a:cs typeface="LKFPJG+ArialMT"/>
              </a:rPr>
              <a:t>SNMP</a:t>
            </a: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900" spc="-14">
                <a:solidFill>
                  <a:srgbClr val="000000"/>
                </a:solidFill>
                <a:latin typeface="LKFPJG+ArialMT"/>
                <a:cs typeface="LKFPJG+ArialMT"/>
              </a:rPr>
              <a:t>Manager</a:t>
            </a:r>
          </a:p>
          <a:p>
            <a:pPr marL="123662" marR="0">
              <a:lnSpc>
                <a:spcPts val="979"/>
              </a:lnSpc>
              <a:spcBef>
                <a:spcPts val="22"/>
              </a:spcBef>
              <a:spcAft>
                <a:spcPts val="0"/>
              </a:spcAft>
            </a:pPr>
            <a:r>
              <a:rPr dirty="0" sz="900" spc="-10">
                <a:solidFill>
                  <a:srgbClr val="000000"/>
                </a:solidFill>
                <a:latin typeface="LKFPJG+ArialMT"/>
                <a:cs typeface="LKFPJG+ArialMT"/>
              </a:rPr>
              <a:t>Application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292405" y="2219308"/>
            <a:ext cx="814949" cy="4294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17">
                <a:solidFill>
                  <a:srgbClr val="000000"/>
                </a:solidFill>
                <a:latin typeface="LKFPJG+ArialMT"/>
                <a:cs typeface="LKFPJG+ArialMT"/>
              </a:rPr>
              <a:t>SNMP</a:t>
            </a:r>
            <a:r>
              <a:rPr dirty="0" sz="90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900" spc="-14">
                <a:solidFill>
                  <a:srgbClr val="000000"/>
                </a:solidFill>
                <a:latin typeface="LKFPJG+ArialMT"/>
                <a:cs typeface="LKFPJG+ArialMT"/>
              </a:rPr>
              <a:t>Agent</a:t>
            </a:r>
          </a:p>
          <a:p>
            <a:pPr marL="49445" marR="0">
              <a:lnSpc>
                <a:spcPts val="979"/>
              </a:lnSpc>
              <a:spcBef>
                <a:spcPts val="22"/>
              </a:spcBef>
              <a:spcAft>
                <a:spcPts val="0"/>
              </a:spcAft>
            </a:pPr>
            <a:r>
              <a:rPr dirty="0" sz="900" spc="-10">
                <a:solidFill>
                  <a:srgbClr val="000000"/>
                </a:solidFill>
                <a:latin typeface="LKFPJG+ArialMT"/>
                <a:cs typeface="LKFPJG+ArialMT"/>
              </a:rPr>
              <a:t>Application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02663" y="3730847"/>
            <a:ext cx="447159" cy="4409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15">
                <a:solidFill>
                  <a:srgbClr val="000000"/>
                </a:solidFill>
                <a:latin typeface="Calibri"/>
                <a:cs typeface="Calibri"/>
              </a:rPr>
              <a:t>SNMP</a:t>
            </a:r>
          </a:p>
          <a:p>
            <a:pPr marL="51672" marR="0">
              <a:lnSpc>
                <a:spcPts val="1051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12">
                <a:solidFill>
                  <a:srgbClr val="000000"/>
                </a:solidFill>
                <a:latin typeface="Calibri"/>
                <a:cs typeface="Calibri"/>
              </a:rPr>
              <a:t>PDU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307462" y="3814338"/>
            <a:ext cx="447159" cy="4409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15">
                <a:solidFill>
                  <a:srgbClr val="000000"/>
                </a:solidFill>
                <a:latin typeface="Calibri"/>
                <a:cs typeface="Calibri"/>
              </a:rPr>
              <a:t>SNMP</a:t>
            </a:r>
          </a:p>
          <a:p>
            <a:pPr marL="51672" marR="0">
              <a:lnSpc>
                <a:spcPts val="1051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12">
                <a:solidFill>
                  <a:srgbClr val="000000"/>
                </a:solidFill>
                <a:latin typeface="Calibri"/>
                <a:cs typeface="Calibri"/>
              </a:rPr>
              <a:t>PDU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75503" y="3867216"/>
            <a:ext cx="447159" cy="30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15">
                <a:solidFill>
                  <a:srgbClr val="000000"/>
                </a:solidFill>
                <a:latin typeface="Calibri"/>
                <a:cs typeface="Calibri"/>
              </a:rPr>
              <a:t>SNMP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055062" y="3867216"/>
            <a:ext cx="447159" cy="30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15">
                <a:solidFill>
                  <a:srgbClr val="000000"/>
                </a:solidFill>
                <a:latin typeface="Calibri"/>
                <a:cs typeface="Calibri"/>
              </a:rPr>
              <a:t>SNMP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518114" y="3867216"/>
            <a:ext cx="447159" cy="30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15">
                <a:solidFill>
                  <a:srgbClr val="000000"/>
                </a:solidFill>
                <a:latin typeface="Calibri"/>
                <a:cs typeface="Calibri"/>
              </a:rPr>
              <a:t>SNMP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14560" y="4242927"/>
            <a:ext cx="368880" cy="64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15">
                <a:solidFill>
                  <a:srgbClr val="000000"/>
                </a:solidFill>
                <a:latin typeface="Calibri"/>
                <a:cs typeface="Calibri"/>
              </a:rPr>
              <a:t>UDP</a:t>
            </a:r>
          </a:p>
          <a:p>
            <a:pPr marL="55940" marR="0">
              <a:lnSpc>
                <a:spcPts val="1070"/>
              </a:lnSpc>
              <a:spcBef>
                <a:spcPts val="1509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Calibri"/>
                <a:cs typeface="Calibri"/>
              </a:rPr>
              <a:t>IP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094119" y="4242927"/>
            <a:ext cx="368880" cy="64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15">
                <a:solidFill>
                  <a:srgbClr val="000000"/>
                </a:solidFill>
                <a:latin typeface="Calibri"/>
                <a:cs typeface="Calibri"/>
              </a:rPr>
              <a:t>UDP</a:t>
            </a:r>
          </a:p>
          <a:p>
            <a:pPr marL="55940" marR="0">
              <a:lnSpc>
                <a:spcPts val="1070"/>
              </a:lnSpc>
              <a:spcBef>
                <a:spcPts val="1509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Calibri"/>
                <a:cs typeface="Calibri"/>
              </a:rPr>
              <a:t>IP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557171" y="4242927"/>
            <a:ext cx="368880" cy="64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15">
                <a:solidFill>
                  <a:srgbClr val="000000"/>
                </a:solidFill>
                <a:latin typeface="Calibri"/>
                <a:cs typeface="Calibri"/>
              </a:rPr>
              <a:t>UDP</a:t>
            </a:r>
          </a:p>
          <a:p>
            <a:pPr marL="55940" marR="0">
              <a:lnSpc>
                <a:spcPts val="1070"/>
              </a:lnSpc>
              <a:spcBef>
                <a:spcPts val="1509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Calibri"/>
                <a:cs typeface="Calibri"/>
              </a:rPr>
              <a:t>IP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722723" y="4910857"/>
            <a:ext cx="352573" cy="64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47" marR="0">
              <a:lnSpc>
                <a:spcPts val="107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11">
                <a:solidFill>
                  <a:srgbClr val="000000"/>
                </a:solidFill>
                <a:latin typeface="Calibri"/>
                <a:cs typeface="Calibri"/>
              </a:rPr>
              <a:t>DLC</a:t>
            </a:r>
          </a:p>
          <a:p>
            <a:pPr marL="0" marR="0">
              <a:lnSpc>
                <a:spcPts val="1070"/>
              </a:lnSpc>
              <a:spcBef>
                <a:spcPts val="1509"/>
              </a:spcBef>
              <a:spcAft>
                <a:spcPts val="0"/>
              </a:spcAft>
            </a:pPr>
            <a:r>
              <a:rPr dirty="0" sz="900" spc="-12">
                <a:solidFill>
                  <a:srgbClr val="000000"/>
                </a:solidFill>
                <a:latin typeface="Calibri"/>
                <a:cs typeface="Calibri"/>
              </a:rPr>
              <a:t>PHY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102283" y="4910857"/>
            <a:ext cx="352573" cy="64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46" marR="0">
              <a:lnSpc>
                <a:spcPts val="107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11">
                <a:solidFill>
                  <a:srgbClr val="000000"/>
                </a:solidFill>
                <a:latin typeface="Calibri"/>
                <a:cs typeface="Calibri"/>
              </a:rPr>
              <a:t>DLC</a:t>
            </a:r>
          </a:p>
          <a:p>
            <a:pPr marL="0" marR="0">
              <a:lnSpc>
                <a:spcPts val="1070"/>
              </a:lnSpc>
              <a:spcBef>
                <a:spcPts val="1509"/>
              </a:spcBef>
              <a:spcAft>
                <a:spcPts val="0"/>
              </a:spcAft>
            </a:pPr>
            <a:r>
              <a:rPr dirty="0" sz="900" spc="-12">
                <a:solidFill>
                  <a:srgbClr val="000000"/>
                </a:solidFill>
                <a:latin typeface="Calibri"/>
                <a:cs typeface="Calibri"/>
              </a:rPr>
              <a:t>PHY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565335" y="4910857"/>
            <a:ext cx="352573" cy="641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47" marR="0">
              <a:lnSpc>
                <a:spcPts val="107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11">
                <a:solidFill>
                  <a:srgbClr val="000000"/>
                </a:solidFill>
                <a:latin typeface="Calibri"/>
                <a:cs typeface="Calibri"/>
              </a:rPr>
              <a:t>DLC</a:t>
            </a:r>
          </a:p>
          <a:p>
            <a:pPr marL="0" marR="0">
              <a:lnSpc>
                <a:spcPts val="1070"/>
              </a:lnSpc>
              <a:spcBef>
                <a:spcPts val="1509"/>
              </a:spcBef>
              <a:spcAft>
                <a:spcPts val="0"/>
              </a:spcAft>
            </a:pPr>
            <a:r>
              <a:rPr dirty="0" sz="900" spc="-12">
                <a:solidFill>
                  <a:srgbClr val="000000"/>
                </a:solidFill>
                <a:latin typeface="Calibri"/>
                <a:cs typeface="Calibri"/>
              </a:rPr>
              <a:t>PHY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22199" y="5996225"/>
            <a:ext cx="940077" cy="30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10">
                <a:solidFill>
                  <a:srgbClr val="000000"/>
                </a:solidFill>
                <a:latin typeface="Calibri"/>
                <a:cs typeface="Calibri"/>
              </a:rPr>
              <a:t>Physical</a:t>
            </a:r>
            <a:r>
              <a:rPr dirty="0" sz="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900" spc="-11">
                <a:solidFill>
                  <a:srgbClr val="000000"/>
                </a:solidFill>
                <a:latin typeface="Calibri"/>
                <a:cs typeface="Calibri"/>
              </a:rPr>
              <a:t>Medium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394944" y="5996225"/>
            <a:ext cx="940079" cy="30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7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-10">
                <a:solidFill>
                  <a:srgbClr val="000000"/>
                </a:solidFill>
                <a:latin typeface="Calibri"/>
                <a:cs typeface="Calibri"/>
              </a:rPr>
              <a:t>Physical</a:t>
            </a:r>
            <a:r>
              <a:rPr dirty="0" sz="9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900" spc="-11">
                <a:solidFill>
                  <a:srgbClr val="000000"/>
                </a:solidFill>
                <a:latin typeface="Calibri"/>
                <a:cs typeface="Calibri"/>
              </a:rPr>
              <a:t>Medium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17561" y="6266061"/>
            <a:ext cx="4436928" cy="4514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b="1">
                <a:solidFill>
                  <a:srgbClr val="000000"/>
                </a:solidFill>
                <a:latin typeface="TOHPIU+CALIBRI,Bold"/>
                <a:cs typeface="TOHPIU+CALIBRI,Bold"/>
              </a:rPr>
              <a:t>Figure</a:t>
            </a:r>
            <a:r>
              <a:rPr dirty="0" sz="13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300" b="1">
                <a:solidFill>
                  <a:srgbClr val="000000"/>
                </a:solidFill>
                <a:latin typeface="TOHPIU+CALIBRI,Bold"/>
                <a:cs typeface="TOHPIU+CALIBRI,Bold"/>
              </a:rPr>
              <a:t>6.2</a:t>
            </a:r>
            <a:r>
              <a:rPr dirty="0" sz="1300" spc="301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300" b="1">
                <a:solidFill>
                  <a:srgbClr val="000000"/>
                </a:solidFill>
                <a:latin typeface="TOHPIU+CALIBRI,Bold"/>
                <a:cs typeface="TOHPIU+CALIBRI,Bold"/>
              </a:rPr>
              <a:t>SNMPv2</a:t>
            </a:r>
            <a:r>
              <a:rPr dirty="0" sz="13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300" b="1">
                <a:solidFill>
                  <a:srgbClr val="000000"/>
                </a:solidFill>
                <a:latin typeface="TOHPIU+CALIBRI,Bold"/>
                <a:cs typeface="TOHPIU+CALIBRI,Bold"/>
              </a:rPr>
              <a:t>Network</a:t>
            </a:r>
            <a:r>
              <a:rPr dirty="0" sz="13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300" b="1">
                <a:solidFill>
                  <a:srgbClr val="000000"/>
                </a:solidFill>
                <a:latin typeface="TOHPIU+CALIBRI,Bold"/>
                <a:cs typeface="TOHPIU+CALIBRI,Bold"/>
              </a:rPr>
              <a:t>Management</a:t>
            </a:r>
            <a:r>
              <a:rPr dirty="0" sz="130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300" b="1">
                <a:solidFill>
                  <a:srgbClr val="000000"/>
                </a:solidFill>
                <a:latin typeface="TOHPIU+CALIBRI,Bold"/>
                <a:cs typeface="TOHPIU+CALIBRI,Bold"/>
              </a:rPr>
              <a:t>Architecture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1188954" y="6448631"/>
            <a:ext cx="305841" cy="41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944" y="652510"/>
            <a:ext cx="6195182" cy="151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10">
                <a:solidFill>
                  <a:srgbClr val="000000"/>
                </a:solidFill>
                <a:latin typeface="MUNODC+Calibri-Light"/>
                <a:cs typeface="MUNODC+Calibri-Light"/>
              </a:rPr>
              <a:t>SNMPv2</a:t>
            </a:r>
            <a:r>
              <a:rPr dirty="0" sz="4400" spc="15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 spc="-23">
                <a:solidFill>
                  <a:srgbClr val="000000"/>
                </a:solidFill>
                <a:latin typeface="MUNODC+Calibri-Light"/>
                <a:cs typeface="MUNODC+Calibri-Light"/>
              </a:rPr>
              <a:t>New</a:t>
            </a:r>
            <a:r>
              <a:rPr dirty="0" sz="4400" spc="68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MUNODC+Calibri-Light"/>
                <a:cs typeface="MUNODC+Calibri-Light"/>
              </a:rPr>
              <a:t>Messages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944" y="1867375"/>
            <a:ext cx="2087826" cy="11044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TOHPIU+CALIBRI,Bold"/>
                <a:cs typeface="TOHPIU+CALIBRI,Bold"/>
              </a:rPr>
              <a:t>Message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88964" y="1867375"/>
            <a:ext cx="2425514" cy="11044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spc="-10" b="1">
                <a:solidFill>
                  <a:srgbClr val="ffffff"/>
                </a:solidFill>
                <a:latin typeface="TOHPIU+CALIBRI,Bold"/>
                <a:cs typeface="TOHPIU+CALIBRI,Bold"/>
              </a:rPr>
              <a:t>Comments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944" y="2446876"/>
            <a:ext cx="3356517" cy="22630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spc="-18">
                <a:solidFill>
                  <a:srgbClr val="000000"/>
                </a:solidFill>
                <a:latin typeface="Calibri"/>
                <a:cs typeface="Calibri"/>
              </a:rPr>
              <a:t>inform-request</a:t>
            </a:r>
          </a:p>
          <a:p>
            <a:pPr marL="0" marR="0">
              <a:lnSpc>
                <a:spcPts val="3899"/>
              </a:lnSpc>
              <a:spcBef>
                <a:spcPts val="660"/>
              </a:spcBef>
              <a:spcAft>
                <a:spcPts val="0"/>
              </a:spcAft>
            </a:pPr>
            <a:r>
              <a:rPr dirty="0" sz="3200" spc="-10">
                <a:solidFill>
                  <a:srgbClr val="000000"/>
                </a:solidFill>
                <a:latin typeface="Calibri"/>
                <a:cs typeface="Calibri"/>
              </a:rPr>
              <a:t>get-bulk-request</a:t>
            </a:r>
          </a:p>
          <a:p>
            <a:pPr marL="0" marR="0">
              <a:lnSpc>
                <a:spcPts val="3899"/>
              </a:lnSpc>
              <a:spcBef>
                <a:spcPts val="612"/>
              </a:spcBef>
              <a:spcAft>
                <a:spcPts val="0"/>
              </a:spcAft>
            </a:pPr>
            <a:r>
              <a:rPr dirty="0" sz="3200" spc="-17">
                <a:solidFill>
                  <a:srgbClr val="000000"/>
                </a:solidFill>
                <a:latin typeface="Calibri"/>
                <a:cs typeface="Calibri"/>
              </a:rPr>
              <a:t>Report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88964" y="2446876"/>
            <a:ext cx="5824134" cy="22630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Manager-to-manager</a:t>
            </a:r>
            <a:r>
              <a:rPr dirty="0" sz="3200" spc="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message</a:t>
            </a:r>
          </a:p>
          <a:p>
            <a:pPr marL="0" marR="0">
              <a:lnSpc>
                <a:spcPts val="3899"/>
              </a:lnSpc>
              <a:spcBef>
                <a:spcPts val="660"/>
              </a:spcBef>
              <a:spcAft>
                <a:spcPts val="0"/>
              </a:spcAft>
            </a:pPr>
            <a:r>
              <a:rPr dirty="0" sz="3200" spc="-46">
                <a:solidFill>
                  <a:srgbClr val="000000"/>
                </a:solidFill>
                <a:latin typeface="Calibri"/>
                <a:cs typeface="Calibri"/>
              </a:rPr>
              <a:t>Transfer</a:t>
            </a:r>
            <a:r>
              <a:rPr dirty="0" sz="3200" spc="4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15">
                <a:solidFill>
                  <a:srgbClr val="000000"/>
                </a:solidFill>
                <a:latin typeface="Calibri"/>
                <a:cs typeface="Calibri"/>
              </a:rPr>
              <a:t>large</a:t>
            </a:r>
            <a:r>
              <a:rPr dirty="0" sz="3200" spc="1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 spc="-23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  <a:p>
            <a:pPr marL="0" marR="0">
              <a:lnSpc>
                <a:spcPts val="3899"/>
              </a:lnSpc>
              <a:spcBef>
                <a:spcPts val="612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88954" y="6448631"/>
            <a:ext cx="305841" cy="41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944" y="652510"/>
            <a:ext cx="3759881" cy="151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spc="-10">
                <a:solidFill>
                  <a:srgbClr val="000000"/>
                </a:solidFill>
                <a:latin typeface="MUNODC+Calibri-Light"/>
                <a:cs typeface="MUNODC+Calibri-Light"/>
              </a:rPr>
              <a:t>SNMPv2</a:t>
            </a:r>
            <a:r>
              <a:rPr dirty="0" sz="4400" spc="15">
                <a:solidFill>
                  <a:srgbClr val="000000"/>
                </a:solidFill>
                <a:latin typeface="MUNODC+Calibri-Light"/>
                <a:cs typeface="MUNODC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MUNODC+Calibri-Light"/>
                <a:cs typeface="MUNODC+Calibri-Light"/>
              </a:rPr>
              <a:t>MIB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69998" y="697304"/>
            <a:ext cx="828068" cy="604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523" marR="0">
              <a:lnSpc>
                <a:spcPts val="13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Internet</a:t>
            </a:r>
          </a:p>
          <a:p>
            <a:pPr marL="0" marR="0">
              <a:lnSpc>
                <a:spcPts val="1392"/>
              </a:lnSpc>
              <a:spcBef>
                <a:spcPts val="102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{1</a:t>
            </a: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3</a:t>
            </a: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6</a:t>
            </a: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 </a:t>
            </a: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1}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66964" y="2033462"/>
            <a:ext cx="634001" cy="604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mgmt</a:t>
            </a:r>
          </a:p>
          <a:p>
            <a:pPr marL="127468" marR="0">
              <a:lnSpc>
                <a:spcPts val="1392"/>
              </a:lnSpc>
              <a:spcBef>
                <a:spcPts val="102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(2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99095" y="2015258"/>
            <a:ext cx="1144690" cy="604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experimental</a:t>
            </a:r>
          </a:p>
          <a:p>
            <a:pPr marL="356542" marR="0">
              <a:lnSpc>
                <a:spcPts val="1392"/>
              </a:lnSpc>
              <a:spcBef>
                <a:spcPts val="102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(3)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39955" y="2015258"/>
            <a:ext cx="713404" cy="604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private</a:t>
            </a:r>
          </a:p>
          <a:p>
            <a:pPr marL="140796" marR="0">
              <a:lnSpc>
                <a:spcPts val="1392"/>
              </a:lnSpc>
              <a:spcBef>
                <a:spcPts val="102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(4)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92319" y="2051666"/>
            <a:ext cx="783687" cy="604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security</a:t>
            </a:r>
          </a:p>
          <a:p>
            <a:pPr marL="176028" marR="0">
              <a:lnSpc>
                <a:spcPts val="1392"/>
              </a:lnSpc>
              <a:spcBef>
                <a:spcPts val="102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(5)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375560" y="2051666"/>
            <a:ext cx="792579" cy="604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snmpv2</a:t>
            </a:r>
          </a:p>
          <a:p>
            <a:pPr marL="180383" marR="0">
              <a:lnSpc>
                <a:spcPts val="1392"/>
              </a:lnSpc>
              <a:spcBef>
                <a:spcPts val="102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(6)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56690" y="2069871"/>
            <a:ext cx="845310" cy="604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directory</a:t>
            </a:r>
          </a:p>
          <a:p>
            <a:pPr marL="206826" marR="0">
              <a:lnSpc>
                <a:spcPts val="1392"/>
              </a:lnSpc>
              <a:spcBef>
                <a:spcPts val="102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(1)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241759" y="3313293"/>
            <a:ext cx="1223866" cy="604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snmpdomains</a:t>
            </a:r>
          </a:p>
          <a:p>
            <a:pPr marL="396129" marR="0">
              <a:lnSpc>
                <a:spcPts val="1392"/>
              </a:lnSpc>
              <a:spcBef>
                <a:spcPts val="102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(1)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605383" y="3313293"/>
            <a:ext cx="1109281" cy="4150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snmpProxys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854470" y="3313293"/>
            <a:ext cx="1223865" cy="604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snmpModules</a:t>
            </a:r>
          </a:p>
          <a:p>
            <a:pPr marL="396128" marR="0">
              <a:lnSpc>
                <a:spcPts val="1392"/>
              </a:lnSpc>
              <a:spcBef>
                <a:spcPts val="102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(3)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944244" y="3503249"/>
            <a:ext cx="431654" cy="4150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(2)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58387" y="4263075"/>
            <a:ext cx="634075" cy="604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mib-2</a:t>
            </a:r>
          </a:p>
          <a:p>
            <a:pPr marL="101209" marR="0">
              <a:lnSpc>
                <a:spcPts val="1392"/>
              </a:lnSpc>
              <a:spcBef>
                <a:spcPts val="102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(1)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884732" y="4263075"/>
            <a:ext cx="906861" cy="604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snmpMIB</a:t>
            </a:r>
          </a:p>
          <a:p>
            <a:pPr marL="237651" marR="0">
              <a:lnSpc>
                <a:spcPts val="1392"/>
              </a:lnSpc>
              <a:spcBef>
                <a:spcPts val="102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(1)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455528" y="5212816"/>
            <a:ext cx="739618" cy="604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system</a:t>
            </a:r>
          </a:p>
          <a:p>
            <a:pPr marL="153991" marR="0">
              <a:lnSpc>
                <a:spcPts val="1392"/>
              </a:lnSpc>
              <a:spcBef>
                <a:spcPts val="102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(1)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412818" y="5212816"/>
            <a:ext cx="625340" cy="604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snmp</a:t>
            </a:r>
          </a:p>
          <a:p>
            <a:pPr marL="52782" marR="0">
              <a:lnSpc>
                <a:spcPts val="1392"/>
              </a:lnSpc>
              <a:spcBef>
                <a:spcPts val="102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(11)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785019" y="5212816"/>
            <a:ext cx="1443687" cy="604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snmpMIBObjects</a:t>
            </a:r>
          </a:p>
          <a:p>
            <a:pPr marL="506047" marR="0">
              <a:lnSpc>
                <a:spcPts val="1392"/>
              </a:lnSpc>
              <a:spcBef>
                <a:spcPts val="102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(1)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478398" y="5212816"/>
            <a:ext cx="1862185" cy="604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snmpMIBConformance</a:t>
            </a:r>
          </a:p>
          <a:p>
            <a:pPr marL="712821" marR="0">
              <a:lnSpc>
                <a:spcPts val="1392"/>
              </a:lnSpc>
              <a:spcBef>
                <a:spcPts val="102"/>
              </a:spcBef>
              <a:spcAft>
                <a:spcPts val="0"/>
              </a:spcAft>
            </a:pPr>
            <a:r>
              <a:rPr dirty="0" sz="1250">
                <a:solidFill>
                  <a:srgbClr val="000000"/>
                </a:solidFill>
                <a:latin typeface="LKFPJG+ArialMT"/>
                <a:cs typeface="LKFPJG+ArialMT"/>
              </a:rPr>
              <a:t>(2)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130698" y="6250154"/>
            <a:ext cx="2733018" cy="4313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2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 b="1">
                <a:solidFill>
                  <a:srgbClr val="000000"/>
                </a:solidFill>
                <a:latin typeface="TOHPIU+CALIBRI,Bold"/>
                <a:cs typeface="TOHPIU+CALIBRI,Bold"/>
              </a:rPr>
              <a:t>Figure</a:t>
            </a:r>
            <a:r>
              <a:rPr dirty="0" sz="125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250" b="1">
                <a:solidFill>
                  <a:srgbClr val="000000"/>
                </a:solidFill>
                <a:latin typeface="TOHPIU+CALIBRI,Bold"/>
                <a:cs typeface="TOHPIU+CALIBRI,Bold"/>
              </a:rPr>
              <a:t>6.31</a:t>
            </a:r>
            <a:r>
              <a:rPr dirty="0" sz="1250" spc="28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250" b="1">
                <a:solidFill>
                  <a:srgbClr val="000000"/>
                </a:solidFill>
                <a:latin typeface="TOHPIU+CALIBRI,Bold"/>
                <a:cs typeface="TOHPIU+CALIBRI,Bold"/>
              </a:rPr>
              <a:t>SNMPv2</a:t>
            </a:r>
            <a:r>
              <a:rPr dirty="0" sz="125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250" b="1">
                <a:solidFill>
                  <a:srgbClr val="000000"/>
                </a:solidFill>
                <a:latin typeface="TOHPIU+CALIBRI,Bold"/>
                <a:cs typeface="TOHPIU+CALIBRI,Bold"/>
              </a:rPr>
              <a:t>Internet</a:t>
            </a:r>
            <a:r>
              <a:rPr dirty="0" sz="1250" b="1">
                <a:solidFill>
                  <a:srgbClr val="000000"/>
                </a:solidFill>
                <a:latin typeface="TOHPIU+CALIBRI,Bold"/>
                <a:cs typeface="TOHPIU+CALIBRI,Bold"/>
              </a:rPr>
              <a:t> </a:t>
            </a:r>
            <a:r>
              <a:rPr dirty="0" sz="1250" b="1">
                <a:solidFill>
                  <a:srgbClr val="000000"/>
                </a:solidFill>
                <a:latin typeface="TOHPIU+CALIBRI,Bold"/>
                <a:cs typeface="TOHPIU+CALIBRI,Bold"/>
              </a:rPr>
              <a:t>Group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188954" y="6448631"/>
            <a:ext cx="305841" cy="41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2019-10-07T05:07:11-05:00</dcterms:modified>
</cp:coreProperties>
</file>