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52"/>
  </p:notesMasterIdLst>
  <p:sldIdLst>
    <p:sldId id="256" r:id="rId2"/>
    <p:sldId id="30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299" r:id="rId45"/>
    <p:sldId id="300" r:id="rId46"/>
    <p:sldId id="301" r:id="rId47"/>
    <p:sldId id="302" r:id="rId48"/>
    <p:sldId id="305" r:id="rId49"/>
    <p:sldId id="306" r:id="rId50"/>
    <p:sldId id="307" r:id="rId5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entury Gothic" panose="020B0502020202020204" pitchFamily="34" charset="0"/>
      <p:regular r:id="rId57"/>
      <p:bold r:id="rId58"/>
      <p:italic r:id="rId59"/>
      <p:boldItalic r:id="rId60"/>
    </p:embeddedFont>
    <p:embeddedFont>
      <p:font typeface="Palatino Linotype" panose="02040502050505030304" pitchFamily="18" charset="0"/>
      <p:regular r:id="rId61"/>
      <p:bold r:id="rId62"/>
      <p:italic r:id="rId63"/>
      <p:boldItalic r:id="rId64"/>
    </p:embeddedFont>
    <p:embeddedFont>
      <p:font typeface="Questrial" panose="020B0604020202020204" charset="0"/>
      <p:regular r:id="rId65"/>
    </p:embeddedFont>
    <p:embeddedFont>
      <p:font typeface="Arial Black" panose="020B0A04020102020204" pitchFamily="34" charset="0"/>
      <p:bold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6F77115-6C10-4A5C-BA09-E311D060EDF4}">
  <a:tblStyle styleId="{76F77115-6C10-4A5C-BA09-E311D060EDF4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0408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6000" b="1" i="0" u="none" strike="noStrike" cap="none" dirty="0">
                <a:solidFill>
                  <a:schemeClr val="tx2">
                    <a:lumMod val="5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Measures of Mortality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6000" b="1" dirty="0">
                <a:latin typeface="Questrial"/>
                <a:ea typeface="Questrial"/>
                <a:cs typeface="Questrial"/>
                <a:sym typeface="Questrial"/>
              </a:rPr>
              <a:t>Part 2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222337" y="0"/>
            <a:ext cx="8686800" cy="6440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71875"/>
              </a:lnSpc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3-</a:t>
            </a:r>
            <a:r>
              <a:rPr lang="en-US" sz="28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Calculate the expected number of deaths that would occur in a year if the standard population experienced the age-specific death rates (ASDR) of populations A and B.</a:t>
            </a:r>
          </a:p>
          <a:p>
            <a:pPr marL="285750" marR="0" lvl="0" indent="-285750" algn="l" rtl="0">
              <a:lnSpc>
                <a:spcPct val="171875"/>
              </a:lnSpc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4- Multiply each age group in the standard population by the corresponding ASDR for populations A and B.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0" y="76200"/>
            <a:ext cx="8915398" cy="6324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5- Add the columns of the expected deaths for the two populations (A &amp; B) to obtain the total expected deaths in the standard population.</a:t>
            </a:r>
          </a:p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6- To calculate the age-standardized crude rate for each population:</a:t>
            </a:r>
          </a:p>
          <a:p>
            <a:pPr marL="457200" marR="0" lvl="1" indent="0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Divide the total expected deaths for each population by total standard population.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395536" y="144463"/>
            <a:ext cx="820891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Population, Deaths, and Death Rate by Community and by Age</a:t>
            </a:r>
          </a:p>
        </p:txBody>
      </p:sp>
      <p:sp>
        <p:nvSpPr>
          <p:cNvPr id="161" name="Shape 161"/>
          <p:cNvSpPr/>
          <p:nvPr/>
        </p:nvSpPr>
        <p:spPr>
          <a:xfrm>
            <a:off x="2286000" y="3078134"/>
            <a:ext cx="4572000" cy="7017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Death Rate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(per 1000)</a:t>
            </a:r>
          </a:p>
        </p:txBody>
      </p:sp>
      <p:graphicFrame>
        <p:nvGraphicFramePr>
          <p:cNvPr id="162" name="Shape 162"/>
          <p:cNvGraphicFramePr/>
          <p:nvPr>
            <p:extLst>
              <p:ext uri="{D42A27DB-BD31-4B8C-83A1-F6EECF244321}">
                <p14:modId xmlns:p14="http://schemas.microsoft.com/office/powerpoint/2010/main" val="639230142"/>
              </p:ext>
            </p:extLst>
          </p:nvPr>
        </p:nvGraphicFramePr>
        <p:xfrm>
          <a:off x="251517" y="692697"/>
          <a:ext cx="8785000" cy="5760675"/>
        </p:xfrm>
        <a:graphic>
          <a:graphicData uri="http://schemas.openxmlformats.org/drawingml/2006/table">
            <a:tbl>
              <a:tblPr>
                <a:noFill/>
                <a:tableStyleId>{76F77115-6C10-4A5C-BA09-E311D060EDF4}</a:tableStyleId>
              </a:tblPr>
              <a:tblGrid>
                <a:gridCol w="1224150"/>
                <a:gridCol w="1274350"/>
                <a:gridCol w="967150"/>
                <a:gridCol w="1427225"/>
                <a:gridCol w="1393650"/>
                <a:gridCol w="1047750"/>
                <a:gridCol w="1450725"/>
              </a:tblGrid>
              <a:tr h="6198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                           </a:t>
                      </a:r>
                      <a:r>
                        <a:rPr lang="en-US" sz="16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Community A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              </a:t>
                      </a:r>
                      <a:r>
                        <a:rPr lang="en-US" sz="16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Community B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Age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(year)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Population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Deaths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Death Rate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(per 1000)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Population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Deaths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Death Rate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(per 1000)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Under 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 – 14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</a:t>
                      </a:r>
                      <a:endParaRPr lang="en-US" sz="2000" b="1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0.5</a:t>
                      </a:r>
                      <a:endParaRPr lang="en-US" sz="2000" b="1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 – 34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35,000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35 – 54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13,000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17,000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85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55 – 64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8,000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160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Over 64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1,600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80.0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1,350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90.0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All ages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50,000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1,781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35.6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100,000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1,740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17.4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9" name="Shape 169"/>
          <p:cNvGraphicFramePr/>
          <p:nvPr>
            <p:extLst>
              <p:ext uri="{D42A27DB-BD31-4B8C-83A1-F6EECF244321}">
                <p14:modId xmlns:p14="http://schemas.microsoft.com/office/powerpoint/2010/main" val="2833035181"/>
              </p:ext>
            </p:extLst>
          </p:nvPr>
        </p:nvGraphicFramePr>
        <p:xfrm>
          <a:off x="304800" y="685800"/>
          <a:ext cx="8663875" cy="5876725"/>
        </p:xfrm>
        <a:graphic>
          <a:graphicData uri="http://schemas.openxmlformats.org/drawingml/2006/table">
            <a:tbl>
              <a:tblPr>
                <a:noFill/>
                <a:tableStyleId>{76F77115-6C10-4A5C-BA09-E311D060EDF4}</a:tableStyleId>
              </a:tblPr>
              <a:tblGrid>
                <a:gridCol w="1443975"/>
                <a:gridCol w="1443975"/>
                <a:gridCol w="1443975"/>
                <a:gridCol w="1283550"/>
                <a:gridCol w="1443975"/>
                <a:gridCol w="1604425"/>
              </a:tblGrid>
              <a:tr h="117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(years)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Standard population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Death rate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in 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(per 1,000)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 deaths at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A’s rate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Death rate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in B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(per 1,000)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 deaths at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B’s rate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Under 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120.0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 – 14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23,000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11.5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 – 34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41,000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41.0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35 – 54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30,000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120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150.0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55 – 64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225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300.0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Over 64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35,000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80.0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2,800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90.0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3,150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Total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150,000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35,6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3,299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17.4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3,772.5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Age – adjusted death rate (per 1000)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1600" b="1" i="0" u="none" strike="noStrike" cap="none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22.0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2000" b="1" i="0" u="none" strike="noStrike" cap="none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1600" b="1" i="0" u="none" strike="noStrike" cap="none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1600" b="1" i="0" u="none" strike="noStrike" cap="none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1600" b="1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25.0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175" name="Shape 175"/>
          <p:cNvSpPr/>
          <p:nvPr/>
        </p:nvSpPr>
        <p:spPr>
          <a:xfrm>
            <a:off x="304800" y="609600"/>
            <a:ext cx="8839199" cy="6494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Calculation of standardized death rate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Total standard population = 150,000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Expected deaths for pop A = 3299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Standardized death rate for pop A =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</p:txBody>
      </p:sp>
      <p:sp>
        <p:nvSpPr>
          <p:cNvPr id="176" name="Shape 176"/>
          <p:cNvSpPr/>
          <p:nvPr/>
        </p:nvSpPr>
        <p:spPr>
          <a:xfrm>
            <a:off x="1371600" y="4419600"/>
            <a:ext cx="538102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Expected deaths pop A</a:t>
            </a:r>
          </a:p>
        </p:txBody>
      </p:sp>
      <p:cxnSp>
        <p:nvCxnSpPr>
          <p:cNvPr id="177" name="Shape 177"/>
          <p:cNvCxnSpPr/>
          <p:nvPr/>
        </p:nvCxnSpPr>
        <p:spPr>
          <a:xfrm>
            <a:off x="1676400" y="5181600"/>
            <a:ext cx="4648199" cy="158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Shape 178"/>
          <p:cNvSpPr/>
          <p:nvPr/>
        </p:nvSpPr>
        <p:spPr>
          <a:xfrm>
            <a:off x="1219200" y="5334000"/>
            <a:ext cx="609275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Total standard population </a:t>
            </a:r>
          </a:p>
        </p:txBody>
      </p:sp>
      <p:sp>
        <p:nvSpPr>
          <p:cNvPr id="179" name="Shape 179"/>
          <p:cNvSpPr/>
          <p:nvPr/>
        </p:nvSpPr>
        <p:spPr>
          <a:xfrm>
            <a:off x="7239000" y="4800600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1000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1600200" y="990600"/>
            <a:ext cx="1105763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3299</a:t>
            </a:r>
          </a:p>
        </p:txBody>
      </p:sp>
      <p:cxnSp>
        <p:nvCxnSpPr>
          <p:cNvPr id="187" name="Shape 187"/>
          <p:cNvCxnSpPr/>
          <p:nvPr/>
        </p:nvCxnSpPr>
        <p:spPr>
          <a:xfrm>
            <a:off x="1676400" y="1676400"/>
            <a:ext cx="1066799" cy="158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Shape 188"/>
          <p:cNvSpPr/>
          <p:nvPr/>
        </p:nvSpPr>
        <p:spPr>
          <a:xfrm>
            <a:off x="1371600" y="1676400"/>
            <a:ext cx="16763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150,000</a:t>
            </a:r>
          </a:p>
        </p:txBody>
      </p:sp>
      <p:sp>
        <p:nvSpPr>
          <p:cNvPr id="189" name="Shape 189"/>
          <p:cNvSpPr/>
          <p:nvPr/>
        </p:nvSpPr>
        <p:spPr>
          <a:xfrm>
            <a:off x="2971800" y="1219200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1000</a:t>
            </a:r>
          </a:p>
        </p:txBody>
      </p:sp>
      <p:sp>
        <p:nvSpPr>
          <p:cNvPr id="190" name="Shape 190"/>
          <p:cNvSpPr/>
          <p:nvPr/>
        </p:nvSpPr>
        <p:spPr>
          <a:xfrm>
            <a:off x="4572000" y="1219200"/>
            <a:ext cx="37338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21.99 per 1000</a:t>
            </a:r>
          </a:p>
        </p:txBody>
      </p:sp>
      <p:sp>
        <p:nvSpPr>
          <p:cNvPr id="191" name="Shape 191"/>
          <p:cNvSpPr/>
          <p:nvPr/>
        </p:nvSpPr>
        <p:spPr>
          <a:xfrm>
            <a:off x="411271" y="405826"/>
            <a:ext cx="784400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standardized death rate for pop A:</a:t>
            </a:r>
          </a:p>
        </p:txBody>
      </p:sp>
      <p:sp>
        <p:nvSpPr>
          <p:cNvPr id="192" name="Shape 192"/>
          <p:cNvSpPr/>
          <p:nvPr/>
        </p:nvSpPr>
        <p:spPr>
          <a:xfrm>
            <a:off x="228600" y="2438400"/>
            <a:ext cx="8686800" cy="41824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 result indicates that pop A crude death rate would be 21.99/1000 if it has the same age structure as the standard population which far less than the observed crude death rate 35.6/1000.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228600" y="609600"/>
            <a:ext cx="784400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standardized death rate for pop B:</a:t>
            </a:r>
          </a:p>
        </p:txBody>
      </p:sp>
      <p:sp>
        <p:nvSpPr>
          <p:cNvPr id="200" name="Shape 200"/>
          <p:cNvSpPr/>
          <p:nvPr/>
        </p:nvSpPr>
        <p:spPr>
          <a:xfrm>
            <a:off x="304800" y="1600200"/>
            <a:ext cx="8534399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Total standard population = 150,000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Expected deaths for pop B = 3,772.5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381000" y="533400"/>
            <a:ext cx="81533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Standardized death rate for pop B =</a:t>
            </a:r>
          </a:p>
        </p:txBody>
      </p:sp>
      <p:sp>
        <p:nvSpPr>
          <p:cNvPr id="208" name="Shape 208"/>
          <p:cNvSpPr/>
          <p:nvPr/>
        </p:nvSpPr>
        <p:spPr>
          <a:xfrm>
            <a:off x="1219200" y="1676400"/>
            <a:ext cx="538102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Expected deaths pop A</a:t>
            </a:r>
          </a:p>
        </p:txBody>
      </p:sp>
      <p:sp>
        <p:nvSpPr>
          <p:cNvPr id="209" name="Shape 209"/>
          <p:cNvSpPr/>
          <p:nvPr/>
        </p:nvSpPr>
        <p:spPr>
          <a:xfrm>
            <a:off x="990600" y="2438400"/>
            <a:ext cx="609275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Total standard population </a:t>
            </a:r>
          </a:p>
        </p:txBody>
      </p:sp>
      <p:cxnSp>
        <p:nvCxnSpPr>
          <p:cNvPr id="210" name="Shape 210"/>
          <p:cNvCxnSpPr/>
          <p:nvPr/>
        </p:nvCxnSpPr>
        <p:spPr>
          <a:xfrm>
            <a:off x="1447800" y="2362200"/>
            <a:ext cx="4648199" cy="158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Shape 211"/>
          <p:cNvSpPr/>
          <p:nvPr/>
        </p:nvSpPr>
        <p:spPr>
          <a:xfrm>
            <a:off x="6934200" y="1981200"/>
            <a:ext cx="175260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1000</a:t>
            </a:r>
          </a:p>
        </p:txBody>
      </p:sp>
      <p:sp>
        <p:nvSpPr>
          <p:cNvPr id="212" name="Shape 212"/>
          <p:cNvSpPr/>
          <p:nvPr/>
        </p:nvSpPr>
        <p:spPr>
          <a:xfrm>
            <a:off x="1219200" y="3505200"/>
            <a:ext cx="19049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3,772.5</a:t>
            </a:r>
          </a:p>
        </p:txBody>
      </p:sp>
      <p:sp>
        <p:nvSpPr>
          <p:cNvPr id="213" name="Shape 213"/>
          <p:cNvSpPr/>
          <p:nvPr/>
        </p:nvSpPr>
        <p:spPr>
          <a:xfrm>
            <a:off x="1143000" y="4191000"/>
            <a:ext cx="16763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150,000</a:t>
            </a:r>
          </a:p>
        </p:txBody>
      </p:sp>
      <p:cxnSp>
        <p:nvCxnSpPr>
          <p:cNvPr id="214" name="Shape 214"/>
          <p:cNvCxnSpPr/>
          <p:nvPr/>
        </p:nvCxnSpPr>
        <p:spPr>
          <a:xfrm>
            <a:off x="1371600" y="4191000"/>
            <a:ext cx="1295400" cy="158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Shape 215"/>
          <p:cNvSpPr/>
          <p:nvPr/>
        </p:nvSpPr>
        <p:spPr>
          <a:xfrm>
            <a:off x="2895600" y="3733800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1000</a:t>
            </a:r>
          </a:p>
        </p:txBody>
      </p:sp>
      <p:sp>
        <p:nvSpPr>
          <p:cNvPr id="216" name="Shape 216"/>
          <p:cNvSpPr/>
          <p:nvPr/>
        </p:nvSpPr>
        <p:spPr>
          <a:xfrm>
            <a:off x="4343400" y="3733800"/>
            <a:ext cx="441959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25.15 per 1000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28600" y="533400"/>
            <a:ext cx="8686800" cy="42473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 result indicates that pop B crude death rate would be 25.15/1000 if it has the same age structure as the standard population which far more than the observed crude death rate 17.4/1000.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228600" y="381000"/>
            <a:ext cx="8686800" cy="40164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9375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 result indicates that pop A crude death rate would be 21.99/1000 if it has the same age structure as the standard population which far less than the observed crude death rate 35.6/1000.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Standardization </a:t>
            </a:r>
          </a:p>
          <a:p>
            <a:r>
              <a:rPr lang="en-US" dirty="0" smtClean="0"/>
              <a:t>Direct adjusted rates</a:t>
            </a:r>
          </a:p>
          <a:p>
            <a:r>
              <a:rPr lang="en-US" dirty="0" smtClean="0"/>
              <a:t>Indirect adjusted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162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228600" y="228600"/>
            <a:ext cx="8915400" cy="3554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We can calculate: The ratio of the directly standardized rates to provide a single summary measure of the difference in mortality between the two populations.</a:t>
            </a:r>
          </a:p>
        </p:txBody>
      </p:sp>
      <p:sp>
        <p:nvSpPr>
          <p:cNvPr id="238" name="Shape 238"/>
          <p:cNvSpPr/>
          <p:nvPr/>
        </p:nvSpPr>
        <p:spPr>
          <a:xfrm>
            <a:off x="228600" y="4267200"/>
            <a:ext cx="8763000" cy="137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This ratio is called the Comparative Mortality Ratio (CMR).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0" y="609600"/>
            <a:ext cx="9144000" cy="14125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calculated by dividing the overall age adjusted rate in country B by that of A. </a:t>
            </a:r>
          </a:p>
        </p:txBody>
      </p:sp>
      <p:sp>
        <p:nvSpPr>
          <p:cNvPr id="246" name="Shape 246"/>
          <p:cNvSpPr/>
          <p:nvPr/>
        </p:nvSpPr>
        <p:spPr>
          <a:xfrm>
            <a:off x="304800" y="2362200"/>
            <a:ext cx="8381999" cy="265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In our example:</a:t>
            </a:r>
          </a:p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Comparative Mortality Ratio (CMR)</a:t>
            </a:r>
          </a:p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  = 25.15/21.99 = 1.14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107504" y="332656"/>
            <a:ext cx="8856983" cy="3298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buNone/>
            </a:pPr>
            <a:endParaRPr sz="3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This CMR is interpreted as: </a:t>
            </a:r>
          </a:p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after controlling for the affects of age, the mortality in Country B is 14% higher than in country A.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304800" y="533400"/>
            <a:ext cx="8686800" cy="49398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Example 2:</a:t>
            </a:r>
          </a:p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Table 2 presents crude mortality data for two populations (countries A and B). </a:t>
            </a:r>
          </a:p>
          <a:p>
            <a:pPr marL="57150" marR="0" lvl="0" indent="-57150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The overall crude mortality rate is higher for country A (10.5 deaths per 1,000 person years)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304800" y="381000"/>
            <a:ext cx="8686800" cy="29136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" marR="0" lvl="0" indent="-57150" algn="l" rtl="0">
              <a:lnSpc>
                <a:spcPct val="171875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compared with country B (7 deaths per 1,000 person years). </a:t>
            </a:r>
          </a:p>
          <a:p>
            <a:pPr marL="57150" marR="0" lvl="0" indent="-57150" algn="l" rtl="0">
              <a:lnSpc>
                <a:spcPct val="171875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Notice the ASDRs rates being higher among all age-groups in country B.</a:t>
            </a:r>
          </a:p>
        </p:txBody>
      </p:sp>
      <p:sp>
        <p:nvSpPr>
          <p:cNvPr id="268" name="Shape 268"/>
          <p:cNvSpPr/>
          <p:nvPr/>
        </p:nvSpPr>
        <p:spPr>
          <a:xfrm>
            <a:off x="228600" y="3352800"/>
            <a:ext cx="8610599" cy="2104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4488" marR="0" lvl="0" indent="-344488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 example, 18% of the population in country A are aged over 60 years compared with 6% in country B.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251519" y="175826"/>
            <a:ext cx="864096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Table 2. Crude mortality rates stratified by age for two populations (country a, B).</a:t>
            </a:r>
          </a:p>
        </p:txBody>
      </p:sp>
      <p:graphicFrame>
        <p:nvGraphicFramePr>
          <p:cNvPr id="275" name="Shape 275"/>
          <p:cNvGraphicFramePr/>
          <p:nvPr>
            <p:extLst>
              <p:ext uri="{D42A27DB-BD31-4B8C-83A1-F6EECF244321}">
                <p14:modId xmlns:p14="http://schemas.microsoft.com/office/powerpoint/2010/main" val="2758650846"/>
              </p:ext>
            </p:extLst>
          </p:nvPr>
        </p:nvGraphicFramePr>
        <p:xfrm>
          <a:off x="0" y="1412775"/>
          <a:ext cx="9144000" cy="5131634"/>
        </p:xfrm>
        <a:graphic>
          <a:graphicData uri="http://schemas.openxmlformats.org/drawingml/2006/table">
            <a:tbl>
              <a:tblPr>
                <a:noFill/>
                <a:tableStyleId>{76F77115-6C10-4A5C-BA09-E311D060EDF4}</a:tableStyleId>
              </a:tblPr>
              <a:tblGrid>
                <a:gridCol w="1187625"/>
                <a:gridCol w="1424650"/>
                <a:gridCol w="1095625"/>
                <a:gridCol w="1080125"/>
                <a:gridCol w="1368150"/>
                <a:gridCol w="1584175"/>
                <a:gridCol w="1403650"/>
              </a:tblGrid>
              <a:tr h="68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000" u="none" strike="noStrike" cap="none" dirty="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Country 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Country B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Age group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# deaths/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Pop (M</a:t>
                      </a:r>
                      <a:r>
                        <a:rPr lang="en-US" sz="2000" u="none" strike="noStrike" cap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) </a:t>
                      </a:r>
                      <a:r>
                        <a:rPr lang="en-US" sz="900" u="none" strike="noStrike" cap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in millions </a:t>
                      </a:r>
                      <a:endParaRPr lang="en-US" sz="9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Death rate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# deaths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Pop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Death rate/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0 - 29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1.2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6,300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1,500,000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4.2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30 - 59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5.5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3.6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550,000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5.5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60+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120,000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2.5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48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120,000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Total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147,000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14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10.5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15,300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2,170,000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251519" y="188640"/>
            <a:ext cx="8640960" cy="48747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 reason for the difference between the crude mortality rates between country A and country B is that these two populations have markedly different age-structures. </a:t>
            </a:r>
          </a:p>
          <a:p>
            <a:pPr marL="457200" marR="0" lvl="0" indent="-457200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Country A has a much older population than country B.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683568" y="332656"/>
            <a:ext cx="502996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Table 3. Standard population</a:t>
            </a:r>
          </a:p>
        </p:txBody>
      </p:sp>
      <p:graphicFrame>
        <p:nvGraphicFramePr>
          <p:cNvPr id="290" name="Shape 290"/>
          <p:cNvGraphicFramePr/>
          <p:nvPr>
            <p:extLst>
              <p:ext uri="{D42A27DB-BD31-4B8C-83A1-F6EECF244321}">
                <p14:modId xmlns:p14="http://schemas.microsoft.com/office/powerpoint/2010/main" val="2244105446"/>
              </p:ext>
            </p:extLst>
          </p:nvPr>
        </p:nvGraphicFramePr>
        <p:xfrm>
          <a:off x="1905000" y="1124745"/>
          <a:ext cx="4683225" cy="5304950"/>
        </p:xfrm>
        <a:graphic>
          <a:graphicData uri="http://schemas.openxmlformats.org/drawingml/2006/table">
            <a:tbl>
              <a:tblPr>
                <a:noFill/>
                <a:tableStyleId>{76F77115-6C10-4A5C-BA09-E311D060EDF4}</a:tableStyleId>
              </a:tblPr>
              <a:tblGrid>
                <a:gridCol w="2218550"/>
                <a:gridCol w="2464675"/>
              </a:tblGrid>
              <a:tr h="100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Age group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Pop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0 - 29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30 - 59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65,000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60+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Total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185,000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7" name="Shape 297"/>
          <p:cNvGraphicFramePr/>
          <p:nvPr>
            <p:extLst>
              <p:ext uri="{D42A27DB-BD31-4B8C-83A1-F6EECF244321}">
                <p14:modId xmlns:p14="http://schemas.microsoft.com/office/powerpoint/2010/main" val="2801759315"/>
              </p:ext>
            </p:extLst>
          </p:nvPr>
        </p:nvGraphicFramePr>
        <p:xfrm>
          <a:off x="304800" y="685800"/>
          <a:ext cx="8663875" cy="4066399"/>
        </p:xfrm>
        <a:graphic>
          <a:graphicData uri="http://schemas.openxmlformats.org/drawingml/2006/table">
            <a:tbl>
              <a:tblPr>
                <a:noFill/>
                <a:tableStyleId>{76F77115-6C10-4A5C-BA09-E311D060EDF4}</a:tableStyleId>
              </a:tblPr>
              <a:tblGrid>
                <a:gridCol w="1443975"/>
                <a:gridCol w="1443975"/>
                <a:gridCol w="1443975"/>
                <a:gridCol w="1283550"/>
                <a:gridCol w="1443975"/>
                <a:gridCol w="1604425"/>
              </a:tblGrid>
              <a:tr h="117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(years)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Standard population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Death rate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in 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(per 1,000)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 deaths at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A’s rate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Death rate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in B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(per 1,000)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 deaths at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B’s rate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0 - 29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1.2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120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4.2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420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30 - 59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65,000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3.6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234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5.5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357.5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60+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48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960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Total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185,000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10.5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1,314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1,777.5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303" name="Shape 303"/>
          <p:cNvSpPr/>
          <p:nvPr/>
        </p:nvSpPr>
        <p:spPr>
          <a:xfrm>
            <a:off x="304801" y="363914"/>
            <a:ext cx="8839199" cy="6494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Calculation of standardized death rate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Total standard population = 185,000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Expected deaths for pop A = 1314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Standardized death rate for pop A =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</p:txBody>
      </p:sp>
      <p:sp>
        <p:nvSpPr>
          <p:cNvPr id="304" name="Shape 304"/>
          <p:cNvSpPr/>
          <p:nvPr/>
        </p:nvSpPr>
        <p:spPr>
          <a:xfrm>
            <a:off x="1371600" y="4419600"/>
            <a:ext cx="538102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Expected deaths pop A</a:t>
            </a:r>
          </a:p>
        </p:txBody>
      </p:sp>
      <p:cxnSp>
        <p:nvCxnSpPr>
          <p:cNvPr id="305" name="Shape 305"/>
          <p:cNvCxnSpPr/>
          <p:nvPr/>
        </p:nvCxnSpPr>
        <p:spPr>
          <a:xfrm>
            <a:off x="1676400" y="5181600"/>
            <a:ext cx="4648199" cy="158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" name="Shape 306"/>
          <p:cNvSpPr/>
          <p:nvPr/>
        </p:nvSpPr>
        <p:spPr>
          <a:xfrm>
            <a:off x="1219200" y="5334000"/>
            <a:ext cx="609275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Total standard population </a:t>
            </a:r>
          </a:p>
        </p:txBody>
      </p:sp>
      <p:sp>
        <p:nvSpPr>
          <p:cNvPr id="307" name="Shape 307"/>
          <p:cNvSpPr/>
          <p:nvPr/>
        </p:nvSpPr>
        <p:spPr>
          <a:xfrm>
            <a:off x="7239000" y="4800600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1000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179511" y="404663"/>
            <a:ext cx="8856983" cy="4670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7500"/>
              </a:lnSpc>
              <a:spcBef>
                <a:spcPts val="0"/>
              </a:spcBef>
              <a:buSzPct val="25000"/>
              <a:buNone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Standardization</a:t>
            </a:r>
          </a:p>
          <a:p>
            <a:pPr marL="0" marR="0" lvl="0" indent="0" algn="l" rtl="0">
              <a:lnSpc>
                <a:spcPct val="159375"/>
              </a:lnSpc>
              <a:spcBef>
                <a:spcPts val="0"/>
              </a:spcBef>
              <a:buNone/>
            </a:pPr>
            <a:endParaRPr sz="3200" dirty="0">
              <a:solidFill>
                <a:schemeClr val="tx2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57200" algn="l" rtl="0">
              <a:lnSpc>
                <a:spcPct val="159375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 principal role in demography is to compare the mortality between two or more populations.</a:t>
            </a:r>
          </a:p>
          <a:p>
            <a:pPr marL="457200" marR="0" lvl="0" indent="-457200" algn="l" rtl="0">
              <a:lnSpc>
                <a:spcPct val="159375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 comparison of crude mortality rates is misleading.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1600200" y="990600"/>
            <a:ext cx="1105763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1314</a:t>
            </a:r>
          </a:p>
        </p:txBody>
      </p:sp>
      <p:cxnSp>
        <p:nvCxnSpPr>
          <p:cNvPr id="315" name="Shape 315"/>
          <p:cNvCxnSpPr/>
          <p:nvPr/>
        </p:nvCxnSpPr>
        <p:spPr>
          <a:xfrm>
            <a:off x="1676400" y="1676400"/>
            <a:ext cx="1066799" cy="158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Shape 316"/>
          <p:cNvSpPr/>
          <p:nvPr/>
        </p:nvSpPr>
        <p:spPr>
          <a:xfrm>
            <a:off x="1371600" y="1676400"/>
            <a:ext cx="16763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185,000</a:t>
            </a:r>
          </a:p>
        </p:txBody>
      </p:sp>
      <p:sp>
        <p:nvSpPr>
          <p:cNvPr id="317" name="Shape 317"/>
          <p:cNvSpPr/>
          <p:nvPr/>
        </p:nvSpPr>
        <p:spPr>
          <a:xfrm>
            <a:off x="2971800" y="1219200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1000</a:t>
            </a:r>
          </a:p>
        </p:txBody>
      </p:sp>
      <p:sp>
        <p:nvSpPr>
          <p:cNvPr id="318" name="Shape 318"/>
          <p:cNvSpPr/>
          <p:nvPr/>
        </p:nvSpPr>
        <p:spPr>
          <a:xfrm>
            <a:off x="4572000" y="1219200"/>
            <a:ext cx="37338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7.1 per 1000</a:t>
            </a:r>
          </a:p>
        </p:txBody>
      </p:sp>
      <p:sp>
        <p:nvSpPr>
          <p:cNvPr id="319" name="Shape 319"/>
          <p:cNvSpPr/>
          <p:nvPr/>
        </p:nvSpPr>
        <p:spPr>
          <a:xfrm>
            <a:off x="381000" y="381000"/>
            <a:ext cx="784400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standardized death rate for pop A:</a:t>
            </a:r>
          </a:p>
        </p:txBody>
      </p:sp>
      <p:sp>
        <p:nvSpPr>
          <p:cNvPr id="320" name="Shape 320"/>
          <p:cNvSpPr/>
          <p:nvPr/>
        </p:nvSpPr>
        <p:spPr>
          <a:xfrm>
            <a:off x="228600" y="2438400"/>
            <a:ext cx="8686800" cy="42473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 result indicates that pop A crude death rate would be 7.1/1000 if it has the same age structure as the standard population which is less than the observed crude death rate </a:t>
            </a:r>
            <a:r>
              <a:rPr lang="en-US" sz="32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10.5/1000.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326" name="Shape 326"/>
          <p:cNvSpPr/>
          <p:nvPr/>
        </p:nvSpPr>
        <p:spPr>
          <a:xfrm>
            <a:off x="304801" y="363914"/>
            <a:ext cx="8839199" cy="6494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Calculation of standardized death rate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Total standard population = 185,000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Expected deaths for pop A = 1777.5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Standardized death rate for pop B =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</p:txBody>
      </p:sp>
      <p:sp>
        <p:nvSpPr>
          <p:cNvPr id="327" name="Shape 327"/>
          <p:cNvSpPr/>
          <p:nvPr/>
        </p:nvSpPr>
        <p:spPr>
          <a:xfrm>
            <a:off x="1371600" y="4419600"/>
            <a:ext cx="538102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Expected deaths pop A</a:t>
            </a:r>
          </a:p>
        </p:txBody>
      </p:sp>
      <p:cxnSp>
        <p:nvCxnSpPr>
          <p:cNvPr id="328" name="Shape 328"/>
          <p:cNvCxnSpPr/>
          <p:nvPr/>
        </p:nvCxnSpPr>
        <p:spPr>
          <a:xfrm>
            <a:off x="1676400" y="5181600"/>
            <a:ext cx="4648199" cy="158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9" name="Shape 329"/>
          <p:cNvSpPr/>
          <p:nvPr/>
        </p:nvSpPr>
        <p:spPr>
          <a:xfrm>
            <a:off x="1219200" y="5334000"/>
            <a:ext cx="609275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Total standard population </a:t>
            </a:r>
          </a:p>
        </p:txBody>
      </p:sp>
      <p:sp>
        <p:nvSpPr>
          <p:cNvPr id="330" name="Shape 330"/>
          <p:cNvSpPr/>
          <p:nvPr/>
        </p:nvSpPr>
        <p:spPr>
          <a:xfrm>
            <a:off x="7239000" y="4800600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1000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1524000" y="990600"/>
            <a:ext cx="14478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1777.5</a:t>
            </a:r>
          </a:p>
        </p:txBody>
      </p:sp>
      <p:cxnSp>
        <p:nvCxnSpPr>
          <p:cNvPr id="338" name="Shape 338"/>
          <p:cNvCxnSpPr/>
          <p:nvPr/>
        </p:nvCxnSpPr>
        <p:spPr>
          <a:xfrm>
            <a:off x="1676400" y="1676400"/>
            <a:ext cx="1066799" cy="158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Shape 339"/>
          <p:cNvSpPr/>
          <p:nvPr/>
        </p:nvSpPr>
        <p:spPr>
          <a:xfrm>
            <a:off x="1295400" y="1676400"/>
            <a:ext cx="16763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185,000</a:t>
            </a:r>
          </a:p>
        </p:txBody>
      </p:sp>
      <p:sp>
        <p:nvSpPr>
          <p:cNvPr id="340" name="Shape 340"/>
          <p:cNvSpPr/>
          <p:nvPr/>
        </p:nvSpPr>
        <p:spPr>
          <a:xfrm>
            <a:off x="2971800" y="1219200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1000</a:t>
            </a:r>
          </a:p>
        </p:txBody>
      </p:sp>
      <p:sp>
        <p:nvSpPr>
          <p:cNvPr id="341" name="Shape 341"/>
          <p:cNvSpPr/>
          <p:nvPr/>
        </p:nvSpPr>
        <p:spPr>
          <a:xfrm>
            <a:off x="4572000" y="1219200"/>
            <a:ext cx="37338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9.6 per 1000</a:t>
            </a:r>
          </a:p>
        </p:txBody>
      </p:sp>
      <p:sp>
        <p:nvSpPr>
          <p:cNvPr id="342" name="Shape 342"/>
          <p:cNvSpPr/>
          <p:nvPr/>
        </p:nvSpPr>
        <p:spPr>
          <a:xfrm>
            <a:off x="381000" y="381000"/>
            <a:ext cx="784400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standardized death rate for pop B:</a:t>
            </a:r>
          </a:p>
        </p:txBody>
      </p:sp>
      <p:sp>
        <p:nvSpPr>
          <p:cNvPr id="343" name="Shape 343"/>
          <p:cNvSpPr/>
          <p:nvPr/>
        </p:nvSpPr>
        <p:spPr>
          <a:xfrm>
            <a:off x="228600" y="2438400"/>
            <a:ext cx="8686800" cy="42473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 result indicates that pop A crude death rate would be 9.6/1000 if it has the same age structure as the standard population which is more than the observed crude death rate </a:t>
            </a:r>
            <a:r>
              <a:rPr lang="en-US" sz="32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7/1000.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457200" y="609600"/>
            <a:ext cx="8305799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We can calculate the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Comparative Mortality Ratio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(CMR) as:</a:t>
            </a:r>
          </a:p>
        </p:txBody>
      </p:sp>
      <p:sp>
        <p:nvSpPr>
          <p:cNvPr id="351" name="Shape 351"/>
          <p:cNvSpPr/>
          <p:nvPr/>
        </p:nvSpPr>
        <p:spPr>
          <a:xfrm>
            <a:off x="304800" y="2362200"/>
            <a:ext cx="8381999" cy="20159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Comparative Mortality Ratio (CMR)</a:t>
            </a:r>
          </a:p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  = 9.6/7.1 = 1.35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28600" y="762000"/>
            <a:ext cx="8915400" cy="2845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71875"/>
              </a:lnSpc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CMR is interpreted as: </a:t>
            </a:r>
          </a:p>
          <a:p>
            <a:pPr marL="0" marR="0" lvl="0" indent="0" algn="l" rtl="0">
              <a:lnSpc>
                <a:spcPct val="171875"/>
              </a:lnSpc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After controlling for the affects of age, the mortality in Country B is 35% higher than in country A.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1365250" y="1339850"/>
            <a:ext cx="749506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Indirect Adjustment of Rates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395536" y="2638425"/>
            <a:ext cx="8568951" cy="13225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Used if age-specific rates cannot be estimated.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860470" y="177896"/>
            <a:ext cx="749506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Indirect Adjustment of Rates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107504" y="1124744"/>
            <a:ext cx="8869560" cy="5368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Based on applying the age-specific rates of the standard population to the population of interest to determine the number of “expected” deaths.</a:t>
            </a:r>
          </a:p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Steps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in calculation:</a:t>
            </a:r>
          </a:p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1- Choose standard population and list its age-specific death rate.     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228600" y="152400"/>
            <a:ext cx="8458200" cy="6324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Suppose we selected population B as the standard population.</a:t>
            </a:r>
          </a:p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List ASDR for population B.</a:t>
            </a:r>
          </a:p>
          <a:p>
            <a:pPr marL="284163" marR="0" lvl="0" indent="-284163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List the age distribution of the pop A in the next column.</a:t>
            </a:r>
          </a:p>
          <a:p>
            <a:pPr marL="284163" marR="0" lvl="0" indent="-284163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Calculate expected deaths for pop A by multiplying each age group by the corresponding  ASDR for the standard population.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228600" y="457200"/>
            <a:ext cx="8686800" cy="563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Sum  the column of the expected deaths.</a:t>
            </a:r>
          </a:p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This total shows the number of deaths that would occur if population A experienced the ASDR of pop B.</a:t>
            </a:r>
          </a:p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Calculate the standardized mortality ratio as:</a:t>
            </a:r>
          </a:p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x="0" y="304800"/>
            <a:ext cx="920604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Standardized Mortality Ratio(SMR)=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1187623" y="1556791"/>
            <a:ext cx="6405776" cy="2554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Total observed deaths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 population (A)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____________________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Total expected deaths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 a population (A)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0" y="620687"/>
            <a:ext cx="9144000" cy="27084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9375"/>
              </a:lnSpc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If the populations being compared differ greatly with respect to , for example, age or sex, that will affect the overall rate of morbidity or mortality.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1" name="Shape 401"/>
          <p:cNvGraphicFramePr/>
          <p:nvPr>
            <p:extLst>
              <p:ext uri="{D42A27DB-BD31-4B8C-83A1-F6EECF244321}">
                <p14:modId xmlns:p14="http://schemas.microsoft.com/office/powerpoint/2010/main" val="3774990436"/>
              </p:ext>
            </p:extLst>
          </p:nvPr>
        </p:nvGraphicFramePr>
        <p:xfrm>
          <a:off x="381000" y="304800"/>
          <a:ext cx="8458200" cy="5834800"/>
        </p:xfrm>
        <a:graphic>
          <a:graphicData uri="http://schemas.openxmlformats.org/drawingml/2006/table">
            <a:tbl>
              <a:tblPr>
                <a:noFill/>
                <a:tableStyleId>{76F77115-6C10-4A5C-BA09-E311D060EDF4}</a:tableStyleId>
              </a:tblPr>
              <a:tblGrid>
                <a:gridCol w="1197700"/>
                <a:gridCol w="1846975"/>
                <a:gridCol w="1846975"/>
                <a:gridCol w="2042550"/>
                <a:gridCol w="1524000"/>
              </a:tblGrid>
              <a:tr h="141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Age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(years)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Standard death rate pop B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(per 1,000)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Total population A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Expected deaths  in A at standard rates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Observed Deaths A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Under 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 – 14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 – 34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35 – 54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13,000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65.0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55 – 64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140.0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Over 64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90.0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1,800.0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1,600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Total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17.4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50,000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2,032.5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Black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1,781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899591" y="260647"/>
            <a:ext cx="6665606" cy="1412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SMR</a:t>
            </a:r>
            <a:r>
              <a:rPr lang="en-US" sz="3200" b="1" baseline="-25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 </a:t>
            </a:r>
            <a:r>
              <a:rPr lang="en-US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= 1781 / 2032.5 = 0.876</a:t>
            </a:r>
          </a:p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 txBox="1"/>
          <p:nvPr/>
        </p:nvSpPr>
        <p:spPr>
          <a:xfrm>
            <a:off x="287015" y="2133600"/>
            <a:ext cx="8552184" cy="2785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 result shows that the observed deaths in A were 12% lower than they would have been  if A ASDR were the same as those of pop B.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533400" y="228600"/>
            <a:ext cx="741388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Standardized Mortality Ratio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0" y="990600"/>
            <a:ext cx="9144000" cy="49398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71875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 ratio is exactly 1 if the observed and expected deaths are the same.</a:t>
            </a:r>
          </a:p>
          <a:p>
            <a:pPr marL="457200" marR="0" lvl="0" indent="-457200" algn="l" rtl="0">
              <a:lnSpc>
                <a:spcPct val="171875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If the SMR is greater than 1, more deaths have occurred than anticipated.</a:t>
            </a:r>
          </a:p>
          <a:p>
            <a:pPr marL="457200" marR="0" lvl="0" indent="-457200" algn="l" rtl="0">
              <a:lnSpc>
                <a:spcPct val="171875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If SMR is less than 1, fewer deaths have occurred than anticipated.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304800" y="533400"/>
            <a:ext cx="8686800" cy="49398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Example 2:</a:t>
            </a:r>
          </a:p>
          <a:p>
            <a:pPr marL="0" marR="0" lvl="0" indent="0" algn="l" rtl="0">
              <a:lnSpc>
                <a:spcPct val="168750"/>
              </a:lnSpc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Table 2 presents crude mortality data for two populations (countries A and B). </a:t>
            </a:r>
          </a:p>
          <a:p>
            <a:pPr marL="57150" marR="0" lvl="0" indent="-57150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The overall crude mortality rate is higher for country A (10.5 deaths per 1,000 person years) 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304800" y="381000"/>
            <a:ext cx="8686800" cy="29136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" marR="0" lvl="0" indent="-57150" algn="l" rtl="0">
              <a:lnSpc>
                <a:spcPct val="171875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compared with country B (7 deaths per 1,000 person years). </a:t>
            </a:r>
          </a:p>
          <a:p>
            <a:pPr marL="57150" marR="0" lvl="0" indent="-57150" algn="l" rtl="0">
              <a:lnSpc>
                <a:spcPct val="171875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Notice the ASDRs rates being higher among all age-groups in country B.</a:t>
            </a:r>
          </a:p>
        </p:txBody>
      </p:sp>
      <p:sp>
        <p:nvSpPr>
          <p:cNvPr id="439" name="Shape 439"/>
          <p:cNvSpPr/>
          <p:nvPr/>
        </p:nvSpPr>
        <p:spPr>
          <a:xfrm>
            <a:off x="228600" y="3352800"/>
            <a:ext cx="8610599" cy="2104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4488" marR="0" lvl="0" indent="-344488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 example, 18% of the population in country A are aged over 60 years compared with 6% in country B.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251519" y="175826"/>
            <a:ext cx="864096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Table 2. Crude mortality rates stratified by age for two populations (country a, B).</a:t>
            </a:r>
          </a:p>
        </p:txBody>
      </p:sp>
      <p:graphicFrame>
        <p:nvGraphicFramePr>
          <p:cNvPr id="446" name="Shape 446"/>
          <p:cNvGraphicFramePr/>
          <p:nvPr>
            <p:extLst>
              <p:ext uri="{D42A27DB-BD31-4B8C-83A1-F6EECF244321}">
                <p14:modId xmlns:p14="http://schemas.microsoft.com/office/powerpoint/2010/main" val="2012694780"/>
              </p:ext>
            </p:extLst>
          </p:nvPr>
        </p:nvGraphicFramePr>
        <p:xfrm>
          <a:off x="0" y="1412775"/>
          <a:ext cx="9144000" cy="5131634"/>
        </p:xfrm>
        <a:graphic>
          <a:graphicData uri="http://schemas.openxmlformats.org/drawingml/2006/table">
            <a:tbl>
              <a:tblPr>
                <a:noFill/>
                <a:tableStyleId>{76F77115-6C10-4A5C-BA09-E311D060EDF4}</a:tableStyleId>
              </a:tblPr>
              <a:tblGrid>
                <a:gridCol w="1187625"/>
                <a:gridCol w="1424650"/>
                <a:gridCol w="1095625"/>
                <a:gridCol w="1080125"/>
                <a:gridCol w="1368150"/>
                <a:gridCol w="1584175"/>
                <a:gridCol w="1403650"/>
              </a:tblGrid>
              <a:tr h="68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000" u="none" strike="noStrike" cap="none" dirty="0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Country 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Country B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Age group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# deaths/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Pop (M)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Death rate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# deaths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Pop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Death rate/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0 - 29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1.2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6,300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1,500,000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4.2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30 - 59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5.5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3.6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550,000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5.5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60+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120,000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2.5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48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120,000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Total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147,000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14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10.5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15,300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2,170,000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452" name="Shape 45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251519" y="188640"/>
            <a:ext cx="8640960" cy="48747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 reason for the difference between the crude mortality rates between country A and country B is that these two populations have markedly different age-structures. </a:t>
            </a:r>
          </a:p>
          <a:p>
            <a:pPr marL="457200" marR="0" lvl="0" indent="-457200" algn="l" rtl="0">
              <a:lnSpc>
                <a:spcPct val="1687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Country A has a much older population than country B. 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683568" y="332656"/>
            <a:ext cx="502996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Table 3. Standard population</a:t>
            </a:r>
          </a:p>
        </p:txBody>
      </p:sp>
      <p:graphicFrame>
        <p:nvGraphicFramePr>
          <p:cNvPr id="461" name="Shape 461"/>
          <p:cNvGraphicFramePr/>
          <p:nvPr>
            <p:extLst>
              <p:ext uri="{D42A27DB-BD31-4B8C-83A1-F6EECF244321}">
                <p14:modId xmlns:p14="http://schemas.microsoft.com/office/powerpoint/2010/main" val="2276268299"/>
              </p:ext>
            </p:extLst>
          </p:nvPr>
        </p:nvGraphicFramePr>
        <p:xfrm>
          <a:off x="1905000" y="1124745"/>
          <a:ext cx="4683225" cy="5472600"/>
        </p:xfrm>
        <a:graphic>
          <a:graphicData uri="http://schemas.openxmlformats.org/drawingml/2006/table">
            <a:tbl>
              <a:tblPr>
                <a:noFill/>
                <a:tableStyleId>{76F77115-6C10-4A5C-BA09-E311D060EDF4}</a:tableStyleId>
              </a:tblPr>
              <a:tblGrid>
                <a:gridCol w="2218550"/>
                <a:gridCol w="2464675"/>
              </a:tblGrid>
              <a:tr h="1176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Age group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Pop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0 - 29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100,000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30 - 59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65,000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60+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Total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185,000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251519" y="188640"/>
            <a:ext cx="8712967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Table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3.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Number of expected deaths if the population B had the same age-specific mortality rates as Country A.</a:t>
            </a:r>
          </a:p>
        </p:txBody>
      </p:sp>
      <p:graphicFrame>
        <p:nvGraphicFramePr>
          <p:cNvPr id="484" name="Shape 484"/>
          <p:cNvGraphicFramePr/>
          <p:nvPr>
            <p:extLst>
              <p:ext uri="{D42A27DB-BD31-4B8C-83A1-F6EECF244321}">
                <p14:modId xmlns:p14="http://schemas.microsoft.com/office/powerpoint/2010/main" val="1652769359"/>
              </p:ext>
            </p:extLst>
          </p:nvPr>
        </p:nvGraphicFramePr>
        <p:xfrm>
          <a:off x="323529" y="1052736"/>
          <a:ext cx="8515675" cy="5328600"/>
        </p:xfrm>
        <a:graphic>
          <a:graphicData uri="http://schemas.openxmlformats.org/drawingml/2006/table">
            <a:tbl>
              <a:tblPr>
                <a:noFill/>
                <a:tableStyleId>{76F77115-6C10-4A5C-BA09-E311D060EDF4}</a:tableStyleId>
              </a:tblPr>
              <a:tblGrid>
                <a:gridCol w="4561350"/>
                <a:gridCol w="3954325"/>
              </a:tblGrid>
              <a:tr h="44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60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Country B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00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Expected deaths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0 - 29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0.0012 x 1,500,000 = 1,800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30 - 59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0.0036 x 550,000 = 1,980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60+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0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0.048 x 120,000 = 5,760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Total expected deaths (E)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9,540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Total observed deaths (O)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15,300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Standardized Mortality Ratio (O/E) x 100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160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323528" y="404663"/>
            <a:ext cx="8280919" cy="4256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71875"/>
              </a:lnSpc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An overall summary measure can then be calculated, that is, the standardized mortality ratio (SMR), which is the ratio of the observed number of deaths to the expected number of deaths.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76200" y="0"/>
            <a:ext cx="8712967" cy="5923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9375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 example, age is an important determinant of mortality. </a:t>
            </a:r>
          </a:p>
          <a:p>
            <a:pPr marL="457200" marR="0" lvl="0" indent="-457200" algn="l" rtl="0">
              <a:lnSpc>
                <a:spcPct val="159375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An older population will have a higher overall mortality rate than a younger population. </a:t>
            </a:r>
          </a:p>
          <a:p>
            <a:pPr marL="457200" marR="0" lvl="0" indent="-457200" algn="l" rtl="0">
              <a:lnSpc>
                <a:spcPct val="159375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As a result, variations in age will complicate any comparison between two or more populations that have different age structures</a:t>
            </a:r>
            <a:r>
              <a:rPr lang="en-US" sz="32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179509" y="366306"/>
            <a:ext cx="8856983" cy="2554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SMR =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621864" y="879316"/>
            <a:ext cx="8280919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Observed number of deaths (O) X 100%</a:t>
            </a:r>
            <a:b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en-US" sz="28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1408248" y="1612691"/>
            <a:ext cx="625549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Expected number of deaths (E)</a:t>
            </a:r>
          </a:p>
        </p:txBody>
      </p:sp>
      <p:cxnSp>
        <p:nvCxnSpPr>
          <p:cNvPr id="501" name="Shape 501"/>
          <p:cNvCxnSpPr/>
          <p:nvPr/>
        </p:nvCxnSpPr>
        <p:spPr>
          <a:xfrm>
            <a:off x="899591" y="1484783"/>
            <a:ext cx="7272808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2" name="Shape 502"/>
          <p:cNvSpPr/>
          <p:nvPr/>
        </p:nvSpPr>
        <p:spPr>
          <a:xfrm>
            <a:off x="899591" y="2289908"/>
            <a:ext cx="6984776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SMR = </a:t>
            </a:r>
            <a:r>
              <a:rPr lang="en-US" sz="3200" u="sng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160</a:t>
            </a: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= 1.6 X 100 = 160</a:t>
            </a:r>
            <a:b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100</a:t>
            </a:r>
          </a:p>
        </p:txBody>
      </p:sp>
      <p:sp>
        <p:nvSpPr>
          <p:cNvPr id="503" name="Shape 503"/>
          <p:cNvSpPr/>
          <p:nvPr/>
        </p:nvSpPr>
        <p:spPr>
          <a:xfrm>
            <a:off x="0" y="3392467"/>
            <a:ext cx="9053664" cy="3490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5625"/>
              </a:lnSpc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This means: The number of observed deaths in Country B is 60% higher than the number we would expect if Country B had the same mortality experience as Country A.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07504" y="395051"/>
            <a:ext cx="9036495" cy="4580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62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One way to overcome this problem is to combine category specific rates into a single summary rate that has been adjusted to take into account its age structure.</a:t>
            </a:r>
          </a:p>
          <a:p>
            <a:pPr marL="457200" marR="0" lvl="0" indent="-457200" algn="l" rtl="0">
              <a:lnSpc>
                <a:spcPct val="1562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This is achieved by using methods of standardization.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51519" y="476672"/>
            <a:ext cx="8640960" cy="44345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Methods of Standardization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57200" algn="l" rtl="0">
              <a:lnSpc>
                <a:spcPct val="1625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There are two methods of standardization commonly used:</a:t>
            </a:r>
          </a:p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1- D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irect method</a:t>
            </a:r>
          </a:p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2- Indirect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method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57200" algn="l" rtl="0">
              <a:lnSpc>
                <a:spcPct val="153125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1673898" y="349250"/>
            <a:ext cx="572419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Direct Adjusted Rates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51519" y="1196751"/>
            <a:ext cx="8568951" cy="52219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62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Requires a </a:t>
            </a:r>
            <a:r>
              <a:rPr lang="en-US" sz="3200" b="1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standard population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, to which  the estimated   age-specific rates can be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applied</a:t>
            </a:r>
            <a:endParaRPr sz="32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57200" algn="l" rtl="0">
              <a:lnSpc>
                <a:spcPct val="15625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Choice of the standard population may affect the magnitude of the age-adjusted rates, but not the  ranking of the population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2/6/2015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107504" y="476672"/>
            <a:ext cx="8928992" cy="50295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2777"/>
              </a:lnSpc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How to calculate standardized crude death rate?</a:t>
            </a:r>
          </a:p>
          <a:p>
            <a:pPr marL="285750" marR="0" lvl="0" indent="-285750" algn="l" rtl="0">
              <a:lnSpc>
                <a:spcPct val="171875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1- Select a standard population, whose age distribution will be the standard for comparison.</a:t>
            </a:r>
          </a:p>
          <a:p>
            <a:pPr marL="285750" marR="0" lvl="0" indent="-285750" algn="l" rtl="0">
              <a:lnSpc>
                <a:spcPct val="171875"/>
              </a:lnSpc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2- calculate age specific death rate for the two populations (A and B). </a:t>
            </a:r>
          </a:p>
        </p:txBody>
      </p: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</TotalTime>
  <Words>2150</Words>
  <Application>Microsoft Office PowerPoint</Application>
  <PresentationFormat>On-screen Show (4:3)</PresentationFormat>
  <Paragraphs>588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Noto Sans Symbols</vt:lpstr>
      <vt:lpstr>Century Gothic</vt:lpstr>
      <vt:lpstr>Palatino Linotype</vt:lpstr>
      <vt:lpstr>Questrial</vt:lpstr>
      <vt:lpstr>Courier New</vt:lpstr>
      <vt:lpstr>Times New Roman</vt:lpstr>
      <vt:lpstr>Arial Black</vt:lpstr>
      <vt:lpstr>Executive</vt:lpstr>
      <vt:lpstr>Measures of Mortality Part 2 </vt:lpstr>
      <vt:lpstr>Outline: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Measures of Mortality Part 2</dc:title>
  <dc:creator>Basma</dc:creator>
  <cp:lastModifiedBy>Basma</cp:lastModifiedBy>
  <cp:revision>3</cp:revision>
  <dcterms:modified xsi:type="dcterms:W3CDTF">2018-09-26T08:33:30Z</dcterms:modified>
</cp:coreProperties>
</file>