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5.xml" ContentType="application/vnd.openxmlformats-officedocument.presentationml.tags+xml"/>
  <Override PartName="/ppt/notesSlides/notesSlide21.xml" ContentType="application/vnd.openxmlformats-officedocument.presentationml.notesSlide+xml"/>
  <Override PartName="/ppt/tags/tag6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7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8.xml" ContentType="application/vnd.openxmlformats-officedocument.presentationml.tags+xml"/>
  <Override PartName="/ppt/notesSlides/notesSlide29.xml" ContentType="application/vnd.openxmlformats-officedocument.presentationml.notesSlide+xml"/>
  <Override PartName="/ppt/tags/tag9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40"/>
  </p:notesMasterIdLst>
  <p:sldIdLst>
    <p:sldId id="256" r:id="rId5"/>
    <p:sldId id="319" r:id="rId6"/>
    <p:sldId id="257" r:id="rId7"/>
    <p:sldId id="258" r:id="rId8"/>
    <p:sldId id="298" r:id="rId9"/>
    <p:sldId id="293" r:id="rId10"/>
    <p:sldId id="294" r:id="rId11"/>
    <p:sldId id="295" r:id="rId12"/>
    <p:sldId id="307" r:id="rId13"/>
    <p:sldId id="262" r:id="rId14"/>
    <p:sldId id="320" r:id="rId15"/>
    <p:sldId id="321" r:id="rId16"/>
    <p:sldId id="322" r:id="rId17"/>
    <p:sldId id="309" r:id="rId18"/>
    <p:sldId id="312" r:id="rId19"/>
    <p:sldId id="296" r:id="rId20"/>
    <p:sldId id="310" r:id="rId21"/>
    <p:sldId id="287" r:id="rId22"/>
    <p:sldId id="284" r:id="rId23"/>
    <p:sldId id="286" r:id="rId24"/>
    <p:sldId id="314" r:id="rId25"/>
    <p:sldId id="300" r:id="rId26"/>
    <p:sldId id="301" r:id="rId27"/>
    <p:sldId id="302" r:id="rId28"/>
    <p:sldId id="303" r:id="rId29"/>
    <p:sldId id="304" r:id="rId30"/>
    <p:sldId id="305" r:id="rId31"/>
    <p:sldId id="308" r:id="rId32"/>
    <p:sldId id="267" r:id="rId33"/>
    <p:sldId id="278" r:id="rId34"/>
    <p:sldId id="316" r:id="rId35"/>
    <p:sldId id="275" r:id="rId36"/>
    <p:sldId id="315" r:id="rId37"/>
    <p:sldId id="313" r:id="rId38"/>
    <p:sldId id="317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A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66" autoAdjust="0"/>
    <p:restoredTop sz="94660"/>
  </p:normalViewPr>
  <p:slideViewPr>
    <p:cSldViewPr>
      <p:cViewPr varScale="1">
        <p:scale>
          <a:sx n="55" d="100"/>
          <a:sy n="55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63596E-483F-4168-B869-1D84AD9B6783}" type="datetimeFigureOut">
              <a:rPr lang="en-US"/>
              <a:pPr>
                <a:defRPr/>
              </a:pPr>
              <a:t>15-09-02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7B5129-AD44-4D07-8E9C-772E951C4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91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BB9E50-58F0-44BD-B955-A6408B06B42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CC1439-FEAD-4F72-ADA6-A74926038CC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BD9E2B-F124-4363-A583-A6D91EA61ADD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6486" tIns="43243" rIns="86486" bIns="432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BD0D7F-D1CE-4B31-9065-12C9C9BD5F70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6486" tIns="43243" rIns="86486" bIns="432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7457F8-4AC3-4CE7-A2BC-08FDA0AE118C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6486" tIns="43243" rIns="86486" bIns="432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992EB7-6F08-41C7-BAC6-3575F545E1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1A8E-C1C8-4BA5-AC36-EF6C9E3998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286685-0FBE-4082-9A97-CE6A868B4CF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5BA2EE-3E69-416A-A925-E4F17F408F58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6486" tIns="43243" rIns="86486" bIns="432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1141C4-F5E9-4C0C-8E06-D832ED966D8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BA466B-00CE-4C36-833B-21693EC47A4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CF1E71-513C-4E2B-A26F-1AD20BA379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48AEDD-239D-43C5-9783-A9CF5907AEA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A1B8D3-7901-4747-AA2A-56B5AFA43D38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51E8D8-3546-4180-A183-97596CB0EC2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6486" tIns="43243" rIns="86486" bIns="43243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8EF667-C98B-4303-977D-85FCF89ADF7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31D42B-1A18-4B6A-A1AC-A67A0192F52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A98B4F-193F-4CC6-994B-D146A14FF8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42A20E-69C1-463B-8ED6-D60D65B93E1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B30526-5D37-4A0F-8F32-50A650131A7C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D41889-CD39-4C6D-A4D4-1A479E5DB9D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B38589-ED9B-4289-8447-6FD7C5B58295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4B231-E92D-4257-BF2A-555A02A55E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666D6D-3A3C-42CE-9B75-C71ECAA43E26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>
              <a:cs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195760-02EE-42DA-B3E5-F7D50D2A1B3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A5BB67-FC2C-4BC9-A0CB-21E987C97A6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2B2BE6-ABB7-484F-8BF5-5D4EA906599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8F7467-0161-4051-9D93-13A15DC5992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BE9841-67C8-43B5-9C9F-1BA089D3927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220CD-2737-4A44-BA3C-1CAD486837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455682-6258-43F6-979B-9A41ACB2C3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9342A6-414F-4B36-B53F-CE6CD9D65D3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686B62-7F8C-46D2-B193-E568A66D09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4C5EC0-86D8-4943-9CDB-4C813F9B2F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66CFF7-D3F7-43AB-B16A-C5734E297B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E68660-8591-4131-83F3-6F77DFF47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EB14D-E99D-4F49-AB91-A3E5B8DBB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BD01B-374D-4840-A455-10B1C8CE4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F413B-885C-409A-822C-D5DA6BD89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8546DF-2C26-4F54-B9EB-97A676EB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8BA52F-77B8-4206-A1F6-FAF6410B3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B83E01-05EE-4D50-93F3-9F8D68529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F87B2-8BB7-43FE-8605-2A9D22C9E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A80F08-A8C4-4028-9587-CF12A1F93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77BE2-A51E-48BC-AD95-A90366029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DFC6D2F-F5AB-4135-BC7B-A33F0CEC6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7EC7F1-86B4-4C32-90DD-969BF9BE2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14" r:id="rId6"/>
    <p:sldLayoutId id="2147483921" r:id="rId7"/>
    <p:sldLayoutId id="2147483915" r:id="rId8"/>
    <p:sldLayoutId id="2147483922" r:id="rId9"/>
    <p:sldLayoutId id="2147483916" r:id="rId10"/>
    <p:sldLayoutId id="214748392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# 2  </a:t>
            </a:r>
            <a:br>
              <a:rPr lang="en-US" dirty="0" smtClean="0"/>
            </a:br>
            <a:r>
              <a:rPr lang="en-US" cap="none" dirty="0" smtClean="0"/>
              <a:t>Part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Programs And data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semster</a:t>
            </a:r>
            <a:r>
              <a:rPr lang="en-US" smtClean="0"/>
              <a:t> </a:t>
            </a:r>
            <a:r>
              <a:rPr lang="en-US" smtClean="0"/>
              <a:t>1436</a:t>
            </a:r>
            <a:endParaRPr lang="en-US" dirty="0" smtClean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667D2B-1FF5-43A6-845C-A60DAFDA34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33375"/>
            <a:ext cx="57245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x-none" b="1" dirty="0">
                <a:latin typeface="Tw Cen MT" pitchFamily="34" charset="0"/>
              </a:rPr>
              <a:t>King Saud University </a:t>
            </a:r>
          </a:p>
          <a:p>
            <a:r>
              <a:rPr lang="en-US" b="1" dirty="0">
                <a:latin typeface="Tw Cen MT" pitchFamily="34" charset="0"/>
              </a:rPr>
              <a:t>College of Applied studies and Community Service</a:t>
            </a:r>
          </a:p>
          <a:p>
            <a:r>
              <a:rPr lang="en-US" b="1" dirty="0">
                <a:latin typeface="Tw Cen MT" pitchFamily="34" charset="0"/>
              </a:rPr>
              <a:t>CSC1101</a:t>
            </a:r>
          </a:p>
          <a:p>
            <a:r>
              <a:rPr lang="en-US" dirty="0" smtClean="0"/>
              <a:t>By: </a:t>
            </a:r>
            <a:r>
              <a:rPr lang="en-US" dirty="0" err="1" smtClean="0"/>
              <a:t>Asma</a:t>
            </a:r>
            <a:r>
              <a:rPr lang="en-US" dirty="0" smtClean="0"/>
              <a:t> </a:t>
            </a:r>
            <a:r>
              <a:rPr lang="en-US" dirty="0" err="1" smtClean="0"/>
              <a:t>Alosaimi</a:t>
            </a:r>
            <a:endParaRPr lang="en-US" b="1" dirty="0">
              <a:latin typeface="Tw Cen MT" pitchFamily="34" charset="0"/>
            </a:endParaRPr>
          </a:p>
          <a:p>
            <a:r>
              <a:rPr lang="en-US" b="1" dirty="0">
                <a:latin typeface="Tw Cen MT" pitchFamily="34" charset="0"/>
              </a:rPr>
              <a:t>Updated By: </a:t>
            </a:r>
          </a:p>
          <a:p>
            <a:r>
              <a:rPr lang="en-US" b="1" dirty="0" err="1">
                <a:latin typeface="Tw Cen MT" pitchFamily="34" charset="0"/>
              </a:rPr>
              <a:t>Ghadah</a:t>
            </a:r>
            <a:r>
              <a:rPr lang="en-US" b="1" dirty="0">
                <a:latin typeface="Tw Cen MT" pitchFamily="34" charset="0"/>
              </a:rPr>
              <a:t> </a:t>
            </a:r>
            <a:r>
              <a:rPr lang="en-US" b="1" dirty="0" err="1">
                <a:latin typeface="Tw Cen MT" pitchFamily="34" charset="0"/>
              </a:rPr>
              <a:t>Alhadbaa</a:t>
            </a:r>
            <a:r>
              <a:rPr lang="en-US" b="1" dirty="0">
                <a:latin typeface="Tw Cen MT" pitchFamily="34" charset="0"/>
              </a:rPr>
              <a:t> </a:t>
            </a:r>
            <a:r>
              <a:rPr lang="en-US" b="1" dirty="0" smtClean="0">
                <a:latin typeface="Tw Cen MT" pitchFamily="34" charset="0"/>
              </a:rPr>
              <a:t>,Fatimah </a:t>
            </a:r>
            <a:r>
              <a:rPr lang="en-US" b="1" dirty="0" err="1" smtClean="0">
                <a:latin typeface="Tw Cen MT" pitchFamily="34" charset="0"/>
              </a:rPr>
              <a:t>Alakeel</a:t>
            </a:r>
            <a:r>
              <a:rPr lang="en-US" b="1" dirty="0" smtClean="0">
                <a:latin typeface="Tw Cen MT" pitchFamily="34" charset="0"/>
              </a:rPr>
              <a:t>, Nouf Almunyif</a:t>
            </a:r>
            <a:endParaRPr lang="en-US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3.Data Type</a:t>
            </a:r>
            <a:endParaRPr lang="en-US" smtClean="0">
              <a:solidFill>
                <a:srgbClr val="CC3300"/>
              </a:solidFill>
              <a:ea typeface="MS PGothic" pitchFamily="34" charset="-128"/>
            </a:endParaRPr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In Programming languages</a:t>
            </a:r>
            <a:r>
              <a:rPr lang="en-US" b="1" smtClean="0"/>
              <a:t>, a data type</a:t>
            </a:r>
            <a:r>
              <a:rPr lang="en-US" smtClean="0"/>
              <a:t> is a classification identifying one of various types of data</a:t>
            </a:r>
          </a:p>
          <a:p>
            <a:r>
              <a:rPr lang="en-US" smtClean="0"/>
              <a:t>A data type determines:</a:t>
            </a:r>
          </a:p>
          <a:p>
            <a:pPr lvl="1"/>
            <a:r>
              <a:rPr lang="en-US" smtClean="0"/>
              <a:t> the possible values for that type; </a:t>
            </a:r>
          </a:p>
          <a:p>
            <a:pPr lvl="1"/>
            <a:r>
              <a:rPr lang="en-US" smtClean="0"/>
              <a:t>the operations that can be done on values of that type;</a:t>
            </a:r>
          </a:p>
          <a:p>
            <a:pPr lvl="1"/>
            <a:r>
              <a:rPr lang="en-US" smtClean="0"/>
              <a:t>the meaning of the data; </a:t>
            </a:r>
          </a:p>
          <a:p>
            <a:pPr lvl="1"/>
            <a:r>
              <a:rPr lang="en-US" smtClean="0"/>
              <a:t>the way values of that type can be stored; and</a:t>
            </a:r>
          </a:p>
          <a:p>
            <a:pPr lvl="1"/>
            <a:r>
              <a:rPr lang="en-US" smtClean="0"/>
              <a:t>the size of allocated location(s)</a:t>
            </a:r>
            <a:endParaRPr lang="x-none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877D3594-28A9-4FB9-80DB-B1EE8159FE6F}" type="slidenum">
              <a:rPr lang="en-US">
                <a:cs typeface="Arial" pitchFamily="34" charset="0"/>
              </a:rPr>
              <a:pPr>
                <a:defRPr/>
              </a:pPr>
              <a:t>10</a:t>
            </a:fld>
            <a:endParaRPr lang="en-US">
              <a:cs typeface="Arial" pitchFamily="34" charset="0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17170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x-none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FDDEBC1D-E3F7-4B05-9A4E-A2299F58D15E}" type="slidenum">
              <a:rPr lang="en-US">
                <a:cs typeface="Arial" pitchFamily="34" charset="0"/>
              </a:rPr>
              <a:pPr>
                <a:defRPr/>
              </a:pPr>
              <a:t>11</a:t>
            </a:fld>
            <a:endParaRPr lang="en-US">
              <a:cs typeface="Arial" pitchFamily="34" charset="0"/>
            </a:endParaRPr>
          </a:p>
        </p:txBody>
      </p:sp>
      <p:sp>
        <p:nvSpPr>
          <p:cNvPr id="19459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828800"/>
            <a:ext cx="8001000" cy="4114800"/>
          </a:xfrm>
        </p:spPr>
        <p:txBody>
          <a:bodyPr/>
          <a:lstStyle/>
          <a:p>
            <a:pPr>
              <a:lnSpc>
                <a:spcPct val="104000"/>
              </a:lnSpc>
              <a:buFont typeface="Wingdings" pitchFamily="2" charset="2"/>
              <a:buChar char="q"/>
            </a:pPr>
            <a:r>
              <a:rPr lang="en-US" altLang="x-none" sz="2800" smtClean="0"/>
              <a:t>The </a:t>
            </a:r>
            <a:r>
              <a:rPr lang="en-US" altLang="x-none" sz="2800" smtClean="0">
                <a:solidFill>
                  <a:srgbClr val="0070C0"/>
                </a:solidFill>
              </a:rPr>
              <a:t>int</a:t>
            </a:r>
            <a:r>
              <a:rPr lang="en-US" altLang="x-none" sz="2800" smtClean="0"/>
              <a:t> data type represents integers.</a:t>
            </a:r>
          </a:p>
          <a:p>
            <a:pPr>
              <a:lnSpc>
                <a:spcPct val="104000"/>
              </a:lnSpc>
              <a:buFont typeface="Wingdings" pitchFamily="2" charset="2"/>
              <a:buChar char="q"/>
            </a:pPr>
            <a:r>
              <a:rPr lang="en-US" altLang="x-none" sz="2800" smtClean="0"/>
              <a:t>Integers are whole numbers.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Examples: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   -5235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   13253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   -35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   32767</a:t>
            </a:r>
            <a:endParaRPr lang="en-US" sz="280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38200" y="0"/>
            <a:ext cx="68707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>
                <a:solidFill>
                  <a:srgbClr val="CC3300"/>
                </a:solidFill>
                <a:latin typeface="Tw Cen MT" pitchFamily="34" charset="0"/>
                <a:ea typeface="MS PGothic" pitchFamily="34" charset="-128"/>
              </a:rPr>
              <a:t>int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3C64710E-2017-4919-8A4C-11388500EC31}" type="slidenum">
              <a:rPr lang="en-US">
                <a:cs typeface="Arial" pitchFamily="34" charset="0"/>
              </a:rPr>
              <a:pPr>
                <a:defRPr/>
              </a:pPr>
              <a:t>12</a:t>
            </a:fld>
            <a:endParaRPr lang="en-US">
              <a:cs typeface="Arial" pitchFamily="34" charset="0"/>
            </a:endParaRPr>
          </a:p>
        </p:txBody>
      </p:sp>
      <p:sp>
        <p:nvSpPr>
          <p:cNvPr id="2048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828800"/>
            <a:ext cx="8001000" cy="4114800"/>
          </a:xfrm>
        </p:spPr>
        <p:txBody>
          <a:bodyPr/>
          <a:lstStyle/>
          <a:p>
            <a:pPr>
              <a:lnSpc>
                <a:spcPct val="104000"/>
              </a:lnSpc>
              <a:buFont typeface="Wingdings" pitchFamily="2" charset="2"/>
              <a:buChar char="q"/>
            </a:pPr>
            <a:r>
              <a:rPr lang="en-US" altLang="x-none" sz="2800" smtClean="0"/>
              <a:t>The </a:t>
            </a:r>
            <a:r>
              <a:rPr lang="en-US" altLang="x-none" sz="2800" smtClean="0">
                <a:solidFill>
                  <a:srgbClr val="0070C0"/>
                </a:solidFill>
              </a:rPr>
              <a:t>float</a:t>
            </a:r>
            <a:r>
              <a:rPr lang="en-US" altLang="x-none" sz="2800" smtClean="0"/>
              <a:t> data type represents real numbers .</a:t>
            </a:r>
          </a:p>
          <a:p>
            <a:pPr>
              <a:lnSpc>
                <a:spcPct val="104000"/>
              </a:lnSpc>
              <a:buFont typeface="Wingdings" pitchFamily="2" charset="2"/>
              <a:buChar char="q"/>
            </a:pPr>
            <a:r>
              <a:rPr lang="en-US" altLang="x-none" sz="2800" smtClean="0"/>
              <a:t>A real number has an integral part and a fractional part separated by a decimal point.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Examples: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3.643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0.325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123.532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3.4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838200" y="0"/>
            <a:ext cx="68707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>
                <a:solidFill>
                  <a:srgbClr val="CC3300"/>
                </a:solidFill>
                <a:latin typeface="Tw Cen MT" pitchFamily="34" charset="0"/>
                <a:ea typeface="MS PGothic" pitchFamily="34" charset="-128"/>
              </a:rPr>
              <a:t>float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5330D952-DE2D-4E77-A770-1EDF3FE87542}" type="slidenum">
              <a:rPr lang="en-US">
                <a:cs typeface="Arial" pitchFamily="34" charset="0"/>
              </a:rPr>
              <a:pPr>
                <a:defRPr/>
              </a:pPr>
              <a:t>13</a:t>
            </a:fld>
            <a:endParaRPr lang="en-US">
              <a:cs typeface="Arial" pitchFamily="34" charset="0"/>
            </a:endParaRPr>
          </a:p>
        </p:txBody>
      </p:sp>
      <p:sp>
        <p:nvSpPr>
          <p:cNvPr id="2150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828800"/>
            <a:ext cx="8001000" cy="4114800"/>
          </a:xfrm>
        </p:spPr>
        <p:txBody>
          <a:bodyPr/>
          <a:lstStyle/>
          <a:p>
            <a:pPr>
              <a:lnSpc>
                <a:spcPct val="104000"/>
              </a:lnSpc>
              <a:buFont typeface="Wingdings" pitchFamily="2" charset="2"/>
              <a:buChar char="q"/>
            </a:pPr>
            <a:r>
              <a:rPr lang="en-US" altLang="x-none" sz="2800" smtClean="0"/>
              <a:t>The </a:t>
            </a:r>
            <a:r>
              <a:rPr lang="en-US" altLang="x-none" sz="2800" smtClean="0">
                <a:solidFill>
                  <a:srgbClr val="0070C0"/>
                </a:solidFill>
              </a:rPr>
              <a:t>char</a:t>
            </a:r>
            <a:r>
              <a:rPr lang="en-US" altLang="x-none" sz="2800" smtClean="0"/>
              <a:t> data type represents one individual character .</a:t>
            </a:r>
          </a:p>
          <a:p>
            <a:pPr>
              <a:lnSpc>
                <a:spcPct val="104000"/>
              </a:lnSpc>
            </a:pPr>
            <a:r>
              <a:rPr lang="en-US" altLang="x-none" sz="2800" smtClean="0"/>
              <a:t>Examples:</a:t>
            </a:r>
          </a:p>
          <a:p>
            <a:pPr>
              <a:lnSpc>
                <a:spcPct val="104000"/>
              </a:lnSpc>
            </a:pPr>
            <a:r>
              <a:rPr lang="en-US" altLang="en-US" sz="2800" smtClean="0">
                <a:latin typeface="Verdana" pitchFamily="34" charset="0"/>
              </a:rPr>
              <a:t>'</a:t>
            </a: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D</a:t>
            </a:r>
            <a:r>
              <a:rPr lang="en-US" altLang="en-US" sz="2800" smtClean="0">
                <a:latin typeface="Verdana" pitchFamily="34" charset="0"/>
              </a:rPr>
              <a:t>'</a:t>
            </a:r>
            <a:endParaRPr lang="en-US" altLang="en-US" sz="2800" smtClean="0">
              <a:latin typeface="Verdana" pitchFamily="34" charset="0"/>
              <a:cs typeface="Tahoma" pitchFamily="34" charset="0"/>
            </a:endParaRPr>
          </a:p>
          <a:p>
            <a:pPr>
              <a:lnSpc>
                <a:spcPct val="104000"/>
              </a:lnSpc>
            </a:pPr>
            <a:r>
              <a:rPr lang="en-US" altLang="en-US" sz="2800" smtClean="0">
                <a:latin typeface="Verdana" pitchFamily="34" charset="0"/>
              </a:rPr>
              <a:t>'</a:t>
            </a: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d</a:t>
            </a:r>
            <a:r>
              <a:rPr lang="en-US" altLang="en-US" sz="2800" smtClean="0">
                <a:latin typeface="Verdana" pitchFamily="34" charset="0"/>
              </a:rPr>
              <a:t>‘</a:t>
            </a:r>
            <a:endParaRPr lang="en-US" altLang="x-none" sz="2800" smtClean="0">
              <a:latin typeface="Verdana" pitchFamily="34" charset="0"/>
              <a:cs typeface="Tahoma" pitchFamily="34" charset="0"/>
            </a:endParaRPr>
          </a:p>
          <a:p>
            <a:pPr>
              <a:lnSpc>
                <a:spcPct val="104000"/>
              </a:lnSpc>
            </a:pPr>
            <a:r>
              <a:rPr lang="en-US" altLang="en-US" sz="2800" smtClean="0">
                <a:latin typeface="Verdana" pitchFamily="34" charset="0"/>
              </a:rPr>
              <a:t>'</a:t>
            </a: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5</a:t>
            </a:r>
            <a:r>
              <a:rPr lang="en-US" altLang="en-US" sz="2800" smtClean="0">
                <a:latin typeface="Verdana" pitchFamily="34" charset="0"/>
              </a:rPr>
              <a:t>‘</a:t>
            </a:r>
            <a:endParaRPr lang="en-US" altLang="x-none" sz="2800" smtClean="0">
              <a:latin typeface="Verdana" pitchFamily="34" charset="0"/>
              <a:cs typeface="Tahoma" pitchFamily="34" charset="0"/>
            </a:endParaRPr>
          </a:p>
          <a:p>
            <a:pPr>
              <a:lnSpc>
                <a:spcPct val="104000"/>
              </a:lnSpc>
            </a:pPr>
            <a:r>
              <a:rPr lang="en-US" altLang="en-US" sz="2800" smtClean="0">
                <a:latin typeface="Verdana" pitchFamily="34" charset="0"/>
              </a:rPr>
              <a:t>'</a:t>
            </a:r>
            <a:r>
              <a:rPr lang="en-US" altLang="x-none" sz="2800" smtClean="0">
                <a:latin typeface="Verdana" pitchFamily="34" charset="0"/>
                <a:cs typeface="Tahoma" pitchFamily="34" charset="0"/>
              </a:rPr>
              <a:t>*</a:t>
            </a:r>
            <a:r>
              <a:rPr lang="en-US" altLang="en-US" sz="2800" smtClean="0">
                <a:latin typeface="Verdana" pitchFamily="34" charset="0"/>
              </a:rPr>
              <a:t>'</a:t>
            </a:r>
            <a:endParaRPr lang="en-US" altLang="x-none" sz="2800" smtClean="0">
              <a:latin typeface="Verdana" pitchFamily="34" charset="0"/>
              <a:cs typeface="Tahoma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38200" y="0"/>
            <a:ext cx="68707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>
                <a:solidFill>
                  <a:srgbClr val="CC3300"/>
                </a:solidFill>
                <a:latin typeface="Tw Cen MT" pitchFamily="34" charset="0"/>
                <a:ea typeface="MS PGothic" pitchFamily="34" charset="-128"/>
              </a:rPr>
              <a:t>char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3.Data Type</a:t>
            </a:r>
            <a:endParaRPr lang="en-US" smtClean="0">
              <a:solidFill>
                <a:srgbClr val="CC3300"/>
              </a:solidFill>
              <a:ea typeface="MS PGothic" pitchFamily="34" charset="-128"/>
            </a:endParaRPr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exact range of values for the fundamental types are implementation dependent; you should check your compiler documentation for the actual ranges supported by your computer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chemeClr val="accent2"/>
                </a:solidFill>
              </a:rPr>
              <a:t>Table 3.2a, 3.b </a:t>
            </a:r>
            <a:r>
              <a:rPr lang="en-US" dirty="0" smtClean="0"/>
              <a:t>lists C++ fundamental data type along with their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common</a:t>
            </a:r>
            <a:r>
              <a:rPr lang="en-US" dirty="0" smtClean="0"/>
              <a:t> bit lengths and ranges for 16-bit environment and 32-bit environment consecutively   </a:t>
            </a:r>
            <a:endParaRPr lang="x-none" dirty="0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CA6B545E-F3B3-4767-9C75-85E2854F3A43}" type="slidenum">
              <a:rPr lang="en-US">
                <a:cs typeface="Arial" pitchFamily="34" charset="0"/>
              </a:rPr>
              <a:pPr>
                <a:defRPr/>
              </a:pPr>
              <a:t>14</a:t>
            </a:fld>
            <a:endParaRPr lang="en-US">
              <a:cs typeface="Arial" pitchFamily="34" charset="0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17170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x-none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x-none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22CE9AC-8782-48AD-9FEA-2618878F24D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79388" y="115888"/>
          <a:ext cx="8497068" cy="6121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9772"/>
                <a:gridCol w="1763827"/>
                <a:gridCol w="1301141"/>
                <a:gridCol w="2952328"/>
              </a:tblGrid>
              <a:tr h="393064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size (byte)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character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itchFamily="34" charset="0"/>
                          <a:cs typeface="+mj-cs"/>
                        </a:rPr>
                        <a:t>-128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 </a:t>
                      </a:r>
                      <a:r>
                        <a:rPr lang="en-US" sz="1400" b="0" dirty="0" smtClean="0">
                          <a:latin typeface="Arial" pitchFamily="34" charset="0"/>
                          <a:cs typeface="+mj-cs"/>
                        </a:rPr>
                        <a:t>127</a:t>
                      </a:r>
                      <a:endParaRPr lang="en-US" sz="1400" b="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Signed character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Signed 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-128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127</a:t>
                      </a:r>
                      <a:endParaRPr lang="en-US" sz="1400" b="1" dirty="0" smtClean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character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255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68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-32768 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 +32767</a:t>
                      </a:r>
                    </a:p>
                    <a:p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68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Short Integer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short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-32767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 +32767</a:t>
                      </a:r>
                    </a:p>
                    <a:p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4064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Long integer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long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 smtClean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-2,147,483,648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to 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+2,147,483,647</a:t>
                      </a: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 65535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short 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short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 65535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Long  integer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long 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 4,294,967,295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float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float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3.4E–38 </a:t>
                      </a:r>
                      <a:r>
                        <a:rPr kumimoji="0" lang="en-US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to</a:t>
                      </a: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 3.4E+38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1.7E–308 </a:t>
                      </a:r>
                      <a:r>
                        <a:rPr kumimoji="0" lang="en-US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to</a:t>
                      </a: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 1.7E+308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09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Long 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Long 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3.4E-4932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 1.1E+4932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469033"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Boolean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bool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N/A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True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 or false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3050" y="6308725"/>
            <a:ext cx="3987800" cy="3698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Table 3.2 a: For 16-bit environment</a:t>
            </a:r>
            <a:endParaRPr lang="x-none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x-none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86AC78-F4EC-4AD6-BED7-F8AE2EB4D94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79388" y="115888"/>
          <a:ext cx="8497068" cy="6121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9772"/>
                <a:gridCol w="1763827"/>
                <a:gridCol w="1301141"/>
                <a:gridCol w="2952328"/>
              </a:tblGrid>
              <a:tr h="393064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size (byte)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character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itchFamily="34" charset="0"/>
                          <a:cs typeface="+mj-cs"/>
                        </a:rPr>
                        <a:t>-128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 </a:t>
                      </a:r>
                      <a:r>
                        <a:rPr lang="en-US" sz="1400" b="0" dirty="0" smtClean="0">
                          <a:latin typeface="Arial" pitchFamily="34" charset="0"/>
                          <a:cs typeface="+mj-cs"/>
                        </a:rPr>
                        <a:t>127</a:t>
                      </a:r>
                      <a:endParaRPr lang="en-US" sz="1400" b="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Signed character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Signed 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-128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127</a:t>
                      </a:r>
                      <a:endParaRPr lang="en-US" sz="1400" b="1" dirty="0" smtClean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character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char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+mj-cs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255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68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-2,147,483,648 </a:t>
                      </a: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to 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+2,147,483,647</a:t>
                      </a:r>
                    </a:p>
                    <a:p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68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Short Integer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short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-32767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 +32767</a:t>
                      </a:r>
                    </a:p>
                    <a:p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4064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Long integer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long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 smtClean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-2,147,483,648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to 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+mj-cs"/>
                        </a:rPr>
                        <a:t>+2,147,483,647</a:t>
                      </a: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0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 4,294,967,295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short integer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short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 65535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Long  integer 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unsigned long  </a:t>
                      </a:r>
                      <a:r>
                        <a:rPr lang="en-US" sz="1400" dirty="0" err="1" smtClean="0">
                          <a:latin typeface="Arial" pitchFamily="34" charset="0"/>
                          <a:cs typeface="+mj-cs"/>
                        </a:rPr>
                        <a:t>int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0 </a:t>
                      </a:r>
                      <a:r>
                        <a:rPr lang="en-US" sz="1400" b="1" dirty="0" smtClean="0"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latin typeface="Arial" pitchFamily="34" charset="0"/>
                          <a:cs typeface="+mj-cs"/>
                        </a:rPr>
                        <a:t> 4,294,967,295</a:t>
                      </a:r>
                      <a:endParaRPr lang="en-US" sz="1400" b="1" dirty="0"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float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float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3.4E–38 </a:t>
                      </a:r>
                      <a:r>
                        <a:rPr kumimoji="0" lang="en-US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to</a:t>
                      </a: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 3.4E+38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3985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1.7E–308 </a:t>
                      </a:r>
                      <a:r>
                        <a:rPr kumimoji="0" lang="en-US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to</a:t>
                      </a: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 1.7E+308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5509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Long 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Long double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3.4E-4932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to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 1.1E+4932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  <a:tr h="469033"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j-cs"/>
                        </a:rPr>
                        <a:t>Boolean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bool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N/A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True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+mj-cs"/>
                        </a:rPr>
                        <a:t> or false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itchFamily="34" charset="0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3050" y="6308725"/>
            <a:ext cx="4000500" cy="3698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Table 3.2 b: for 32-bit environment</a:t>
            </a:r>
            <a:endParaRPr lang="x-none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C2723D96-E7D0-4667-8C77-1B6EC055F793}" type="slidenum">
              <a:rPr lang="en-US">
                <a:cs typeface="Arial" pitchFamily="34" charset="0"/>
              </a:rPr>
              <a:pPr>
                <a:defRPr/>
              </a:pPr>
              <a:t>17</a:t>
            </a:fld>
            <a:endParaRPr lang="en-US">
              <a:cs typeface="Arial" pitchFamily="34" charset="0"/>
            </a:endParaRPr>
          </a:p>
        </p:txBody>
      </p:sp>
      <p:sp>
        <p:nvSpPr>
          <p:cNvPr id="34819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828800"/>
            <a:ext cx="8001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When the declaration is made, memory space is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allocated</a:t>
            </a:r>
            <a:r>
              <a:rPr lang="en-US" sz="2800" dirty="0" smtClean="0"/>
              <a:t> to store the values of the declared variable or constant.</a:t>
            </a:r>
          </a:p>
          <a:p>
            <a:pPr eaLnBrk="1" hangingPunct="1">
              <a:defRPr/>
            </a:pPr>
            <a:r>
              <a:rPr lang="en-US" sz="2800" dirty="0" smtClean="0"/>
              <a:t>The declaration of a </a:t>
            </a:r>
            <a:r>
              <a:rPr lang="en-US" sz="2800" b="1" dirty="0" smtClean="0">
                <a:solidFill>
                  <a:srgbClr val="0070C0"/>
                </a:solidFill>
              </a:rPr>
              <a:t>variable</a:t>
            </a:r>
            <a:r>
              <a:rPr lang="en-US" sz="2800" dirty="0" smtClean="0"/>
              <a:t> means allocating a space memory which state (value) </a:t>
            </a:r>
            <a:r>
              <a:rPr lang="en-US" sz="2800" dirty="0" smtClean="0">
                <a:solidFill>
                  <a:schemeClr val="tx2"/>
                </a:solidFill>
              </a:rPr>
              <a:t>may change</a:t>
            </a:r>
            <a:r>
              <a:rPr lang="en-US" sz="2800" dirty="0" smtClean="0"/>
              <a:t>.</a:t>
            </a:r>
          </a:p>
          <a:p>
            <a:pPr eaLnBrk="1" hangingPunct="1">
              <a:defRPr/>
            </a:pPr>
            <a:r>
              <a:rPr lang="en-US" sz="2800" dirty="0" smtClean="0"/>
              <a:t> The declaration of a </a:t>
            </a:r>
            <a:r>
              <a:rPr lang="en-US" sz="2800" b="1" dirty="0" smtClean="0">
                <a:solidFill>
                  <a:srgbClr val="0070C0"/>
                </a:solidFill>
              </a:rPr>
              <a:t>constant</a:t>
            </a:r>
            <a:r>
              <a:rPr lang="en-US" sz="2800" dirty="0" smtClean="0"/>
              <a:t> means allocating a space memory which state (value) </a:t>
            </a:r>
            <a:r>
              <a:rPr lang="en-US" sz="2800" dirty="0" smtClean="0">
                <a:solidFill>
                  <a:schemeClr val="tx2"/>
                </a:solidFill>
              </a:rPr>
              <a:t>cannot change</a:t>
            </a:r>
            <a:r>
              <a:rPr lang="en-US" sz="2800" dirty="0" smtClean="0"/>
              <a:t>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38200" y="0"/>
            <a:ext cx="68707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>
                <a:solidFill>
                  <a:srgbClr val="CC3300"/>
                </a:solidFill>
                <a:latin typeface="Tw Cen MT" pitchFamily="34" charset="0"/>
                <a:ea typeface="MS PGothic" pitchFamily="34" charset="-128"/>
              </a:rPr>
              <a:t>Variable/Constant Declaration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4213" y="1989138"/>
            <a:ext cx="8280400" cy="5762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x-none"/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Declaring Variables: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Syntax</a:t>
            </a:r>
          </a:p>
        </p:txBody>
      </p:sp>
      <p:sp>
        <p:nvSpPr>
          <p:cNvPr id="24580" name="Content Placeholder 2"/>
          <p:cNvSpPr>
            <a:spLocks noGrp="1"/>
          </p:cNvSpPr>
          <p:nvPr>
            <p:ph sz="quarter" idx="1"/>
          </p:nvPr>
        </p:nvSpPr>
        <p:spPr>
          <a:xfrm>
            <a:off x="739775" y="1557338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Declaration syntax: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err="1" smtClean="0"/>
              <a:t>DataType</a:t>
            </a:r>
            <a:r>
              <a:rPr lang="en-US" sz="2000" dirty="0" smtClean="0"/>
              <a:t>  Variable_1</a:t>
            </a:r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 literal | expression</a:t>
            </a:r>
            <a:r>
              <a:rPr lang="en-US" sz="2000" dirty="0" smtClean="0">
                <a:solidFill>
                  <a:srgbClr val="00B050"/>
                </a:solidFill>
              </a:rPr>
              <a:t>]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smtClean="0"/>
              <a:t>, Variable_2, . . .</a:t>
            </a:r>
            <a:r>
              <a:rPr lang="en-US" sz="2000" dirty="0" smtClean="0">
                <a:solidFill>
                  <a:srgbClr val="00B050"/>
                </a:solidFill>
              </a:rPr>
              <a:t>]</a:t>
            </a:r>
            <a:r>
              <a:rPr lang="en-US" sz="2000" dirty="0" smtClean="0"/>
              <a:t> ;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For declaring a variable you must at least specify </a:t>
            </a:r>
          </a:p>
          <a:p>
            <a:pPr lvl="1" eaLnBrk="1" hangingPunct="1">
              <a:defRPr/>
            </a:pPr>
            <a:r>
              <a:rPr lang="en-US" sz="2100" dirty="0" smtClean="0"/>
              <a:t>Variable data type</a:t>
            </a:r>
          </a:p>
          <a:p>
            <a:pPr lvl="1" eaLnBrk="1" hangingPunct="1">
              <a:defRPr/>
            </a:pPr>
            <a:r>
              <a:rPr lang="en-US" sz="2100" dirty="0" smtClean="0"/>
              <a:t>Variable name</a:t>
            </a:r>
          </a:p>
          <a:p>
            <a:pPr eaLnBrk="1" hangingPunct="1">
              <a:defRPr/>
            </a:pPr>
            <a:r>
              <a:rPr lang="en-US" sz="2400" dirty="0" smtClean="0"/>
              <a:t>During declaration statement, optionally ,you may :</a:t>
            </a:r>
          </a:p>
          <a:p>
            <a:pPr lvl="1" eaLnBrk="1" hangingPunct="1">
              <a:defRPr/>
            </a:pPr>
            <a:r>
              <a:rPr lang="en-US" sz="2000" dirty="0" smtClean="0"/>
              <a:t>Give the variable an initial value</a:t>
            </a:r>
            <a:r>
              <a:rPr lang="en-US" sz="2000" i="1" dirty="0" smtClean="0"/>
              <a:t>, </a:t>
            </a:r>
            <a:r>
              <a:rPr lang="en-US" sz="2000" dirty="0" smtClean="0"/>
              <a:t>and/or</a:t>
            </a:r>
          </a:p>
          <a:p>
            <a:pPr lvl="1" eaLnBrk="1" hangingPunct="1">
              <a:defRPr/>
            </a:pPr>
            <a:r>
              <a:rPr lang="en-US" sz="2000" dirty="0" smtClean="0"/>
              <a:t>Declare several variable in one declaration statement , separated by comma 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if thy have thy same data type</a:t>
            </a:r>
            <a:r>
              <a:rPr lang="en-US" sz="2000" dirty="0" smtClean="0"/>
              <a:t>) </a:t>
            </a:r>
          </a:p>
          <a:p>
            <a:pPr lvl="1" eaLnBrk="1" hangingPunct="1"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0A3F843-273D-464C-823F-B15961A9EA3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Declaring Variables: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Examples</a:t>
            </a: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Examples: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number_of_bars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double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one_weight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total_weight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num=25;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int</a:t>
            </a:r>
            <a:r>
              <a:rPr lang="en-US" sz="2400" dirty="0" smtClean="0"/>
              <a:t> age, </a:t>
            </a:r>
            <a:r>
              <a:rPr lang="en-US" sz="2400" dirty="0" err="1" smtClean="0"/>
              <a:t>num_students</a:t>
            </a:r>
            <a:r>
              <a:rPr lang="en-US" sz="2400" dirty="0" smtClean="0"/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char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letter = ‘x’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DAB355A-DE07-4CE7-946E-DA17153770F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6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C++ </a:t>
            </a:r>
            <a:r>
              <a:rPr lang="en-US" smtClean="0">
                <a:ea typeface="MS PGothic" pitchFamily="34" charset="-128"/>
              </a:rPr>
              <a:t>Program Structure</a:t>
            </a:r>
            <a:endParaRPr lang="en-US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/>
              <a:t>Page </a:t>
            </a:r>
            <a:fld id="{438988CA-EEBC-4FF0-A6ED-2296A51401A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44" name="Content Placeholder 7"/>
          <p:cNvSpPr>
            <a:spLocks noGrp="1"/>
          </p:cNvSpPr>
          <p:nvPr>
            <p:ph sz="quarter" idx="1"/>
          </p:nvPr>
        </p:nvSpPr>
        <p:spPr>
          <a:xfrm>
            <a:off x="611188" y="1484313"/>
            <a:ext cx="8153400" cy="4968875"/>
          </a:xfrm>
        </p:spPr>
        <p:txBody>
          <a:bodyPr/>
          <a:lstStyle/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#include &lt;iostream&gt; </a:t>
            </a:r>
            <a:r>
              <a:rPr kumimoji="1"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Preprocessor Commands</a:t>
            </a:r>
          </a:p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b="1" smtClean="0">
                <a:latin typeface="Courier New" pitchFamily="49" charset="0"/>
                <a:cs typeface="Courier New" pitchFamily="49" charset="0"/>
              </a:rPr>
              <a:t>using namespace std;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int main( ) </a:t>
            </a:r>
            <a:r>
              <a:rPr kumimoji="1"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main function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smtClean="0">
                <a:solidFill>
                  <a:srgbClr val="5F5F5F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kumimoji="1" lang="en-US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Declaration section – Declare needed variables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kumimoji="1" lang="en-US" sz="2000" smtClean="0">
                <a:latin typeface="Courier New" pitchFamily="49" charset="0"/>
                <a:cs typeface="Courier New" pitchFamily="49" charset="0"/>
              </a:rPr>
              <a:t>…...</a:t>
            </a: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Input section – Enter required data 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kumimoji="1" lang="en-US" sz="2000" smtClean="0">
                <a:latin typeface="Courier New" pitchFamily="49" charset="0"/>
                <a:cs typeface="Courier New" pitchFamily="49" charset="0"/>
              </a:rPr>
              <a:t>…..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Processing section – Processing Statements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kumimoji="1" lang="en-US" sz="2000" smtClean="0">
                <a:latin typeface="Courier New" pitchFamily="49" charset="0"/>
                <a:cs typeface="Courier New" pitchFamily="49" charset="0"/>
              </a:rPr>
              <a:t>…... 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Output section – Display expected results </a:t>
            </a: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sz="2000" smtClean="0">
                <a:latin typeface="Courier New" pitchFamily="49" charset="0"/>
                <a:cs typeface="Courier New" pitchFamily="49" charset="0"/>
              </a:rPr>
              <a:t>     …....</a:t>
            </a:r>
          </a:p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kumimoji="1" lang="en-US" b="1" smtClean="0">
                <a:solidFill>
                  <a:srgbClr val="5F5F5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return 0; </a:t>
            </a:r>
          </a:p>
          <a:p>
            <a:pPr marL="457200" lvl="3" indent="-457200" defTabSz="8636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 end main</a:t>
            </a:r>
            <a:endParaRPr kumimoji="1" lang="en-US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 defTabSz="863600" eaLnBrk="1" hangingPunct="1">
              <a:buFont typeface="Wingdings" pitchFamily="2" charset="2"/>
              <a:buNone/>
              <a:tabLst>
                <a:tab pos="342900" algn="l"/>
                <a:tab pos="685800" algn="l"/>
                <a:tab pos="1143000" algn="l"/>
              </a:tabLst>
            </a:pPr>
            <a:endParaRPr kumimoji="1" lang="en-US" sz="200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750" y="2997200"/>
            <a:ext cx="7920038" cy="5762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8313" y="3644900"/>
            <a:ext cx="8064500" cy="1511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x-none" b="1" dirty="0">
                <a:latin typeface="Verdana" pitchFamily="34" charset="0"/>
                <a:cs typeface="Tahoma" pitchFamily="34" charset="0"/>
              </a:rPr>
              <a:t> The part of a program that tells the compiler the names of memory cells in a program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188913"/>
            <a:ext cx="8153400" cy="8699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Declaring Variables: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Declaration Location</a:t>
            </a:r>
            <a:endParaRPr 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2"/>
          </p:nvPr>
        </p:nvSpPr>
        <p:spPr>
          <a:xfrm>
            <a:off x="250825" y="2438400"/>
            <a:ext cx="4244975" cy="4230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1- Immediately prior to 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……….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sum;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sum = score1 + score 2;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………..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return 0;}</a:t>
            </a:r>
          </a:p>
        </p:txBody>
      </p:sp>
      <p:sp>
        <p:nvSpPr>
          <p:cNvPr id="23556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2- At the beginning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sum;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…..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s</a:t>
            </a:r>
            <a:r>
              <a:rPr lang="en-US" dirty="0" smtClean="0"/>
              <a:t>um = score1 +score2;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return 0;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}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8677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484313"/>
            <a:ext cx="7923213" cy="90805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rgbClr val="0070C0"/>
                </a:solidFill>
              </a:rPr>
              <a:t>Two locations for variable declarations</a:t>
            </a:r>
          </a:p>
          <a:p>
            <a:pPr eaLnBrk="1" hangingPunct="1"/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E417766-8E80-4BBE-93D8-AA501354377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984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Declaring Variables: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Initial Value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MS PGothic" pitchFamily="34" charset="-128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797035E5-3F49-4AF6-85ED-6037B024A697}" type="slidenum">
              <a:rPr lang="en-US">
                <a:cs typeface="Arial" pitchFamily="34" charset="0"/>
              </a:rPr>
              <a:pPr>
                <a:defRPr/>
              </a:pPr>
              <a:t>21</a:t>
            </a:fld>
            <a:endParaRPr lang="en-US">
              <a:cs typeface="Arial" pitchFamily="34" charset="0"/>
            </a:endParaRPr>
          </a:p>
        </p:txBody>
      </p:sp>
      <p:sp>
        <p:nvSpPr>
          <p:cNvPr id="16390" name="Rectangle 16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684213" y="1916113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A variable may be declared: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/>
              <a:t>With initial value.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/>
              <a:t>Without initial value.</a:t>
            </a:r>
          </a:p>
          <a:p>
            <a:pPr lvl="4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"/>
              <a:defRPr/>
            </a:pPr>
            <a:endParaRPr lang="en-US" sz="18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Variable declaration with initial value;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variableIdentifier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i="1" dirty="0" smtClean="0">
                <a:solidFill>
                  <a:schemeClr val="tx2"/>
                </a:solidFill>
                <a:latin typeface="Courier New" pitchFamily="49" charset="0"/>
              </a:rPr>
              <a:t>=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literal | expression;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solidFill>
                  <a:srgbClr val="333399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</a:rPr>
              <a:t>double </a:t>
            </a:r>
            <a:r>
              <a:rPr lang="en-US" sz="2000" dirty="0" err="1" smtClean="0">
                <a:latin typeface="Courier New" pitchFamily="49" charset="0"/>
              </a:rPr>
              <a:t>avg</a:t>
            </a:r>
            <a:r>
              <a:rPr lang="en-US" sz="2000" dirty="0" smtClean="0">
                <a:latin typeface="Courier New" pitchFamily="49" charset="0"/>
              </a:rPr>
              <a:t>  = 0.0;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</a:rPr>
              <a:t>  = 1;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	x =5, y = 7, z = (</a:t>
            </a:r>
            <a:r>
              <a:rPr lang="en-US" sz="2000" dirty="0" err="1" smtClean="0">
                <a:latin typeface="Courier New" pitchFamily="49" charset="0"/>
              </a:rPr>
              <a:t>x+y</a:t>
            </a:r>
            <a:r>
              <a:rPr lang="en-US" sz="2000" dirty="0" smtClean="0">
                <a:latin typeface="Courier New" pitchFamily="49" charset="0"/>
              </a:rPr>
              <a:t>)*3;</a:t>
            </a:r>
            <a:endParaRPr lang="en-US" sz="1800" dirty="0" smtClean="0"/>
          </a:p>
          <a:p>
            <a:pPr lvl="4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"/>
              <a:defRPr/>
            </a:pPr>
            <a:endParaRPr lang="en-US" sz="18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Variable declaration without initial value;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SzTx/>
              <a:buFontTx/>
              <a:buNone/>
              <a:defRPr/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variableIdentifier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double </a:t>
            </a:r>
            <a:r>
              <a:rPr lang="en-US" sz="2000" dirty="0" err="1" smtClean="0">
                <a:latin typeface="Courier New" pitchFamily="49" charset="0"/>
              </a:rPr>
              <a:t>avg</a:t>
            </a:r>
            <a:r>
              <a:rPr lang="en-US" sz="2000" dirty="0" smtClean="0">
                <a:latin typeface="Courier New" pitchFamily="49" charset="0"/>
              </a:rPr>
              <a:t>;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</a:rPr>
              <a:t>;</a:t>
            </a:r>
            <a:endParaRPr lang="en-US" sz="18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SzTx/>
              <a:buFontTx/>
              <a:buNone/>
              <a:defRPr/>
            </a:pPr>
            <a:endParaRPr lang="en-US" sz="1600" b="1" dirty="0" smtClean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391400" cy="835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 Assignment Operator</a:t>
            </a:r>
          </a:p>
        </p:txBody>
      </p:sp>
      <p:sp>
        <p:nvSpPr>
          <p:cNvPr id="1229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3058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We assign a value to a variable using the basic </a:t>
            </a:r>
            <a:r>
              <a:rPr lang="en-US" altLang="ja-JP" sz="2400" i="1" dirty="0" smtClean="0">
                <a:solidFill>
                  <a:schemeClr val="accent2"/>
                </a:solidFill>
                <a:ea typeface="ＭＳ Ｐゴシック" pitchFamily="34" charset="-128"/>
              </a:rPr>
              <a:t>assignment operator (=)</a:t>
            </a:r>
            <a:r>
              <a:rPr lang="en-US" altLang="ja-JP" sz="2400" dirty="0" smtClean="0">
                <a:solidFill>
                  <a:schemeClr val="accent2"/>
                </a:solidFill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Assignment operator: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100" dirty="0" smtClean="0"/>
              <a:t>Stores a value in a memory.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100" dirty="0" smtClean="0"/>
              <a:t>Basically used in C++ to </a:t>
            </a: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initialize</a:t>
            </a:r>
            <a:r>
              <a:rPr lang="en-US" sz="2100" dirty="0" smtClean="0"/>
              <a:t> a variable with a value OR to </a:t>
            </a: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update </a:t>
            </a:r>
            <a:r>
              <a:rPr lang="en-US" sz="2100" dirty="0" smtClean="0"/>
              <a:t>it’s content with a new value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sz="2100" dirty="0" smtClean="0">
                <a:ea typeface="ＭＳ Ｐゴシック" pitchFamily="34" charset="-128"/>
              </a:rPr>
              <a:t>It’s syntax is as following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7F7F7F"/>
                </a:solidFill>
              </a:rPr>
              <a:t>			</a:t>
            </a: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latin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90750" y="4797425"/>
            <a:ext cx="2165350" cy="1800225"/>
            <a:chOff x="3734" y="2640"/>
            <a:chExt cx="1214" cy="813"/>
          </a:xfrm>
        </p:grpSpPr>
        <p:sp>
          <p:nvSpPr>
            <p:cNvPr id="118789" name="AutoShape 5"/>
            <p:cNvSpPr>
              <a:spLocks noChangeArrowheads="1"/>
            </p:cNvSpPr>
            <p:nvPr/>
          </p:nvSpPr>
          <p:spPr bwMode="auto">
            <a:xfrm>
              <a:off x="3734" y="300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It is always a 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variable identifier.</a:t>
              </a:r>
              <a:endPara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733" name="Line 6"/>
            <p:cNvSpPr>
              <a:spLocks noChangeShapeType="1"/>
            </p:cNvSpPr>
            <p:nvPr/>
          </p:nvSpPr>
          <p:spPr bwMode="auto">
            <a:xfrm>
              <a:off x="4319" y="2640"/>
              <a:ext cx="0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64063" y="4797425"/>
            <a:ext cx="2528887" cy="1800225"/>
            <a:chOff x="3734" y="2640"/>
            <a:chExt cx="1214" cy="813"/>
          </a:xfrm>
        </p:grpSpPr>
        <p:sp>
          <p:nvSpPr>
            <p:cNvPr id="118792" name="AutoShape 8"/>
            <p:cNvSpPr>
              <a:spLocks noChangeArrowheads="1"/>
            </p:cNvSpPr>
            <p:nvPr/>
          </p:nvSpPr>
          <p:spPr bwMode="auto">
            <a:xfrm>
              <a:off x="3734" y="300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It is either a 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literal </a:t>
              </a: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,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 </a:t>
              </a: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a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 variable identifier </a:t>
              </a: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, or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 </a:t>
              </a:r>
              <a:r>
                <a:rPr lang="en-US" altLang="ja-JP" sz="1400" dirty="0">
                  <a:solidFill>
                    <a:srgbClr val="000000"/>
                  </a:solidFill>
                  <a:ea typeface="ＭＳ Ｐゴシック" pitchFamily="34" charset="-128"/>
                  <a:cs typeface="Arial" pitchFamily="34" charset="0"/>
                </a:rPr>
                <a:t>an</a:t>
              </a:r>
              <a:r>
                <a:rPr lang="en-US" altLang="ja-JP" sz="1400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 </a:t>
              </a:r>
              <a:r>
                <a:rPr lang="en-US" altLang="ja-JP" sz="1400" i="1" dirty="0">
                  <a:solidFill>
                    <a:srgbClr val="C1051B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expression.</a:t>
              </a:r>
              <a:endPara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731" name="Line 9"/>
            <p:cNvSpPr>
              <a:spLocks noChangeShapeType="1"/>
            </p:cNvSpPr>
            <p:nvPr/>
          </p:nvSpPr>
          <p:spPr bwMode="auto">
            <a:xfrm>
              <a:off x="4319" y="2640"/>
              <a:ext cx="0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E0CC98-5A4C-4564-A637-0B432D17E0D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16238" y="4397375"/>
            <a:ext cx="3251200" cy="4000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pPr>
              <a:defRPr/>
            </a:pPr>
            <a:r>
              <a:rPr lang="en-US" dirty="0" err="1">
                <a:latin typeface="Courier New" pitchFamily="49" charset="0"/>
              </a:rPr>
              <a:t>leftSide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C1051B"/>
                </a:solidFill>
                <a:ea typeface="ＭＳ Ｐゴシック" pitchFamily="34" charset="-128"/>
              </a:rPr>
              <a:t>=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rightSide</a:t>
            </a:r>
            <a:r>
              <a:rPr lang="en-US" dirty="0">
                <a:latin typeface="Courier New" pitchFamily="49" charset="0"/>
              </a:rPr>
              <a:t> ;</a:t>
            </a:r>
            <a:endParaRPr lang="x-none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292725" y="2060575"/>
            <a:ext cx="3095625" cy="1079500"/>
          </a:xfrm>
          <a:prstGeom prst="wedgeRoundRectCallout">
            <a:avLst>
              <a:gd name="adj1" fmla="val -66858"/>
              <a:gd name="adj2" fmla="val 5728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/>
              <a:t>Assigning value to variable </a:t>
            </a:r>
            <a:r>
              <a:rPr lang="en-US" b="1" dirty="0"/>
              <a:t>during</a:t>
            </a:r>
            <a:r>
              <a:rPr lang="en-US" dirty="0"/>
              <a:t> declaration time</a:t>
            </a:r>
          </a:p>
          <a:p>
            <a:pPr algn="ctr">
              <a:defRPr/>
            </a:pPr>
            <a:r>
              <a:rPr lang="en-US" dirty="0"/>
              <a:t>e.g. </a:t>
            </a:r>
            <a:r>
              <a:rPr lang="en-US" dirty="0" err="1"/>
              <a:t>int</a:t>
            </a:r>
            <a:r>
              <a:rPr lang="en-US" dirty="0"/>
              <a:t> num=5;</a:t>
            </a:r>
            <a:endParaRPr lang="x-none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23850" y="4221163"/>
            <a:ext cx="2449513" cy="1223962"/>
          </a:xfrm>
          <a:prstGeom prst="wedgeRoundRectCallout">
            <a:avLst>
              <a:gd name="adj1" fmla="val -863"/>
              <a:gd name="adj2" fmla="val -9731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/>
              <a:t>Assigning value to variable </a:t>
            </a:r>
            <a:r>
              <a:rPr lang="en-US" b="1" dirty="0"/>
              <a:t>after</a:t>
            </a:r>
            <a:r>
              <a:rPr lang="en-US" dirty="0"/>
              <a:t> it been declared</a:t>
            </a:r>
          </a:p>
          <a:p>
            <a:pPr algn="ctr">
              <a:defRPr/>
            </a:pPr>
            <a:r>
              <a:rPr lang="en-US" dirty="0"/>
              <a:t>e.g. num=6;</a:t>
            </a:r>
            <a:endParaRPr lang="x-none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assignment operator (=) assigns the value on the </a:t>
            </a:r>
            <a:r>
              <a:rPr lang="en-US" dirty="0" smtClean="0">
                <a:solidFill>
                  <a:schemeClr val="accent2"/>
                </a:solidFill>
              </a:rPr>
              <a:t>right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side of the operator to the variable appearing on the </a:t>
            </a:r>
            <a:r>
              <a:rPr lang="en-US" dirty="0" smtClean="0">
                <a:solidFill>
                  <a:schemeClr val="accent2"/>
                </a:solidFill>
              </a:rPr>
              <a:t>left</a:t>
            </a:r>
            <a:r>
              <a:rPr lang="en-US" dirty="0" smtClean="0"/>
              <a:t> side of the operator.</a:t>
            </a:r>
          </a:p>
          <a:p>
            <a:pPr eaLnBrk="1" hangingPunct="1">
              <a:defRPr/>
            </a:pPr>
            <a:r>
              <a:rPr lang="en-US" dirty="0" smtClean="0"/>
              <a:t>The right side may be either:</a:t>
            </a:r>
          </a:p>
          <a:p>
            <a:pPr marL="1143000" lvl="2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Literal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2"/>
                </a:solidFill>
              </a:rPr>
              <a:t>e.g.   </a:t>
            </a:r>
            <a:r>
              <a:rPr lang="en-US" dirty="0" smtClean="0"/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1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143000" lvl="2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Variable identifier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2"/>
                </a:solidFill>
              </a:rPr>
              <a:t>e.g.</a:t>
            </a:r>
            <a:r>
              <a:rPr lang="en-US" dirty="0" smtClean="0"/>
              <a:t> 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start =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143000" lvl="2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Expression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2"/>
                </a:solidFill>
              </a:rPr>
              <a:t>e.g.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sum = first + second;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 eaLnBrk="1" hangingPunct="1"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319954-AFA1-4E15-A4B2-40A921C7DA9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1748" name="Title 4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 </a:t>
            </a:r>
            <a:endParaRPr lang="x-none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750" y="260350"/>
            <a:ext cx="7391400" cy="835025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3">
                    <a:lumMod val="50000"/>
                  </a:schemeClr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 Assignment Operator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0213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ＭＳ Ｐゴシック" pitchFamily="34" charset="-128"/>
              </a:rPr>
              <a:t>1.Assigning Literals</a:t>
            </a:r>
          </a:p>
        </p:txBody>
      </p:sp>
      <p:sp>
        <p:nvSpPr>
          <p:cNvPr id="143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 this case, the literal is stored in the memory space allocated for the variable on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left side</a:t>
            </a:r>
            <a:r>
              <a:rPr lang="en-US" dirty="0" smtClean="0"/>
              <a:t>.</a:t>
            </a:r>
            <a:endParaRPr lang="en-US" altLang="ja-JP" dirty="0" smtClean="0">
              <a:ea typeface="ＭＳ Ｐゴシック" pitchFamily="34" charset="-128"/>
            </a:endParaRPr>
          </a:p>
        </p:txBody>
      </p:sp>
      <p:grpSp>
        <p:nvGrpSpPr>
          <p:cNvPr id="32772" name="Group 20"/>
          <p:cNvGrpSpPr>
            <a:grpSpLocks/>
          </p:cNvGrpSpPr>
          <p:nvPr/>
        </p:nvGrpSpPr>
        <p:grpSpPr bwMode="auto">
          <a:xfrm>
            <a:off x="228600" y="3352800"/>
            <a:ext cx="4210050" cy="1676400"/>
            <a:chOff x="264" y="1824"/>
            <a:chExt cx="2652" cy="1056"/>
          </a:xfrm>
        </p:grpSpPr>
        <p:sp>
          <p:nvSpPr>
            <p:cNvPr id="161813" name="Rectangle 21"/>
            <p:cNvSpPr>
              <a:spLocks noChangeArrowheads="1"/>
            </p:cNvSpPr>
            <p:nvPr/>
          </p:nvSpPr>
          <p:spPr bwMode="auto">
            <a:xfrm>
              <a:off x="264" y="1824"/>
              <a:ext cx="2604" cy="1056"/>
            </a:xfrm>
            <a:prstGeom prst="rect">
              <a:avLst/>
            </a:prstGeom>
            <a:solidFill>
              <a:srgbClr val="EFFBFF"/>
            </a:solidFill>
            <a:ln w="9525">
              <a:solidFill>
                <a:srgbClr val="EAF0FE"/>
              </a:solidFill>
              <a:miter lim="800000"/>
              <a:headEnd/>
              <a:tailEnd/>
            </a:ln>
            <a:effectLst>
              <a:outerShdw dist="117088" dir="296392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2400">
                <a:solidFill>
                  <a:srgbClr val="DDDDDD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grpSp>
          <p:nvGrpSpPr>
            <p:cNvPr id="32795" name="Group 22"/>
            <p:cNvGrpSpPr>
              <a:grpSpLocks/>
            </p:cNvGrpSpPr>
            <p:nvPr/>
          </p:nvGrpSpPr>
          <p:grpSpPr bwMode="auto">
            <a:xfrm>
              <a:off x="336" y="2142"/>
              <a:ext cx="2580" cy="543"/>
              <a:chOff x="391" y="991"/>
              <a:chExt cx="2580" cy="543"/>
            </a:xfrm>
          </p:grpSpPr>
          <p:sp>
            <p:nvSpPr>
              <p:cNvPr id="32806" name="Text Box 23"/>
              <p:cNvSpPr txBox="1">
                <a:spLocks noChangeArrowheads="1"/>
              </p:cNvSpPr>
              <p:nvPr/>
            </p:nvSpPr>
            <p:spPr bwMode="auto">
              <a:xfrm>
                <a:off x="391" y="991"/>
                <a:ext cx="25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int firstNumber=1, secondNumber;</a:t>
                </a:r>
                <a:endParaRPr lang="en-US" altLang="ja-JP" sz="2400">
                  <a:solidFill>
                    <a:srgbClr val="000000"/>
                  </a:solidFill>
                  <a:latin typeface="Times New Roman" pitchFamily="18" charset="0"/>
                  <a:ea typeface="MS PGothic" pitchFamily="34" charset="-128"/>
                </a:endParaRPr>
              </a:p>
            </p:txBody>
          </p:sp>
          <p:sp>
            <p:nvSpPr>
              <p:cNvPr id="32807" name="Text Box 24"/>
              <p:cNvSpPr txBox="1">
                <a:spLocks noChangeArrowheads="1"/>
              </p:cNvSpPr>
              <p:nvPr/>
            </p:nvSpPr>
            <p:spPr bwMode="auto">
              <a:xfrm>
                <a:off x="391" y="1168"/>
                <a:ext cx="157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firstNumber  = 234;</a:t>
                </a:r>
              </a:p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secondNumber = 87;</a:t>
                </a:r>
              </a:p>
            </p:txBody>
          </p:sp>
        </p:grpSp>
        <p:grpSp>
          <p:nvGrpSpPr>
            <p:cNvPr id="32796" name="Group 25"/>
            <p:cNvGrpSpPr>
              <a:grpSpLocks/>
            </p:cNvGrpSpPr>
            <p:nvPr/>
          </p:nvGrpSpPr>
          <p:grpSpPr bwMode="auto">
            <a:xfrm>
              <a:off x="294" y="1827"/>
              <a:ext cx="590" cy="527"/>
              <a:chOff x="294" y="1827"/>
              <a:chExt cx="590" cy="527"/>
            </a:xfrm>
          </p:grpSpPr>
          <p:sp>
            <p:nvSpPr>
              <p:cNvPr id="161818" name="Oval 26"/>
              <p:cNvSpPr>
                <a:spLocks noChangeArrowheads="1"/>
              </p:cNvSpPr>
              <p:nvPr/>
            </p:nvSpPr>
            <p:spPr bwMode="auto">
              <a:xfrm>
                <a:off x="294" y="1827"/>
                <a:ext cx="275" cy="21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>
                    <a:solidFill>
                      <a:srgbClr val="C1051B"/>
                    </a:solidFill>
                    <a:ea typeface="ＭＳ Ｐゴシック" pitchFamily="34" charset="-128"/>
                    <a:cs typeface="Arial" pitchFamily="34" charset="0"/>
                  </a:rPr>
                  <a:t>A</a:t>
                </a:r>
                <a:endParaRPr lang="en-US" altLang="ja-JP" sz="2400">
                  <a:solidFill>
                    <a:srgbClr val="000000"/>
                  </a:solidFill>
                  <a:latin typeface="Times New Roman" pitchFamily="18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  <p:sp>
            <p:nvSpPr>
              <p:cNvPr id="32804" name="Line 27"/>
              <p:cNvSpPr>
                <a:spLocks noChangeShapeType="1"/>
              </p:cNvSpPr>
              <p:nvPr/>
            </p:nvSpPr>
            <p:spPr bwMode="auto">
              <a:xfrm>
                <a:off x="559" y="1963"/>
                <a:ext cx="325" cy="1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1820" name="Text Box 28"/>
              <p:cNvSpPr txBox="1">
                <a:spLocks noChangeArrowheads="1"/>
              </p:cNvSpPr>
              <p:nvPr/>
            </p:nvSpPr>
            <p:spPr bwMode="auto">
              <a:xfrm>
                <a:off x="402" y="2142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fr-FR" sz="1600">
                  <a:solidFill>
                    <a:srgbClr val="C1051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itchFamily="49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32797" name="Group 29"/>
            <p:cNvGrpSpPr>
              <a:grpSpLocks/>
            </p:cNvGrpSpPr>
            <p:nvPr/>
          </p:nvGrpSpPr>
          <p:grpSpPr bwMode="auto">
            <a:xfrm>
              <a:off x="401" y="2313"/>
              <a:ext cx="2319" cy="520"/>
              <a:chOff x="401" y="2313"/>
              <a:chExt cx="2319" cy="520"/>
            </a:xfrm>
          </p:grpSpPr>
          <p:sp>
            <p:nvSpPr>
              <p:cNvPr id="32798" name="Line 30"/>
              <p:cNvSpPr>
                <a:spLocks noChangeShapeType="1"/>
              </p:cNvSpPr>
              <p:nvPr/>
            </p:nvSpPr>
            <p:spPr bwMode="auto">
              <a:xfrm flipV="1">
                <a:off x="1956" y="2368"/>
                <a:ext cx="1" cy="2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32799" name="Group 31"/>
              <p:cNvGrpSpPr>
                <a:grpSpLocks/>
              </p:cNvGrpSpPr>
              <p:nvPr/>
            </p:nvGrpSpPr>
            <p:grpSpPr bwMode="auto">
              <a:xfrm>
                <a:off x="401" y="2313"/>
                <a:ext cx="2319" cy="520"/>
                <a:chOff x="401" y="2313"/>
                <a:chExt cx="2319" cy="520"/>
              </a:xfrm>
            </p:grpSpPr>
            <p:sp>
              <p:nvSpPr>
                <p:cNvPr id="32800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1977" y="2505"/>
                  <a:ext cx="463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825" name="Oval 33"/>
                <p:cNvSpPr>
                  <a:spLocks noChangeArrowheads="1"/>
                </p:cNvSpPr>
                <p:nvPr/>
              </p:nvSpPr>
              <p:spPr bwMode="auto">
                <a:xfrm>
                  <a:off x="2445" y="2402"/>
                  <a:ext cx="275" cy="21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45791" dir="2021404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ja-JP" sz="2400" b="1">
                      <a:solidFill>
                        <a:srgbClr val="C1051B"/>
                      </a:solidFill>
                      <a:ea typeface="ＭＳ Ｐゴシック" pitchFamily="34" charset="-128"/>
                      <a:cs typeface="Arial" pitchFamily="34" charset="0"/>
                    </a:rPr>
                    <a:t>B</a:t>
                  </a:r>
                  <a:endParaRPr lang="en-US" altLang="ja-JP" sz="2400">
                    <a:solidFill>
                      <a:srgbClr val="000000"/>
                    </a:solidFill>
                    <a:latin typeface="Times New Roman" pitchFamily="18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16182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1" y="2313"/>
                  <a:ext cx="116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endParaRPr lang="en-US" altLang="ja-JP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  <a:p>
                  <a:pPr>
                    <a:defRPr/>
                  </a:pPr>
                  <a:endParaRPr lang="en-US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  <a:p>
                  <a:pPr>
                    <a:defRPr/>
                  </a:pPr>
                  <a:endParaRPr lang="en-US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61828" name="Rectangle 36"/>
          <p:cNvSpPr>
            <a:spLocks noChangeArrowheads="1"/>
          </p:cNvSpPr>
          <p:nvPr/>
        </p:nvSpPr>
        <p:spPr bwMode="auto">
          <a:xfrm>
            <a:off x="4572000" y="2438400"/>
            <a:ext cx="4194175" cy="3505200"/>
          </a:xfrm>
          <a:prstGeom prst="rect">
            <a:avLst/>
          </a:prstGeom>
          <a:solidFill>
            <a:srgbClr val="FDFEE2"/>
          </a:solidFill>
          <a:ln w="9525">
            <a:solidFill>
              <a:srgbClr val="DDDDDD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2774" name="Rectangle 37"/>
          <p:cNvSpPr>
            <a:spLocks noChangeArrowheads="1"/>
          </p:cNvSpPr>
          <p:nvPr/>
        </p:nvSpPr>
        <p:spPr bwMode="auto">
          <a:xfrm>
            <a:off x="5354638" y="3124200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firstNumber</a:t>
            </a:r>
          </a:p>
        </p:txBody>
      </p:sp>
      <p:sp>
        <p:nvSpPr>
          <p:cNvPr id="161830" name="Rectangle 38"/>
          <p:cNvSpPr>
            <a:spLocks noChangeArrowheads="1"/>
          </p:cNvSpPr>
          <p:nvPr/>
        </p:nvSpPr>
        <p:spPr bwMode="auto">
          <a:xfrm>
            <a:off x="7248525" y="3206750"/>
            <a:ext cx="938213" cy="315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Comic Sans MS" pitchFamily="66" charset="0"/>
                <a:cs typeface="Arial" pitchFamily="34" charset="0"/>
              </a:rPr>
              <a:t>1</a:t>
            </a:r>
          </a:p>
        </p:txBody>
      </p:sp>
      <p:grpSp>
        <p:nvGrpSpPr>
          <p:cNvPr id="32776" name="Group 39"/>
          <p:cNvGrpSpPr>
            <a:grpSpLocks/>
          </p:cNvGrpSpPr>
          <p:nvPr/>
        </p:nvGrpSpPr>
        <p:grpSpPr bwMode="auto">
          <a:xfrm>
            <a:off x="4999038" y="3581400"/>
            <a:ext cx="3189287" cy="457200"/>
            <a:chOff x="3269" y="1680"/>
            <a:chExt cx="2009" cy="288"/>
          </a:xfrm>
        </p:grpSpPr>
        <p:sp>
          <p:nvSpPr>
            <p:cNvPr id="32792" name="Rectangle 40"/>
            <p:cNvSpPr>
              <a:spLocks noChangeArrowheads="1"/>
            </p:cNvSpPr>
            <p:nvPr/>
          </p:nvSpPr>
          <p:spPr bwMode="auto">
            <a:xfrm>
              <a:off x="3269" y="1680"/>
              <a:ext cx="12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Times New Roman" pitchFamily="18" charset="0"/>
                  <a:ea typeface="MS PGothic" pitchFamily="34" charset="-128"/>
                </a:rPr>
                <a:t>secondNumber</a:t>
              </a:r>
            </a:p>
          </p:txBody>
        </p:sp>
        <p:sp>
          <p:nvSpPr>
            <p:cNvPr id="161833" name="Rectangle 41"/>
            <p:cNvSpPr>
              <a:spLocks noChangeArrowheads="1"/>
            </p:cNvSpPr>
            <p:nvPr/>
          </p:nvSpPr>
          <p:spPr bwMode="auto">
            <a:xfrm>
              <a:off x="4687" y="1722"/>
              <a:ext cx="591" cy="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Comic Sans MS" pitchFamily="66" charset="0"/>
                  <a:cs typeface="Arial" pitchFamily="34" charset="0"/>
                </a:rPr>
                <a:t>???</a:t>
              </a:r>
            </a:p>
          </p:txBody>
        </p:sp>
      </p:grpSp>
      <p:sp>
        <p:nvSpPr>
          <p:cNvPr id="161834" name="AutoShape 42"/>
          <p:cNvSpPr>
            <a:spLocks noChangeArrowheads="1"/>
          </p:cNvSpPr>
          <p:nvPr/>
        </p:nvSpPr>
        <p:spPr bwMode="auto">
          <a:xfrm>
            <a:off x="4829175" y="2503488"/>
            <a:ext cx="2184400" cy="6207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A.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Variables are  	allocated in memory.</a:t>
            </a:r>
          </a:p>
        </p:txBody>
      </p:sp>
      <p:sp>
        <p:nvSpPr>
          <p:cNvPr id="161837" name="AutoShape 45"/>
          <p:cNvSpPr>
            <a:spLocks noChangeArrowheads="1"/>
          </p:cNvSpPr>
          <p:nvPr/>
        </p:nvSpPr>
        <p:spPr bwMode="auto">
          <a:xfrm>
            <a:off x="4914900" y="4267200"/>
            <a:ext cx="2184400" cy="6397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ＭＳ Ｐゴシック" pitchFamily="34" charset="-128"/>
                <a:cs typeface="Arial" pitchFamily="34" charset="0"/>
              </a:rPr>
              <a:t>B.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Literals are assigned to variables.</a:t>
            </a:r>
          </a:p>
        </p:txBody>
      </p:sp>
      <p:grpSp>
        <p:nvGrpSpPr>
          <p:cNvPr id="32779" name="Group 52"/>
          <p:cNvGrpSpPr>
            <a:grpSpLocks/>
          </p:cNvGrpSpPr>
          <p:nvPr/>
        </p:nvGrpSpPr>
        <p:grpSpPr bwMode="auto">
          <a:xfrm>
            <a:off x="5084763" y="4953000"/>
            <a:ext cx="3335337" cy="889000"/>
            <a:chOff x="3203" y="3376"/>
            <a:chExt cx="2101" cy="560"/>
          </a:xfrm>
        </p:grpSpPr>
        <p:sp>
          <p:nvSpPr>
            <p:cNvPr id="32784" name="Rectangle 43"/>
            <p:cNvSpPr>
              <a:spLocks noChangeArrowheads="1"/>
            </p:cNvSpPr>
            <p:nvPr/>
          </p:nvSpPr>
          <p:spPr bwMode="auto">
            <a:xfrm>
              <a:off x="3427" y="337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Times New Roman" pitchFamily="18" charset="0"/>
                  <a:ea typeface="MS PGothic" pitchFamily="34" charset="-128"/>
                </a:rPr>
                <a:t>firstNumber</a:t>
              </a:r>
            </a:p>
          </p:txBody>
        </p:sp>
        <p:sp>
          <p:nvSpPr>
            <p:cNvPr id="161836" name="Rectangle 44"/>
            <p:cNvSpPr>
              <a:spLocks noChangeArrowheads="1"/>
            </p:cNvSpPr>
            <p:nvPr/>
          </p:nvSpPr>
          <p:spPr bwMode="auto">
            <a:xfrm>
              <a:off x="4620" y="3430"/>
              <a:ext cx="591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6" name="Text Box 46"/>
            <p:cNvSpPr txBox="1">
              <a:spLocks noChangeArrowheads="1"/>
            </p:cNvSpPr>
            <p:nvPr/>
          </p:nvSpPr>
          <p:spPr bwMode="auto">
            <a:xfrm>
              <a:off x="4632" y="3408"/>
              <a:ext cx="6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Comic Sans MS" pitchFamily="66" charset="0"/>
                </a:rPr>
                <a:t>   234</a:t>
              </a:r>
            </a:p>
          </p:txBody>
        </p:sp>
        <p:grpSp>
          <p:nvGrpSpPr>
            <p:cNvPr id="32787" name="Group 47"/>
            <p:cNvGrpSpPr>
              <a:grpSpLocks/>
            </p:cNvGrpSpPr>
            <p:nvPr/>
          </p:nvGrpSpPr>
          <p:grpSpPr bwMode="auto">
            <a:xfrm>
              <a:off x="3203" y="3647"/>
              <a:ext cx="2009" cy="289"/>
              <a:chOff x="3323" y="3071"/>
              <a:chExt cx="2009" cy="289"/>
            </a:xfrm>
          </p:grpSpPr>
          <p:sp>
            <p:nvSpPr>
              <p:cNvPr id="32788" name="Rectangle 48"/>
              <p:cNvSpPr>
                <a:spLocks noChangeArrowheads="1"/>
              </p:cNvSpPr>
              <p:nvPr/>
            </p:nvSpPr>
            <p:spPr bwMode="auto">
              <a:xfrm>
                <a:off x="3323" y="3071"/>
                <a:ext cx="127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2400">
                    <a:latin typeface="Times New Roman" pitchFamily="18" charset="0"/>
                    <a:ea typeface="MS PGothic" pitchFamily="34" charset="-128"/>
                  </a:rPr>
                  <a:t>secondNumber</a:t>
                </a:r>
              </a:p>
            </p:txBody>
          </p:sp>
          <p:grpSp>
            <p:nvGrpSpPr>
              <p:cNvPr id="32789" name="Group 49"/>
              <p:cNvGrpSpPr>
                <a:grpSpLocks/>
              </p:cNvGrpSpPr>
              <p:nvPr/>
            </p:nvGrpSpPr>
            <p:grpSpPr bwMode="auto">
              <a:xfrm>
                <a:off x="4741" y="3105"/>
                <a:ext cx="591" cy="231"/>
                <a:chOff x="4741" y="3264"/>
                <a:chExt cx="591" cy="231"/>
              </a:xfrm>
            </p:grpSpPr>
            <p:sp>
              <p:nvSpPr>
                <p:cNvPr id="161842" name="Rectangle 50"/>
                <p:cNvSpPr>
                  <a:spLocks noChangeArrowheads="1"/>
                </p:cNvSpPr>
                <p:nvPr/>
              </p:nvSpPr>
              <p:spPr bwMode="auto">
                <a:xfrm>
                  <a:off x="4741" y="3276"/>
                  <a:ext cx="591" cy="20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79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899" y="3264"/>
                  <a:ext cx="27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87</a:t>
                  </a:r>
                </a:p>
              </p:txBody>
            </p:sp>
          </p:grpSp>
        </p:grpSp>
      </p:grpSp>
      <p:sp>
        <p:nvSpPr>
          <p:cNvPr id="32780" name="Text Box 53"/>
          <p:cNvSpPr txBox="1">
            <a:spLocks noChangeArrowheads="1"/>
          </p:cNvSpPr>
          <p:nvPr/>
        </p:nvSpPr>
        <p:spPr bwMode="auto">
          <a:xfrm>
            <a:off x="1889125" y="52578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Code</a:t>
            </a:r>
            <a:endParaRPr lang="en-US" altLang="ja-JP" sz="2400">
              <a:solidFill>
                <a:srgbClr val="15151D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2781" name="Text Box 54"/>
          <p:cNvSpPr txBox="1">
            <a:spLocks noChangeArrowheads="1"/>
          </p:cNvSpPr>
          <p:nvPr/>
        </p:nvSpPr>
        <p:spPr bwMode="auto">
          <a:xfrm>
            <a:off x="5562600" y="5943600"/>
            <a:ext cx="271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State of Memory</a:t>
            </a:r>
            <a:endParaRPr lang="en-US" altLang="ja-JP" sz="24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012BD7-9CE7-4FC5-B78A-78A3F8BB17A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2783" name="Line 30"/>
          <p:cNvSpPr>
            <a:spLocks noChangeShapeType="1"/>
          </p:cNvSpPr>
          <p:nvPr/>
        </p:nvSpPr>
        <p:spPr bwMode="auto">
          <a:xfrm flipH="1">
            <a:off x="468313" y="4149725"/>
            <a:ext cx="37433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0213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ＭＳ Ｐゴシック" pitchFamily="34" charset="-128"/>
              </a:rPr>
              <a:t>2.Assigning Variables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In this case, the value of the variable on the </a:t>
            </a:r>
            <a:r>
              <a:rPr lang="en-US" sz="2400" smtClean="0">
                <a:solidFill>
                  <a:schemeClr val="accent2"/>
                </a:solidFill>
              </a:rPr>
              <a:t>right side </a:t>
            </a:r>
            <a:r>
              <a:rPr lang="en-US" sz="2400" smtClean="0"/>
              <a:t>is stored in the memory space allocated for the variable on the </a:t>
            </a:r>
            <a:r>
              <a:rPr lang="en-US" sz="2400" smtClean="0">
                <a:solidFill>
                  <a:schemeClr val="accent2"/>
                </a:solidFill>
              </a:rPr>
              <a:t>left side</a:t>
            </a:r>
            <a:r>
              <a:rPr lang="en-US" sz="2800" smtClean="0"/>
              <a:t>.</a:t>
            </a:r>
            <a:endParaRPr lang="en-US" altLang="ja-JP" sz="2800" smtClean="0">
              <a:ea typeface="MS PGothic" pitchFamily="34" charset="-128"/>
            </a:endParaRP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228600" y="3352800"/>
            <a:ext cx="4133850" cy="1676400"/>
            <a:chOff x="264" y="1824"/>
            <a:chExt cx="2604" cy="1056"/>
          </a:xfrm>
        </p:grpSpPr>
        <p:sp>
          <p:nvSpPr>
            <p:cNvPr id="165893" name="Rectangle 5"/>
            <p:cNvSpPr>
              <a:spLocks noChangeArrowheads="1"/>
            </p:cNvSpPr>
            <p:nvPr/>
          </p:nvSpPr>
          <p:spPr bwMode="auto">
            <a:xfrm>
              <a:off x="264" y="1824"/>
              <a:ext cx="2604" cy="1056"/>
            </a:xfrm>
            <a:prstGeom prst="rect">
              <a:avLst/>
            </a:prstGeom>
            <a:solidFill>
              <a:srgbClr val="EFFBFF"/>
            </a:solidFill>
            <a:ln w="9525">
              <a:solidFill>
                <a:srgbClr val="EAF0FE"/>
              </a:solidFill>
              <a:miter lim="800000"/>
              <a:headEnd/>
              <a:tailEnd/>
            </a:ln>
            <a:effectLst>
              <a:outerShdw dist="117088" dir="296392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2400">
                <a:solidFill>
                  <a:srgbClr val="DDDDDD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grpSp>
          <p:nvGrpSpPr>
            <p:cNvPr id="33818" name="Group 6"/>
            <p:cNvGrpSpPr>
              <a:grpSpLocks/>
            </p:cNvGrpSpPr>
            <p:nvPr/>
          </p:nvGrpSpPr>
          <p:grpSpPr bwMode="auto">
            <a:xfrm>
              <a:off x="336" y="2142"/>
              <a:ext cx="1733" cy="543"/>
              <a:chOff x="391" y="991"/>
              <a:chExt cx="1733" cy="543"/>
            </a:xfrm>
          </p:grpSpPr>
          <p:sp>
            <p:nvSpPr>
              <p:cNvPr id="33829" name="Text Box 7"/>
              <p:cNvSpPr txBox="1">
                <a:spLocks noChangeArrowheads="1"/>
              </p:cNvSpPr>
              <p:nvPr/>
            </p:nvSpPr>
            <p:spPr bwMode="auto">
              <a:xfrm>
                <a:off x="391" y="991"/>
                <a:ext cx="173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int firstNumber=1, i;</a:t>
                </a:r>
                <a:endParaRPr lang="en-US" altLang="ja-JP" sz="2400">
                  <a:solidFill>
                    <a:srgbClr val="000000"/>
                  </a:solidFill>
                  <a:latin typeface="Times New Roman" pitchFamily="18" charset="0"/>
                  <a:ea typeface="MS PGothic" pitchFamily="34" charset="-128"/>
                </a:endParaRPr>
              </a:p>
            </p:txBody>
          </p:sp>
          <p:sp>
            <p:nvSpPr>
              <p:cNvPr id="33830" name="Text Box 8"/>
              <p:cNvSpPr txBox="1">
                <a:spLocks noChangeArrowheads="1"/>
              </p:cNvSpPr>
              <p:nvPr/>
            </p:nvSpPr>
            <p:spPr bwMode="auto">
              <a:xfrm>
                <a:off x="391" y="1168"/>
                <a:ext cx="157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firstNumber  = 234;</a:t>
                </a:r>
              </a:p>
              <a:p>
                <a:r>
                  <a:rPr lang="en-US" altLang="ja-JP" sz="160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i = firstNumber;</a:t>
                </a:r>
              </a:p>
            </p:txBody>
          </p:sp>
        </p:grpSp>
        <p:grpSp>
          <p:nvGrpSpPr>
            <p:cNvPr id="33819" name="Group 9"/>
            <p:cNvGrpSpPr>
              <a:grpSpLocks/>
            </p:cNvGrpSpPr>
            <p:nvPr/>
          </p:nvGrpSpPr>
          <p:grpSpPr bwMode="auto">
            <a:xfrm>
              <a:off x="294" y="1871"/>
              <a:ext cx="590" cy="483"/>
              <a:chOff x="294" y="1871"/>
              <a:chExt cx="590" cy="483"/>
            </a:xfrm>
          </p:grpSpPr>
          <p:sp>
            <p:nvSpPr>
              <p:cNvPr id="165898" name="Oval 10"/>
              <p:cNvSpPr>
                <a:spLocks noChangeArrowheads="1"/>
              </p:cNvSpPr>
              <p:nvPr/>
            </p:nvSpPr>
            <p:spPr bwMode="auto">
              <a:xfrm>
                <a:off x="294" y="1871"/>
                <a:ext cx="275" cy="21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>
                    <a:solidFill>
                      <a:srgbClr val="C1051B"/>
                    </a:solidFill>
                    <a:ea typeface="ＭＳ Ｐゴシック" pitchFamily="34" charset="-128"/>
                    <a:cs typeface="Arial" pitchFamily="34" charset="0"/>
                  </a:rPr>
                  <a:t>A</a:t>
                </a:r>
                <a:endParaRPr lang="en-US" altLang="ja-JP" sz="2400">
                  <a:solidFill>
                    <a:srgbClr val="000000"/>
                  </a:solidFill>
                  <a:latin typeface="Times New Roman" pitchFamily="18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  <p:sp>
            <p:nvSpPr>
              <p:cNvPr id="33827" name="Line 11"/>
              <p:cNvSpPr>
                <a:spLocks noChangeShapeType="1"/>
              </p:cNvSpPr>
              <p:nvPr/>
            </p:nvSpPr>
            <p:spPr bwMode="auto">
              <a:xfrm>
                <a:off x="559" y="2030"/>
                <a:ext cx="325" cy="1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5900" name="Text Box 12"/>
              <p:cNvSpPr txBox="1">
                <a:spLocks noChangeArrowheads="1"/>
              </p:cNvSpPr>
              <p:nvPr/>
            </p:nvSpPr>
            <p:spPr bwMode="auto">
              <a:xfrm>
                <a:off x="402" y="2142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fr-FR" sz="1600">
                  <a:solidFill>
                    <a:srgbClr val="C1051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itchFamily="49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33820" name="Group 13"/>
            <p:cNvGrpSpPr>
              <a:grpSpLocks/>
            </p:cNvGrpSpPr>
            <p:nvPr/>
          </p:nvGrpSpPr>
          <p:grpSpPr bwMode="auto">
            <a:xfrm>
              <a:off x="401" y="2313"/>
              <a:ext cx="2319" cy="520"/>
              <a:chOff x="401" y="2313"/>
              <a:chExt cx="2319" cy="520"/>
            </a:xfrm>
          </p:grpSpPr>
          <p:sp>
            <p:nvSpPr>
              <p:cNvPr id="33821" name="Line 14"/>
              <p:cNvSpPr>
                <a:spLocks noChangeShapeType="1"/>
              </p:cNvSpPr>
              <p:nvPr/>
            </p:nvSpPr>
            <p:spPr bwMode="auto">
              <a:xfrm flipV="1">
                <a:off x="1956" y="2368"/>
                <a:ext cx="1" cy="2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33822" name="Group 15"/>
              <p:cNvGrpSpPr>
                <a:grpSpLocks/>
              </p:cNvGrpSpPr>
              <p:nvPr/>
            </p:nvGrpSpPr>
            <p:grpSpPr bwMode="auto">
              <a:xfrm>
                <a:off x="401" y="2313"/>
                <a:ext cx="2319" cy="520"/>
                <a:chOff x="401" y="2313"/>
                <a:chExt cx="2319" cy="520"/>
              </a:xfrm>
            </p:grpSpPr>
            <p:sp>
              <p:nvSpPr>
                <p:cNvPr id="33823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1977" y="2505"/>
                  <a:ext cx="463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905" name="Oval 17"/>
                <p:cNvSpPr>
                  <a:spLocks noChangeArrowheads="1"/>
                </p:cNvSpPr>
                <p:nvPr/>
              </p:nvSpPr>
              <p:spPr bwMode="auto">
                <a:xfrm>
                  <a:off x="2445" y="2402"/>
                  <a:ext cx="275" cy="21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45791" dir="2021404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ja-JP" sz="2400" b="1">
                      <a:solidFill>
                        <a:srgbClr val="C1051B"/>
                      </a:solidFill>
                      <a:ea typeface="ＭＳ Ｐゴシック" pitchFamily="34" charset="-128"/>
                      <a:cs typeface="Arial" pitchFamily="34" charset="0"/>
                    </a:rPr>
                    <a:t>B</a:t>
                  </a:r>
                  <a:endParaRPr lang="en-US" altLang="ja-JP" sz="2400">
                    <a:solidFill>
                      <a:srgbClr val="000000"/>
                    </a:solidFill>
                    <a:latin typeface="Times New Roman" pitchFamily="18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1659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01" y="2313"/>
                  <a:ext cx="116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endParaRPr lang="en-US" altLang="ja-JP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  <a:p>
                  <a:pPr>
                    <a:defRPr/>
                  </a:pPr>
                  <a:endParaRPr lang="en-US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  <a:p>
                  <a:pPr>
                    <a:defRPr/>
                  </a:pPr>
                  <a:endParaRPr lang="en-US" sz="1600">
                    <a:solidFill>
                      <a:srgbClr val="C1051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65907" name="Rectangle 19"/>
          <p:cNvSpPr>
            <a:spLocks noChangeArrowheads="1"/>
          </p:cNvSpPr>
          <p:nvPr/>
        </p:nvSpPr>
        <p:spPr bwMode="auto">
          <a:xfrm>
            <a:off x="4572000" y="2660650"/>
            <a:ext cx="4194175" cy="3505200"/>
          </a:xfrm>
          <a:prstGeom prst="rect">
            <a:avLst/>
          </a:prstGeom>
          <a:solidFill>
            <a:srgbClr val="FDFEE2"/>
          </a:solidFill>
          <a:ln w="9525">
            <a:solidFill>
              <a:srgbClr val="DDDDDD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5354638" y="3500438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firstNumber</a:t>
            </a:r>
          </a:p>
        </p:txBody>
      </p:sp>
      <p:sp>
        <p:nvSpPr>
          <p:cNvPr id="165909" name="Rectangle 21"/>
          <p:cNvSpPr>
            <a:spLocks noChangeArrowheads="1"/>
          </p:cNvSpPr>
          <p:nvPr/>
        </p:nvSpPr>
        <p:spPr bwMode="auto">
          <a:xfrm>
            <a:off x="7248525" y="3544888"/>
            <a:ext cx="938213" cy="315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Comic Sans MS" pitchFamily="66" charset="0"/>
                <a:cs typeface="Arial" pitchFamily="34" charset="0"/>
              </a:rPr>
              <a:t>1</a:t>
            </a:r>
          </a:p>
        </p:txBody>
      </p:sp>
      <p:sp>
        <p:nvSpPr>
          <p:cNvPr id="33800" name="Rectangle 23"/>
          <p:cNvSpPr>
            <a:spLocks noChangeArrowheads="1"/>
          </p:cNvSpPr>
          <p:nvPr/>
        </p:nvSpPr>
        <p:spPr bwMode="auto">
          <a:xfrm>
            <a:off x="6742113" y="38354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i</a:t>
            </a:r>
          </a:p>
        </p:txBody>
      </p:sp>
      <p:sp>
        <p:nvSpPr>
          <p:cNvPr id="165912" name="Rectangle 24"/>
          <p:cNvSpPr>
            <a:spLocks noChangeArrowheads="1"/>
          </p:cNvSpPr>
          <p:nvPr/>
        </p:nvSpPr>
        <p:spPr bwMode="auto">
          <a:xfrm>
            <a:off x="7250113" y="3905250"/>
            <a:ext cx="938212" cy="315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Comic Sans MS" pitchFamily="66" charset="0"/>
                <a:cs typeface="Arial" pitchFamily="34" charset="0"/>
              </a:rPr>
              <a:t>???</a:t>
            </a:r>
          </a:p>
        </p:txBody>
      </p:sp>
      <p:sp>
        <p:nvSpPr>
          <p:cNvPr id="165913" name="AutoShape 25"/>
          <p:cNvSpPr>
            <a:spLocks noChangeArrowheads="1"/>
          </p:cNvSpPr>
          <p:nvPr/>
        </p:nvSpPr>
        <p:spPr bwMode="auto">
          <a:xfrm>
            <a:off x="4859338" y="2808288"/>
            <a:ext cx="2184400" cy="6207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A.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Variables are  	allocated in memory.</a:t>
            </a:r>
          </a:p>
        </p:txBody>
      </p:sp>
      <p:sp>
        <p:nvSpPr>
          <p:cNvPr id="165914" name="AutoShape 26"/>
          <p:cNvSpPr>
            <a:spLocks noChangeArrowheads="1"/>
          </p:cNvSpPr>
          <p:nvPr/>
        </p:nvSpPr>
        <p:spPr bwMode="auto">
          <a:xfrm>
            <a:off x="4914900" y="4267200"/>
            <a:ext cx="2184400" cy="6397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ＭＳ Ｐゴシック" pitchFamily="34" charset="-128"/>
                <a:cs typeface="Arial" pitchFamily="34" charset="0"/>
              </a:rPr>
              <a:t>B.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values are assigned to variables.</a:t>
            </a:r>
          </a:p>
        </p:txBody>
      </p:sp>
      <p:grpSp>
        <p:nvGrpSpPr>
          <p:cNvPr id="33804" name="Group 27"/>
          <p:cNvGrpSpPr>
            <a:grpSpLocks/>
          </p:cNvGrpSpPr>
          <p:nvPr/>
        </p:nvGrpSpPr>
        <p:grpSpPr bwMode="auto">
          <a:xfrm>
            <a:off x="5084763" y="4953000"/>
            <a:ext cx="3335337" cy="889000"/>
            <a:chOff x="3203" y="3376"/>
            <a:chExt cx="2101" cy="560"/>
          </a:xfrm>
        </p:grpSpPr>
        <p:sp>
          <p:nvSpPr>
            <p:cNvPr id="33809" name="Rectangle 28"/>
            <p:cNvSpPr>
              <a:spLocks noChangeArrowheads="1"/>
            </p:cNvSpPr>
            <p:nvPr/>
          </p:nvSpPr>
          <p:spPr bwMode="auto">
            <a:xfrm>
              <a:off x="3427" y="337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Times New Roman" pitchFamily="18" charset="0"/>
                  <a:ea typeface="MS PGothic" pitchFamily="34" charset="-128"/>
                </a:rPr>
                <a:t>firstNumber</a:t>
              </a:r>
            </a:p>
          </p:txBody>
        </p:sp>
        <p:sp>
          <p:nvSpPr>
            <p:cNvPr id="165917" name="Rectangle 29"/>
            <p:cNvSpPr>
              <a:spLocks noChangeArrowheads="1"/>
            </p:cNvSpPr>
            <p:nvPr/>
          </p:nvSpPr>
          <p:spPr bwMode="auto">
            <a:xfrm>
              <a:off x="4620" y="3430"/>
              <a:ext cx="591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1" name="Text Box 30"/>
            <p:cNvSpPr txBox="1">
              <a:spLocks noChangeArrowheads="1"/>
            </p:cNvSpPr>
            <p:nvPr/>
          </p:nvSpPr>
          <p:spPr bwMode="auto">
            <a:xfrm>
              <a:off x="4632" y="3408"/>
              <a:ext cx="67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Comic Sans MS" pitchFamily="66" charset="0"/>
                </a:rPr>
                <a:t>    234</a:t>
              </a:r>
            </a:p>
          </p:txBody>
        </p:sp>
        <p:grpSp>
          <p:nvGrpSpPr>
            <p:cNvPr id="33812" name="Group 31"/>
            <p:cNvGrpSpPr>
              <a:grpSpLocks/>
            </p:cNvGrpSpPr>
            <p:nvPr/>
          </p:nvGrpSpPr>
          <p:grpSpPr bwMode="auto">
            <a:xfrm>
              <a:off x="3203" y="3647"/>
              <a:ext cx="2009" cy="289"/>
              <a:chOff x="3323" y="3071"/>
              <a:chExt cx="2009" cy="289"/>
            </a:xfrm>
          </p:grpSpPr>
          <p:sp>
            <p:nvSpPr>
              <p:cNvPr id="33813" name="Rectangle 32"/>
              <p:cNvSpPr>
                <a:spLocks noChangeArrowheads="1"/>
              </p:cNvSpPr>
              <p:nvPr/>
            </p:nvSpPr>
            <p:spPr bwMode="auto">
              <a:xfrm>
                <a:off x="3323" y="3071"/>
                <a:ext cx="127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2400">
                    <a:latin typeface="Times New Roman" pitchFamily="18" charset="0"/>
                    <a:ea typeface="MS PGothic" pitchFamily="34" charset="-128"/>
                  </a:rPr>
                  <a:t>i</a:t>
                </a:r>
              </a:p>
            </p:txBody>
          </p:sp>
          <p:grpSp>
            <p:nvGrpSpPr>
              <p:cNvPr id="33814" name="Group 33"/>
              <p:cNvGrpSpPr>
                <a:grpSpLocks/>
              </p:cNvGrpSpPr>
              <p:nvPr/>
            </p:nvGrpSpPr>
            <p:grpSpPr bwMode="auto">
              <a:xfrm>
                <a:off x="4741" y="3105"/>
                <a:ext cx="591" cy="231"/>
                <a:chOff x="4741" y="3264"/>
                <a:chExt cx="591" cy="231"/>
              </a:xfrm>
            </p:grpSpPr>
            <p:sp>
              <p:nvSpPr>
                <p:cNvPr id="165922" name="Rectangle 34"/>
                <p:cNvSpPr>
                  <a:spLocks noChangeArrowheads="1"/>
                </p:cNvSpPr>
                <p:nvPr/>
              </p:nvSpPr>
              <p:spPr bwMode="auto">
                <a:xfrm>
                  <a:off x="4741" y="3276"/>
                  <a:ext cx="591" cy="20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81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899" y="3264"/>
                  <a:ext cx="353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234</a:t>
                  </a:r>
                </a:p>
              </p:txBody>
            </p:sp>
          </p:grpSp>
        </p:grpSp>
      </p:grpSp>
      <p:sp>
        <p:nvSpPr>
          <p:cNvPr id="33805" name="Text Box 36"/>
          <p:cNvSpPr txBox="1">
            <a:spLocks noChangeArrowheads="1"/>
          </p:cNvSpPr>
          <p:nvPr/>
        </p:nvSpPr>
        <p:spPr bwMode="auto">
          <a:xfrm>
            <a:off x="1889125" y="52578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Code</a:t>
            </a:r>
            <a:endParaRPr lang="en-US" altLang="ja-JP" sz="2400">
              <a:solidFill>
                <a:srgbClr val="15151D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3806" name="Text Box 37"/>
          <p:cNvSpPr txBox="1">
            <a:spLocks noChangeArrowheads="1"/>
          </p:cNvSpPr>
          <p:nvPr/>
        </p:nvSpPr>
        <p:spPr bwMode="auto">
          <a:xfrm>
            <a:off x="5562600" y="6211888"/>
            <a:ext cx="271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State of Memory</a:t>
            </a:r>
            <a:endParaRPr lang="en-US" altLang="ja-JP" sz="24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DEC7572-F09D-4926-A398-FF4CC00B1A2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3808" name="Line 30"/>
          <p:cNvSpPr>
            <a:spLocks noChangeShapeType="1"/>
          </p:cNvSpPr>
          <p:nvPr/>
        </p:nvSpPr>
        <p:spPr bwMode="auto">
          <a:xfrm flipH="1">
            <a:off x="468313" y="4149725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0213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ＭＳ Ｐゴシック" pitchFamily="34" charset="-128"/>
              </a:rPr>
              <a:t>3.Assigning Expressions</a:t>
            </a:r>
          </a:p>
        </p:txBody>
      </p:sp>
      <p:sp>
        <p:nvSpPr>
          <p:cNvPr id="163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610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In this case, the result of evaluating the expression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on the right side</a:t>
            </a:r>
            <a:r>
              <a:rPr lang="en-US" sz="2400" dirty="0" smtClean="0"/>
              <a:t>) is stored in the memory space allocated for the variable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on the left side</a:t>
            </a:r>
            <a:r>
              <a:rPr lang="en-US" dirty="0" smtClean="0"/>
              <a:t>).</a:t>
            </a:r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228600" y="3352800"/>
            <a:ext cx="4133850" cy="1676400"/>
          </a:xfrm>
          <a:prstGeom prst="rect">
            <a:avLst/>
          </a:prstGeom>
          <a:solidFill>
            <a:srgbClr val="EFFBFF"/>
          </a:solidFill>
          <a:ln w="9525">
            <a:solidFill>
              <a:srgbClr val="EAF0FE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342900" y="3854450"/>
            <a:ext cx="299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int first, second, sum;</a:t>
            </a:r>
            <a:endParaRPr lang="en-US" altLang="ja-JP" sz="240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342900" y="4138613"/>
            <a:ext cx="26289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first  = 234;</a:t>
            </a:r>
          </a:p>
          <a:p>
            <a:r>
              <a:rPr lang="en-US" altLang="ja-JP" sz="160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second = 87;</a:t>
            </a:r>
          </a:p>
          <a:p>
            <a:r>
              <a:rPr lang="en-US" altLang="ja-JP" sz="160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Sum = first + second</a:t>
            </a:r>
          </a:p>
        </p:txBody>
      </p:sp>
      <p:grpSp>
        <p:nvGrpSpPr>
          <p:cNvPr id="34823" name="Group 9"/>
          <p:cNvGrpSpPr>
            <a:grpSpLocks/>
          </p:cNvGrpSpPr>
          <p:nvPr/>
        </p:nvGrpSpPr>
        <p:grpSpPr bwMode="auto">
          <a:xfrm>
            <a:off x="276225" y="3424238"/>
            <a:ext cx="936625" cy="766762"/>
            <a:chOff x="294" y="1871"/>
            <a:chExt cx="590" cy="483"/>
          </a:xfrm>
        </p:grpSpPr>
        <p:sp>
          <p:nvSpPr>
            <p:cNvPr id="164874" name="Oval 10"/>
            <p:cNvSpPr>
              <a:spLocks noChangeArrowheads="1"/>
            </p:cNvSpPr>
            <p:nvPr/>
          </p:nvSpPr>
          <p:spPr bwMode="auto">
            <a:xfrm>
              <a:off x="294" y="1871"/>
              <a:ext cx="275" cy="21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400" b="1">
                  <a:solidFill>
                    <a:srgbClr val="C1051B"/>
                  </a:solidFill>
                  <a:ea typeface="ＭＳ Ｐゴシック" pitchFamily="34" charset="-128"/>
                  <a:cs typeface="Arial" pitchFamily="34" charset="0"/>
                </a:rPr>
                <a:t>A</a:t>
              </a:r>
              <a:endParaRPr lang="en-US" altLang="ja-JP" sz="2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4855" name="Line 11"/>
            <p:cNvSpPr>
              <a:spLocks noChangeShapeType="1"/>
            </p:cNvSpPr>
            <p:nvPr/>
          </p:nvSpPr>
          <p:spPr bwMode="auto">
            <a:xfrm>
              <a:off x="559" y="2030"/>
              <a:ext cx="325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76" name="Text Box 12"/>
            <p:cNvSpPr txBox="1">
              <a:spLocks noChangeArrowheads="1"/>
            </p:cNvSpPr>
            <p:nvPr/>
          </p:nvSpPr>
          <p:spPr bwMode="auto">
            <a:xfrm>
              <a:off x="402" y="2142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fr-FR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34824" name="Line 14"/>
          <p:cNvSpPr>
            <a:spLocks noChangeShapeType="1"/>
          </p:cNvSpPr>
          <p:nvPr/>
        </p:nvSpPr>
        <p:spPr bwMode="auto">
          <a:xfrm flipV="1">
            <a:off x="2913063" y="4216400"/>
            <a:ext cx="3175" cy="660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4825" name="Group 15"/>
          <p:cNvGrpSpPr>
            <a:grpSpLocks/>
          </p:cNvGrpSpPr>
          <p:nvPr/>
        </p:nvGrpSpPr>
        <p:grpSpPr bwMode="auto">
          <a:xfrm>
            <a:off x="446088" y="4129088"/>
            <a:ext cx="3681412" cy="825500"/>
            <a:chOff x="401" y="2313"/>
            <a:chExt cx="2319" cy="520"/>
          </a:xfrm>
        </p:grpSpPr>
        <p:sp>
          <p:nvSpPr>
            <p:cNvPr id="34851" name="Line 16"/>
            <p:cNvSpPr>
              <a:spLocks noChangeShapeType="1"/>
            </p:cNvSpPr>
            <p:nvPr/>
          </p:nvSpPr>
          <p:spPr bwMode="auto">
            <a:xfrm flipH="1">
              <a:off x="1977" y="2505"/>
              <a:ext cx="46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81" name="Oval 17"/>
            <p:cNvSpPr>
              <a:spLocks noChangeArrowheads="1"/>
            </p:cNvSpPr>
            <p:nvPr/>
          </p:nvSpPr>
          <p:spPr bwMode="auto">
            <a:xfrm>
              <a:off x="2445" y="2402"/>
              <a:ext cx="275" cy="21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400" b="1">
                  <a:solidFill>
                    <a:srgbClr val="C1051B"/>
                  </a:solidFill>
                  <a:ea typeface="ＭＳ Ｐゴシック" pitchFamily="34" charset="-128"/>
                  <a:cs typeface="Arial" pitchFamily="34" charset="0"/>
                </a:rPr>
                <a:t>B</a:t>
              </a:r>
              <a:endParaRPr lang="en-US" altLang="ja-JP" sz="2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64882" name="Text Box 18"/>
            <p:cNvSpPr txBox="1">
              <a:spLocks noChangeArrowheads="1"/>
            </p:cNvSpPr>
            <p:nvPr/>
          </p:nvSpPr>
          <p:spPr bwMode="auto">
            <a:xfrm>
              <a:off x="401" y="2313"/>
              <a:ext cx="11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altLang="ja-JP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en-US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en-US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4572000" y="2438400"/>
            <a:ext cx="4194175" cy="3505200"/>
          </a:xfrm>
          <a:prstGeom prst="rect">
            <a:avLst/>
          </a:prstGeom>
          <a:solidFill>
            <a:srgbClr val="FDFEE2"/>
          </a:solidFill>
          <a:ln w="9525">
            <a:solidFill>
              <a:srgbClr val="DDDDDD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64889" name="AutoShape 25"/>
          <p:cNvSpPr>
            <a:spLocks noChangeArrowheads="1"/>
          </p:cNvSpPr>
          <p:nvPr/>
        </p:nvSpPr>
        <p:spPr bwMode="auto">
          <a:xfrm>
            <a:off x="4829175" y="2503488"/>
            <a:ext cx="2184400" cy="6207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A.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Variables are  	allocated in memory.</a:t>
            </a:r>
          </a:p>
        </p:txBody>
      </p:sp>
      <p:sp>
        <p:nvSpPr>
          <p:cNvPr id="164890" name="AutoShape 26"/>
          <p:cNvSpPr>
            <a:spLocks noChangeArrowheads="1"/>
          </p:cNvSpPr>
          <p:nvPr/>
        </p:nvSpPr>
        <p:spPr bwMode="auto">
          <a:xfrm>
            <a:off x="4914900" y="4267200"/>
            <a:ext cx="2184400" cy="6397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b="1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ＭＳ Ｐゴシック" pitchFamily="34" charset="-128"/>
                <a:cs typeface="Arial" pitchFamily="34" charset="0"/>
              </a:rPr>
              <a:t>B. </a:t>
            </a:r>
            <a:r>
              <a:rPr lang="en-US" altLang="ja-JP" sz="140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Values are assigned to variables.</a:t>
            </a:r>
          </a:p>
        </p:txBody>
      </p:sp>
      <p:sp>
        <p:nvSpPr>
          <p:cNvPr id="34829" name="Text Box 36"/>
          <p:cNvSpPr txBox="1">
            <a:spLocks noChangeArrowheads="1"/>
          </p:cNvSpPr>
          <p:nvPr/>
        </p:nvSpPr>
        <p:spPr bwMode="auto">
          <a:xfrm>
            <a:off x="1889125" y="52578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Code</a:t>
            </a:r>
            <a:endParaRPr lang="en-US" altLang="ja-JP" sz="2400">
              <a:solidFill>
                <a:srgbClr val="15151D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4830" name="Text Box 37"/>
          <p:cNvSpPr txBox="1">
            <a:spLocks noChangeArrowheads="1"/>
          </p:cNvSpPr>
          <p:nvPr/>
        </p:nvSpPr>
        <p:spPr bwMode="auto">
          <a:xfrm>
            <a:off x="5562600" y="5943600"/>
            <a:ext cx="271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State of Memory</a:t>
            </a:r>
            <a:endParaRPr lang="en-US" altLang="ja-JP" sz="2400">
              <a:latin typeface="Times New Roman" pitchFamily="18" charset="0"/>
              <a:ea typeface="MS PGothic" pitchFamily="34" charset="-128"/>
            </a:endParaRPr>
          </a:p>
        </p:txBody>
      </p:sp>
      <p:grpSp>
        <p:nvGrpSpPr>
          <p:cNvPr id="34831" name="Group 47"/>
          <p:cNvGrpSpPr>
            <a:grpSpLocks/>
          </p:cNvGrpSpPr>
          <p:nvPr/>
        </p:nvGrpSpPr>
        <p:grpSpPr bwMode="auto">
          <a:xfrm>
            <a:off x="4794250" y="3200400"/>
            <a:ext cx="3816350" cy="990600"/>
            <a:chOff x="3020" y="2016"/>
            <a:chExt cx="2404" cy="624"/>
          </a:xfrm>
        </p:grpSpPr>
        <p:grpSp>
          <p:nvGrpSpPr>
            <p:cNvPr id="34842" name="Group 45"/>
            <p:cNvGrpSpPr>
              <a:grpSpLocks/>
            </p:cNvGrpSpPr>
            <p:nvPr/>
          </p:nvGrpSpPr>
          <p:grpSpPr bwMode="auto">
            <a:xfrm>
              <a:off x="3057" y="2016"/>
              <a:ext cx="1002" cy="288"/>
              <a:chOff x="3024" y="2016"/>
              <a:chExt cx="1002" cy="288"/>
            </a:xfrm>
          </p:grpSpPr>
          <p:sp>
            <p:nvSpPr>
              <p:cNvPr id="34849" name="Rectangle 20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4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ja-JP" sz="2400">
                    <a:latin typeface="Times New Roman" pitchFamily="18" charset="0"/>
                    <a:ea typeface="MS PGothic" pitchFamily="34" charset="-128"/>
                  </a:rPr>
                  <a:t>first</a:t>
                </a:r>
              </a:p>
            </p:txBody>
          </p:sp>
          <p:sp>
            <p:nvSpPr>
              <p:cNvPr id="164885" name="Rectangle 21"/>
              <p:cNvSpPr>
                <a:spLocks noChangeArrowheads="1"/>
              </p:cNvSpPr>
              <p:nvPr/>
            </p:nvSpPr>
            <p:spPr bwMode="auto">
              <a:xfrm>
                <a:off x="3435" y="2061"/>
                <a:ext cx="591" cy="1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 dirty="0">
                    <a:latin typeface="Comic Sans MS" pitchFamily="66" charset="0"/>
                    <a:cs typeface="Arial" pitchFamily="34" charset="0"/>
                  </a:rPr>
                  <a:t>???</a:t>
                </a:r>
              </a:p>
            </p:txBody>
          </p:sp>
        </p:grpSp>
        <p:grpSp>
          <p:nvGrpSpPr>
            <p:cNvPr id="34843" name="Group 40"/>
            <p:cNvGrpSpPr>
              <a:grpSpLocks/>
            </p:cNvGrpSpPr>
            <p:nvPr/>
          </p:nvGrpSpPr>
          <p:grpSpPr bwMode="auto">
            <a:xfrm>
              <a:off x="4199" y="2016"/>
              <a:ext cx="1225" cy="288"/>
              <a:chOff x="4247" y="2160"/>
              <a:chExt cx="1225" cy="288"/>
            </a:xfrm>
          </p:grpSpPr>
          <p:sp>
            <p:nvSpPr>
              <p:cNvPr id="34847" name="Rectangle 23"/>
              <p:cNvSpPr>
                <a:spLocks noChangeArrowheads="1"/>
              </p:cNvSpPr>
              <p:nvPr/>
            </p:nvSpPr>
            <p:spPr bwMode="auto">
              <a:xfrm>
                <a:off x="4247" y="2160"/>
                <a:ext cx="64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ja-JP" sz="2400">
                    <a:latin typeface="Times New Roman" pitchFamily="18" charset="0"/>
                    <a:ea typeface="MS PGothic" pitchFamily="34" charset="-128"/>
                  </a:rPr>
                  <a:t>second</a:t>
                </a:r>
              </a:p>
            </p:txBody>
          </p:sp>
          <p:sp>
            <p:nvSpPr>
              <p:cNvPr id="164888" name="Rectangle 24"/>
              <p:cNvSpPr>
                <a:spLocks noChangeArrowheads="1"/>
              </p:cNvSpPr>
              <p:nvPr/>
            </p:nvSpPr>
            <p:spPr bwMode="auto">
              <a:xfrm>
                <a:off x="4881" y="2202"/>
                <a:ext cx="591" cy="1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>
                    <a:latin typeface="Comic Sans MS" pitchFamily="66" charset="0"/>
                    <a:cs typeface="Arial" pitchFamily="34" charset="0"/>
                  </a:rPr>
                  <a:t>???</a:t>
                </a:r>
              </a:p>
            </p:txBody>
          </p:sp>
        </p:grpSp>
        <p:grpSp>
          <p:nvGrpSpPr>
            <p:cNvPr id="34844" name="Group 46"/>
            <p:cNvGrpSpPr>
              <a:grpSpLocks/>
            </p:cNvGrpSpPr>
            <p:nvPr/>
          </p:nvGrpSpPr>
          <p:grpSpPr bwMode="auto">
            <a:xfrm>
              <a:off x="3020" y="2352"/>
              <a:ext cx="1012" cy="288"/>
              <a:chOff x="3020" y="2352"/>
              <a:chExt cx="1012" cy="288"/>
            </a:xfrm>
          </p:grpSpPr>
          <p:sp>
            <p:nvSpPr>
              <p:cNvPr id="34845" name="Rectangle 42"/>
              <p:cNvSpPr>
                <a:spLocks noChangeArrowheads="1"/>
              </p:cNvSpPr>
              <p:nvPr/>
            </p:nvSpPr>
            <p:spPr bwMode="auto">
              <a:xfrm>
                <a:off x="3020" y="2352"/>
                <a:ext cx="4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ja-JP" sz="2400">
                    <a:latin typeface="Times New Roman" pitchFamily="18" charset="0"/>
                    <a:ea typeface="MS PGothic" pitchFamily="34" charset="-128"/>
                  </a:rPr>
                  <a:t>sum</a:t>
                </a:r>
              </a:p>
            </p:txBody>
          </p:sp>
          <p:sp>
            <p:nvSpPr>
              <p:cNvPr id="164907" name="Rectangle 43"/>
              <p:cNvSpPr>
                <a:spLocks noChangeArrowheads="1"/>
              </p:cNvSpPr>
              <p:nvPr/>
            </p:nvSpPr>
            <p:spPr bwMode="auto">
              <a:xfrm>
                <a:off x="3441" y="2394"/>
                <a:ext cx="591" cy="1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>
                    <a:latin typeface="Comic Sans MS" pitchFamily="66" charset="0"/>
                    <a:cs typeface="Arial" pitchFamily="34" charset="0"/>
                  </a:rPr>
                  <a:t>???</a:t>
                </a:r>
              </a:p>
            </p:txBody>
          </p:sp>
        </p:grpSp>
      </p:grpSp>
      <p:sp>
        <p:nvSpPr>
          <p:cNvPr id="34832" name="Rectangle 50"/>
          <p:cNvSpPr>
            <a:spLocks noChangeArrowheads="1"/>
          </p:cNvSpPr>
          <p:nvPr/>
        </p:nvSpPr>
        <p:spPr bwMode="auto">
          <a:xfrm>
            <a:off x="4852988" y="4953000"/>
            <a:ext cx="67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first</a:t>
            </a:r>
          </a:p>
        </p:txBody>
      </p:sp>
      <p:sp>
        <p:nvSpPr>
          <p:cNvPr id="164915" name="Rectangle 51"/>
          <p:cNvSpPr>
            <a:spLocks noChangeArrowheads="1"/>
          </p:cNvSpPr>
          <p:nvPr/>
        </p:nvSpPr>
        <p:spPr bwMode="auto">
          <a:xfrm>
            <a:off x="5462588" y="5024438"/>
            <a:ext cx="938212" cy="315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Comic Sans MS" pitchFamily="66" charset="0"/>
                <a:cs typeface="Arial" pitchFamily="34" charset="0"/>
              </a:rPr>
              <a:t>234</a:t>
            </a:r>
          </a:p>
        </p:txBody>
      </p:sp>
      <p:grpSp>
        <p:nvGrpSpPr>
          <p:cNvPr id="34834" name="Group 52"/>
          <p:cNvGrpSpPr>
            <a:grpSpLocks/>
          </p:cNvGrpSpPr>
          <p:nvPr/>
        </p:nvGrpSpPr>
        <p:grpSpPr bwMode="auto">
          <a:xfrm>
            <a:off x="6665913" y="4953000"/>
            <a:ext cx="1944687" cy="457200"/>
            <a:chOff x="4247" y="2160"/>
            <a:chExt cx="1225" cy="288"/>
          </a:xfrm>
        </p:grpSpPr>
        <p:sp>
          <p:nvSpPr>
            <p:cNvPr id="34840" name="Rectangle 53"/>
            <p:cNvSpPr>
              <a:spLocks noChangeArrowheads="1"/>
            </p:cNvSpPr>
            <p:nvPr/>
          </p:nvSpPr>
          <p:spPr bwMode="auto">
            <a:xfrm>
              <a:off x="4247" y="2160"/>
              <a:ext cx="6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ja-JP" sz="2400">
                  <a:latin typeface="Times New Roman" pitchFamily="18" charset="0"/>
                  <a:ea typeface="MS PGothic" pitchFamily="34" charset="-128"/>
                </a:rPr>
                <a:t>second</a:t>
              </a:r>
            </a:p>
          </p:txBody>
        </p:sp>
        <p:sp>
          <p:nvSpPr>
            <p:cNvPr id="164918" name="Rectangle 54"/>
            <p:cNvSpPr>
              <a:spLocks noChangeArrowheads="1"/>
            </p:cNvSpPr>
            <p:nvPr/>
          </p:nvSpPr>
          <p:spPr bwMode="auto">
            <a:xfrm>
              <a:off x="4881" y="2202"/>
              <a:ext cx="591" cy="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Comic Sans MS" pitchFamily="66" charset="0"/>
                  <a:cs typeface="Arial" pitchFamily="34" charset="0"/>
                </a:rPr>
                <a:t>87</a:t>
              </a:r>
            </a:p>
          </p:txBody>
        </p:sp>
      </p:grpSp>
      <p:grpSp>
        <p:nvGrpSpPr>
          <p:cNvPr id="34835" name="Group 55"/>
          <p:cNvGrpSpPr>
            <a:grpSpLocks/>
          </p:cNvGrpSpPr>
          <p:nvPr/>
        </p:nvGrpSpPr>
        <p:grpSpPr bwMode="auto">
          <a:xfrm>
            <a:off x="4794250" y="5486400"/>
            <a:ext cx="1606550" cy="457200"/>
            <a:chOff x="3020" y="2352"/>
            <a:chExt cx="1012" cy="288"/>
          </a:xfrm>
        </p:grpSpPr>
        <p:sp>
          <p:nvSpPr>
            <p:cNvPr id="34838" name="Rectangle 56"/>
            <p:cNvSpPr>
              <a:spLocks noChangeArrowheads="1"/>
            </p:cNvSpPr>
            <p:nvPr/>
          </p:nvSpPr>
          <p:spPr bwMode="auto">
            <a:xfrm>
              <a:off x="3020" y="2352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ja-JP" sz="2400">
                  <a:latin typeface="Times New Roman" pitchFamily="18" charset="0"/>
                  <a:ea typeface="MS PGothic" pitchFamily="34" charset="-128"/>
                </a:rPr>
                <a:t>sum</a:t>
              </a:r>
            </a:p>
          </p:txBody>
        </p:sp>
        <p:sp>
          <p:nvSpPr>
            <p:cNvPr id="164921" name="Rectangle 57"/>
            <p:cNvSpPr>
              <a:spLocks noChangeArrowheads="1"/>
            </p:cNvSpPr>
            <p:nvPr/>
          </p:nvSpPr>
          <p:spPr bwMode="auto">
            <a:xfrm>
              <a:off x="3441" y="2394"/>
              <a:ext cx="591" cy="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Comic Sans MS" pitchFamily="66" charset="0"/>
                  <a:cs typeface="Arial" pitchFamily="34" charset="0"/>
                </a:rPr>
                <a:t>321</a:t>
              </a:r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A5AFA9B-A1B0-461E-B472-4D3109CD342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4837" name="Line 30"/>
          <p:cNvSpPr>
            <a:spLocks noChangeShapeType="1"/>
          </p:cNvSpPr>
          <p:nvPr/>
        </p:nvSpPr>
        <p:spPr bwMode="auto">
          <a:xfrm flipH="1">
            <a:off x="468313" y="4149725"/>
            <a:ext cx="2735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064500" cy="5651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ea typeface="ＭＳ Ｐゴシック" pitchFamily="34" charset="-128"/>
              </a:rPr>
              <a:t>Example of Initializing and Updating Data Using Assignment Operator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4762500" y="1916113"/>
            <a:ext cx="4194175" cy="4322762"/>
          </a:xfrm>
          <a:prstGeom prst="rect">
            <a:avLst/>
          </a:prstGeom>
          <a:solidFill>
            <a:srgbClr val="FDFEE2"/>
          </a:solidFill>
          <a:ln w="9525">
            <a:solidFill>
              <a:srgbClr val="DDDDDD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419100" y="1916113"/>
            <a:ext cx="4133850" cy="4335462"/>
          </a:xfrm>
          <a:prstGeom prst="rect">
            <a:avLst/>
          </a:prstGeom>
          <a:solidFill>
            <a:srgbClr val="EFFBFF"/>
          </a:solidFill>
          <a:ln w="9525">
            <a:solidFill>
              <a:srgbClr val="EAF0FE"/>
            </a:solidFill>
            <a:miter lim="800000"/>
            <a:headEnd/>
            <a:tailEnd/>
          </a:ln>
          <a:effectLst>
            <a:outerShdw dist="117088" dir="2963922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 sz="2400">
              <a:solidFill>
                <a:srgbClr val="DDDDDD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889125" y="635635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Code</a:t>
            </a:r>
            <a:endParaRPr lang="en-US" altLang="ja-JP" sz="2400">
              <a:solidFill>
                <a:srgbClr val="15151D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676900" y="6284913"/>
            <a:ext cx="271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15151D"/>
                </a:solidFill>
                <a:ea typeface="MS PGothic" pitchFamily="34" charset="-128"/>
              </a:rPr>
              <a:t>State of Memory</a:t>
            </a:r>
            <a:endParaRPr lang="en-US" altLang="ja-JP" sz="24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905500" y="31877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number</a:t>
            </a:r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7305675" y="3328988"/>
            <a:ext cx="938213" cy="315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dirty="0">
                <a:latin typeface="Comic Sans MS" pitchFamily="66" charset="0"/>
                <a:cs typeface="Arial" pitchFamily="34" charset="0"/>
              </a:rPr>
              <a:t>100</a:t>
            </a:r>
          </a:p>
        </p:txBody>
      </p:sp>
      <p:sp>
        <p:nvSpPr>
          <p:cNvPr id="157705" name="AutoShape 9"/>
          <p:cNvSpPr>
            <a:spLocks noChangeArrowheads="1"/>
          </p:cNvSpPr>
          <p:nvPr/>
        </p:nvSpPr>
        <p:spPr bwMode="auto">
          <a:xfrm>
            <a:off x="5003800" y="2060575"/>
            <a:ext cx="1790700" cy="108108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A.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The variable   	is allocated in 	memory and initializes with the value </a:t>
            </a:r>
            <a:r>
              <a:rPr lang="en-US" altLang="ja-JP" sz="14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100</a:t>
            </a:r>
          </a:p>
        </p:txBody>
      </p:sp>
      <p:sp>
        <p:nvSpPr>
          <p:cNvPr id="157706" name="AutoShape 10"/>
          <p:cNvSpPr>
            <a:spLocks noChangeArrowheads="1"/>
          </p:cNvSpPr>
          <p:nvPr/>
        </p:nvSpPr>
        <p:spPr bwMode="auto">
          <a:xfrm>
            <a:off x="5026025" y="3849688"/>
            <a:ext cx="1778000" cy="6588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B.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The value </a:t>
            </a:r>
            <a:r>
              <a:rPr lang="en-US" altLang="ja-JP" sz="1400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237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	 overwrites the previous value </a:t>
            </a:r>
            <a:r>
              <a:rPr lang="en-US" altLang="ja-JP" sz="14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100</a:t>
            </a:r>
            <a:endParaRPr lang="en-US" altLang="ja-JP" sz="14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768350" y="3295650"/>
            <a:ext cx="2036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rPr>
              <a:t>int</a:t>
            </a:r>
            <a:r>
              <a:rPr lang="en-US" altLang="ja-JP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rPr>
              <a:t> number=100;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rPr>
              <a:t>number = 237;</a:t>
            </a:r>
          </a:p>
          <a:p>
            <a:pPr>
              <a:lnSpc>
                <a:spcPct val="150000"/>
              </a:lnSpc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35852" name="Group 12"/>
          <p:cNvGrpSpPr>
            <a:grpSpLocks/>
          </p:cNvGrpSpPr>
          <p:nvPr/>
        </p:nvGrpSpPr>
        <p:grpSpPr bwMode="auto">
          <a:xfrm>
            <a:off x="1119188" y="3379788"/>
            <a:ext cx="2660650" cy="347662"/>
            <a:chOff x="486" y="2129"/>
            <a:chExt cx="1676" cy="219"/>
          </a:xfrm>
        </p:grpSpPr>
        <p:grpSp>
          <p:nvGrpSpPr>
            <p:cNvPr id="35869" name="Group 13"/>
            <p:cNvGrpSpPr>
              <a:grpSpLocks/>
            </p:cNvGrpSpPr>
            <p:nvPr/>
          </p:nvGrpSpPr>
          <p:grpSpPr bwMode="auto">
            <a:xfrm>
              <a:off x="1484" y="2129"/>
              <a:ext cx="678" cy="219"/>
              <a:chOff x="1484" y="2129"/>
              <a:chExt cx="678" cy="219"/>
            </a:xfrm>
          </p:grpSpPr>
          <p:sp>
            <p:nvSpPr>
              <p:cNvPr id="157710" name="Oval 14"/>
              <p:cNvSpPr>
                <a:spLocks noChangeArrowheads="1"/>
              </p:cNvSpPr>
              <p:nvPr/>
            </p:nvSpPr>
            <p:spPr bwMode="auto">
              <a:xfrm>
                <a:off x="1887" y="2129"/>
                <a:ext cx="275" cy="21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 dirty="0">
                    <a:solidFill>
                      <a:srgbClr val="C1051B"/>
                    </a:solidFill>
                    <a:ea typeface="ＭＳ Ｐゴシック" pitchFamily="34" charset="-128"/>
                    <a:cs typeface="Arial" pitchFamily="34" charset="0"/>
                  </a:rPr>
                  <a:t>A</a:t>
                </a:r>
                <a:endParaRPr lang="en-US" altLang="ja-JP" sz="2400" dirty="0">
                  <a:solidFill>
                    <a:srgbClr val="000000"/>
                  </a:solidFill>
                  <a:latin typeface="Times New Roman" pitchFamily="18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  <p:sp>
            <p:nvSpPr>
              <p:cNvPr id="35872" name="Line 15"/>
              <p:cNvSpPr>
                <a:spLocks noChangeShapeType="1"/>
              </p:cNvSpPr>
              <p:nvPr/>
            </p:nvSpPr>
            <p:spPr bwMode="auto">
              <a:xfrm flipH="1" flipV="1">
                <a:off x="1484" y="2239"/>
                <a:ext cx="40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7712" name="Text Box 16"/>
            <p:cNvSpPr txBox="1">
              <a:spLocks noChangeArrowheads="1"/>
            </p:cNvSpPr>
            <p:nvPr/>
          </p:nvSpPr>
          <p:spPr bwMode="auto">
            <a:xfrm>
              <a:off x="486" y="2134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fr-FR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5853" name="Group 17"/>
          <p:cNvGrpSpPr>
            <a:grpSpLocks/>
          </p:cNvGrpSpPr>
          <p:nvPr/>
        </p:nvGrpSpPr>
        <p:grpSpPr bwMode="auto">
          <a:xfrm>
            <a:off x="769938" y="3735388"/>
            <a:ext cx="3081337" cy="352425"/>
            <a:chOff x="485" y="2353"/>
            <a:chExt cx="1941" cy="222"/>
          </a:xfrm>
        </p:grpSpPr>
        <p:sp>
          <p:nvSpPr>
            <p:cNvPr id="35866" name="Line 18"/>
            <p:cNvSpPr>
              <a:spLocks noChangeShapeType="1"/>
            </p:cNvSpPr>
            <p:nvPr/>
          </p:nvSpPr>
          <p:spPr bwMode="auto">
            <a:xfrm flipH="1" flipV="1">
              <a:off x="1593" y="2468"/>
              <a:ext cx="565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7715" name="Oval 19"/>
            <p:cNvSpPr>
              <a:spLocks noChangeArrowheads="1"/>
            </p:cNvSpPr>
            <p:nvPr/>
          </p:nvSpPr>
          <p:spPr bwMode="auto">
            <a:xfrm>
              <a:off x="2151" y="2353"/>
              <a:ext cx="275" cy="21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400" b="1">
                  <a:solidFill>
                    <a:srgbClr val="C1051B"/>
                  </a:solidFill>
                  <a:ea typeface="ＭＳ Ｐゴシック" pitchFamily="34" charset="-128"/>
                  <a:cs typeface="Arial" pitchFamily="34" charset="0"/>
                </a:rPr>
                <a:t>B</a:t>
              </a:r>
              <a:endParaRPr lang="en-US" altLang="ja-JP" sz="2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57716" name="Text Box 20"/>
            <p:cNvSpPr txBox="1">
              <a:spLocks noChangeArrowheads="1"/>
            </p:cNvSpPr>
            <p:nvPr/>
          </p:nvSpPr>
          <p:spPr bwMode="auto">
            <a:xfrm>
              <a:off x="485" y="236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fr-FR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5854" name="Group 21"/>
          <p:cNvGrpSpPr>
            <a:grpSpLocks/>
          </p:cNvGrpSpPr>
          <p:nvPr/>
        </p:nvGrpSpPr>
        <p:grpSpPr bwMode="auto">
          <a:xfrm>
            <a:off x="755650" y="4089400"/>
            <a:ext cx="3529013" cy="366713"/>
            <a:chOff x="486" y="2576"/>
            <a:chExt cx="2223" cy="231"/>
          </a:xfrm>
        </p:grpSpPr>
        <p:sp>
          <p:nvSpPr>
            <p:cNvPr id="35863" name="Line 22"/>
            <p:cNvSpPr>
              <a:spLocks noChangeShapeType="1"/>
            </p:cNvSpPr>
            <p:nvPr/>
          </p:nvSpPr>
          <p:spPr bwMode="auto">
            <a:xfrm flipH="1" flipV="1">
              <a:off x="1693" y="2700"/>
              <a:ext cx="742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7719" name="Oval 23"/>
            <p:cNvSpPr>
              <a:spLocks noChangeArrowheads="1"/>
            </p:cNvSpPr>
            <p:nvPr/>
          </p:nvSpPr>
          <p:spPr bwMode="auto">
            <a:xfrm>
              <a:off x="2434" y="2576"/>
              <a:ext cx="275" cy="21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400" b="1">
                  <a:solidFill>
                    <a:srgbClr val="C1051B"/>
                  </a:solidFill>
                  <a:ea typeface="ＭＳ Ｐゴシック" pitchFamily="34" charset="-128"/>
                  <a:cs typeface="Arial" pitchFamily="34" charset="0"/>
                </a:rPr>
                <a:t>C</a:t>
              </a:r>
              <a:endParaRPr lang="en-US" altLang="ja-JP" sz="2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57720" name="Text Box 24"/>
            <p:cNvSpPr txBox="1">
              <a:spLocks noChangeArrowheads="1"/>
            </p:cNvSpPr>
            <p:nvPr/>
          </p:nvSpPr>
          <p:spPr bwMode="auto">
            <a:xfrm>
              <a:off x="486" y="2595"/>
              <a:ext cx="10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1600">
                  <a:solidFill>
                    <a:srgbClr val="C1051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itchFamily="49" charset="0"/>
                  <a:ea typeface="ＭＳ Ｐゴシック" pitchFamily="34" charset="-128"/>
                  <a:cs typeface="Arial" pitchFamily="34" charset="0"/>
                </a:rPr>
                <a:t>number = 35;</a:t>
              </a:r>
              <a:endParaRPr lang="en-US" sz="1600">
                <a:solidFill>
                  <a:srgbClr val="C105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157721" name="AutoShape 25"/>
          <p:cNvSpPr>
            <a:spLocks noChangeArrowheads="1"/>
          </p:cNvSpPr>
          <p:nvPr/>
        </p:nvSpPr>
        <p:spPr bwMode="auto">
          <a:xfrm>
            <a:off x="5003800" y="5002213"/>
            <a:ext cx="1854200" cy="6588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tabLst>
                <a:tab pos="228600" algn="l"/>
              </a:tabLst>
              <a:defRPr/>
            </a:pPr>
            <a:r>
              <a:rPr lang="en-US" altLang="ja-JP" sz="1600" b="1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C.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The value </a:t>
            </a:r>
            <a:r>
              <a:rPr lang="en-US" altLang="ja-JP" sz="1400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35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	overwrites the previous value </a:t>
            </a:r>
            <a:r>
              <a:rPr lang="en-US" altLang="ja-JP" sz="1400" dirty="0">
                <a:solidFill>
                  <a:srgbClr val="C105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Arial" pitchFamily="34" charset="0"/>
              </a:rPr>
              <a:t>237.</a:t>
            </a:r>
            <a:endParaRPr lang="en-US" altLang="ja-JP" sz="14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5856" name="Rectangle 26"/>
          <p:cNvSpPr>
            <a:spLocks noChangeArrowheads="1"/>
          </p:cNvSpPr>
          <p:nvPr/>
        </p:nvSpPr>
        <p:spPr bwMode="auto">
          <a:xfrm>
            <a:off x="5905500" y="4556125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number</a:t>
            </a:r>
          </a:p>
        </p:txBody>
      </p:sp>
      <p:sp>
        <p:nvSpPr>
          <p:cNvPr id="157723" name="Rectangle 27"/>
          <p:cNvSpPr>
            <a:spLocks noChangeArrowheads="1"/>
          </p:cNvSpPr>
          <p:nvPr/>
        </p:nvSpPr>
        <p:spPr bwMode="auto">
          <a:xfrm>
            <a:off x="7308850" y="4625975"/>
            <a:ext cx="938213" cy="315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858" name="Text Box 28"/>
          <p:cNvSpPr txBox="1">
            <a:spLocks noChangeArrowheads="1"/>
          </p:cNvSpPr>
          <p:nvPr/>
        </p:nvSpPr>
        <p:spPr bwMode="auto">
          <a:xfrm>
            <a:off x="7391400" y="4652963"/>
            <a:ext cx="550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237</a:t>
            </a:r>
            <a:endParaRPr lang="en-US" sz="1600" b="1">
              <a:solidFill>
                <a:srgbClr val="000000"/>
              </a:solidFill>
              <a:latin typeface="Courier New" pitchFamily="49" charset="0"/>
              <a:ea typeface="MS PGothic" pitchFamily="34" charset="-128"/>
            </a:endParaRPr>
          </a:p>
        </p:txBody>
      </p:sp>
      <p:sp>
        <p:nvSpPr>
          <p:cNvPr id="35859" name="Rectangle 29"/>
          <p:cNvSpPr>
            <a:spLocks noChangeArrowheads="1"/>
          </p:cNvSpPr>
          <p:nvPr/>
        </p:nvSpPr>
        <p:spPr bwMode="auto">
          <a:xfrm>
            <a:off x="5913438" y="5780088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ea typeface="MS PGothic" pitchFamily="34" charset="-128"/>
              </a:rPr>
              <a:t>number</a:t>
            </a:r>
          </a:p>
        </p:txBody>
      </p:sp>
      <p:sp>
        <p:nvSpPr>
          <p:cNvPr id="157726" name="Rectangle 30"/>
          <p:cNvSpPr>
            <a:spLocks noChangeArrowheads="1"/>
          </p:cNvSpPr>
          <p:nvPr/>
        </p:nvSpPr>
        <p:spPr bwMode="auto">
          <a:xfrm>
            <a:off x="7308850" y="5849938"/>
            <a:ext cx="938213" cy="315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861" name="Text Box 31"/>
          <p:cNvSpPr txBox="1">
            <a:spLocks noChangeArrowheads="1"/>
          </p:cNvSpPr>
          <p:nvPr/>
        </p:nvSpPr>
        <p:spPr bwMode="auto">
          <a:xfrm>
            <a:off x="7524750" y="5829300"/>
            <a:ext cx="42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rPr>
              <a:t>35</a:t>
            </a:r>
            <a:endParaRPr lang="en-US" sz="1600" b="1">
              <a:solidFill>
                <a:srgbClr val="000000"/>
              </a:solidFill>
              <a:latin typeface="Courier New" pitchFamily="49" charset="0"/>
              <a:ea typeface="MS PGothic" pitchFamily="34" charset="-128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31430E4-8365-4D57-AD6A-425B2FA9740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188" y="1557338"/>
            <a:ext cx="8208962" cy="7921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x-none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Declaring Constants: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Syntax (1)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const </a:t>
            </a:r>
            <a:r>
              <a:rPr lang="en-US" sz="2000" dirty="0" err="1" smtClean="0">
                <a:cs typeface="+mj-cs"/>
              </a:rPr>
              <a:t>DataType</a:t>
            </a:r>
            <a:r>
              <a:rPr lang="en-US" sz="2000" dirty="0" smtClean="0">
                <a:cs typeface="+mj-cs"/>
              </a:rPr>
              <a:t> </a:t>
            </a:r>
            <a:r>
              <a:rPr lang="en-US" sz="2000" dirty="0" err="1" smtClean="0">
                <a:cs typeface="+mj-cs"/>
              </a:rPr>
              <a:t>constant_Identifier</a:t>
            </a:r>
            <a:r>
              <a:rPr lang="en-US" sz="2000" dirty="0" smtClean="0">
                <a:cs typeface="+mj-cs"/>
              </a:rPr>
              <a:t>=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cs typeface="+mj-c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cs typeface="+mj-cs"/>
              </a:rPr>
              <a:t>literal | expression</a:t>
            </a:r>
            <a:r>
              <a:rPr lang="en-US" sz="2000" dirty="0" smtClean="0">
                <a:cs typeface="+mj-cs"/>
              </a:rPr>
              <a:t>;</a:t>
            </a:r>
            <a:endParaRPr lang="en-US" sz="2400" dirty="0" smtClean="0">
              <a:cs typeface="+mj-cs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const</a:t>
            </a:r>
            <a:r>
              <a:rPr lang="en-US" dirty="0" smtClean="0"/>
              <a:t> is the keyword to declare a named constant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/>
              <a:t>Along with const, data type, and constant name, You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en-US" dirty="0" smtClean="0"/>
              <a:t> specify a value to be stored in it</a:t>
            </a:r>
          </a:p>
          <a:p>
            <a:pPr eaLnBrk="1" hangingPunct="1">
              <a:defRPr/>
            </a:pPr>
            <a:r>
              <a:rPr lang="en-US" dirty="0" smtClean="0"/>
              <a:t>Unlike variables, const value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can’t be changed </a:t>
            </a:r>
            <a:r>
              <a:rPr lang="en-US" dirty="0" smtClean="0"/>
              <a:t>later.</a:t>
            </a:r>
          </a:p>
          <a:p>
            <a:pPr eaLnBrk="1" hangingPunct="1">
              <a:defRPr/>
            </a:pPr>
            <a:r>
              <a:rPr lang="en-US" dirty="0" smtClean="0"/>
              <a:t> It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common</a:t>
            </a:r>
            <a:r>
              <a:rPr lang="en-US" dirty="0" smtClean="0"/>
              <a:t> to name constants with all capital letters (</a:t>
            </a:r>
            <a:r>
              <a:rPr lang="en-US" dirty="0" smtClean="0">
                <a:solidFill>
                  <a:srgbClr val="FF0000"/>
                </a:solidFill>
              </a:rPr>
              <a:t>i.e. no error occur when using small letters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5579498-BCAC-48B4-AA6A-C3EC33CD913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984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Declaring Constants: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Syntax (1)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solidFill>
                <a:srgbClr val="CC3300"/>
              </a:solidFill>
              <a:ea typeface="MS PGothic" pitchFamily="34" charset="-128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0353A476-DFBB-407F-9432-BACE90EF0CDD}" type="slidenum">
              <a:rPr lang="en-US">
                <a:cs typeface="Arial" pitchFamily="34" charset="0"/>
              </a:rPr>
              <a:pPr>
                <a:defRPr/>
              </a:pPr>
              <a:t>29</a:t>
            </a:fld>
            <a:endParaRPr lang="en-US">
              <a:cs typeface="Arial" pitchFamily="34" charset="0"/>
            </a:endParaRP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9099550" cy="5256213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Examples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b="1" dirty="0" smtClean="0">
                <a:solidFill>
                  <a:srgbClr val="333399"/>
                </a:solidFill>
                <a:latin typeface="Courier New" pitchFamily="49" charset="0"/>
              </a:rPr>
              <a:t>	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rgbClr val="333399"/>
                </a:solidFill>
                <a:latin typeface="Courier New" pitchFamily="49" charset="0"/>
              </a:rPr>
              <a:t>		const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</a:rPr>
              <a:t>double</a:t>
            </a:r>
            <a:r>
              <a:rPr lang="en-US" sz="2000" dirty="0" smtClean="0">
                <a:latin typeface="Courier New" pitchFamily="49" charset="0"/>
              </a:rPr>
              <a:t> PI = 3.14159;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solidFill>
                  <a:srgbClr val="7F7F7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Courier New" pitchFamily="49" charset="0"/>
              </a:rPr>
              <a:t>const  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</a:rPr>
              <a:t>day_in_week</a:t>
            </a:r>
            <a:r>
              <a:rPr lang="en-US" sz="2000" dirty="0" smtClean="0">
                <a:latin typeface="Courier New" pitchFamily="49" charset="0"/>
              </a:rPr>
              <a:t> = 7</a:t>
            </a:r>
            <a:r>
              <a:rPr lang="en-US" sz="2000" b="1" dirty="0" smtClean="0">
                <a:solidFill>
                  <a:srgbClr val="333399"/>
                </a:solidFill>
                <a:latin typeface="Courier New" pitchFamily="49" charset="0"/>
              </a:rPr>
              <a:t>; </a:t>
            </a:r>
            <a:r>
              <a:rPr lang="en-US" sz="2000" dirty="0" smtClean="0">
                <a:latin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solidFill>
                  <a:srgbClr val="7F7F7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Courier New" pitchFamily="49" charset="0"/>
              </a:rPr>
              <a:t>const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</a:rPr>
              <a:t>short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 FARADAY_CONSTANT = 23060;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1700" b="1" dirty="0" smtClean="0">
                <a:solidFill>
                  <a:srgbClr val="333399"/>
                </a:solidFill>
                <a:latin typeface="Courier New" pitchFamily="49" charset="0"/>
              </a:rPr>
              <a:t>const</a:t>
            </a:r>
            <a:r>
              <a:rPr lang="en-US" sz="1700" dirty="0" smtClean="0">
                <a:latin typeface="Courier New" pitchFamily="49" charset="0"/>
              </a:rPr>
              <a:t> </a:t>
            </a:r>
            <a:r>
              <a:rPr lang="en-US" sz="1700" dirty="0" err="1" smtClean="0">
                <a:latin typeface="Courier New" pitchFamily="49" charset="0"/>
              </a:rPr>
              <a:t>int</a:t>
            </a:r>
            <a:r>
              <a:rPr lang="en-US" sz="1700" dirty="0" smtClean="0">
                <a:latin typeface="Courier New" pitchFamily="49" charset="0"/>
              </a:rPr>
              <a:t> MAX  = 1024;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700" dirty="0" smtClean="0">
                <a:latin typeface="Courier New" pitchFamily="49" charset="0"/>
              </a:rPr>
              <a:t>		</a:t>
            </a:r>
            <a:r>
              <a:rPr lang="en-US" sz="1700" b="1" dirty="0" smtClean="0">
                <a:solidFill>
                  <a:srgbClr val="333399"/>
                </a:solidFill>
                <a:latin typeface="Courier New" pitchFamily="49" charset="0"/>
              </a:rPr>
              <a:t>const</a:t>
            </a:r>
            <a:r>
              <a:rPr lang="en-US" sz="1700" dirty="0" smtClean="0">
                <a:latin typeface="Courier New" pitchFamily="49" charset="0"/>
              </a:rPr>
              <a:t> </a:t>
            </a:r>
            <a:r>
              <a:rPr lang="en-US" sz="1700" dirty="0" err="1" smtClean="0">
                <a:latin typeface="Courier New" pitchFamily="49" charset="0"/>
              </a:rPr>
              <a:t>int</a:t>
            </a:r>
            <a:r>
              <a:rPr lang="en-US" sz="1700" dirty="0" smtClean="0">
                <a:latin typeface="Courier New" pitchFamily="49" charset="0"/>
              </a:rPr>
              <a:t> MIN  = 128;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700" dirty="0" smtClean="0">
                <a:latin typeface="Courier New" pitchFamily="49" charset="0"/>
              </a:rPr>
              <a:t>		</a:t>
            </a:r>
            <a:r>
              <a:rPr lang="en-US" sz="1700" b="1" dirty="0" smtClean="0">
                <a:solidFill>
                  <a:srgbClr val="333399"/>
                </a:solidFill>
                <a:latin typeface="Courier New" pitchFamily="49" charset="0"/>
              </a:rPr>
              <a:t>const</a:t>
            </a:r>
            <a:r>
              <a:rPr lang="en-US" sz="1700" dirty="0" smtClean="0">
                <a:latin typeface="Courier New" pitchFamily="49" charset="0"/>
              </a:rPr>
              <a:t> </a:t>
            </a:r>
            <a:r>
              <a:rPr lang="en-US" sz="1700" dirty="0" err="1" smtClean="0">
                <a:latin typeface="Courier New" pitchFamily="49" charset="0"/>
              </a:rPr>
              <a:t>int</a:t>
            </a:r>
            <a:r>
              <a:rPr lang="en-US" sz="1700" dirty="0" smtClean="0">
                <a:latin typeface="Courier New" pitchFamily="49" charset="0"/>
              </a:rPr>
              <a:t> AVG  = (MAX + MIN) / 2</a:t>
            </a:r>
            <a:r>
              <a:rPr lang="en-US" sz="2000" dirty="0" smtClean="0">
                <a:latin typeface="Courier New" pitchFamily="49" charset="0"/>
              </a:rPr>
              <a:t>;</a:t>
            </a:r>
            <a:br>
              <a:rPr lang="en-US" sz="2000" dirty="0" smtClean="0">
                <a:latin typeface="Courier New" pitchFamily="49" charset="0"/>
              </a:rPr>
            </a:br>
            <a:endParaRPr lang="en-US" sz="2000" dirty="0" smtClean="0">
              <a:latin typeface="Courier New" pitchFamily="49" charset="0"/>
            </a:endParaRPr>
          </a:p>
        </p:txBody>
      </p:sp>
      <p:grpSp>
        <p:nvGrpSpPr>
          <p:cNvPr id="37893" name="Group 12"/>
          <p:cNvGrpSpPr>
            <a:grpSpLocks/>
          </p:cNvGrpSpPr>
          <p:nvPr/>
        </p:nvGrpSpPr>
        <p:grpSpPr bwMode="auto">
          <a:xfrm>
            <a:off x="3348038" y="3448050"/>
            <a:ext cx="1927225" cy="989013"/>
            <a:chOff x="2194" y="2112"/>
            <a:chExt cx="1214" cy="661"/>
          </a:xfrm>
        </p:grpSpPr>
        <p:sp>
          <p:nvSpPr>
            <p:cNvPr id="116740" name="AutoShape 4"/>
            <p:cNvSpPr>
              <a:spLocks noChangeArrowheads="1"/>
            </p:cNvSpPr>
            <p:nvPr/>
          </p:nvSpPr>
          <p:spPr bwMode="auto">
            <a:xfrm>
              <a:off x="2194" y="232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These are constants, also called </a:t>
              </a:r>
              <a:r>
                <a:rPr lang="en-US" altLang="ja-JP" sz="1400" i="1" dirty="0">
                  <a:solidFill>
                    <a:srgbClr val="C1051B"/>
                  </a:solidFill>
                  <a:latin typeface="+mn-lt"/>
                  <a:ea typeface="MS PGothic" pitchFamily="34" charset="-128"/>
                </a:rPr>
                <a:t>named constant</a:t>
              </a: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.</a:t>
              </a:r>
            </a:p>
          </p:txBody>
        </p:sp>
        <p:sp>
          <p:nvSpPr>
            <p:cNvPr id="37904" name="Line 5"/>
            <p:cNvSpPr>
              <a:spLocks noChangeShapeType="1"/>
            </p:cNvSpPr>
            <p:nvPr/>
          </p:nvSpPr>
          <p:spPr bwMode="auto">
            <a:xfrm>
              <a:off x="2784" y="2112"/>
              <a:ext cx="0" cy="2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  <p:grpSp>
        <p:nvGrpSpPr>
          <p:cNvPr id="37894" name="Group 11"/>
          <p:cNvGrpSpPr>
            <a:grpSpLocks/>
          </p:cNvGrpSpPr>
          <p:nvPr/>
        </p:nvGrpSpPr>
        <p:grpSpPr bwMode="auto">
          <a:xfrm>
            <a:off x="611188" y="3500438"/>
            <a:ext cx="1927225" cy="989012"/>
            <a:chOff x="528" y="2150"/>
            <a:chExt cx="1214" cy="623"/>
          </a:xfrm>
        </p:grpSpPr>
        <p:sp>
          <p:nvSpPr>
            <p:cNvPr id="116742" name="AutoShape 6"/>
            <p:cNvSpPr>
              <a:spLocks noChangeArrowheads="1"/>
            </p:cNvSpPr>
            <p:nvPr/>
          </p:nvSpPr>
          <p:spPr bwMode="auto">
            <a:xfrm>
              <a:off x="528" y="232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The reserved word </a:t>
              </a:r>
              <a:r>
                <a:rPr lang="en-US" altLang="ja-JP" sz="1400" b="1" dirty="0">
                  <a:solidFill>
                    <a:srgbClr val="000000"/>
                  </a:solidFill>
                  <a:ea typeface="MS PGothic" pitchFamily="34" charset="-128"/>
                </a:rPr>
                <a:t>const</a:t>
              </a: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 is used to declare constants.</a:t>
              </a:r>
            </a:p>
          </p:txBody>
        </p:sp>
        <p:sp>
          <p:nvSpPr>
            <p:cNvPr id="37902" name="Line 7"/>
            <p:cNvSpPr>
              <a:spLocks noChangeShapeType="1"/>
            </p:cNvSpPr>
            <p:nvPr/>
          </p:nvSpPr>
          <p:spPr bwMode="auto">
            <a:xfrm>
              <a:off x="1117" y="2150"/>
              <a:ext cx="0" cy="1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  <p:grpSp>
        <p:nvGrpSpPr>
          <p:cNvPr id="37895" name="Group 8"/>
          <p:cNvGrpSpPr>
            <a:grpSpLocks/>
          </p:cNvGrpSpPr>
          <p:nvPr/>
        </p:nvGrpSpPr>
        <p:grpSpPr bwMode="auto">
          <a:xfrm>
            <a:off x="6156325" y="3357563"/>
            <a:ext cx="1927225" cy="1131887"/>
            <a:chOff x="3734" y="2740"/>
            <a:chExt cx="1214" cy="713"/>
          </a:xfrm>
        </p:grpSpPr>
        <p:sp>
          <p:nvSpPr>
            <p:cNvPr id="116745" name="AutoShape 9"/>
            <p:cNvSpPr>
              <a:spLocks noChangeArrowheads="1"/>
            </p:cNvSpPr>
            <p:nvPr/>
          </p:nvSpPr>
          <p:spPr bwMode="auto">
            <a:xfrm>
              <a:off x="3734" y="300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These are called </a:t>
              </a:r>
              <a:r>
                <a:rPr lang="en-US" altLang="ja-JP" sz="1400" i="1" dirty="0">
                  <a:solidFill>
                    <a:srgbClr val="C1051B"/>
                  </a:solidFill>
                  <a:latin typeface="+mn-lt"/>
                  <a:ea typeface="MS PGothic" pitchFamily="34" charset="-128"/>
                </a:rPr>
                <a:t>literals.</a:t>
              </a:r>
              <a:endParaRPr lang="en-US" altLang="ja-JP" sz="1400" dirty="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37900" name="Line 10"/>
            <p:cNvSpPr>
              <a:spLocks noChangeShapeType="1"/>
            </p:cNvSpPr>
            <p:nvPr/>
          </p:nvSpPr>
          <p:spPr bwMode="auto">
            <a:xfrm flipH="1">
              <a:off x="4319" y="2740"/>
              <a:ext cx="5" cy="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  <p:grpSp>
        <p:nvGrpSpPr>
          <p:cNvPr id="37896" name="Group 16"/>
          <p:cNvGrpSpPr>
            <a:grpSpLocks/>
          </p:cNvGrpSpPr>
          <p:nvPr/>
        </p:nvGrpSpPr>
        <p:grpSpPr bwMode="auto">
          <a:xfrm>
            <a:off x="4932363" y="5805488"/>
            <a:ext cx="1927225" cy="858837"/>
            <a:chOff x="4923" y="3349"/>
            <a:chExt cx="1214" cy="541"/>
          </a:xfrm>
        </p:grpSpPr>
        <p:sp>
          <p:nvSpPr>
            <p:cNvPr id="116750" name="AutoShape 14"/>
            <p:cNvSpPr>
              <a:spLocks noChangeArrowheads="1"/>
            </p:cNvSpPr>
            <p:nvPr/>
          </p:nvSpPr>
          <p:spPr bwMode="auto">
            <a:xfrm>
              <a:off x="4923" y="3440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This is called </a:t>
              </a:r>
              <a:r>
                <a:rPr lang="en-US" altLang="ja-JP" sz="1400" i="1" dirty="0">
                  <a:solidFill>
                    <a:srgbClr val="C1051B"/>
                  </a:solidFill>
                  <a:latin typeface="+mn-lt"/>
                  <a:ea typeface="MS PGothic" pitchFamily="34" charset="-128"/>
                </a:rPr>
                <a:t>expression.</a:t>
              </a:r>
              <a:endParaRPr lang="en-US" altLang="ja-JP" sz="1400" dirty="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37898" name="Line 15"/>
            <p:cNvSpPr>
              <a:spLocks noChangeShapeType="1"/>
            </p:cNvSpPr>
            <p:nvPr/>
          </p:nvSpPr>
          <p:spPr bwMode="auto">
            <a:xfrm>
              <a:off x="4969" y="3349"/>
              <a:ext cx="222" cy="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490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rgbClr val="CC3300"/>
                </a:solidFill>
                <a:ea typeface="MS PGothic" pitchFamily="34" charset="-128"/>
              </a:rPr>
              <a:t>Programs and Data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B74B820A-F5F0-49CD-8CC5-B6436871B29A}" type="slidenum">
              <a:rPr lang="en-US">
                <a:cs typeface="Arial" pitchFamily="34" charset="0"/>
              </a:rPr>
              <a:pPr>
                <a:defRPr/>
              </a:pPr>
              <a:t>3</a:t>
            </a:fld>
            <a:endParaRPr lang="en-US">
              <a:cs typeface="Arial" pitchFamily="34" charset="0"/>
            </a:endParaRPr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468313" y="3644900"/>
            <a:ext cx="8382000" cy="3024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Most programs require a temporary storage for the data to be processed inside the computer.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Thus, a computer's memory is used by allocating different locations on it to hold these data</a:t>
            </a:r>
            <a:endParaRPr 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Each allocated location has three characteristics</a:t>
            </a:r>
          </a:p>
          <a:p>
            <a:pPr marL="1028700" lvl="2" indent="-342900" eaLnBrk="1" hangingPunct="1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1800" b="1" smtClean="0">
                <a:solidFill>
                  <a:schemeClr val="tx2"/>
                </a:solidFill>
              </a:rPr>
              <a:t>State</a:t>
            </a:r>
          </a:p>
          <a:p>
            <a:pPr marL="1028700" lvl="2" indent="-342900" eaLnBrk="1" hangingPunct="1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1800" b="1" smtClean="0">
                <a:solidFill>
                  <a:schemeClr val="tx2"/>
                </a:solidFill>
              </a:rPr>
              <a:t>Identifier</a:t>
            </a:r>
          </a:p>
          <a:p>
            <a:pPr marL="1028700" lvl="2" indent="-342900" eaLnBrk="1" hangingPunct="1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1800" b="1" smtClean="0">
                <a:solidFill>
                  <a:schemeClr val="tx2"/>
                </a:solidFill>
              </a:rPr>
              <a:t>Data Type</a:t>
            </a:r>
          </a:p>
        </p:txBody>
      </p:sp>
      <p:grpSp>
        <p:nvGrpSpPr>
          <p:cNvPr id="11269" name="Group 4"/>
          <p:cNvGrpSpPr>
            <a:grpSpLocks/>
          </p:cNvGrpSpPr>
          <p:nvPr/>
        </p:nvGrpSpPr>
        <p:grpSpPr bwMode="auto">
          <a:xfrm>
            <a:off x="827088" y="1557338"/>
            <a:ext cx="7553325" cy="2065337"/>
            <a:chOff x="244" y="1718"/>
            <a:chExt cx="5288" cy="1446"/>
          </a:xfrm>
        </p:grpSpPr>
        <p:sp>
          <p:nvSpPr>
            <p:cNvPr id="11270" name="Oval 5"/>
            <p:cNvSpPr>
              <a:spLocks noChangeArrowheads="1"/>
            </p:cNvSpPr>
            <p:nvPr/>
          </p:nvSpPr>
          <p:spPr bwMode="auto">
            <a:xfrm>
              <a:off x="2260" y="1732"/>
              <a:ext cx="1192" cy="1432"/>
            </a:xfrm>
            <a:prstGeom prst="ellipse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x-none">
                <a:latin typeface="Tw Cen MT" pitchFamily="34" charset="0"/>
              </a:endParaRPr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244" y="2116"/>
              <a:ext cx="1192" cy="4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x-none">
                <a:latin typeface="Tw Cen MT" pitchFamily="34" charset="0"/>
              </a:endParaRPr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326" y="2246"/>
              <a:ext cx="1112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/>
                <a:t>Keyboard</a:t>
              </a:r>
            </a:p>
          </p:txBody>
        </p:sp>
        <p:sp>
          <p:nvSpPr>
            <p:cNvPr id="11273" name="Rectangle 8"/>
            <p:cNvSpPr>
              <a:spLocks noChangeArrowheads="1"/>
            </p:cNvSpPr>
            <p:nvPr/>
          </p:nvSpPr>
          <p:spPr bwMode="auto">
            <a:xfrm>
              <a:off x="4324" y="2068"/>
              <a:ext cx="1096" cy="90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x-none">
                <a:latin typeface="Tw Cen MT" pitchFamily="34" charset="0"/>
              </a:endParaRPr>
            </a:p>
          </p:txBody>
        </p:sp>
        <p:sp>
          <p:nvSpPr>
            <p:cNvPr id="11274" name="Rectangle 9"/>
            <p:cNvSpPr>
              <a:spLocks noChangeArrowheads="1"/>
            </p:cNvSpPr>
            <p:nvPr/>
          </p:nvSpPr>
          <p:spPr bwMode="auto">
            <a:xfrm>
              <a:off x="4454" y="2246"/>
              <a:ext cx="839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/>
                <a:t>Screen</a:t>
              </a:r>
            </a:p>
          </p:txBody>
        </p:sp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2196" y="2210"/>
              <a:ext cx="1277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 b="1" i="1"/>
                <a:t>Processing</a:t>
              </a:r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326" y="1766"/>
              <a:ext cx="1145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 i="1"/>
                <a:t>input data</a:t>
              </a:r>
            </a:p>
          </p:txBody>
        </p:sp>
        <p:sp>
          <p:nvSpPr>
            <p:cNvPr id="11277" name="Rectangle 12"/>
            <p:cNvSpPr>
              <a:spLocks noChangeArrowheads="1"/>
            </p:cNvSpPr>
            <p:nvPr/>
          </p:nvSpPr>
          <p:spPr bwMode="auto">
            <a:xfrm>
              <a:off x="4245" y="1718"/>
              <a:ext cx="1287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 b="1" i="1"/>
                <a:t>output data</a:t>
              </a:r>
            </a:p>
          </p:txBody>
        </p:sp>
        <p:grpSp>
          <p:nvGrpSpPr>
            <p:cNvPr id="11278" name="Group 13"/>
            <p:cNvGrpSpPr>
              <a:grpSpLocks/>
            </p:cNvGrpSpPr>
            <p:nvPr/>
          </p:nvGrpSpPr>
          <p:grpSpPr bwMode="auto">
            <a:xfrm>
              <a:off x="1569" y="2171"/>
              <a:ext cx="2604" cy="408"/>
              <a:chOff x="1569" y="2171"/>
              <a:chExt cx="2604" cy="408"/>
            </a:xfrm>
          </p:grpSpPr>
          <p:sp>
            <p:nvSpPr>
              <p:cNvPr id="100366" name="AutoShape 14"/>
              <p:cNvSpPr>
                <a:spLocks noChangeArrowheads="1"/>
              </p:cNvSpPr>
              <p:nvPr/>
            </p:nvSpPr>
            <p:spPr bwMode="auto">
              <a:xfrm>
                <a:off x="3585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0367" name="AutoShape 15"/>
              <p:cNvSpPr>
                <a:spLocks noChangeArrowheads="1"/>
              </p:cNvSpPr>
              <p:nvPr/>
            </p:nvSpPr>
            <p:spPr bwMode="auto">
              <a:xfrm>
                <a:off x="1569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850" y="2924175"/>
            <a:ext cx="4032250" cy="7921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x-none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984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Declaring Constants: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Syntax (2)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solidFill>
                <a:srgbClr val="CC3300"/>
              </a:solidFill>
              <a:ea typeface="MS PGothic" pitchFamily="34" charset="-128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A429B795-7D2E-406F-B7AF-1B966B928A27}" type="slidenum">
              <a:rPr lang="en-US">
                <a:cs typeface="Arial" pitchFamily="34" charset="0"/>
              </a:rPr>
              <a:pPr>
                <a:defRPr/>
              </a:pPr>
              <a:t>30</a:t>
            </a:fld>
            <a:endParaRPr lang="en-US">
              <a:cs typeface="Arial" pitchFamily="34" charset="0"/>
            </a:endParaRP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250825" y="1557338"/>
            <a:ext cx="9099550" cy="5111750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6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/>
              <a:t>The preprocessor </a:t>
            </a:r>
            <a:r>
              <a:rPr lang="en-US" sz="2400" dirty="0" smtClean="0">
                <a:solidFill>
                  <a:srgbClr val="FF0000"/>
                </a:solidFill>
              </a:rPr>
              <a:t>#define</a:t>
            </a:r>
            <a:r>
              <a:rPr lang="en-US" sz="2400" dirty="0" smtClean="0"/>
              <a:t> is another more flexible method to define </a:t>
            </a:r>
            <a:r>
              <a:rPr lang="en-US" sz="2400" b="1" i="1" dirty="0" smtClean="0"/>
              <a:t>constants</a:t>
            </a:r>
            <a:r>
              <a:rPr lang="en-US" sz="2400" dirty="0" smtClean="0"/>
              <a:t> in a program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4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/>
              <a:t>Syntax :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24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#</a:t>
            </a:r>
            <a:r>
              <a:rPr lang="en-US" altLang="x-none" sz="2400" dirty="0" smtClean="0">
                <a:solidFill>
                  <a:srgbClr val="FF0000"/>
                </a:solidFill>
                <a:latin typeface="Verdana" pitchFamily="34" charset="0"/>
                <a:cs typeface="Tahoma" pitchFamily="34" charset="0"/>
              </a:rPr>
              <a:t>define</a:t>
            </a:r>
            <a:r>
              <a:rPr lang="en-US" altLang="x-none" sz="2400" i="1" dirty="0" smtClean="0">
                <a:solidFill>
                  <a:srgbClr val="FF0000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x-none" sz="2400" i="1" dirty="0" smtClean="0">
                <a:latin typeface="Verdana" pitchFamily="34" charset="0"/>
                <a:cs typeface="Tahoma" pitchFamily="34" charset="0"/>
              </a:rPr>
              <a:t>NAME</a:t>
            </a:r>
            <a:r>
              <a:rPr lang="en-US" altLang="x-none" sz="2400" dirty="0" smtClean="0">
                <a:latin typeface="Verdana" pitchFamily="34" charset="0"/>
                <a:cs typeface="Tahoma" pitchFamily="34" charset="0"/>
              </a:rPr>
              <a:t> value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4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smtClean="0"/>
              <a:t>WIDTH 80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smtClean="0"/>
              <a:t>LENGTH ( WIDTH + 10 )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/>
              <a:t> </a:t>
            </a:r>
            <a:r>
              <a:rPr lang="en-US" sz="2400" dirty="0" smtClean="0">
                <a:latin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what is the difference between #define and const ? </a:t>
            </a:r>
          </a:p>
        </p:txBody>
      </p:sp>
      <p:grpSp>
        <p:nvGrpSpPr>
          <p:cNvPr id="38918" name="Group 11"/>
          <p:cNvGrpSpPr>
            <a:grpSpLocks/>
          </p:cNvGrpSpPr>
          <p:nvPr/>
        </p:nvGrpSpPr>
        <p:grpSpPr bwMode="auto">
          <a:xfrm>
            <a:off x="250825" y="3357563"/>
            <a:ext cx="2376488" cy="1295400"/>
            <a:chOff x="528" y="2011"/>
            <a:chExt cx="1214" cy="762"/>
          </a:xfrm>
        </p:grpSpPr>
        <p:sp>
          <p:nvSpPr>
            <p:cNvPr id="116742" name="AutoShape 6"/>
            <p:cNvSpPr>
              <a:spLocks noChangeArrowheads="1"/>
            </p:cNvSpPr>
            <p:nvPr/>
          </p:nvSpPr>
          <p:spPr bwMode="auto">
            <a:xfrm>
              <a:off x="528" y="232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The </a:t>
              </a:r>
              <a:r>
                <a:rPr lang="en-US" altLang="ja-JP" sz="1400" dirty="0" err="1">
                  <a:solidFill>
                    <a:srgbClr val="000000"/>
                  </a:solidFill>
                  <a:ea typeface="MS PGothic" pitchFamily="34" charset="-128"/>
                </a:rPr>
                <a:t>preprcessor</a:t>
              </a: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 directive #</a:t>
              </a:r>
              <a:r>
                <a:rPr lang="en-US" altLang="ja-JP" sz="1400" b="1" dirty="0">
                  <a:solidFill>
                    <a:srgbClr val="000000"/>
                  </a:solidFill>
                  <a:ea typeface="MS PGothic" pitchFamily="34" charset="-128"/>
                </a:rPr>
                <a:t>define</a:t>
              </a:r>
              <a:r>
                <a:rPr lang="en-US" altLang="ja-JP" sz="1400" dirty="0">
                  <a:solidFill>
                    <a:srgbClr val="000000"/>
                  </a:solidFill>
                  <a:ea typeface="MS PGothic" pitchFamily="34" charset="-128"/>
                </a:rPr>
                <a:t> is used to declare constants.</a:t>
              </a:r>
            </a:p>
          </p:txBody>
        </p:sp>
        <p:sp>
          <p:nvSpPr>
            <p:cNvPr id="38920" name="Line 7"/>
            <p:cNvSpPr>
              <a:spLocks noChangeShapeType="1"/>
            </p:cNvSpPr>
            <p:nvPr/>
          </p:nvSpPr>
          <p:spPr bwMode="auto">
            <a:xfrm>
              <a:off x="1007" y="2011"/>
              <a:ext cx="114" cy="3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#define Vs. const ?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68313" y="1773238"/>
          <a:ext cx="8153400" cy="378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67667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#define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Const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Used to store a constant value that cannot be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changed during execution.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Used to store a constant value that cannot be changed during execution.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preprocessor directive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C++</a:t>
                      </a:r>
                      <a:r>
                        <a:rPr lang="en-US" sz="2000" baseline="0" dirty="0" smtClean="0"/>
                        <a:t> statement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Does not allocat</a:t>
                      </a:r>
                      <a:r>
                        <a:rPr lang="en-US" sz="2000" baseline="0" dirty="0" smtClean="0"/>
                        <a:t>e a memory area for the value.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Allocates</a:t>
                      </a:r>
                      <a:r>
                        <a:rPr lang="en-US" sz="2000" baseline="0" dirty="0" smtClean="0"/>
                        <a:t> a memory area for the value. This area cannot be changed during execution.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compiler</a:t>
                      </a:r>
                      <a:r>
                        <a:rPr lang="en-US" sz="2000" baseline="0" dirty="0" smtClean="0"/>
                        <a:t> replaces every occurrence  of  the defined constant with its value.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compiler treats every constant as any variable</a:t>
                      </a:r>
                      <a:r>
                        <a:rPr lang="en-US" sz="2000" baseline="0" dirty="0" smtClean="0"/>
                        <a:t> but it does not change its value.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4005939-288E-45DD-9215-8F5B0CB07B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Character Data type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0E30E37-175A-4DC9-BCF8-356C3149943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The </a:t>
            </a:r>
            <a:r>
              <a:rPr lang="en-US" b="1" dirty="0" smtClean="0"/>
              <a:t>char</a:t>
            </a:r>
            <a:r>
              <a:rPr lang="en-US" dirty="0" smtClean="0"/>
              <a:t> type is used to store the integer value of a member of the represent table character set. (</a:t>
            </a:r>
            <a:r>
              <a:rPr lang="en-US" dirty="0" smtClean="0">
                <a:solidFill>
                  <a:schemeClr val="accent2"/>
                </a:solidFill>
              </a:rPr>
              <a:t>see Figure B.1</a:t>
            </a:r>
            <a:r>
              <a:rPr lang="en-US" dirty="0" smtClean="0"/>
              <a:t>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An example of a character value is the letter </a:t>
            </a:r>
            <a:r>
              <a:rPr lang="en-US" b="1" dirty="0" smtClean="0"/>
              <a:t>A</a:t>
            </a:r>
            <a:r>
              <a:rPr lang="en-US" dirty="0" smtClean="0"/>
              <a:t>. To declare a character variable called </a:t>
            </a:r>
            <a:r>
              <a:rPr lang="en-US" b="1" dirty="0" smtClean="0"/>
              <a:t>letter</a:t>
            </a:r>
            <a:r>
              <a:rPr lang="en-US" dirty="0" smtClean="0"/>
              <a:t> and store A in it: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i="1" dirty="0" smtClean="0"/>
              <a:t>char letter;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i="1" dirty="0" smtClean="0"/>
              <a:t>letter = </a:t>
            </a:r>
            <a:r>
              <a:rPr lang="en-US" i="1" dirty="0" smtClean="0">
                <a:solidFill>
                  <a:srgbClr val="FF0000"/>
                </a:solidFill>
              </a:rPr>
              <a:t>'</a:t>
            </a:r>
            <a:r>
              <a:rPr lang="en-US" i="1" dirty="0" smtClean="0"/>
              <a:t>A</a:t>
            </a:r>
            <a:r>
              <a:rPr lang="en-US" i="1" dirty="0" smtClean="0">
                <a:solidFill>
                  <a:srgbClr val="FF0000"/>
                </a:solidFill>
              </a:rPr>
              <a:t>'</a:t>
            </a:r>
            <a:r>
              <a:rPr lang="en-US" i="1" dirty="0" smtClean="0"/>
              <a:t>;</a:t>
            </a: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Note the assignment of the character </a:t>
            </a:r>
            <a:r>
              <a:rPr lang="en-US" i="1" dirty="0" smtClean="0"/>
              <a:t>A</a:t>
            </a:r>
            <a:r>
              <a:rPr lang="en-US" dirty="0" smtClean="0"/>
              <a:t> to the variable </a:t>
            </a:r>
            <a:r>
              <a:rPr lang="en-US" i="1" dirty="0" smtClean="0"/>
              <a:t>letter</a:t>
            </a:r>
            <a:r>
              <a:rPr lang="en-US" dirty="0" smtClean="0"/>
              <a:t> is done by enclosing the value in </a:t>
            </a:r>
            <a:r>
              <a:rPr lang="en-US" b="1" dirty="0" smtClean="0"/>
              <a:t>single quotes </a:t>
            </a:r>
            <a:r>
              <a:rPr lang="en-US" b="1" dirty="0" smtClean="0">
                <a:solidFill>
                  <a:srgbClr val="FF0000"/>
                </a:solidFill>
              </a:rPr>
              <a:t>‘ ’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Character Data type</a:t>
            </a:r>
            <a:endParaRPr lang="x-none" smtClean="0"/>
          </a:p>
        </p:txBody>
      </p:sp>
      <p:sp>
        <p:nvSpPr>
          <p:cNvPr id="419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In Figure B.1</a:t>
            </a:r>
          </a:p>
          <a:p>
            <a:pPr lvl="1"/>
            <a:r>
              <a:rPr lang="en-US" smtClean="0"/>
              <a:t>the digits at the left of the table are the left digits of the decimal equivalent (0-127) of the character code, and</a:t>
            </a:r>
          </a:p>
          <a:p>
            <a:pPr lvl="1"/>
            <a:r>
              <a:rPr lang="en-US" smtClean="0"/>
              <a:t>The digits on the top of the table are the right digits of the decimal equivalent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FF0000"/>
                </a:solidFill>
              </a:rPr>
              <a:t>Example : </a:t>
            </a:r>
            <a:r>
              <a:rPr lang="en-US" smtClean="0"/>
              <a:t>‘F’ is 70, ‘&amp;’ is 38 </a:t>
            </a:r>
            <a:endParaRPr lang="x-none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7FDB4C7-0483-429A-98B3-8B3E6C85557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7A0C8AA4-EE91-4CF5-B6D6-3AC1D3ACCB0B}" type="slidenum">
              <a:rPr lang="en-US">
                <a:cs typeface="Arial" pitchFamily="34" charset="0"/>
              </a:rPr>
              <a:pPr>
                <a:defRPr/>
              </a:pPr>
              <a:t>34</a:t>
            </a:fld>
            <a:endParaRPr lang="en-US">
              <a:cs typeface="Arial" pitchFamily="34" charset="0"/>
            </a:endParaRPr>
          </a:p>
        </p:txBody>
      </p:sp>
      <p:pic>
        <p:nvPicPr>
          <p:cNvPr id="43011" name="Picture 6" descr="C:\Users\Hmra\Desktop\photo.JPG"/>
          <p:cNvPicPr>
            <a:picLocks noChangeAspect="1" noChangeArrowheads="1"/>
          </p:cNvPicPr>
          <p:nvPr/>
        </p:nvPicPr>
        <p:blipFill>
          <a:blip r:embed="rId3" cstate="print"/>
          <a:srcRect l="3793" t="13359" r="4787"/>
          <a:stretch>
            <a:fillRect/>
          </a:stretch>
        </p:blipFill>
        <p:spPr bwMode="auto">
          <a:xfrm>
            <a:off x="250825" y="244475"/>
            <a:ext cx="8677275" cy="63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smtClean="0"/>
              <a:t>Data Types For Numbers With Decimal Point</a:t>
            </a:r>
          </a:p>
        </p:txBody>
      </p:sp>
      <p:sp>
        <p:nvSpPr>
          <p:cNvPr id="44035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To declare values such as 3.4 or 45.999882 , use either float or double.</a:t>
            </a:r>
          </a:p>
          <a:p>
            <a:r>
              <a:rPr lang="en-US" smtClean="0"/>
              <a:t>Which one to choose? Depending on the size of your number.</a:t>
            </a:r>
          </a:p>
          <a:p>
            <a:r>
              <a:rPr lang="en-US" b="1" smtClean="0">
                <a:solidFill>
                  <a:srgbClr val="C00000"/>
                </a:solidFill>
              </a:rPr>
              <a:t>Syntax: </a:t>
            </a:r>
          </a:p>
          <a:p>
            <a:r>
              <a:rPr lang="en-US" smtClean="0"/>
              <a:t>float c = 4.5;</a:t>
            </a:r>
          </a:p>
          <a:p>
            <a:r>
              <a:rPr lang="en-US" smtClean="0"/>
              <a:t>double z = 3.7777;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197DC68-8864-4902-AC60-1E01D7BF20F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82613"/>
            <a:ext cx="7848600" cy="685800"/>
          </a:xfrm>
        </p:spPr>
        <p:txBody>
          <a:bodyPr/>
          <a:lstStyle/>
          <a:p>
            <a:pPr eaLnBrk="1" hangingPunct="1"/>
            <a:r>
              <a:rPr lang="en-US" b="1" smtClean="0">
                <a:ea typeface="MS PGothic" pitchFamily="34" charset="-128"/>
              </a:rPr>
              <a:t>1.State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505643D5-3E8B-480E-A542-46940BC97278}" type="slidenum">
              <a:rPr lang="en-US">
                <a:cs typeface="Arial" pitchFamily="34" charset="0"/>
              </a:rPr>
              <a:pPr>
                <a:defRPr/>
              </a:pPr>
              <a:t>4</a:t>
            </a:fld>
            <a:endParaRPr lang="en-US">
              <a:cs typeface="Arial" pitchFamily="34" charset="0"/>
            </a:endParaRP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524000"/>
            <a:ext cx="8534400" cy="4572000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990033"/>
                </a:solidFill>
              </a:rPr>
              <a:t>state</a:t>
            </a:r>
            <a:r>
              <a:rPr lang="en-US" smtClean="0"/>
              <a:t> of a memory location</a:t>
            </a:r>
            <a:r>
              <a:rPr lang="en-US" smtClean="0">
                <a:solidFill>
                  <a:srgbClr val="990033"/>
                </a:solidFill>
              </a:rPr>
              <a:t> </a:t>
            </a:r>
            <a:r>
              <a:rPr lang="en-US" smtClean="0"/>
              <a:t>is the current value (data) stored on it.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990033"/>
                </a:solidFill>
              </a:rPr>
              <a:t>state</a:t>
            </a:r>
            <a:r>
              <a:rPr lang="en-US" smtClean="0"/>
              <a:t> of a memory location:</a:t>
            </a:r>
          </a:p>
          <a:p>
            <a:pPr lvl="2" eaLnBrk="1" hangingPunct="1"/>
            <a:r>
              <a:rPr lang="en-US" smtClean="0"/>
              <a:t> </a:t>
            </a:r>
            <a:r>
              <a:rPr lang="en-US" smtClean="0">
                <a:solidFill>
                  <a:schemeClr val="tx2"/>
                </a:solidFill>
              </a:rPr>
              <a:t>May be changed</a:t>
            </a:r>
            <a:r>
              <a:rPr lang="en-US" smtClean="0"/>
              <a:t>. </a:t>
            </a:r>
          </a:p>
          <a:p>
            <a:pPr lvl="3" eaLnBrk="1" hangingPunct="1"/>
            <a:r>
              <a:rPr lang="en-US" smtClean="0"/>
              <a:t>In this case, this memory location is called </a:t>
            </a:r>
            <a:r>
              <a:rPr lang="en-US" smtClean="0">
                <a:solidFill>
                  <a:schemeClr val="tx2"/>
                </a:solidFill>
              </a:rPr>
              <a:t>variable</a:t>
            </a:r>
            <a:r>
              <a:rPr lang="en-US" smtClean="0"/>
              <a:t>.</a:t>
            </a:r>
          </a:p>
          <a:p>
            <a:pPr lvl="2" eaLnBrk="1" hangingPunct="1"/>
            <a:r>
              <a:rPr lang="en-US" smtClean="0">
                <a:solidFill>
                  <a:schemeClr val="tx2"/>
                </a:solidFill>
              </a:rPr>
              <a:t>Cannot be changed</a:t>
            </a:r>
            <a:r>
              <a:rPr lang="en-US" smtClean="0"/>
              <a:t>.</a:t>
            </a:r>
          </a:p>
          <a:p>
            <a:pPr lvl="3" eaLnBrk="1" hangingPunct="1"/>
            <a:r>
              <a:rPr lang="en-US" smtClean="0"/>
              <a:t>In this case, this memory location is called </a:t>
            </a:r>
            <a:r>
              <a:rPr lang="en-US" smtClean="0">
                <a:solidFill>
                  <a:schemeClr val="tx2"/>
                </a:solidFill>
              </a:rPr>
              <a:t>constant</a:t>
            </a:r>
            <a:r>
              <a:rPr lang="en-US" smtClean="0"/>
              <a:t>.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 smtClean="0"/>
              <a:t>2.Identifiers</a:t>
            </a:r>
            <a:endParaRPr lang="x-none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Identifiers</a:t>
            </a:r>
            <a:r>
              <a:rPr lang="en-US" dirty="0" smtClean="0"/>
              <a:t> are names for the entities (such as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variables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constants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functions</a:t>
            </a:r>
            <a:r>
              <a:rPr lang="en-US" dirty="0" smtClean="0"/>
              <a:t>) we create in our programs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 C++, These names, or identifiers, are required to conform to some </a:t>
            </a:r>
            <a:r>
              <a:rPr lang="en-US" dirty="0" smtClean="0">
                <a:solidFill>
                  <a:schemeClr val="accent2"/>
                </a:solidFill>
              </a:rPr>
              <a:t>rules</a:t>
            </a:r>
            <a:r>
              <a:rPr lang="en-US" dirty="0" smtClean="0"/>
              <a:t>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33FFA21-3971-45F6-8246-CFA40A5E25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95275"/>
            <a:ext cx="7848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2.Identifiers</a:t>
            </a:r>
            <a:r>
              <a:rPr lang="en-US" sz="4000" b="1" dirty="0" smtClean="0"/>
              <a:t>: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Rules</a:t>
            </a:r>
            <a:endParaRPr lang="en-US" sz="4800" b="1" dirty="0" smtClean="0">
              <a:solidFill>
                <a:schemeClr val="accent1">
                  <a:lumMod val="50000"/>
                </a:schemeClr>
              </a:solidFill>
              <a:ea typeface="MS PGothic" pitchFamily="34" charset="-128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1A0983D5-08B1-4E6F-A788-47B3324A0DA2}" type="slidenum">
              <a:rPr lang="en-US">
                <a:cs typeface="Arial" pitchFamily="34" charset="0"/>
              </a:rPr>
              <a:pPr>
                <a:defRPr/>
              </a:pPr>
              <a:t>6</a:t>
            </a:fld>
            <a:endParaRPr lang="en-US">
              <a:cs typeface="Arial" pitchFamily="34" charset="0"/>
            </a:endParaRP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250825" y="1773238"/>
            <a:ext cx="8534400" cy="4572000"/>
          </a:xfrm>
          <a:solidFill>
            <a:schemeClr val="bg1"/>
          </a:solidFill>
        </p:spPr>
        <p:txBody>
          <a:bodyPr/>
          <a:lstStyle/>
          <a:p>
            <a:pPr lvl="1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mtClean="0"/>
              <a:t>It cannot begin with a digit (</a:t>
            </a:r>
            <a:r>
              <a:rPr lang="en-US" smtClean="0">
                <a:solidFill>
                  <a:schemeClr val="accent2"/>
                </a:solidFill>
              </a:rPr>
              <a:t>0 – 9</a:t>
            </a:r>
            <a:r>
              <a:rPr lang="en-US" smtClean="0"/>
              <a:t>). </a:t>
            </a:r>
          </a:p>
          <a:p>
            <a:pPr lvl="1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mtClean="0"/>
              <a:t>After the firs letter it may contains:</a:t>
            </a:r>
          </a:p>
          <a:p>
            <a:pPr lvl="2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mtClean="0"/>
              <a:t> </a:t>
            </a:r>
            <a:r>
              <a:rPr lang="en-US" sz="2000" smtClean="0"/>
              <a:t>A letters </a:t>
            </a:r>
            <a:r>
              <a:rPr lang="en-US" sz="2000" smtClean="0">
                <a:solidFill>
                  <a:schemeClr val="accent2"/>
                </a:solidFill>
              </a:rPr>
              <a:t>a to z</a:t>
            </a:r>
            <a:r>
              <a:rPr lang="en-US" sz="2000" smtClean="0"/>
              <a:t>, </a:t>
            </a:r>
            <a:r>
              <a:rPr lang="en-US" sz="2000" smtClean="0">
                <a:solidFill>
                  <a:schemeClr val="accent2"/>
                </a:solidFill>
              </a:rPr>
              <a:t>A to Z</a:t>
            </a:r>
            <a:r>
              <a:rPr lang="en-US" sz="2000" smtClean="0"/>
              <a:t>, OR</a:t>
            </a:r>
          </a:p>
          <a:p>
            <a:pPr lvl="2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z="2000" smtClean="0"/>
              <a:t>A digits </a:t>
            </a:r>
            <a:r>
              <a:rPr lang="en-US" sz="2000" smtClean="0">
                <a:solidFill>
                  <a:schemeClr val="accent2"/>
                </a:solidFill>
              </a:rPr>
              <a:t>0 to 9</a:t>
            </a:r>
            <a:r>
              <a:rPr lang="en-US" sz="2000" smtClean="0"/>
              <a:t>, OR</a:t>
            </a:r>
          </a:p>
          <a:p>
            <a:pPr lvl="2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z="2000" smtClean="0"/>
              <a:t>the underscore symbol, </a:t>
            </a:r>
            <a:r>
              <a:rPr lang="en-US" sz="2000" b="1" smtClean="0">
                <a:solidFill>
                  <a:schemeClr val="accent2"/>
                </a:solidFill>
              </a:rPr>
              <a:t>_</a:t>
            </a:r>
            <a:r>
              <a:rPr lang="en-US" sz="2000" smtClean="0"/>
              <a:t> OR</a:t>
            </a:r>
          </a:p>
          <a:p>
            <a:pPr lvl="2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z="2000" smtClean="0"/>
              <a:t>A combination of all or some of the above</a:t>
            </a:r>
          </a:p>
          <a:p>
            <a:pPr lvl="1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mtClean="0"/>
              <a:t>No spaces or punctuation, except the underscore symbol, are allowed. </a:t>
            </a:r>
          </a:p>
          <a:p>
            <a:pPr lvl="1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smtClean="0"/>
              <a:t>Reserved words/keywords such as </a:t>
            </a:r>
            <a:r>
              <a:rPr lang="en-US" smtClean="0">
                <a:solidFill>
                  <a:srgbClr val="0070C0"/>
                </a:solidFill>
              </a:rPr>
              <a:t>main</a:t>
            </a:r>
            <a:r>
              <a:rPr lang="en-US" smtClean="0"/>
              <a:t> cannot be used.</a:t>
            </a:r>
          </a:p>
          <a:p>
            <a:pPr lvl="1" eaLnBrk="1" hangingPunct="1">
              <a:spcBef>
                <a:spcPct val="50000"/>
              </a:spcBef>
              <a:buClr>
                <a:schemeClr val="tx2"/>
              </a:buClr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2.Identifiers</a:t>
            </a:r>
            <a:r>
              <a:rPr lang="en-US" sz="4000" b="1" dirty="0" smtClean="0"/>
              <a:t>: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Are Case-Sensitive</a:t>
            </a:r>
            <a:endParaRPr lang="en-US" dirty="0" smtClean="0">
              <a:solidFill>
                <a:schemeClr val="accent3">
                  <a:lumMod val="50000"/>
                </a:schemeClr>
              </a:solidFill>
              <a:ea typeface="MS PGothic" pitchFamily="34" charset="-128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>
                <a:cs typeface="Arial" pitchFamily="34" charset="0"/>
              </a:rPr>
              <a:t>Page </a:t>
            </a:r>
            <a:fld id="{39F27600-C731-4FD0-9DDF-524B1722597B}" type="slidenum">
              <a:rPr lang="en-US">
                <a:cs typeface="Arial" pitchFamily="34" charset="0"/>
              </a:rPr>
              <a:pPr>
                <a:defRPr/>
              </a:pPr>
              <a:t>7</a:t>
            </a:fld>
            <a:endParaRPr lang="en-US">
              <a:cs typeface="Arial" pitchFamily="34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474663" y="1920875"/>
            <a:ext cx="8135937" cy="1431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n-US" sz="2900" dirty="0">
                <a:latin typeface="+mn-lt"/>
                <a:cs typeface="+mn-cs"/>
              </a:rPr>
              <a:t>Identifiers in C++ are case-sensitive. Thus, the identifiers </a:t>
            </a:r>
            <a:r>
              <a:rPr lang="en-US" sz="2900" dirty="0" err="1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myNumber</a:t>
            </a:r>
            <a:r>
              <a:rPr lang="en-US" sz="2900" dirty="0">
                <a:latin typeface="+mn-lt"/>
                <a:cs typeface="+mn-cs"/>
              </a:rPr>
              <a:t> and </a:t>
            </a:r>
            <a:r>
              <a:rPr lang="en-US" sz="2900" dirty="0" err="1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mynumber</a:t>
            </a:r>
            <a:r>
              <a:rPr lang="en-US" sz="2900" dirty="0">
                <a:latin typeface="+mn-lt"/>
                <a:cs typeface="+mn-cs"/>
              </a:rPr>
              <a:t>, are seen as two different identifiers by the compiler.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9388" y="1484313"/>
            <a:ext cx="87630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4000"/>
              </a:lnSpc>
              <a:buFontTx/>
              <a:buChar char="•"/>
            </a:pPr>
            <a:r>
              <a:rPr lang="en-US" altLang="x-none" b="1">
                <a:solidFill>
                  <a:srgbClr val="C00000"/>
                </a:solidFill>
                <a:latin typeface="Verdana" pitchFamily="34" charset="0"/>
                <a:cs typeface="Tahoma" pitchFamily="34" charset="0"/>
              </a:rPr>
              <a:t>According to the previous identifiers rules, state which if the following identifiers are right and which are wrong.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23850" y="2352675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 letter2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81000" y="2857500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21etter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81000" y="3284538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letter_2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81000" y="3789363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int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81000" y="4221163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joe</a:t>
            </a:r>
            <a:r>
              <a:rPr lang="en-US" altLang="en-US">
                <a:latin typeface="Verdana" pitchFamily="34" charset="0"/>
              </a:rPr>
              <a:t>'</a:t>
            </a:r>
            <a:r>
              <a:rPr lang="en-US" altLang="x-none">
                <a:latin typeface="Verdana" pitchFamily="34" charset="0"/>
                <a:cs typeface="Tahoma" pitchFamily="34" charset="0"/>
              </a:rPr>
              <a:t>s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81000" y="4724400"/>
            <a:ext cx="1905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variable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81000" y="5160963"/>
            <a:ext cx="2667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cent_per_inch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962400" y="2852738"/>
            <a:ext cx="42672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Begins with a digit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3962400" y="3662363"/>
            <a:ext cx="31242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Reserved word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3962400" y="4119563"/>
            <a:ext cx="40386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4000"/>
              </a:lnSpc>
            </a:pPr>
            <a:r>
              <a:rPr lang="en-US" altLang="x-none">
                <a:latin typeface="Verdana" pitchFamily="34" charset="0"/>
                <a:cs typeface="Tahoma" pitchFamily="34" charset="0"/>
              </a:rPr>
              <a:t>Character ’ not allowed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200400" y="2403475"/>
            <a:ext cx="457200" cy="228600"/>
            <a:chOff x="2016" y="1344"/>
            <a:chExt cx="288" cy="144"/>
          </a:xfrm>
        </p:grpSpPr>
        <p:sp>
          <p:nvSpPr>
            <p:cNvPr id="16418" name="Line 29"/>
            <p:cNvSpPr>
              <a:spLocks noChangeShapeType="1"/>
            </p:cNvSpPr>
            <p:nvPr/>
          </p:nvSpPr>
          <p:spPr bwMode="auto">
            <a:xfrm>
              <a:off x="2016" y="1440"/>
              <a:ext cx="48" cy="4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9" name="Line 30"/>
            <p:cNvSpPr>
              <a:spLocks noChangeShapeType="1"/>
            </p:cNvSpPr>
            <p:nvPr/>
          </p:nvSpPr>
          <p:spPr bwMode="auto">
            <a:xfrm flipV="1">
              <a:off x="2064" y="1344"/>
              <a:ext cx="240" cy="1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200400" y="3317875"/>
            <a:ext cx="457200" cy="228600"/>
            <a:chOff x="2016" y="1344"/>
            <a:chExt cx="288" cy="144"/>
          </a:xfrm>
        </p:grpSpPr>
        <p:sp>
          <p:nvSpPr>
            <p:cNvPr id="16416" name="Line 35"/>
            <p:cNvSpPr>
              <a:spLocks noChangeShapeType="1"/>
            </p:cNvSpPr>
            <p:nvPr/>
          </p:nvSpPr>
          <p:spPr bwMode="auto">
            <a:xfrm>
              <a:off x="2016" y="1440"/>
              <a:ext cx="48" cy="4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7" name="Line 36"/>
            <p:cNvSpPr>
              <a:spLocks noChangeShapeType="1"/>
            </p:cNvSpPr>
            <p:nvPr/>
          </p:nvSpPr>
          <p:spPr bwMode="auto">
            <a:xfrm flipV="1">
              <a:off x="2064" y="1344"/>
              <a:ext cx="240" cy="1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200400" y="4687888"/>
            <a:ext cx="457200" cy="228600"/>
            <a:chOff x="2016" y="1344"/>
            <a:chExt cx="288" cy="144"/>
          </a:xfrm>
        </p:grpSpPr>
        <p:sp>
          <p:nvSpPr>
            <p:cNvPr id="16414" name="Line 38"/>
            <p:cNvSpPr>
              <a:spLocks noChangeShapeType="1"/>
            </p:cNvSpPr>
            <p:nvPr/>
          </p:nvSpPr>
          <p:spPr bwMode="auto">
            <a:xfrm>
              <a:off x="2016" y="1440"/>
              <a:ext cx="48" cy="4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5" name="Line 39"/>
            <p:cNvSpPr>
              <a:spLocks noChangeShapeType="1"/>
            </p:cNvSpPr>
            <p:nvPr/>
          </p:nvSpPr>
          <p:spPr bwMode="auto">
            <a:xfrm flipV="1">
              <a:off x="2064" y="1344"/>
              <a:ext cx="240" cy="1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200400" y="5145088"/>
            <a:ext cx="457200" cy="228600"/>
            <a:chOff x="2016" y="1344"/>
            <a:chExt cx="288" cy="144"/>
          </a:xfrm>
        </p:grpSpPr>
        <p:sp>
          <p:nvSpPr>
            <p:cNvPr id="16412" name="Line 41"/>
            <p:cNvSpPr>
              <a:spLocks noChangeShapeType="1"/>
            </p:cNvSpPr>
            <p:nvPr/>
          </p:nvSpPr>
          <p:spPr bwMode="auto">
            <a:xfrm>
              <a:off x="2016" y="1440"/>
              <a:ext cx="48" cy="4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3" name="Line 42"/>
            <p:cNvSpPr>
              <a:spLocks noChangeShapeType="1"/>
            </p:cNvSpPr>
            <p:nvPr/>
          </p:nvSpPr>
          <p:spPr bwMode="auto">
            <a:xfrm flipV="1">
              <a:off x="2064" y="1344"/>
              <a:ext cx="240" cy="1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276600" y="2860675"/>
            <a:ext cx="228600" cy="228600"/>
            <a:chOff x="2064" y="1584"/>
            <a:chExt cx="144" cy="144"/>
          </a:xfrm>
        </p:grpSpPr>
        <p:sp>
          <p:nvSpPr>
            <p:cNvPr id="16410" name="Line 43"/>
            <p:cNvSpPr>
              <a:spLocks noChangeShapeType="1"/>
            </p:cNvSpPr>
            <p:nvPr/>
          </p:nvSpPr>
          <p:spPr bwMode="auto">
            <a:xfrm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1" name="Line 44"/>
            <p:cNvSpPr>
              <a:spLocks noChangeShapeType="1"/>
            </p:cNvSpPr>
            <p:nvPr/>
          </p:nvSpPr>
          <p:spPr bwMode="auto">
            <a:xfrm flipV="1"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276600" y="3775075"/>
            <a:ext cx="228600" cy="228600"/>
            <a:chOff x="2064" y="1584"/>
            <a:chExt cx="144" cy="144"/>
          </a:xfrm>
        </p:grpSpPr>
        <p:sp>
          <p:nvSpPr>
            <p:cNvPr id="16408" name="Line 48"/>
            <p:cNvSpPr>
              <a:spLocks noChangeShapeType="1"/>
            </p:cNvSpPr>
            <p:nvPr/>
          </p:nvSpPr>
          <p:spPr bwMode="auto">
            <a:xfrm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9" name="Line 49"/>
            <p:cNvSpPr>
              <a:spLocks noChangeShapeType="1"/>
            </p:cNvSpPr>
            <p:nvPr/>
          </p:nvSpPr>
          <p:spPr bwMode="auto">
            <a:xfrm flipV="1"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3276600" y="4232275"/>
            <a:ext cx="228600" cy="228600"/>
            <a:chOff x="2064" y="1584"/>
            <a:chExt cx="144" cy="144"/>
          </a:xfrm>
        </p:grpSpPr>
        <p:sp>
          <p:nvSpPr>
            <p:cNvPr id="16406" name="Line 51"/>
            <p:cNvSpPr>
              <a:spLocks noChangeShapeType="1"/>
            </p:cNvSpPr>
            <p:nvPr/>
          </p:nvSpPr>
          <p:spPr bwMode="auto">
            <a:xfrm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7" name="Line 52"/>
            <p:cNvSpPr>
              <a:spLocks noChangeShapeType="1"/>
            </p:cNvSpPr>
            <p:nvPr/>
          </p:nvSpPr>
          <p:spPr bwMode="auto">
            <a:xfrm flipV="1">
              <a:off x="2064" y="158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452" name="Title 38"/>
          <p:cNvSpPr>
            <a:spLocks noGrp="1"/>
          </p:cNvSpPr>
          <p:nvPr>
            <p:ph type="title"/>
          </p:nvPr>
        </p:nvSpPr>
        <p:spPr>
          <a:xfrm>
            <a:off x="163513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2.Identifiers</a:t>
            </a:r>
            <a:r>
              <a:rPr lang="en-US" sz="4000" b="1" dirty="0" smtClean="0"/>
              <a:t>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Examples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8BCE74A-ED97-4965-8DC9-2DB3A85E570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utoUpdateAnimBg="0"/>
      <p:bldP spid="32775" grpId="0" autoUpdateAnimBg="0"/>
      <p:bldP spid="32778" grpId="0" autoUpdateAnimBg="0"/>
      <p:bldP spid="32779" grpId="0" autoUpdateAnimBg="0"/>
      <p:bldP spid="32780" grpId="0" autoUpdateAnimBg="0"/>
      <p:bldP spid="32781" grpId="0" autoUpdateAnimBg="0"/>
      <p:bldP spid="32782" grpId="0" autoUpdateAnimBg="0"/>
      <p:bldP spid="32783" grpId="0" autoUpdateAnimBg="0"/>
      <p:bldP spid="32785" grpId="0" autoUpdateAnimBg="0"/>
      <p:bldP spid="32787" grpId="0" autoUpdateAnimBg="0"/>
      <p:bldP spid="3278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Keywords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mtClean="0"/>
              <a:t>Keywords (also called reserved words)</a:t>
            </a:r>
          </a:p>
          <a:p>
            <a:pPr lvl="1" eaLnBrk="1" hangingPunct="1"/>
            <a:r>
              <a:rPr lang="en-US" smtClean="0"/>
              <a:t>Are used by the C++ language</a:t>
            </a:r>
          </a:p>
          <a:p>
            <a:pPr lvl="1" eaLnBrk="1" hangingPunct="1"/>
            <a:r>
              <a:rPr lang="en-US" smtClean="0"/>
              <a:t>Must be used as they are defined in the programming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D44C968-B35E-4D87-8CF0-10602FFAF6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41.888"/>
  <p:tag name="TIMELINE" val="0.8/12.2/23.7/27.7/32.8/37.3/4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41.888"/>
  <p:tag name="TIMELINE" val="0.8/12.2/23.7/27.7/32.8/37.3/4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41.888"/>
  <p:tag name="TIMELINE" val="0.8/12.2/23.7/27.7/32.8/37.3/4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41.888"/>
  <p:tag name="TIMELINE" val="0.8/12.2/23.7/27.7/32.8/37.3/4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.512"/>
  <p:tag name="TIMELINE" val="0.8/21.2/2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38.016"/>
  <p:tag name="TIMELINE" val="1.1/7.6/9.5/17.5/1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9.216"/>
  <p:tag name="TIMELINE" val="8.3/13.7/2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.512"/>
  <p:tag name="TIMELINE" val="0.8/21.2/2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.512"/>
  <p:tag name="TIMELINE" val="0.8/21.2/2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6D3F0254A364FA5233E32238759C0" ma:contentTypeVersion="0" ma:contentTypeDescription="Create a new document." ma:contentTypeScope="" ma:versionID="bf3d6544d6646c1c63426f080d38f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E153533-761B-49B4-AB58-F855804ACB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C59856-DD15-410D-A534-8A18C4366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4FD755-B2BD-4E83-9FF4-81CC53F3EAD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1987</TotalTime>
  <Words>2062</Words>
  <Application>Microsoft Macintosh PowerPoint</Application>
  <PresentationFormat>On-screen Show (4:3)</PresentationFormat>
  <Paragraphs>524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Median</vt:lpstr>
      <vt:lpstr>Chapter # 2   Part 2 Programs And data</vt:lpstr>
      <vt:lpstr>C++ Program Structure</vt:lpstr>
      <vt:lpstr>Programs and Data</vt:lpstr>
      <vt:lpstr>1.State</vt:lpstr>
      <vt:lpstr>2.Identifiers</vt:lpstr>
      <vt:lpstr>2.Identifiers: Rules</vt:lpstr>
      <vt:lpstr>2.Identifiers: Are Case-Sensitive</vt:lpstr>
      <vt:lpstr>2.Identifiers: Examples</vt:lpstr>
      <vt:lpstr>Keywords</vt:lpstr>
      <vt:lpstr>3.Data Type</vt:lpstr>
      <vt:lpstr>PowerPoint Presentation</vt:lpstr>
      <vt:lpstr>PowerPoint Presentation</vt:lpstr>
      <vt:lpstr>PowerPoint Presentation</vt:lpstr>
      <vt:lpstr>3.Data Type</vt:lpstr>
      <vt:lpstr>PowerPoint Presentation</vt:lpstr>
      <vt:lpstr>PowerPoint Presentation</vt:lpstr>
      <vt:lpstr>PowerPoint Presentation</vt:lpstr>
      <vt:lpstr>Declaring Variables: Syntax</vt:lpstr>
      <vt:lpstr>Declaring Variables: Examples</vt:lpstr>
      <vt:lpstr>Declaring Variables: Declaration Location</vt:lpstr>
      <vt:lpstr>Declaring Variables: Initial Value</vt:lpstr>
      <vt:lpstr> Assignment Operator</vt:lpstr>
      <vt:lpstr> </vt:lpstr>
      <vt:lpstr>1.Assigning Literals</vt:lpstr>
      <vt:lpstr>2.Assigning Variables</vt:lpstr>
      <vt:lpstr>3.Assigning Expressions</vt:lpstr>
      <vt:lpstr>Example of Initializing and Updating Data Using Assignment Operator</vt:lpstr>
      <vt:lpstr>Declaring Constants: Syntax (1) </vt:lpstr>
      <vt:lpstr>Declaring Constants: Syntax (1) </vt:lpstr>
      <vt:lpstr>Declaring Constants: Syntax (2) </vt:lpstr>
      <vt:lpstr>   #define Vs. const ?  </vt:lpstr>
      <vt:lpstr>Character Data type</vt:lpstr>
      <vt:lpstr>Character Data type</vt:lpstr>
      <vt:lpstr>PowerPoint Presentation</vt:lpstr>
      <vt:lpstr>Data Types For Numbers With Decimal 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Nada</cp:lastModifiedBy>
  <cp:revision>114</cp:revision>
  <dcterms:created xsi:type="dcterms:W3CDTF">2011-09-24T15:12:22Z</dcterms:created>
  <dcterms:modified xsi:type="dcterms:W3CDTF">2015-09-02T02:04:27Z</dcterms:modified>
</cp:coreProperties>
</file>