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TMOEQO+Calibri-Light" charset="0"/>
      <p:regular r:id="rId40"/>
    </p:embeddedFont>
    <p:embeddedFont>
      <p:font typeface="CLOSGR+ArialMT" charset="0"/>
      <p:regular r:id="rId41"/>
    </p:embeddedFont>
    <p:embeddedFont>
      <p:font typeface="NQTBSD+CALIBRI,Bold" charset="0"/>
      <p:regular r:id="rId42"/>
    </p:embeddedFont>
    <p:embeddedFont>
      <p:font typeface="KVVLBR+ArialMT" charset="0"/>
      <p:regular r:id="rId43"/>
    </p:embeddedFont>
    <p:embeddedFont>
      <p:font typeface="Consolas" pitchFamily="49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buSzPct val="100000"/>
      <a:buFont typeface="Calibri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Calibri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Calibri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Calibri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Calibri" pitchFamily="34" charset="0"/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A54D35-387B-40FF-8822-5DFAFD2704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5B1271B-7E9D-4CB9-A6A5-F477226115ED}" type="datetime1">
              <a:rPr lang="en-US"/>
              <a:pPr/>
              <a:t>9/30/2019</a:t>
            </a:fld>
            <a:endParaRPr lang="en-US"/>
          </a:p>
        </p:txBody>
      </p:sp>
      <p:sp>
        <p:nvSpPr>
          <p:cNvPr id="6" name="Foot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9944100"/>
            <a:ext cx="2417763" cy="534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9" name="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44100"/>
            <a:ext cx="1736725" cy="534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037C18-2188-4A2E-81CA-A62FE3698D0C}" type="datetime1">
              <a:rPr lang="en-US"/>
              <a:pPr/>
              <a:t>9/30/2019</a:t>
            </a:fld>
            <a:endParaRPr lang="en-US"/>
          </a:p>
        </p:txBody>
      </p:sp>
      <p:sp>
        <p:nvSpPr>
          <p:cNvPr id="1030" name="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8775" y="9944100"/>
            <a:ext cx="1736725" cy="534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5888458-4B3E-4CCC-BCA0-684D708B076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22860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27432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32004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3657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ahshan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5381625" y="1154113"/>
            <a:ext cx="2117725" cy="12446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388"/>
              </a:lnSpc>
            </a:pPr>
            <a:r>
              <a:rPr lang="en-US" sz="3600" dirty="0" smtClean="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CT1305</a:t>
            </a:r>
            <a:endParaRPr lang="ru-RU" sz="3600" dirty="0">
              <a:solidFill>
                <a:srgbClr val="000000"/>
              </a:solidFill>
              <a:latin typeface="TMOEQO+Calibri-Light"/>
              <a:ea typeface="TMOEQO+Calibri-Light"/>
              <a:cs typeface="TMOEQO+Calibri-Light"/>
            </a:endParaRP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3049588" y="1646238"/>
            <a:ext cx="7016750" cy="12446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388"/>
              </a:lnSpc>
            </a:pPr>
            <a:r>
              <a:rPr lang="ru-RU" sz="36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Computer Network Management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065713" y="2119313"/>
            <a:ext cx="2981325" cy="16589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850"/>
              </a:lnSpc>
            </a:pPr>
            <a:r>
              <a:rPr lang="ru-RU" sz="48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SNMPv1</a:t>
            </a:r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1905000" y="2784475"/>
            <a:ext cx="96424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Organization and Information Models</a:t>
            </a:r>
          </a:p>
        </p:txBody>
      </p:sp>
      <p:sp>
        <p:nvSpPr>
          <p:cNvPr id="3079" name="object 7"/>
          <p:cNvSpPr>
            <a:spLocks noChangeArrowheads="1"/>
          </p:cNvSpPr>
          <p:nvPr/>
        </p:nvSpPr>
        <p:spPr bwMode="auto">
          <a:xfrm>
            <a:off x="3230563" y="3578225"/>
            <a:ext cx="6589712" cy="17065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412875"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Dr. Mostafa H. Dahshan</a:t>
            </a:r>
          </a:p>
          <a:p>
            <a:pPr marL="1412875">
              <a:lnSpc>
                <a:spcPts val="2300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Department of Computer Engineering</a:t>
            </a:r>
          </a:p>
          <a:p>
            <a:pPr marL="1412875">
              <a:lnSpc>
                <a:spcPts val="2300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College of Computer and Information Sciences</a:t>
            </a:r>
          </a:p>
          <a:p>
            <a:pPr marL="1412875">
              <a:lnSpc>
                <a:spcPts val="2300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  <a:hlinkClick r:id="rId3"/>
              </a:rPr>
              <a:t>King Saud University</a:t>
            </a:r>
          </a:p>
        </p:txBody>
      </p:sp>
      <p:sp>
        <p:nvSpPr>
          <p:cNvPr id="3080" name="object 8"/>
          <p:cNvSpPr>
            <a:spLocks noChangeArrowheads="1"/>
          </p:cNvSpPr>
          <p:nvPr/>
        </p:nvSpPr>
        <p:spPr bwMode="auto">
          <a:xfrm>
            <a:off x="4660900" y="5243531"/>
            <a:ext cx="333375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 u="sng" dirty="0">
                <a:solidFill>
                  <a:srgbClr val="0563C1"/>
                </a:solidFill>
                <a:cs typeface="Calibri" pitchFamily="34" charset="0"/>
                <a:hlinkClick r:id="rId3"/>
              </a:rPr>
              <a:t>mdahshan@ksu.edu.sa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object 3"/>
          <p:cNvSpPr>
            <a:spLocks noChangeArrowheads="1"/>
          </p:cNvSpPr>
          <p:nvPr/>
        </p:nvSpPr>
        <p:spPr bwMode="auto">
          <a:xfrm>
            <a:off x="930275" y="649288"/>
            <a:ext cx="870108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SNMPv1 and SNMPv2 Documents</a:t>
            </a:r>
          </a:p>
        </p:txBody>
      </p:sp>
      <p:sp>
        <p:nvSpPr>
          <p:cNvPr id="12292" name="object 4"/>
          <p:cNvSpPr>
            <a:spLocks noChangeArrowheads="1"/>
          </p:cNvSpPr>
          <p:nvPr/>
        </p:nvSpPr>
        <p:spPr bwMode="auto">
          <a:xfrm>
            <a:off x="6189663" y="1455738"/>
            <a:ext cx="920750" cy="630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4150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</a:t>
            </a:r>
          </a:p>
          <a:p>
            <a:pPr marL="184150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Management</a:t>
            </a:r>
          </a:p>
          <a:p>
            <a:pPr marL="184150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Documents</a:t>
            </a:r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4768850" y="2243138"/>
            <a:ext cx="949325" cy="785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7325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1065</a:t>
            </a:r>
          </a:p>
          <a:p>
            <a:pPr marL="187325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SMI</a:t>
            </a:r>
          </a:p>
          <a:p>
            <a:pPr marL="1873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1155</a:t>
            </a:r>
          </a:p>
          <a:p>
            <a:pPr marL="1873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STD 16</a:t>
            </a:r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6083300" y="2243138"/>
            <a:ext cx="949325" cy="635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7325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1066</a:t>
            </a:r>
          </a:p>
          <a:p>
            <a:pPr marL="187325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MIB I</a:t>
            </a:r>
          </a:p>
          <a:p>
            <a:pPr marL="1873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1156</a:t>
            </a:r>
          </a:p>
        </p:txBody>
      </p:sp>
      <p:sp>
        <p:nvSpPr>
          <p:cNvPr id="12295" name="object 7"/>
          <p:cNvSpPr>
            <a:spLocks noChangeArrowheads="1"/>
          </p:cNvSpPr>
          <p:nvPr/>
        </p:nvSpPr>
        <p:spPr bwMode="auto">
          <a:xfrm>
            <a:off x="7396163" y="2243138"/>
            <a:ext cx="1136650" cy="9731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74650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1067</a:t>
            </a:r>
          </a:p>
          <a:p>
            <a:pPr marL="374650">
              <a:lnSpc>
                <a:spcPts val="1100"/>
              </a:lnSpc>
              <a:spcBef>
                <a:spcPts val="3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1098</a:t>
            </a:r>
          </a:p>
          <a:p>
            <a:pPr marL="374650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SNMPv1</a:t>
            </a:r>
          </a:p>
          <a:p>
            <a:pPr marL="374650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1157</a:t>
            </a:r>
          </a:p>
          <a:p>
            <a:pPr marL="374650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STD 15</a:t>
            </a:r>
          </a:p>
        </p:txBody>
      </p:sp>
      <p:sp>
        <p:nvSpPr>
          <p:cNvPr id="12296" name="object 8"/>
          <p:cNvSpPr>
            <a:spLocks noChangeArrowheads="1"/>
          </p:cNvSpPr>
          <p:nvPr/>
        </p:nvSpPr>
        <p:spPr bwMode="auto">
          <a:xfrm>
            <a:off x="2609850" y="2868613"/>
            <a:ext cx="760413" cy="630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8100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SNMPv1</a:t>
            </a:r>
          </a:p>
          <a:p>
            <a:pPr marL="38100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Traps</a:t>
            </a:r>
          </a:p>
          <a:p>
            <a:pPr marL="38100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1215</a:t>
            </a:r>
          </a:p>
        </p:txBody>
      </p:sp>
      <p:sp>
        <p:nvSpPr>
          <p:cNvPr id="12297" name="object 9"/>
          <p:cNvSpPr>
            <a:spLocks noChangeArrowheads="1"/>
          </p:cNvSpPr>
          <p:nvPr/>
        </p:nvSpPr>
        <p:spPr bwMode="auto">
          <a:xfrm>
            <a:off x="3571875" y="2868613"/>
            <a:ext cx="900113" cy="630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263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Concise SMI</a:t>
            </a:r>
          </a:p>
          <a:p>
            <a:pPr marL="68263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1212</a:t>
            </a:r>
          </a:p>
          <a:p>
            <a:pPr marL="68263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STD 16</a:t>
            </a:r>
          </a:p>
        </p:txBody>
      </p:sp>
      <p:sp>
        <p:nvSpPr>
          <p:cNvPr id="12298" name="object 10"/>
          <p:cNvSpPr>
            <a:spLocks noChangeArrowheads="1"/>
          </p:cNvSpPr>
          <p:nvPr/>
        </p:nvSpPr>
        <p:spPr bwMode="auto">
          <a:xfrm>
            <a:off x="6083300" y="3462338"/>
            <a:ext cx="949325" cy="785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7325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1158</a:t>
            </a:r>
          </a:p>
          <a:p>
            <a:pPr marL="187325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MIB II</a:t>
            </a:r>
          </a:p>
          <a:p>
            <a:pPr marL="1873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1213</a:t>
            </a:r>
          </a:p>
          <a:p>
            <a:pPr marL="1873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STD 17</a:t>
            </a:r>
          </a:p>
        </p:txBody>
      </p:sp>
      <p:sp>
        <p:nvSpPr>
          <p:cNvPr id="12299" name="object 11"/>
          <p:cNvSpPr>
            <a:spLocks noChangeArrowheads="1"/>
          </p:cNvSpPr>
          <p:nvPr/>
        </p:nvSpPr>
        <p:spPr bwMode="auto">
          <a:xfrm>
            <a:off x="7085013" y="4165600"/>
            <a:ext cx="1025525" cy="7858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63525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1448</a:t>
            </a:r>
          </a:p>
          <a:p>
            <a:pPr marL="263525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SNMPv2</a:t>
            </a:r>
          </a:p>
          <a:p>
            <a:pPr marL="2635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Protocol Ops</a:t>
            </a:r>
          </a:p>
          <a:p>
            <a:pPr marL="26352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1905</a:t>
            </a:r>
          </a:p>
        </p:txBody>
      </p:sp>
      <p:sp>
        <p:nvSpPr>
          <p:cNvPr id="12300" name="object 12"/>
          <p:cNvSpPr>
            <a:spLocks noChangeArrowheads="1"/>
          </p:cNvSpPr>
          <p:nvPr/>
        </p:nvSpPr>
        <p:spPr bwMode="auto">
          <a:xfrm>
            <a:off x="8337550" y="4165600"/>
            <a:ext cx="1087438" cy="7858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25438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1449</a:t>
            </a:r>
          </a:p>
          <a:p>
            <a:pPr marL="325438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SNMPv2</a:t>
            </a:r>
          </a:p>
          <a:p>
            <a:pPr marL="325438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Transport Map.</a:t>
            </a:r>
          </a:p>
          <a:p>
            <a:pPr marL="325438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1906</a:t>
            </a:r>
          </a:p>
        </p:txBody>
      </p:sp>
      <p:sp>
        <p:nvSpPr>
          <p:cNvPr id="12301" name="object 13"/>
          <p:cNvSpPr>
            <a:spLocks noChangeArrowheads="1"/>
          </p:cNvSpPr>
          <p:nvPr/>
        </p:nvSpPr>
        <p:spPr bwMode="auto">
          <a:xfrm>
            <a:off x="2797175" y="4213225"/>
            <a:ext cx="760413" cy="330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1442</a:t>
            </a:r>
          </a:p>
        </p:txBody>
      </p:sp>
      <p:sp>
        <p:nvSpPr>
          <p:cNvPr id="12302" name="object 14"/>
          <p:cNvSpPr>
            <a:spLocks noChangeArrowheads="1"/>
          </p:cNvSpPr>
          <p:nvPr/>
        </p:nvSpPr>
        <p:spPr bwMode="auto">
          <a:xfrm>
            <a:off x="3860800" y="4213225"/>
            <a:ext cx="1011238" cy="7858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49238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1443</a:t>
            </a:r>
          </a:p>
          <a:p>
            <a:pPr marL="249238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SMIv2 Txt</a:t>
            </a:r>
          </a:p>
          <a:p>
            <a:pPr marL="249238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Conventions</a:t>
            </a:r>
          </a:p>
          <a:p>
            <a:pPr marL="249238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1903</a:t>
            </a:r>
          </a:p>
        </p:txBody>
      </p:sp>
      <p:sp>
        <p:nvSpPr>
          <p:cNvPr id="12303" name="object 15"/>
          <p:cNvSpPr>
            <a:spLocks noChangeArrowheads="1"/>
          </p:cNvSpPr>
          <p:nvPr/>
        </p:nvSpPr>
        <p:spPr bwMode="auto">
          <a:xfrm>
            <a:off x="5116513" y="4213225"/>
            <a:ext cx="1069975" cy="7858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07975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1444</a:t>
            </a:r>
          </a:p>
          <a:p>
            <a:pPr marL="307975">
              <a:lnSpc>
                <a:spcPts val="1100"/>
              </a:lnSpc>
              <a:spcBef>
                <a:spcPts val="113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SMIv2</a:t>
            </a:r>
          </a:p>
          <a:p>
            <a:pPr marL="30797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Conformances</a:t>
            </a:r>
          </a:p>
          <a:p>
            <a:pPr marL="307975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1904</a:t>
            </a:r>
          </a:p>
        </p:txBody>
      </p:sp>
      <p:sp>
        <p:nvSpPr>
          <p:cNvPr id="12304" name="object 16"/>
          <p:cNvSpPr>
            <a:spLocks noChangeArrowheads="1"/>
          </p:cNvSpPr>
          <p:nvPr/>
        </p:nvSpPr>
        <p:spPr bwMode="auto">
          <a:xfrm>
            <a:off x="2609850" y="4443413"/>
            <a:ext cx="760413" cy="4810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06363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SMIv2</a:t>
            </a:r>
          </a:p>
          <a:p>
            <a:pPr marL="106363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1902</a:t>
            </a:r>
          </a:p>
        </p:txBody>
      </p:sp>
      <p:sp>
        <p:nvSpPr>
          <p:cNvPr id="12305" name="object 17"/>
          <p:cNvSpPr>
            <a:spLocks noChangeArrowheads="1"/>
          </p:cNvSpPr>
          <p:nvPr/>
        </p:nvSpPr>
        <p:spPr bwMode="auto">
          <a:xfrm>
            <a:off x="6083300" y="5165725"/>
            <a:ext cx="760413" cy="6302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0163">
              <a:lnSpc>
                <a:spcPts val="1100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MIB II for</a:t>
            </a:r>
          </a:p>
          <a:p>
            <a:pPr marL="30163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SNMPv2</a:t>
            </a:r>
          </a:p>
          <a:p>
            <a:pPr marL="30163">
              <a:lnSpc>
                <a:spcPts val="1100"/>
              </a:lnSpc>
              <a:spcBef>
                <a:spcPts val="7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RFC 1907</a:t>
            </a:r>
          </a:p>
        </p:txBody>
      </p:sp>
      <p:sp>
        <p:nvSpPr>
          <p:cNvPr id="12306" name="object 18"/>
          <p:cNvSpPr>
            <a:spLocks noChangeArrowheads="1"/>
          </p:cNvSpPr>
          <p:nvPr/>
        </p:nvSpPr>
        <p:spPr bwMode="auto">
          <a:xfrm>
            <a:off x="4802188" y="6130925"/>
            <a:ext cx="2574925" cy="330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00"/>
              </a:lnSpc>
            </a:pPr>
            <a:r>
              <a:rPr lang="ru-RU" sz="1000" b="1">
                <a:solidFill>
                  <a:srgbClr val="000000"/>
                </a:solidFill>
                <a:latin typeface="Arial" charset="0"/>
              </a:rPr>
              <a:t>Figure 4.4 SNMP Document Evolution</a:t>
            </a:r>
          </a:p>
        </p:txBody>
      </p:sp>
      <p:sp>
        <p:nvSpPr>
          <p:cNvPr id="12307" name="object 19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930275" y="649288"/>
            <a:ext cx="37877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SNMP Model</a:t>
            </a:r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930275" y="1793875"/>
            <a:ext cx="3373438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Organization Model</a:t>
            </a:r>
          </a:p>
        </p:txBody>
      </p:sp>
      <p:sp>
        <p:nvSpPr>
          <p:cNvPr id="13317" name="object 5"/>
          <p:cNvSpPr>
            <a:spLocks noChangeArrowheads="1"/>
          </p:cNvSpPr>
          <p:nvPr/>
        </p:nvSpPr>
        <p:spPr bwMode="auto">
          <a:xfrm>
            <a:off x="930275" y="2189163"/>
            <a:ext cx="8696325" cy="15621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Relationship between network element, agent, and manager</a:t>
            </a:r>
          </a:p>
          <a:p>
            <a:pPr marL="457200">
              <a:lnSpc>
                <a:spcPts val="2600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Hierarchical architecture</a:t>
            </a:r>
          </a:p>
          <a:p>
            <a:pPr marL="457200">
              <a:lnSpc>
                <a:spcPts val="3175"/>
              </a:lnSpc>
              <a:spcBef>
                <a:spcPts val="225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Information Model</a:t>
            </a:r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1387475" y="3295650"/>
            <a:ext cx="6026150" cy="1423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Uses ASN.1 syntax</a:t>
            </a:r>
          </a:p>
          <a:p>
            <a:pPr>
              <a:lnSpc>
                <a:spcPts val="2613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SMI (Structure of Management Information)</a:t>
            </a:r>
          </a:p>
          <a:p>
            <a:pPr>
              <a:lnSpc>
                <a:spcPts val="2613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MIB ( Management Information Base)</a:t>
            </a:r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930275" y="4341813"/>
            <a:ext cx="3797300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Communication Model</a:t>
            </a:r>
          </a:p>
        </p:txBody>
      </p:sp>
      <p:sp>
        <p:nvSpPr>
          <p:cNvPr id="13320" name="object 8"/>
          <p:cNvSpPr>
            <a:spLocks noChangeArrowheads="1"/>
          </p:cNvSpPr>
          <p:nvPr/>
        </p:nvSpPr>
        <p:spPr bwMode="auto">
          <a:xfrm>
            <a:off x="1387475" y="4735513"/>
            <a:ext cx="6565900" cy="17557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Transfer syntax</a:t>
            </a:r>
          </a:p>
          <a:p>
            <a:pPr>
              <a:lnSpc>
                <a:spcPts val="2600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SNMP over TCP/IP</a:t>
            </a:r>
          </a:p>
          <a:p>
            <a:pPr>
              <a:lnSpc>
                <a:spcPts val="2613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Communication services addressed by messages</a:t>
            </a:r>
          </a:p>
          <a:p>
            <a:pPr>
              <a:lnSpc>
                <a:spcPts val="2613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Security framework community-based model</a:t>
            </a:r>
          </a:p>
        </p:txBody>
      </p:sp>
      <p:sp>
        <p:nvSpPr>
          <p:cNvPr id="13321" name="object 9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39" name="object 3"/>
          <p:cNvSpPr>
            <a:spLocks noChangeArrowheads="1"/>
          </p:cNvSpPr>
          <p:nvPr/>
        </p:nvSpPr>
        <p:spPr bwMode="auto">
          <a:xfrm>
            <a:off x="930275" y="649288"/>
            <a:ext cx="74739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Two-Tier Organization Model</a:t>
            </a:r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3281363" y="1787525"/>
            <a:ext cx="1011237" cy="6016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</a:t>
            </a:r>
          </a:p>
        </p:txBody>
      </p:sp>
      <p:sp>
        <p:nvSpPr>
          <p:cNvPr id="14341" name="object 5"/>
          <p:cNvSpPr>
            <a:spLocks noChangeArrowheads="1"/>
          </p:cNvSpPr>
          <p:nvPr/>
        </p:nvSpPr>
        <p:spPr bwMode="auto">
          <a:xfrm>
            <a:off x="6751638" y="1787525"/>
            <a:ext cx="1011237" cy="6016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</a:t>
            </a:r>
          </a:p>
        </p:txBody>
      </p:sp>
      <p:sp>
        <p:nvSpPr>
          <p:cNvPr id="14342" name="object 6"/>
          <p:cNvSpPr>
            <a:spLocks noChangeArrowheads="1"/>
          </p:cNvSpPr>
          <p:nvPr/>
        </p:nvSpPr>
        <p:spPr bwMode="auto">
          <a:xfrm>
            <a:off x="9182100" y="1787525"/>
            <a:ext cx="1011238" cy="6016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</a:t>
            </a:r>
          </a:p>
        </p:txBody>
      </p:sp>
      <p:sp>
        <p:nvSpPr>
          <p:cNvPr id="14343" name="object 7"/>
          <p:cNvSpPr>
            <a:spLocks noChangeArrowheads="1"/>
          </p:cNvSpPr>
          <p:nvPr/>
        </p:nvSpPr>
        <p:spPr bwMode="auto">
          <a:xfrm>
            <a:off x="3159125" y="2065338"/>
            <a:ext cx="1255713" cy="6016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Manager</a:t>
            </a:r>
          </a:p>
        </p:txBody>
      </p:sp>
      <p:sp>
        <p:nvSpPr>
          <p:cNvPr id="14344" name="object 8"/>
          <p:cNvSpPr>
            <a:spLocks noChangeArrowheads="1"/>
          </p:cNvSpPr>
          <p:nvPr/>
        </p:nvSpPr>
        <p:spPr bwMode="auto">
          <a:xfrm>
            <a:off x="6629400" y="2065338"/>
            <a:ext cx="1255713" cy="6016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Manager</a:t>
            </a:r>
          </a:p>
        </p:txBody>
      </p:sp>
      <p:sp>
        <p:nvSpPr>
          <p:cNvPr id="14345" name="object 9"/>
          <p:cNvSpPr>
            <a:spLocks noChangeArrowheads="1"/>
          </p:cNvSpPr>
          <p:nvPr/>
        </p:nvSpPr>
        <p:spPr bwMode="auto">
          <a:xfrm>
            <a:off x="9059863" y="2065338"/>
            <a:ext cx="1255712" cy="6016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Manager</a:t>
            </a:r>
          </a:p>
        </p:txBody>
      </p:sp>
      <p:sp>
        <p:nvSpPr>
          <p:cNvPr id="14346" name="object 10"/>
          <p:cNvSpPr>
            <a:spLocks noChangeArrowheads="1"/>
          </p:cNvSpPr>
          <p:nvPr/>
        </p:nvSpPr>
        <p:spPr bwMode="auto">
          <a:xfrm>
            <a:off x="2978150" y="2881313"/>
            <a:ext cx="1616075" cy="6016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SNMPAgent</a:t>
            </a:r>
          </a:p>
        </p:txBody>
      </p:sp>
      <p:sp>
        <p:nvSpPr>
          <p:cNvPr id="14347" name="object 11"/>
          <p:cNvSpPr>
            <a:spLocks noChangeArrowheads="1"/>
          </p:cNvSpPr>
          <p:nvPr/>
        </p:nvSpPr>
        <p:spPr bwMode="auto">
          <a:xfrm>
            <a:off x="7542213" y="2881313"/>
            <a:ext cx="1860550" cy="6016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Network Agent</a:t>
            </a:r>
          </a:p>
        </p:txBody>
      </p:sp>
      <p:sp>
        <p:nvSpPr>
          <p:cNvPr id="14348" name="object 12"/>
          <p:cNvSpPr>
            <a:spLocks noChangeArrowheads="1"/>
          </p:cNvSpPr>
          <p:nvPr/>
        </p:nvSpPr>
        <p:spPr bwMode="auto">
          <a:xfrm>
            <a:off x="3190875" y="3351213"/>
            <a:ext cx="1192213" cy="8794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Network</a:t>
            </a:r>
          </a:p>
          <a:p>
            <a:pPr>
              <a:lnSpc>
                <a:spcPts val="2025"/>
              </a:lnSpc>
              <a:spcBef>
                <a:spcPts val="150"/>
              </a:spcBef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Element</a:t>
            </a:r>
          </a:p>
        </p:txBody>
      </p:sp>
      <p:sp>
        <p:nvSpPr>
          <p:cNvPr id="14349" name="object 13"/>
          <p:cNvSpPr>
            <a:spLocks noChangeArrowheads="1"/>
          </p:cNvSpPr>
          <p:nvPr/>
        </p:nvSpPr>
        <p:spPr bwMode="auto">
          <a:xfrm>
            <a:off x="7877175" y="3351213"/>
            <a:ext cx="1192213" cy="8794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25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Network</a:t>
            </a:r>
          </a:p>
          <a:p>
            <a:pPr>
              <a:lnSpc>
                <a:spcPts val="2025"/>
              </a:lnSpc>
              <a:spcBef>
                <a:spcPts val="150"/>
              </a:spcBef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Element</a:t>
            </a:r>
          </a:p>
        </p:txBody>
      </p:sp>
      <p:sp>
        <p:nvSpPr>
          <p:cNvPr id="14350" name="object 14"/>
          <p:cNvSpPr>
            <a:spLocks noChangeArrowheads="1"/>
          </p:cNvSpPr>
          <p:nvPr/>
        </p:nvSpPr>
        <p:spPr bwMode="auto">
          <a:xfrm>
            <a:off x="6118225" y="4348163"/>
            <a:ext cx="4621213" cy="6254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25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(b) Multiple Managers - One Agent Model</a:t>
            </a:r>
          </a:p>
        </p:txBody>
      </p:sp>
      <p:sp>
        <p:nvSpPr>
          <p:cNvPr id="14351" name="object 15"/>
          <p:cNvSpPr>
            <a:spLocks noChangeArrowheads="1"/>
          </p:cNvSpPr>
          <p:nvPr/>
        </p:nvSpPr>
        <p:spPr bwMode="auto">
          <a:xfrm>
            <a:off x="1866900" y="4367213"/>
            <a:ext cx="4021138" cy="6254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25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(a) One Manager - One Agent Model</a:t>
            </a:r>
          </a:p>
        </p:txBody>
      </p:sp>
      <p:sp>
        <p:nvSpPr>
          <p:cNvPr id="14352" name="object 16"/>
          <p:cNvSpPr>
            <a:spLocks noChangeArrowheads="1"/>
          </p:cNvSpPr>
          <p:nvPr/>
        </p:nvSpPr>
        <p:spPr bwMode="auto">
          <a:xfrm>
            <a:off x="981075" y="5216525"/>
            <a:ext cx="8015288" cy="1266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155950">
              <a:lnSpc>
                <a:spcPts val="2225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4.5 Two-Tier Organization Model</a:t>
            </a:r>
          </a:p>
          <a:p>
            <a:pPr marL="3155950">
              <a:lnSpc>
                <a:spcPts val="2188"/>
              </a:lnSpc>
              <a:spcBef>
                <a:spcPts val="286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Any host that could query an agent is a manager.</a:t>
            </a:r>
          </a:p>
        </p:txBody>
      </p:sp>
      <p:sp>
        <p:nvSpPr>
          <p:cNvPr id="14353" name="object 17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930275" y="649288"/>
            <a:ext cx="99377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Three-Tier Organization Model: RMON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930275" y="1830388"/>
            <a:ext cx="5368925" cy="8302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Managed object comprises network</a:t>
            </a:r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7458075" y="1914525"/>
            <a:ext cx="1163638" cy="8175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11125">
              <a:lnSpc>
                <a:spcPts val="1863"/>
              </a:lnSpc>
            </a:pPr>
            <a:r>
              <a:rPr lang="ru-RU" sz="17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</a:t>
            </a:r>
          </a:p>
          <a:p>
            <a:pPr marL="111125">
              <a:lnSpc>
                <a:spcPts val="1863"/>
              </a:lnSpc>
              <a:spcBef>
                <a:spcPts val="138"/>
              </a:spcBef>
            </a:pPr>
            <a:r>
              <a:rPr lang="ru-RU" sz="17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Manager</a:t>
            </a:r>
          </a:p>
        </p:txBody>
      </p:sp>
      <p:sp>
        <p:nvSpPr>
          <p:cNvPr id="15366" name="object 6"/>
          <p:cNvSpPr>
            <a:spLocks noChangeArrowheads="1"/>
          </p:cNvSpPr>
          <p:nvPr/>
        </p:nvSpPr>
        <p:spPr bwMode="auto">
          <a:xfrm>
            <a:off x="1158875" y="2159000"/>
            <a:ext cx="464820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element and management agent</a:t>
            </a:r>
          </a:p>
        </p:txBody>
      </p:sp>
      <p:sp>
        <p:nvSpPr>
          <p:cNvPr id="15367" name="object 7"/>
          <p:cNvSpPr>
            <a:spLocks noChangeArrowheads="1"/>
          </p:cNvSpPr>
          <p:nvPr/>
        </p:nvSpPr>
        <p:spPr bwMode="auto">
          <a:xfrm>
            <a:off x="930275" y="2616200"/>
            <a:ext cx="4416425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RMON acts as an agent and a</a:t>
            </a:r>
          </a:p>
        </p:txBody>
      </p:sp>
      <p:sp>
        <p:nvSpPr>
          <p:cNvPr id="15368" name="object 8"/>
          <p:cNvSpPr>
            <a:spLocks noChangeArrowheads="1"/>
          </p:cNvSpPr>
          <p:nvPr/>
        </p:nvSpPr>
        <p:spPr bwMode="auto">
          <a:xfrm>
            <a:off x="1158875" y="2946400"/>
            <a:ext cx="1554163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manager</a:t>
            </a:r>
          </a:p>
        </p:txBody>
      </p:sp>
      <p:sp>
        <p:nvSpPr>
          <p:cNvPr id="15369" name="object 9"/>
          <p:cNvSpPr>
            <a:spLocks noChangeArrowheads="1"/>
          </p:cNvSpPr>
          <p:nvPr/>
        </p:nvSpPr>
        <p:spPr bwMode="auto">
          <a:xfrm>
            <a:off x="930275" y="3402013"/>
            <a:ext cx="5599113" cy="14874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28600"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RMON (Remote Monitoring) gathers</a:t>
            </a:r>
          </a:p>
          <a:p>
            <a:pPr marL="228600">
              <a:lnSpc>
                <a:spcPts val="2588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data from MO, analyses the data, and</a:t>
            </a:r>
          </a:p>
          <a:p>
            <a:pPr marL="228600">
              <a:lnSpc>
                <a:spcPts val="2588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stores the data</a:t>
            </a:r>
          </a:p>
        </p:txBody>
      </p:sp>
      <p:sp>
        <p:nvSpPr>
          <p:cNvPr id="15370" name="object 10"/>
          <p:cNvSpPr>
            <a:spLocks noChangeArrowheads="1"/>
          </p:cNvSpPr>
          <p:nvPr/>
        </p:nvSpPr>
        <p:spPr bwMode="auto">
          <a:xfrm>
            <a:off x="9148763" y="3511550"/>
            <a:ext cx="974725" cy="8175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9688">
              <a:lnSpc>
                <a:spcPts val="1863"/>
              </a:lnSpc>
            </a:pPr>
            <a:r>
              <a:rPr lang="ru-RU" sz="17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RMON</a:t>
            </a:r>
          </a:p>
          <a:p>
            <a:pPr marL="39688">
              <a:lnSpc>
                <a:spcPts val="1863"/>
              </a:lnSpc>
              <a:spcBef>
                <a:spcPts val="138"/>
              </a:spcBef>
            </a:pPr>
            <a:r>
              <a:rPr lang="ru-RU" sz="17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Probe</a:t>
            </a:r>
          </a:p>
        </p:txBody>
      </p:sp>
      <p:sp>
        <p:nvSpPr>
          <p:cNvPr id="15371" name="object 11"/>
          <p:cNvSpPr>
            <a:spLocks noChangeArrowheads="1"/>
          </p:cNvSpPr>
          <p:nvPr/>
        </p:nvSpPr>
        <p:spPr bwMode="auto">
          <a:xfrm>
            <a:off x="6991350" y="4298950"/>
            <a:ext cx="1139825" cy="838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79375">
              <a:lnSpc>
                <a:spcPts val="2038"/>
              </a:lnSpc>
            </a:pPr>
            <a:r>
              <a:rPr lang="ru-RU" sz="1700">
                <a:solidFill>
                  <a:srgbClr val="000000"/>
                </a:solidFill>
                <a:cs typeface="Calibri" pitchFamily="34" charset="0"/>
              </a:rPr>
              <a:t>Managed</a:t>
            </a:r>
          </a:p>
          <a:p>
            <a:pPr marL="79375">
              <a:lnSpc>
                <a:spcPts val="2000"/>
              </a:lnSpc>
            </a:pPr>
            <a:r>
              <a:rPr lang="ru-RU" sz="1700">
                <a:solidFill>
                  <a:srgbClr val="000000"/>
                </a:solidFill>
                <a:cs typeface="Calibri" pitchFamily="34" charset="0"/>
              </a:rPr>
              <a:t>Objects</a:t>
            </a:r>
          </a:p>
        </p:txBody>
      </p:sp>
      <p:sp>
        <p:nvSpPr>
          <p:cNvPr id="15372" name="object 12"/>
          <p:cNvSpPr>
            <a:spLocks noChangeArrowheads="1"/>
          </p:cNvSpPr>
          <p:nvPr/>
        </p:nvSpPr>
        <p:spPr bwMode="auto">
          <a:xfrm>
            <a:off x="930275" y="4514850"/>
            <a:ext cx="5162550" cy="8302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Communicates the statistics to the</a:t>
            </a:r>
          </a:p>
        </p:txBody>
      </p:sp>
      <p:sp>
        <p:nvSpPr>
          <p:cNvPr id="15373" name="object 13"/>
          <p:cNvSpPr>
            <a:spLocks noChangeArrowheads="1"/>
          </p:cNvSpPr>
          <p:nvPr/>
        </p:nvSpPr>
        <p:spPr bwMode="auto">
          <a:xfrm>
            <a:off x="1158875" y="4845050"/>
            <a:ext cx="1554163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manager</a:t>
            </a:r>
          </a:p>
        </p:txBody>
      </p:sp>
      <p:sp>
        <p:nvSpPr>
          <p:cNvPr id="15374" name="object 14"/>
          <p:cNvSpPr>
            <a:spLocks noChangeArrowheads="1"/>
          </p:cNvSpPr>
          <p:nvPr/>
        </p:nvSpPr>
        <p:spPr bwMode="auto">
          <a:xfrm>
            <a:off x="7016750" y="5773738"/>
            <a:ext cx="4183063" cy="584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38"/>
              </a:lnSpc>
            </a:pPr>
            <a:r>
              <a:rPr lang="ru-RU" sz="17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4.6 Three-Tier Organization Model</a:t>
            </a:r>
          </a:p>
        </p:txBody>
      </p:sp>
      <p:sp>
        <p:nvSpPr>
          <p:cNvPr id="15375" name="object 15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930275" y="649288"/>
            <a:ext cx="114220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Three-Tier Organization Model: Proxy Server</a:t>
            </a: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930275" y="1822450"/>
            <a:ext cx="5691188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Proxy server converts non-SNMP</a:t>
            </a:r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8699500" y="1965325"/>
            <a:ext cx="962025" cy="6746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263">
              <a:lnSpc>
                <a:spcPts val="1538"/>
              </a:lnSpc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</a:t>
            </a:r>
          </a:p>
          <a:p>
            <a:pPr marL="68263">
              <a:lnSpc>
                <a:spcPts val="1538"/>
              </a:lnSpc>
              <a:spcBef>
                <a:spcPts val="150"/>
              </a:spcBef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Manager</a:t>
            </a:r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1158875" y="2208213"/>
            <a:ext cx="5246688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data from non-SNMP objects to</a:t>
            </a:r>
          </a:p>
        </p:txBody>
      </p:sp>
      <p:sp>
        <p:nvSpPr>
          <p:cNvPr id="16391" name="object 7"/>
          <p:cNvSpPr>
            <a:spLocks noChangeArrowheads="1"/>
          </p:cNvSpPr>
          <p:nvPr/>
        </p:nvSpPr>
        <p:spPr bwMode="auto">
          <a:xfrm>
            <a:off x="1158875" y="2592388"/>
            <a:ext cx="4983163" cy="13509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SNMP compatible objects and</a:t>
            </a:r>
          </a:p>
          <a:p>
            <a:pPr>
              <a:lnSpc>
                <a:spcPts val="30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messages</a:t>
            </a:r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7827963" y="3355975"/>
            <a:ext cx="717550" cy="463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38"/>
              </a:lnSpc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Proxy</a:t>
            </a:r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7794625" y="3567113"/>
            <a:ext cx="785813" cy="463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38"/>
              </a:lnSpc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Server</a:t>
            </a:r>
          </a:p>
        </p:txBody>
      </p:sp>
      <p:sp>
        <p:nvSpPr>
          <p:cNvPr id="16394" name="object 10"/>
          <p:cNvSpPr>
            <a:spLocks noChangeArrowheads="1"/>
          </p:cNvSpPr>
          <p:nvPr/>
        </p:nvSpPr>
        <p:spPr bwMode="auto">
          <a:xfrm>
            <a:off x="7659688" y="4427538"/>
            <a:ext cx="1055687" cy="9032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55563">
              <a:lnSpc>
                <a:spcPts val="1688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Non-SNMP</a:t>
            </a:r>
          </a:p>
          <a:p>
            <a:pPr marL="55563">
              <a:lnSpc>
                <a:spcPts val="1650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Managed</a:t>
            </a:r>
          </a:p>
          <a:p>
            <a:pPr marL="55563">
              <a:lnSpc>
                <a:spcPts val="1650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Objects</a:t>
            </a:r>
          </a:p>
        </p:txBody>
      </p:sp>
      <p:sp>
        <p:nvSpPr>
          <p:cNvPr id="16395" name="object 11"/>
          <p:cNvSpPr>
            <a:spLocks noChangeArrowheads="1"/>
          </p:cNvSpPr>
          <p:nvPr/>
        </p:nvSpPr>
        <p:spPr bwMode="auto">
          <a:xfrm>
            <a:off x="9653588" y="4427538"/>
            <a:ext cx="941387" cy="9032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19063">
              <a:lnSpc>
                <a:spcPts val="1688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SNMP</a:t>
            </a:r>
          </a:p>
          <a:p>
            <a:pPr marL="119063">
              <a:lnSpc>
                <a:spcPts val="1650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Managed</a:t>
            </a:r>
          </a:p>
          <a:p>
            <a:pPr marL="119063">
              <a:lnSpc>
                <a:spcPts val="1650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Objects</a:t>
            </a:r>
          </a:p>
        </p:txBody>
      </p:sp>
      <p:sp>
        <p:nvSpPr>
          <p:cNvPr id="16396" name="object 12"/>
          <p:cNvSpPr>
            <a:spLocks noChangeArrowheads="1"/>
          </p:cNvSpPr>
          <p:nvPr/>
        </p:nvSpPr>
        <p:spPr bwMode="auto">
          <a:xfrm>
            <a:off x="7566025" y="5891213"/>
            <a:ext cx="3654425" cy="4810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688"/>
              </a:lnSpc>
            </a:pPr>
            <a:r>
              <a:rPr lang="ru-RU" sz="14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4.7 Proxy Server Organization Model</a:t>
            </a:r>
          </a:p>
        </p:txBody>
      </p:sp>
      <p:sp>
        <p:nvSpPr>
          <p:cNvPr id="16397" name="object 13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930275" y="649288"/>
            <a:ext cx="45624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Object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6253163" y="1930400"/>
            <a:ext cx="1033462" cy="6159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</a:t>
            </a:r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4130675" y="2851150"/>
            <a:ext cx="1033463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77788"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</a:t>
            </a:r>
          </a:p>
          <a:p>
            <a:pPr marL="77788">
              <a:lnSpc>
                <a:spcPts val="2063"/>
              </a:lnSpc>
              <a:spcBef>
                <a:spcPts val="100"/>
              </a:spcBef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Type</a:t>
            </a:r>
          </a:p>
        </p:txBody>
      </p:sp>
      <p:sp>
        <p:nvSpPr>
          <p:cNvPr id="17414" name="object 6"/>
          <p:cNvSpPr>
            <a:spLocks noChangeArrowheads="1"/>
          </p:cNvSpPr>
          <p:nvPr/>
        </p:nvSpPr>
        <p:spPr bwMode="auto">
          <a:xfrm>
            <a:off x="8170863" y="2851150"/>
            <a:ext cx="1439862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03200"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</a:t>
            </a:r>
          </a:p>
          <a:p>
            <a:pPr marL="203200">
              <a:lnSpc>
                <a:spcPts val="2063"/>
              </a:lnSpc>
              <a:spcBef>
                <a:spcPts val="100"/>
              </a:spcBef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Instance 3</a:t>
            </a:r>
          </a:p>
        </p:txBody>
      </p:sp>
      <p:sp>
        <p:nvSpPr>
          <p:cNvPr id="17415" name="object 7"/>
          <p:cNvSpPr>
            <a:spLocks noChangeArrowheads="1"/>
          </p:cNvSpPr>
          <p:nvPr/>
        </p:nvSpPr>
        <p:spPr bwMode="auto">
          <a:xfrm>
            <a:off x="8575675" y="3494088"/>
            <a:ext cx="1033463" cy="6159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</a:t>
            </a:r>
          </a:p>
        </p:txBody>
      </p:sp>
      <p:sp>
        <p:nvSpPr>
          <p:cNvPr id="17416" name="object 8"/>
          <p:cNvSpPr>
            <a:spLocks noChangeArrowheads="1"/>
          </p:cNvSpPr>
          <p:nvPr/>
        </p:nvSpPr>
        <p:spPr bwMode="auto">
          <a:xfrm>
            <a:off x="8372475" y="3776663"/>
            <a:ext cx="1439863" cy="6159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Instance 2</a:t>
            </a:r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2266950" y="3946525"/>
            <a:ext cx="2987675" cy="7572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09750"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Name:</a:t>
            </a:r>
          </a:p>
          <a:p>
            <a:pPr marL="1809750">
              <a:lnSpc>
                <a:spcPts val="111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Syntax:</a:t>
            </a:r>
          </a:p>
        </p:txBody>
      </p:sp>
      <p:sp>
        <p:nvSpPr>
          <p:cNvPr id="17418" name="object 10"/>
          <p:cNvSpPr>
            <a:spLocks noChangeArrowheads="1"/>
          </p:cNvSpPr>
          <p:nvPr/>
        </p:nvSpPr>
        <p:spPr bwMode="auto">
          <a:xfrm>
            <a:off x="5715000" y="4089400"/>
            <a:ext cx="1401763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80988"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Encoding:</a:t>
            </a:r>
          </a:p>
          <a:p>
            <a:pPr marL="280988">
              <a:lnSpc>
                <a:spcPts val="2063"/>
              </a:lnSpc>
              <a:spcBef>
                <a:spcPts val="100"/>
              </a:spcBef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BER</a:t>
            </a:r>
          </a:p>
        </p:txBody>
      </p:sp>
      <p:sp>
        <p:nvSpPr>
          <p:cNvPr id="17419" name="object 11"/>
          <p:cNvSpPr>
            <a:spLocks noChangeArrowheads="1"/>
          </p:cNvSpPr>
          <p:nvPr/>
        </p:nvSpPr>
        <p:spPr bwMode="auto">
          <a:xfrm>
            <a:off x="8613775" y="4148138"/>
            <a:ext cx="1439863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03200"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</a:t>
            </a:r>
          </a:p>
          <a:p>
            <a:pPr marL="203200">
              <a:lnSpc>
                <a:spcPts val="2063"/>
              </a:lnSpc>
              <a:spcBef>
                <a:spcPts val="100"/>
              </a:spcBef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Instance 1</a:t>
            </a:r>
          </a:p>
        </p:txBody>
      </p:sp>
      <p:sp>
        <p:nvSpPr>
          <p:cNvPr id="17420" name="object 12"/>
          <p:cNvSpPr>
            <a:spLocks noChangeArrowheads="1"/>
          </p:cNvSpPr>
          <p:nvPr/>
        </p:nvSpPr>
        <p:spPr bwMode="auto">
          <a:xfrm>
            <a:off x="2149475" y="4230688"/>
            <a:ext cx="3062288" cy="757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979613"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</a:t>
            </a:r>
          </a:p>
          <a:p>
            <a:pPr marL="1979613">
              <a:lnSpc>
                <a:spcPts val="111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ASN.1</a:t>
            </a:r>
          </a:p>
        </p:txBody>
      </p:sp>
      <p:sp>
        <p:nvSpPr>
          <p:cNvPr id="17421" name="object 13"/>
          <p:cNvSpPr>
            <a:spLocks noChangeArrowheads="1"/>
          </p:cNvSpPr>
          <p:nvPr/>
        </p:nvSpPr>
        <p:spPr bwMode="auto">
          <a:xfrm>
            <a:off x="1958975" y="4513263"/>
            <a:ext cx="1662113" cy="6159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63"/>
              </a:lnSpc>
            </a:pPr>
            <a:r>
              <a:rPr lang="ru-RU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IDENTIFIER</a:t>
            </a:r>
          </a:p>
        </p:txBody>
      </p:sp>
      <p:sp>
        <p:nvSpPr>
          <p:cNvPr id="17422" name="object 14"/>
          <p:cNvSpPr>
            <a:spLocks noChangeArrowheads="1"/>
          </p:cNvSpPr>
          <p:nvPr/>
        </p:nvSpPr>
        <p:spPr bwMode="auto">
          <a:xfrm>
            <a:off x="3362325" y="5605463"/>
            <a:ext cx="6619875" cy="6397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4.11 Managed Object : Type with Multiple Instances</a:t>
            </a:r>
          </a:p>
        </p:txBody>
      </p:sp>
      <p:sp>
        <p:nvSpPr>
          <p:cNvPr id="17423" name="object 15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object 3"/>
          <p:cNvSpPr>
            <a:spLocks noChangeArrowheads="1"/>
          </p:cNvSpPr>
          <p:nvPr/>
        </p:nvSpPr>
        <p:spPr bwMode="auto">
          <a:xfrm>
            <a:off x="930275" y="649288"/>
            <a:ext cx="45656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Object</a:t>
            </a:r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930275" y="1822450"/>
            <a:ext cx="8931275" cy="3524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Object type and data type are synonymous</a:t>
            </a:r>
          </a:p>
          <a:p>
            <a:pPr>
              <a:lnSpc>
                <a:spcPts val="3413"/>
              </a:lnSpc>
              <a:spcBef>
                <a:spcPts val="663"/>
              </a:spcBef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Object identifier is data type, not instance</a:t>
            </a:r>
          </a:p>
          <a:p>
            <a:pPr>
              <a:lnSpc>
                <a:spcPts val="3413"/>
              </a:lnSpc>
              <a:spcBef>
                <a:spcPts val="600"/>
              </a:spcBef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Object instance IP address (See Figure 4.2)</a:t>
            </a:r>
          </a:p>
          <a:p>
            <a:pPr>
              <a:lnSpc>
                <a:spcPts val="3413"/>
              </a:lnSpc>
              <a:spcBef>
                <a:spcPts val="600"/>
              </a:spcBef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All hubs of the same version have identical identifier</a:t>
            </a:r>
          </a:p>
          <a:p>
            <a:pPr>
              <a:lnSpc>
                <a:spcPts val="3413"/>
              </a:lnSpc>
              <a:spcBef>
                <a:spcPts val="613"/>
              </a:spcBef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They are distinguished by the IP address</a:t>
            </a:r>
          </a:p>
          <a:p>
            <a:pPr>
              <a:lnSpc>
                <a:spcPts val="3413"/>
              </a:lnSpc>
              <a:spcBef>
                <a:spcPts val="600"/>
              </a:spcBef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Each IP address is an instance of the object</a:t>
            </a:r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object 3"/>
          <p:cNvSpPr>
            <a:spLocks noChangeArrowheads="1"/>
          </p:cNvSpPr>
          <p:nvPr/>
        </p:nvSpPr>
        <p:spPr bwMode="auto">
          <a:xfrm>
            <a:off x="930275" y="649288"/>
            <a:ext cx="21780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Name</a:t>
            </a:r>
          </a:p>
        </p:txBody>
      </p:sp>
      <p:sp>
        <p:nvSpPr>
          <p:cNvPr id="19460" name="object 4"/>
          <p:cNvSpPr>
            <a:spLocks noChangeArrowheads="1"/>
          </p:cNvSpPr>
          <p:nvPr/>
        </p:nvSpPr>
        <p:spPr bwMode="auto">
          <a:xfrm>
            <a:off x="930275" y="1822450"/>
            <a:ext cx="3621088" cy="2225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Uniquely defined by</a:t>
            </a:r>
          </a:p>
          <a:p>
            <a:pPr marL="457200">
              <a:lnSpc>
                <a:spcPts val="2925"/>
              </a:lnSpc>
              <a:spcBef>
                <a:spcPts val="275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DESCRIPTOR</a:t>
            </a:r>
          </a:p>
          <a:p>
            <a:pPr marL="457200">
              <a:lnSpc>
                <a:spcPts val="2925"/>
              </a:lnSpc>
              <a:spcBef>
                <a:spcPts val="163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OBJECT IDENTIFIER</a:t>
            </a:r>
          </a:p>
          <a:p>
            <a:pPr marL="457200">
              <a:lnSpc>
                <a:spcPts val="3413"/>
              </a:lnSpc>
              <a:spcBef>
                <a:spcPts val="488"/>
              </a:spcBef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Examples</a:t>
            </a:r>
          </a:p>
        </p:txBody>
      </p:sp>
      <p:sp>
        <p:nvSpPr>
          <p:cNvPr id="19461" name="object 5"/>
          <p:cNvSpPr>
            <a:spLocks noChangeArrowheads="1"/>
          </p:cNvSpPr>
          <p:nvPr/>
        </p:nvSpPr>
        <p:spPr bwMode="auto">
          <a:xfrm>
            <a:off x="1387475" y="3575050"/>
            <a:ext cx="10082213" cy="27924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internet OBJECT IDENTIFIER ::= {iso org(3) dod(6) 1 }.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internet OBJECT IDENTIFIER ::= {iso(1) standard(3) dod(6) internet(1)}</a:t>
            </a:r>
          </a:p>
          <a:p>
            <a:pPr>
              <a:lnSpc>
                <a:spcPts val="2925"/>
              </a:lnSpc>
              <a:spcBef>
                <a:spcPts val="163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internet OBJECT IDENTIFIER ::= {1 3 6 1}</a:t>
            </a:r>
          </a:p>
          <a:p>
            <a:pPr>
              <a:lnSpc>
                <a:spcPts val="2925"/>
              </a:lnSpc>
              <a:spcBef>
                <a:spcPts val="163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internet OBJECT IDENTIFIER ::= {iso standard dod internet }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internet OBJECT IDENTIFIER ::= { iso standard dod(6) internet(1) }</a:t>
            </a:r>
          </a:p>
          <a:p>
            <a:pPr>
              <a:lnSpc>
                <a:spcPts val="2925"/>
              </a:lnSpc>
              <a:spcBef>
                <a:spcPts val="163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internet OBJECT IDENTIFIER ::= { iso(1) standard(3) 6 1 }</a:t>
            </a:r>
          </a:p>
        </p:txBody>
      </p:sp>
      <p:sp>
        <p:nvSpPr>
          <p:cNvPr id="19462" name="object 6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930275" y="649288"/>
            <a:ext cx="49831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Internet Subnodes</a:t>
            </a: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5519738" y="1682750"/>
            <a:ext cx="930275" cy="7540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588">
              <a:lnSpc>
                <a:spcPts val="1850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Internet</a:t>
            </a:r>
          </a:p>
          <a:p>
            <a:pPr marL="1588">
              <a:lnSpc>
                <a:spcPts val="1825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{1 3 6 1}</a:t>
            </a: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2895600" y="3294063"/>
            <a:ext cx="998538" cy="7540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47650">
              <a:lnSpc>
                <a:spcPts val="1850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directory</a:t>
            </a:r>
          </a:p>
          <a:p>
            <a:pPr marL="247650">
              <a:lnSpc>
                <a:spcPts val="1825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(1)</a:t>
            </a:r>
          </a:p>
        </p:txBody>
      </p:sp>
      <p:sp>
        <p:nvSpPr>
          <p:cNvPr id="20486" name="object 6"/>
          <p:cNvSpPr>
            <a:spLocks noChangeArrowheads="1"/>
          </p:cNvSpPr>
          <p:nvPr/>
        </p:nvSpPr>
        <p:spPr bwMode="auto">
          <a:xfrm>
            <a:off x="4759325" y="3294063"/>
            <a:ext cx="750888" cy="7540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23825">
              <a:lnSpc>
                <a:spcPts val="1850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mgmt</a:t>
            </a:r>
          </a:p>
          <a:p>
            <a:pPr marL="123825">
              <a:lnSpc>
                <a:spcPts val="1825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(2)</a:t>
            </a:r>
          </a:p>
        </p:txBody>
      </p:sp>
      <p:sp>
        <p:nvSpPr>
          <p:cNvPr id="20487" name="object 7"/>
          <p:cNvSpPr>
            <a:spLocks noChangeArrowheads="1"/>
          </p:cNvSpPr>
          <p:nvPr/>
        </p:nvSpPr>
        <p:spPr bwMode="auto">
          <a:xfrm>
            <a:off x="6211888" y="3294063"/>
            <a:ext cx="1330325" cy="7540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12750">
              <a:lnSpc>
                <a:spcPts val="1850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experimental</a:t>
            </a:r>
          </a:p>
          <a:p>
            <a:pPr marL="412750">
              <a:lnSpc>
                <a:spcPts val="1825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(3)</a:t>
            </a:r>
          </a:p>
        </p:txBody>
      </p:sp>
      <p:sp>
        <p:nvSpPr>
          <p:cNvPr id="20488" name="object 8"/>
          <p:cNvSpPr>
            <a:spLocks noChangeArrowheads="1"/>
          </p:cNvSpPr>
          <p:nvPr/>
        </p:nvSpPr>
        <p:spPr bwMode="auto">
          <a:xfrm>
            <a:off x="8196263" y="3294063"/>
            <a:ext cx="839787" cy="7540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68275">
              <a:lnSpc>
                <a:spcPts val="1850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private</a:t>
            </a:r>
          </a:p>
          <a:p>
            <a:pPr marL="168275">
              <a:lnSpc>
                <a:spcPts val="1825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(4)</a:t>
            </a:r>
          </a:p>
        </p:txBody>
      </p:sp>
      <p:sp>
        <p:nvSpPr>
          <p:cNvPr id="20489" name="object 9"/>
          <p:cNvSpPr>
            <a:spLocks noChangeArrowheads="1"/>
          </p:cNvSpPr>
          <p:nvPr/>
        </p:nvSpPr>
        <p:spPr bwMode="auto">
          <a:xfrm>
            <a:off x="3695700" y="4411663"/>
            <a:ext cx="4983163" cy="5222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50"/>
              </a:lnSpc>
            </a:pPr>
            <a:r>
              <a:rPr lang="ru-RU" sz="15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4.13 Subnodes under Internet Node in SNMPv1</a:t>
            </a:r>
          </a:p>
        </p:txBody>
      </p:sp>
      <p:sp>
        <p:nvSpPr>
          <p:cNvPr id="20490" name="object 10"/>
          <p:cNvSpPr>
            <a:spLocks noChangeArrowheads="1"/>
          </p:cNvSpPr>
          <p:nvPr/>
        </p:nvSpPr>
        <p:spPr bwMode="auto">
          <a:xfrm>
            <a:off x="3165475" y="4945063"/>
            <a:ext cx="1754188" cy="1606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directory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mgmt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experimental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private</a:t>
            </a:r>
          </a:p>
        </p:txBody>
      </p:sp>
      <p:sp>
        <p:nvSpPr>
          <p:cNvPr id="20491" name="object 11"/>
          <p:cNvSpPr>
            <a:spLocks noChangeArrowheads="1"/>
          </p:cNvSpPr>
          <p:nvPr/>
        </p:nvSpPr>
        <p:spPr bwMode="auto">
          <a:xfrm>
            <a:off x="4994275" y="4945063"/>
            <a:ext cx="4046538" cy="1606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OBJECT IDENTIFIER ::= {internet 1}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OBJECT IDENTIFIER ::= {internet 2}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OBJECT IDENTIFIER ::= {internet 3}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OBJECT IDENTIFIER ::= {internet 4}</a:t>
            </a:r>
          </a:p>
        </p:txBody>
      </p:sp>
      <p:sp>
        <p:nvSpPr>
          <p:cNvPr id="20492" name="object 12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930275" y="649288"/>
            <a:ext cx="54403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Private MIB Example</a:t>
            </a: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930275" y="1822450"/>
            <a:ext cx="1385888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Notes</a:t>
            </a:r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8815388" y="1885950"/>
            <a:ext cx="790575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Internet</a:t>
            </a:r>
          </a:p>
          <a:p>
            <a:pPr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{1 3 6 1}</a:t>
            </a:r>
          </a:p>
        </p:txBody>
      </p:sp>
      <p:sp>
        <p:nvSpPr>
          <p:cNvPr id="21510" name="object 6"/>
          <p:cNvSpPr>
            <a:spLocks noChangeArrowheads="1"/>
          </p:cNvSpPr>
          <p:nvPr/>
        </p:nvSpPr>
        <p:spPr bwMode="auto">
          <a:xfrm>
            <a:off x="930275" y="2335213"/>
            <a:ext cx="560705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 i="1">
                <a:solidFill>
                  <a:srgbClr val="000000"/>
                </a:solidFill>
                <a:cs typeface="Calibri" pitchFamily="34" charset="0"/>
              </a:rPr>
              <a:t>private</a:t>
            </a:r>
            <a:r>
              <a:rPr lang="ru-RU" sz="28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MIB intended for vendor</a:t>
            </a:r>
          </a:p>
        </p:txBody>
      </p:sp>
      <p:sp>
        <p:nvSpPr>
          <p:cNvPr id="21511" name="object 7"/>
          <p:cNvSpPr>
            <a:spLocks noChangeArrowheads="1"/>
          </p:cNvSpPr>
          <p:nvPr/>
        </p:nvSpPr>
        <p:spPr bwMode="auto">
          <a:xfrm>
            <a:off x="1158875" y="2719388"/>
            <a:ext cx="2117725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equipment</a:t>
            </a:r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8853488" y="2862263"/>
            <a:ext cx="714375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41288"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private</a:t>
            </a:r>
          </a:p>
          <a:p>
            <a:pPr marL="141288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(4)</a:t>
            </a:r>
          </a:p>
        </p:txBody>
      </p:sp>
      <p:sp>
        <p:nvSpPr>
          <p:cNvPr id="21513" name="object 9"/>
          <p:cNvSpPr>
            <a:spLocks noChangeArrowheads="1"/>
          </p:cNvSpPr>
          <p:nvPr/>
        </p:nvSpPr>
        <p:spPr bwMode="auto">
          <a:xfrm>
            <a:off x="930275" y="3230563"/>
            <a:ext cx="5843588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IANA (Internet Assigned Numbers</a:t>
            </a:r>
          </a:p>
        </p:txBody>
      </p:sp>
      <p:sp>
        <p:nvSpPr>
          <p:cNvPr id="21514" name="object 10"/>
          <p:cNvSpPr>
            <a:spLocks noChangeArrowheads="1"/>
          </p:cNvSpPr>
          <p:nvPr/>
        </p:nvSpPr>
        <p:spPr bwMode="auto">
          <a:xfrm>
            <a:off x="1158875" y="3614738"/>
            <a:ext cx="473075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Authority) assigns identifiers</a:t>
            </a:r>
          </a:p>
        </p:txBody>
      </p:sp>
      <p:sp>
        <p:nvSpPr>
          <p:cNvPr id="21515" name="object 11"/>
          <p:cNvSpPr>
            <a:spLocks noChangeArrowheads="1"/>
          </p:cNvSpPr>
          <p:nvPr/>
        </p:nvSpPr>
        <p:spPr bwMode="auto">
          <a:xfrm>
            <a:off x="8713788" y="3838575"/>
            <a:ext cx="995362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82575"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enterprises</a:t>
            </a:r>
          </a:p>
          <a:p>
            <a:pPr marL="282575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(1)</a:t>
            </a:r>
          </a:p>
        </p:txBody>
      </p:sp>
      <p:sp>
        <p:nvSpPr>
          <p:cNvPr id="21516" name="object 12"/>
          <p:cNvSpPr>
            <a:spLocks noChangeArrowheads="1"/>
          </p:cNvSpPr>
          <p:nvPr/>
        </p:nvSpPr>
        <p:spPr bwMode="auto">
          <a:xfrm>
            <a:off x="6726238" y="5180013"/>
            <a:ext cx="573087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71438"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cisco</a:t>
            </a:r>
          </a:p>
          <a:p>
            <a:pPr marL="71438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(9)</a:t>
            </a:r>
          </a:p>
        </p:txBody>
      </p:sp>
      <p:sp>
        <p:nvSpPr>
          <p:cNvPr id="21517" name="object 13"/>
          <p:cNvSpPr>
            <a:spLocks noChangeArrowheads="1"/>
          </p:cNvSpPr>
          <p:nvPr/>
        </p:nvSpPr>
        <p:spPr bwMode="auto">
          <a:xfrm>
            <a:off x="8221663" y="5192713"/>
            <a:ext cx="511175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6038"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hp</a:t>
            </a:r>
          </a:p>
          <a:p>
            <a:pPr marL="46038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(11)</a:t>
            </a:r>
          </a:p>
        </p:txBody>
      </p:sp>
      <p:sp>
        <p:nvSpPr>
          <p:cNvPr id="21518" name="object 14"/>
          <p:cNvSpPr>
            <a:spLocks noChangeArrowheads="1"/>
          </p:cNvSpPr>
          <p:nvPr/>
        </p:nvSpPr>
        <p:spPr bwMode="auto">
          <a:xfrm>
            <a:off x="9626600" y="5192713"/>
            <a:ext cx="633413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0325"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3Com</a:t>
            </a:r>
          </a:p>
          <a:p>
            <a:pPr marL="60325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(43)</a:t>
            </a:r>
          </a:p>
        </p:txBody>
      </p:sp>
      <p:sp>
        <p:nvSpPr>
          <p:cNvPr id="21519" name="object 15"/>
          <p:cNvSpPr>
            <a:spLocks noChangeArrowheads="1"/>
          </p:cNvSpPr>
          <p:nvPr/>
        </p:nvSpPr>
        <p:spPr bwMode="auto">
          <a:xfrm>
            <a:off x="10960100" y="5192713"/>
            <a:ext cx="898525" cy="641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93675">
              <a:lnSpc>
                <a:spcPts val="1563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Cabletron</a:t>
            </a:r>
          </a:p>
          <a:p>
            <a:pPr marL="193675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(52)</a:t>
            </a:r>
          </a:p>
        </p:txBody>
      </p:sp>
      <p:sp>
        <p:nvSpPr>
          <p:cNvPr id="21520" name="object 16"/>
          <p:cNvSpPr>
            <a:spLocks noChangeArrowheads="1"/>
          </p:cNvSpPr>
          <p:nvPr/>
        </p:nvSpPr>
        <p:spPr bwMode="auto">
          <a:xfrm>
            <a:off x="7332663" y="5872163"/>
            <a:ext cx="4035425" cy="4460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63"/>
              </a:lnSpc>
            </a:pPr>
            <a:r>
              <a:rPr lang="ru-RU" sz="13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4.14 Private Subtree for Commercial Vendors</a:t>
            </a:r>
          </a:p>
        </p:txBody>
      </p:sp>
      <p:sp>
        <p:nvSpPr>
          <p:cNvPr id="21521" name="object 17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930275" y="649288"/>
            <a:ext cx="52514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Acknowledgements</a:t>
            </a:r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930275" y="1822450"/>
            <a:ext cx="5032375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Notes are based on slides of:</a:t>
            </a:r>
          </a:p>
        </p:txBody>
      </p: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1387475" y="2278063"/>
            <a:ext cx="10307638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Network Management: Principles and Practice, 2E, Mani Subramanian.</a:t>
            </a:r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930275" y="649288"/>
            <a:ext cx="601980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SNMP ASN.1 Data Type</a:t>
            </a:r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6405563" y="1519238"/>
            <a:ext cx="1011237" cy="5095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5250"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SNMP ASN.1</a:t>
            </a:r>
          </a:p>
          <a:p>
            <a:pPr marL="95250">
              <a:lnSpc>
                <a:spcPts val="1175"/>
              </a:lnSpc>
              <a:spcBef>
                <a:spcPts val="2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Data Type</a:t>
            </a:r>
          </a:p>
        </p:txBody>
      </p:sp>
      <p:sp>
        <p:nvSpPr>
          <p:cNvPr id="22533" name="object 5"/>
          <p:cNvSpPr>
            <a:spLocks noChangeArrowheads="1"/>
          </p:cNvSpPr>
          <p:nvPr/>
        </p:nvSpPr>
        <p:spPr bwMode="auto">
          <a:xfrm>
            <a:off x="7138988" y="2120900"/>
            <a:ext cx="430212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Tag</a:t>
            </a:r>
          </a:p>
        </p:txBody>
      </p:sp>
      <p:sp>
        <p:nvSpPr>
          <p:cNvPr id="22534" name="object 6"/>
          <p:cNvSpPr>
            <a:spLocks noChangeArrowheads="1"/>
          </p:cNvSpPr>
          <p:nvPr/>
        </p:nvSpPr>
        <p:spPr bwMode="auto">
          <a:xfrm>
            <a:off x="6538913" y="2401888"/>
            <a:ext cx="742950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Structure</a:t>
            </a:r>
          </a:p>
        </p:txBody>
      </p:sp>
      <p:sp>
        <p:nvSpPr>
          <p:cNvPr id="22535" name="object 7"/>
          <p:cNvSpPr>
            <a:spLocks noChangeArrowheads="1"/>
          </p:cNvSpPr>
          <p:nvPr/>
        </p:nvSpPr>
        <p:spPr bwMode="auto">
          <a:xfrm>
            <a:off x="8050213" y="3324225"/>
            <a:ext cx="925512" cy="6302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47650"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Number</a:t>
            </a:r>
          </a:p>
          <a:p>
            <a:pPr marL="247650">
              <a:lnSpc>
                <a:spcPts val="1175"/>
              </a:lnSpc>
              <a:spcBef>
                <a:spcPts val="102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Class</a:t>
            </a:r>
          </a:p>
        </p:txBody>
      </p:sp>
      <p:sp>
        <p:nvSpPr>
          <p:cNvPr id="22536" name="object 8"/>
          <p:cNvSpPr>
            <a:spLocks noChangeArrowheads="1"/>
          </p:cNvSpPr>
          <p:nvPr/>
        </p:nvSpPr>
        <p:spPr bwMode="auto">
          <a:xfrm>
            <a:off x="2389188" y="3895725"/>
            <a:ext cx="609600" cy="5095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44463"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Simple</a:t>
            </a:r>
          </a:p>
          <a:p>
            <a:pPr marL="144463">
              <a:lnSpc>
                <a:spcPts val="1175"/>
              </a:lnSpc>
              <a:spcBef>
                <a:spcPts val="2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or</a:t>
            </a:r>
          </a:p>
        </p:txBody>
      </p:sp>
      <p:sp>
        <p:nvSpPr>
          <p:cNvPr id="22537" name="object 9"/>
          <p:cNvSpPr>
            <a:spLocks noChangeArrowheads="1"/>
          </p:cNvSpPr>
          <p:nvPr/>
        </p:nvSpPr>
        <p:spPr bwMode="auto">
          <a:xfrm>
            <a:off x="3568700" y="3895725"/>
            <a:ext cx="661988" cy="5095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69863"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Defined</a:t>
            </a:r>
          </a:p>
          <a:p>
            <a:pPr marL="169863">
              <a:lnSpc>
                <a:spcPts val="1175"/>
              </a:lnSpc>
              <a:spcBef>
                <a:spcPts val="2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or</a:t>
            </a:r>
          </a:p>
        </p:txBody>
      </p:sp>
      <p:sp>
        <p:nvSpPr>
          <p:cNvPr id="22538" name="object 10"/>
          <p:cNvSpPr>
            <a:spLocks noChangeArrowheads="1"/>
          </p:cNvSpPr>
          <p:nvPr/>
        </p:nvSpPr>
        <p:spPr bwMode="auto">
          <a:xfrm>
            <a:off x="4657725" y="3895725"/>
            <a:ext cx="892175" cy="5095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04800"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Constructor</a:t>
            </a:r>
          </a:p>
          <a:p>
            <a:pPr marL="304800">
              <a:lnSpc>
                <a:spcPts val="1175"/>
              </a:lnSpc>
              <a:spcBef>
                <a:spcPts val="2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or</a:t>
            </a:r>
          </a:p>
        </p:txBody>
      </p:sp>
      <p:sp>
        <p:nvSpPr>
          <p:cNvPr id="22539" name="object 11"/>
          <p:cNvSpPr>
            <a:spLocks noChangeArrowheads="1"/>
          </p:cNvSpPr>
          <p:nvPr/>
        </p:nvSpPr>
        <p:spPr bwMode="auto">
          <a:xfrm>
            <a:off x="2338388" y="4217988"/>
            <a:ext cx="712787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Primitive</a:t>
            </a:r>
          </a:p>
        </p:txBody>
      </p:sp>
      <p:sp>
        <p:nvSpPr>
          <p:cNvPr id="22540" name="object 12"/>
          <p:cNvSpPr>
            <a:spLocks noChangeArrowheads="1"/>
          </p:cNvSpPr>
          <p:nvPr/>
        </p:nvSpPr>
        <p:spPr bwMode="auto">
          <a:xfrm>
            <a:off x="3471863" y="4217988"/>
            <a:ext cx="855662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Application</a:t>
            </a:r>
          </a:p>
        </p:txBody>
      </p:sp>
      <p:sp>
        <p:nvSpPr>
          <p:cNvPr id="22541" name="object 13"/>
          <p:cNvSpPr>
            <a:spLocks noChangeArrowheads="1"/>
          </p:cNvSpPr>
          <p:nvPr/>
        </p:nvSpPr>
        <p:spPr bwMode="auto">
          <a:xfrm>
            <a:off x="4695825" y="4217988"/>
            <a:ext cx="817563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Structured</a:t>
            </a:r>
          </a:p>
        </p:txBody>
      </p:sp>
      <p:sp>
        <p:nvSpPr>
          <p:cNvPr id="22542" name="object 14"/>
          <p:cNvSpPr>
            <a:spLocks noChangeArrowheads="1"/>
          </p:cNvSpPr>
          <p:nvPr/>
        </p:nvSpPr>
        <p:spPr bwMode="auto">
          <a:xfrm>
            <a:off x="7862888" y="5130800"/>
            <a:ext cx="706437" cy="5095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8575"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Context-</a:t>
            </a:r>
          </a:p>
          <a:p>
            <a:pPr marL="28575">
              <a:lnSpc>
                <a:spcPts val="1175"/>
              </a:lnSpc>
              <a:spcBef>
                <a:spcPts val="25"/>
              </a:spcBef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specific</a:t>
            </a:r>
          </a:p>
        </p:txBody>
      </p:sp>
      <p:sp>
        <p:nvSpPr>
          <p:cNvPr id="22543" name="object 15"/>
          <p:cNvSpPr>
            <a:spLocks noChangeArrowheads="1"/>
          </p:cNvSpPr>
          <p:nvPr/>
        </p:nvSpPr>
        <p:spPr bwMode="auto">
          <a:xfrm>
            <a:off x="5427663" y="5210175"/>
            <a:ext cx="757237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Universal</a:t>
            </a:r>
          </a:p>
        </p:txBody>
      </p:sp>
      <p:sp>
        <p:nvSpPr>
          <p:cNvPr id="22544" name="object 16"/>
          <p:cNvSpPr>
            <a:spLocks noChangeArrowheads="1"/>
          </p:cNvSpPr>
          <p:nvPr/>
        </p:nvSpPr>
        <p:spPr bwMode="auto">
          <a:xfrm>
            <a:off x="6584950" y="5210175"/>
            <a:ext cx="855663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Application</a:t>
            </a:r>
          </a:p>
        </p:txBody>
      </p:sp>
      <p:sp>
        <p:nvSpPr>
          <p:cNvPr id="22545" name="object 17"/>
          <p:cNvSpPr>
            <a:spLocks noChangeArrowheads="1"/>
          </p:cNvSpPr>
          <p:nvPr/>
        </p:nvSpPr>
        <p:spPr bwMode="auto">
          <a:xfrm>
            <a:off x="9112250" y="5210175"/>
            <a:ext cx="615950" cy="349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ru-RU" sz="10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Private</a:t>
            </a:r>
          </a:p>
        </p:txBody>
      </p:sp>
      <p:sp>
        <p:nvSpPr>
          <p:cNvPr id="22546" name="object 18"/>
          <p:cNvSpPr>
            <a:spLocks noChangeArrowheads="1"/>
          </p:cNvSpPr>
          <p:nvPr/>
        </p:nvSpPr>
        <p:spPr bwMode="auto">
          <a:xfrm>
            <a:off x="5137150" y="6184900"/>
            <a:ext cx="2235200" cy="3635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75"/>
              </a:lnSpc>
            </a:pPr>
            <a:r>
              <a:rPr lang="ru-RU" sz="10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4.15 SNMP ASN.1 Data Type</a:t>
            </a:r>
          </a:p>
        </p:txBody>
      </p:sp>
      <p:sp>
        <p:nvSpPr>
          <p:cNvPr id="22547" name="object 19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object 3"/>
          <p:cNvSpPr>
            <a:spLocks noChangeArrowheads="1"/>
          </p:cNvSpPr>
          <p:nvPr/>
        </p:nvSpPr>
        <p:spPr bwMode="auto">
          <a:xfrm>
            <a:off x="930275" y="649288"/>
            <a:ext cx="538638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Primitive Data Types</a:t>
            </a: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906463" y="1539875"/>
            <a:ext cx="1722437" cy="1200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Data Type</a:t>
            </a:r>
          </a:p>
          <a:p>
            <a:pPr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INTEGER</a:t>
            </a:r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3814763" y="1539875"/>
            <a:ext cx="3714750" cy="1200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Comments</a:t>
            </a:r>
          </a:p>
          <a:p>
            <a:pPr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Subtype INTEGER (n1..nN)</a:t>
            </a:r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3814763" y="2276475"/>
            <a:ext cx="7053262" cy="15605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Special case: Enumerated INTEGER type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8-bit bytes binary and textual data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Subtypes can be specified by either range or fixed</a:t>
            </a:r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906463" y="2641600"/>
            <a:ext cx="2255837" cy="8302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OCTET STRING</a:t>
            </a:r>
          </a:p>
        </p:txBody>
      </p:sp>
      <p:sp>
        <p:nvSpPr>
          <p:cNvPr id="23560" name="object 8"/>
          <p:cNvSpPr>
            <a:spLocks noChangeArrowheads="1"/>
          </p:cNvSpPr>
          <p:nvPr/>
        </p:nvSpPr>
        <p:spPr bwMode="auto">
          <a:xfrm>
            <a:off x="906463" y="3373438"/>
            <a:ext cx="651510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OBJECT IDENTIFIER Object position in MIB</a:t>
            </a:r>
          </a:p>
        </p:txBody>
      </p:sp>
      <p:sp>
        <p:nvSpPr>
          <p:cNvPr id="23561" name="object 9"/>
          <p:cNvSpPr>
            <a:spLocks noChangeArrowheads="1"/>
          </p:cNvSpPr>
          <p:nvPr/>
        </p:nvSpPr>
        <p:spPr bwMode="auto">
          <a:xfrm>
            <a:off x="906463" y="3744913"/>
            <a:ext cx="1106487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NULL</a:t>
            </a:r>
          </a:p>
        </p:txBody>
      </p:sp>
      <p:sp>
        <p:nvSpPr>
          <p:cNvPr id="23562" name="object 10"/>
          <p:cNvSpPr>
            <a:spLocks noChangeArrowheads="1"/>
          </p:cNvSpPr>
          <p:nvPr/>
        </p:nvSpPr>
        <p:spPr bwMode="auto">
          <a:xfrm>
            <a:off x="3814763" y="3744913"/>
            <a:ext cx="1920875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Placeholder</a:t>
            </a:r>
          </a:p>
        </p:txBody>
      </p:sp>
      <p:sp>
        <p:nvSpPr>
          <p:cNvPr id="23563" name="object 11"/>
          <p:cNvSpPr>
            <a:spLocks noChangeArrowheads="1"/>
          </p:cNvSpPr>
          <p:nvPr/>
        </p:nvSpPr>
        <p:spPr bwMode="auto">
          <a:xfrm>
            <a:off x="930275" y="4360863"/>
            <a:ext cx="990600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Notes</a:t>
            </a:r>
          </a:p>
        </p:txBody>
      </p:sp>
      <p:sp>
        <p:nvSpPr>
          <p:cNvPr id="23564" name="object 12"/>
          <p:cNvSpPr>
            <a:spLocks noChangeArrowheads="1"/>
          </p:cNvSpPr>
          <p:nvPr/>
        </p:nvSpPr>
        <p:spPr bwMode="auto">
          <a:xfrm>
            <a:off x="930275" y="4665663"/>
            <a:ext cx="11657013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 i="1">
                <a:solidFill>
                  <a:srgbClr val="000000"/>
                </a:solidFill>
                <a:cs typeface="Calibri" pitchFamily="34" charset="0"/>
              </a:rPr>
              <a:t>get-request</a:t>
            </a:r>
            <a:r>
              <a:rPr lang="ru-RU" sz="20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message has NULL for value fields and </a:t>
            </a:r>
            <a:r>
              <a:rPr lang="ru-RU" sz="2000" i="1">
                <a:solidFill>
                  <a:srgbClr val="000000"/>
                </a:solidFill>
                <a:cs typeface="Calibri" pitchFamily="34" charset="0"/>
              </a:rPr>
              <a:t>get-response</a:t>
            </a:r>
            <a:r>
              <a:rPr lang="ru-RU" sz="20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from agent has the values filled</a:t>
            </a:r>
          </a:p>
        </p:txBody>
      </p:sp>
      <p:sp>
        <p:nvSpPr>
          <p:cNvPr id="23565" name="object 13"/>
          <p:cNvSpPr>
            <a:spLocks noChangeArrowheads="1"/>
          </p:cNvSpPr>
          <p:nvPr/>
        </p:nvSpPr>
        <p:spPr bwMode="auto">
          <a:xfrm>
            <a:off x="1216025" y="4970463"/>
            <a:ext cx="1527175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in subtype:</a:t>
            </a:r>
          </a:p>
        </p:txBody>
      </p:sp>
      <p:sp>
        <p:nvSpPr>
          <p:cNvPr id="23566" name="object 14"/>
          <p:cNvSpPr>
            <a:spLocks noChangeArrowheads="1"/>
          </p:cNvSpPr>
          <p:nvPr/>
        </p:nvSpPr>
        <p:spPr bwMode="auto">
          <a:xfrm>
            <a:off x="1387475" y="5275263"/>
            <a:ext cx="3590925" cy="13017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INTEGER (0..255)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OCTET STRING (SIZE 0..255)</a:t>
            </a:r>
          </a:p>
          <a:p>
            <a:pPr>
              <a:lnSpc>
                <a:spcPts val="2400"/>
              </a:lnSpc>
            </a:pPr>
            <a:r>
              <a:rPr lang="ru-RU" sz="20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OCTET STRING (SIZE 8)</a:t>
            </a:r>
          </a:p>
        </p:txBody>
      </p:sp>
      <p:sp>
        <p:nvSpPr>
          <p:cNvPr id="23567" name="object 15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930275" y="649288"/>
            <a:ext cx="847248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Defined or Application Data Type</a:t>
            </a:r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906463" y="1822450"/>
            <a:ext cx="1892300" cy="17351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Data Type</a:t>
            </a:r>
          </a:p>
          <a:p>
            <a:pPr>
              <a:lnSpc>
                <a:spcPts val="2188"/>
              </a:lnSpc>
              <a:spcBef>
                <a:spcPts val="71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NetworkAddress</a:t>
            </a:r>
          </a:p>
          <a:p>
            <a:pPr>
              <a:lnSpc>
                <a:spcPts val="2188"/>
              </a:lnSpc>
              <a:spcBef>
                <a:spcPts val="71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IpAddress</a:t>
            </a:r>
          </a:p>
          <a:p>
            <a:pPr>
              <a:lnSpc>
                <a:spcPts val="2188"/>
              </a:lnSpc>
              <a:spcBef>
                <a:spcPts val="76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Counter</a:t>
            </a:r>
          </a:p>
        </p:txBody>
      </p:sp>
      <p:sp>
        <p:nvSpPr>
          <p:cNvPr id="24581" name="object 5"/>
          <p:cNvSpPr>
            <a:spLocks noChangeArrowheads="1"/>
          </p:cNvSpPr>
          <p:nvPr/>
        </p:nvSpPr>
        <p:spPr bwMode="auto">
          <a:xfrm>
            <a:off x="3613150" y="1822450"/>
            <a:ext cx="1366838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Comments</a:t>
            </a:r>
          </a:p>
        </p:txBody>
      </p:sp>
      <p:sp>
        <p:nvSpPr>
          <p:cNvPr id="24582" name="object 6"/>
          <p:cNvSpPr>
            <a:spLocks noChangeArrowheads="1"/>
          </p:cNvSpPr>
          <p:nvPr/>
        </p:nvSpPr>
        <p:spPr bwMode="auto">
          <a:xfrm>
            <a:off x="3613150" y="2192338"/>
            <a:ext cx="1182688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Not used</a:t>
            </a:r>
          </a:p>
        </p:txBody>
      </p:sp>
      <p:sp>
        <p:nvSpPr>
          <p:cNvPr id="24583" name="object 7"/>
          <p:cNvSpPr>
            <a:spLocks noChangeArrowheads="1"/>
          </p:cNvSpPr>
          <p:nvPr/>
        </p:nvSpPr>
        <p:spPr bwMode="auto">
          <a:xfrm>
            <a:off x="3613150" y="2563813"/>
            <a:ext cx="2786063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Dotted decimal IP address</a:t>
            </a:r>
          </a:p>
        </p:txBody>
      </p:sp>
      <p:sp>
        <p:nvSpPr>
          <p:cNvPr id="24584" name="object 8"/>
          <p:cNvSpPr>
            <a:spLocks noChangeArrowheads="1"/>
          </p:cNvSpPr>
          <p:nvPr/>
        </p:nvSpPr>
        <p:spPr bwMode="auto">
          <a:xfrm>
            <a:off x="3613150" y="2935288"/>
            <a:ext cx="7983538" cy="17351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Wrap-around, non-negative integer, monotonically increasing, max 2^32 -1</a:t>
            </a:r>
          </a:p>
          <a:p>
            <a:pPr>
              <a:lnSpc>
                <a:spcPts val="2188"/>
              </a:lnSpc>
              <a:spcBef>
                <a:spcPts val="71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Capped, non-negative integer, increase or decrease</a:t>
            </a:r>
          </a:p>
          <a:p>
            <a:pPr>
              <a:lnSpc>
                <a:spcPts val="2188"/>
              </a:lnSpc>
              <a:spcBef>
                <a:spcPts val="71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Non-negative integer in hundredths of second units</a:t>
            </a:r>
          </a:p>
          <a:p>
            <a:pPr>
              <a:lnSpc>
                <a:spcPts val="2188"/>
              </a:lnSpc>
              <a:spcBef>
                <a:spcPts val="76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Application-wide arbitrary ASN.1 syntax, double wrapped OCTET STRING</a:t>
            </a:r>
          </a:p>
        </p:txBody>
      </p:sp>
      <p:sp>
        <p:nvSpPr>
          <p:cNvPr id="24585" name="object 9"/>
          <p:cNvSpPr>
            <a:spLocks noChangeArrowheads="1"/>
          </p:cNvSpPr>
          <p:nvPr/>
        </p:nvSpPr>
        <p:spPr bwMode="auto">
          <a:xfrm>
            <a:off x="906463" y="3305175"/>
            <a:ext cx="938212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Gauge</a:t>
            </a:r>
          </a:p>
        </p:txBody>
      </p:sp>
      <p:sp>
        <p:nvSpPr>
          <p:cNvPr id="24586" name="object 10"/>
          <p:cNvSpPr>
            <a:spLocks noChangeArrowheads="1"/>
          </p:cNvSpPr>
          <p:nvPr/>
        </p:nvSpPr>
        <p:spPr bwMode="auto">
          <a:xfrm>
            <a:off x="906463" y="3676650"/>
            <a:ext cx="1257300" cy="9921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TimeTicks</a:t>
            </a:r>
          </a:p>
          <a:p>
            <a:pPr>
              <a:lnSpc>
                <a:spcPts val="2188"/>
              </a:lnSpc>
              <a:spcBef>
                <a:spcPts val="713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Opaque</a:t>
            </a:r>
          </a:p>
        </p:txBody>
      </p:sp>
      <p:sp>
        <p:nvSpPr>
          <p:cNvPr id="24587" name="object 11"/>
          <p:cNvSpPr>
            <a:spLocks noChangeArrowheads="1"/>
          </p:cNvSpPr>
          <p:nvPr/>
        </p:nvSpPr>
        <p:spPr bwMode="auto">
          <a:xfrm>
            <a:off x="930275" y="4597400"/>
            <a:ext cx="118745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Notes</a:t>
            </a:r>
          </a:p>
        </p:txBody>
      </p:sp>
      <p:sp>
        <p:nvSpPr>
          <p:cNvPr id="24588" name="object 12"/>
          <p:cNvSpPr>
            <a:spLocks noChangeArrowheads="1"/>
          </p:cNvSpPr>
          <p:nvPr/>
        </p:nvSpPr>
        <p:spPr bwMode="auto">
          <a:xfrm>
            <a:off x="930275" y="4964113"/>
            <a:ext cx="11061700" cy="11953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Defined data types are simple or base types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Opaque is used to create data types based on previously defined data types</a:t>
            </a:r>
          </a:p>
        </p:txBody>
      </p:sp>
      <p:sp>
        <p:nvSpPr>
          <p:cNvPr id="24589" name="object 13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930275" y="684213"/>
            <a:ext cx="11320463" cy="1381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875"/>
              </a:lnSpc>
            </a:pPr>
            <a:r>
              <a:rPr lang="ru-RU" sz="40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Constructor or Structured Data Type: SEQUENCE</a:t>
            </a:r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930275" y="1498600"/>
            <a:ext cx="4652963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SEQUENCE { &lt;type1&gt;, &lt;type2&gt;,…, &lt;typeN&gt; }</a:t>
            </a:r>
          </a:p>
        </p:txBody>
      </p:sp>
      <p:sp>
        <p:nvSpPr>
          <p:cNvPr id="25605" name="object 5"/>
          <p:cNvSpPr>
            <a:spLocks noChangeArrowheads="1"/>
          </p:cNvSpPr>
          <p:nvPr/>
        </p:nvSpPr>
        <p:spPr bwMode="auto">
          <a:xfrm>
            <a:off x="906463" y="1820863"/>
            <a:ext cx="2700337" cy="26844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192213"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Object</a:t>
            </a:r>
          </a:p>
          <a:p>
            <a:pPr marL="1192213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ipAddrEntry</a:t>
            </a:r>
          </a:p>
          <a:p>
            <a:pPr marL="1192213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ipAdEntAddr</a:t>
            </a:r>
          </a:p>
          <a:p>
            <a:pPr marL="1192213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ipAdEntIfIndex</a:t>
            </a:r>
          </a:p>
          <a:p>
            <a:pPr marL="1192213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ipAdEntNetMask</a:t>
            </a:r>
          </a:p>
          <a:p>
            <a:pPr marL="1192213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ipAdEntBcastAddr</a:t>
            </a:r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4264025" y="1820863"/>
            <a:ext cx="3805238" cy="26844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03288"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OBJECT IDENTIFIER</a:t>
            </a:r>
          </a:p>
          <a:p>
            <a:pPr marL="9032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{ipAddrTable 1}</a:t>
            </a:r>
          </a:p>
          <a:p>
            <a:pPr marL="9032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{ipAddrEntry 1}</a:t>
            </a:r>
          </a:p>
          <a:p>
            <a:pPr marL="9032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{ipAddrEntry 2}</a:t>
            </a:r>
          </a:p>
          <a:p>
            <a:pPr marL="9032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{ipAddrEntry 3}</a:t>
            </a:r>
          </a:p>
          <a:p>
            <a:pPr marL="9032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{ipAddrEntry 4}</a:t>
            </a:r>
          </a:p>
        </p:txBody>
      </p:sp>
      <p:sp>
        <p:nvSpPr>
          <p:cNvPr id="25607" name="object 7"/>
          <p:cNvSpPr>
            <a:spLocks noChangeArrowheads="1"/>
          </p:cNvSpPr>
          <p:nvPr/>
        </p:nvSpPr>
        <p:spPr bwMode="auto">
          <a:xfrm>
            <a:off x="8615363" y="1820863"/>
            <a:ext cx="2592387" cy="30543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66725"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ObjectSyntax</a:t>
            </a:r>
          </a:p>
          <a:p>
            <a:pPr marL="466725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SEQUENCE</a:t>
            </a:r>
          </a:p>
          <a:p>
            <a:pPr marL="466725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IpAddress</a:t>
            </a:r>
          </a:p>
          <a:p>
            <a:pPr marL="466725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INTEGER</a:t>
            </a:r>
          </a:p>
          <a:p>
            <a:pPr marL="466725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IpAddress</a:t>
            </a:r>
          </a:p>
          <a:p>
            <a:pPr marL="466725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INTEGER</a:t>
            </a:r>
          </a:p>
          <a:p>
            <a:pPr marL="466725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INTEGER</a:t>
            </a:r>
          </a:p>
        </p:txBody>
      </p:sp>
      <p:sp>
        <p:nvSpPr>
          <p:cNvPr id="25608" name="object 8"/>
          <p:cNvSpPr>
            <a:spLocks noChangeArrowheads="1"/>
          </p:cNvSpPr>
          <p:nvPr/>
        </p:nvSpPr>
        <p:spPr bwMode="auto">
          <a:xfrm>
            <a:off x="906463" y="4046538"/>
            <a:ext cx="6048375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ipAdEntReasmMaxSize {ipAddrEntry 5}</a:t>
            </a:r>
          </a:p>
        </p:txBody>
      </p:sp>
      <p:sp>
        <p:nvSpPr>
          <p:cNvPr id="25609" name="object 9"/>
          <p:cNvSpPr>
            <a:spLocks noChangeArrowheads="1"/>
          </p:cNvSpPr>
          <p:nvPr/>
        </p:nvSpPr>
        <p:spPr bwMode="auto">
          <a:xfrm>
            <a:off x="930275" y="4610100"/>
            <a:ext cx="4351338" cy="6111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IpAddrEntry ::= SEQUENCE {</a:t>
            </a:r>
          </a:p>
        </p:txBody>
      </p:sp>
      <p:sp>
        <p:nvSpPr>
          <p:cNvPr id="25610" name="object 10"/>
          <p:cNvSpPr>
            <a:spLocks noChangeArrowheads="1"/>
          </p:cNvSpPr>
          <p:nvPr/>
        </p:nvSpPr>
        <p:spPr bwMode="auto">
          <a:xfrm>
            <a:off x="1844675" y="4884738"/>
            <a:ext cx="2101850" cy="1158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ipAdEntAddr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ipAdEntIfIndex</a:t>
            </a:r>
          </a:p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ipAdEntNetMask</a:t>
            </a:r>
          </a:p>
        </p:txBody>
      </p:sp>
      <p:sp>
        <p:nvSpPr>
          <p:cNvPr id="25611" name="object 11"/>
          <p:cNvSpPr>
            <a:spLocks noChangeArrowheads="1"/>
          </p:cNvSpPr>
          <p:nvPr/>
        </p:nvSpPr>
        <p:spPr bwMode="auto">
          <a:xfrm>
            <a:off x="4587875" y="4884738"/>
            <a:ext cx="1474788" cy="1158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IpAddress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INTEGER</a:t>
            </a:r>
          </a:p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IpAddress</a:t>
            </a:r>
          </a:p>
        </p:txBody>
      </p:sp>
      <p:sp>
        <p:nvSpPr>
          <p:cNvPr id="25612" name="object 12"/>
          <p:cNvSpPr>
            <a:spLocks noChangeArrowheads="1"/>
          </p:cNvSpPr>
          <p:nvPr/>
        </p:nvSpPr>
        <p:spPr bwMode="auto">
          <a:xfrm>
            <a:off x="7608888" y="5246688"/>
            <a:ext cx="397827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Managed Object IpAddrEntry as a </a:t>
            </a: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list</a:t>
            </a:r>
          </a:p>
        </p:txBody>
      </p:sp>
      <p:sp>
        <p:nvSpPr>
          <p:cNvPr id="25613" name="object 13"/>
          <p:cNvSpPr>
            <a:spLocks noChangeArrowheads="1"/>
          </p:cNvSpPr>
          <p:nvPr/>
        </p:nvSpPr>
        <p:spPr bwMode="auto">
          <a:xfrm>
            <a:off x="1844675" y="5707063"/>
            <a:ext cx="5748338" cy="884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ipAdEntBcastAddr INTEGER</a:t>
            </a:r>
          </a:p>
          <a:p>
            <a:pPr>
              <a:lnSpc>
                <a:spcPts val="2100"/>
              </a:lnSpc>
              <a:spcBef>
                <a:spcPts val="88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ipAdEntReasmMaxSize INTEGER (0..65535)</a:t>
            </a:r>
          </a:p>
        </p:txBody>
      </p:sp>
      <p:sp>
        <p:nvSpPr>
          <p:cNvPr id="25614" name="object 14"/>
          <p:cNvSpPr>
            <a:spLocks noChangeArrowheads="1"/>
          </p:cNvSpPr>
          <p:nvPr/>
        </p:nvSpPr>
        <p:spPr bwMode="auto">
          <a:xfrm>
            <a:off x="930275" y="6256338"/>
            <a:ext cx="468313" cy="611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5615" name="object 15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930275" y="347663"/>
            <a:ext cx="9521825" cy="21256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Constructor or Structured Data Type:</a:t>
            </a:r>
          </a:p>
          <a:p>
            <a:pPr>
              <a:lnSpc>
                <a:spcPts val="4750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SEQUENCE OF</a:t>
            </a: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930275" y="2030413"/>
            <a:ext cx="4271963" cy="1130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263"/>
              </a:lnSpc>
            </a:pPr>
            <a:r>
              <a:rPr lang="ru-RU" sz="28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SEQUENCE OF &lt;entry&gt;</a:t>
            </a:r>
          </a:p>
          <a:p>
            <a:pPr>
              <a:lnSpc>
                <a:spcPts val="2188"/>
              </a:lnSpc>
              <a:spcBef>
                <a:spcPts val="200"/>
              </a:spcBef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where &lt;entry&gt; is a list constructor</a:t>
            </a:r>
          </a:p>
        </p:txBody>
      </p:sp>
      <p:sp>
        <p:nvSpPr>
          <p:cNvPr id="26629" name="object 5"/>
          <p:cNvSpPr>
            <a:spLocks noChangeArrowheads="1"/>
          </p:cNvSpPr>
          <p:nvPr/>
        </p:nvSpPr>
        <p:spPr bwMode="auto">
          <a:xfrm>
            <a:off x="906463" y="2901950"/>
            <a:ext cx="3446462" cy="1393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81075">
              <a:lnSpc>
                <a:spcPts val="3413"/>
              </a:lnSpc>
            </a:pPr>
            <a:r>
              <a:rPr lang="ru-RU" sz="28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Object Name</a:t>
            </a:r>
          </a:p>
          <a:p>
            <a:pPr marL="981075"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ipAddrTable</a:t>
            </a:r>
          </a:p>
        </p:txBody>
      </p:sp>
      <p:sp>
        <p:nvSpPr>
          <p:cNvPr id="26630" name="object 6"/>
          <p:cNvSpPr>
            <a:spLocks noChangeArrowheads="1"/>
          </p:cNvSpPr>
          <p:nvPr/>
        </p:nvSpPr>
        <p:spPr bwMode="auto">
          <a:xfrm>
            <a:off x="4938713" y="2901950"/>
            <a:ext cx="3459162" cy="1393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27000">
              <a:lnSpc>
                <a:spcPts val="3413"/>
              </a:lnSpc>
            </a:pPr>
            <a:r>
              <a:rPr lang="ru-RU" sz="28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OBJECT IDENTIFIER</a:t>
            </a:r>
          </a:p>
          <a:p>
            <a:pPr marL="127000"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{ip 20}</a:t>
            </a:r>
          </a:p>
        </p:txBody>
      </p:sp>
      <p:sp>
        <p:nvSpPr>
          <p:cNvPr id="26631" name="object 7"/>
          <p:cNvSpPr>
            <a:spLocks noChangeArrowheads="1"/>
          </p:cNvSpPr>
          <p:nvPr/>
        </p:nvSpPr>
        <p:spPr bwMode="auto">
          <a:xfrm>
            <a:off x="8132763" y="2901950"/>
            <a:ext cx="2597150" cy="1393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089025">
              <a:lnSpc>
                <a:spcPts val="3413"/>
              </a:lnSpc>
            </a:pPr>
            <a:r>
              <a:rPr lang="ru-RU" sz="28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Syntax</a:t>
            </a:r>
          </a:p>
          <a:p>
            <a:pPr marL="1089025"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SEQUENCE OF</a:t>
            </a:r>
          </a:p>
        </p:txBody>
      </p:sp>
      <p:sp>
        <p:nvSpPr>
          <p:cNvPr id="26632" name="object 8"/>
          <p:cNvSpPr>
            <a:spLocks noChangeArrowheads="1"/>
          </p:cNvSpPr>
          <p:nvPr/>
        </p:nvSpPr>
        <p:spPr bwMode="auto">
          <a:xfrm>
            <a:off x="930275" y="4000500"/>
            <a:ext cx="8759825" cy="9493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263"/>
              </a:lnSpc>
            </a:pPr>
            <a:r>
              <a:rPr lang="ru-RU" sz="28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IpAddrTable ::= SEQUENCE OF IpAddrEntry</a:t>
            </a:r>
          </a:p>
        </p:txBody>
      </p:sp>
      <p:sp>
        <p:nvSpPr>
          <p:cNvPr id="26633" name="object 9"/>
          <p:cNvSpPr>
            <a:spLocks noChangeArrowheads="1"/>
          </p:cNvSpPr>
          <p:nvPr/>
        </p:nvSpPr>
        <p:spPr bwMode="auto">
          <a:xfrm>
            <a:off x="930275" y="4689475"/>
            <a:ext cx="4191000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Managed Object ipAddrTable as a table</a:t>
            </a:r>
          </a:p>
        </p:txBody>
      </p:sp>
      <p:sp>
        <p:nvSpPr>
          <p:cNvPr id="26634" name="object 10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930275" y="649288"/>
            <a:ext cx="29003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Encoding</a:t>
            </a:r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7426325" y="803275"/>
            <a:ext cx="2981325" cy="8969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Basic Encoding Rules (BER)</a:t>
            </a:r>
          </a:p>
          <a:p>
            <a:pPr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Tag, Length, and Value (TLV)</a:t>
            </a:r>
          </a:p>
        </p:txBody>
      </p:sp>
      <p:sp>
        <p:nvSpPr>
          <p:cNvPr id="27653" name="object 5"/>
          <p:cNvSpPr>
            <a:spLocks noChangeArrowheads="1"/>
          </p:cNvSpPr>
          <p:nvPr/>
        </p:nvSpPr>
        <p:spPr bwMode="auto">
          <a:xfrm>
            <a:off x="6989763" y="1951038"/>
            <a:ext cx="660400" cy="463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50"/>
              </a:lnSpc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Type</a:t>
            </a:r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8507413" y="1951038"/>
            <a:ext cx="808037" cy="463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50"/>
              </a:lnSpc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Length</a:t>
            </a:r>
          </a:p>
        </p:txBody>
      </p:sp>
      <p:sp>
        <p:nvSpPr>
          <p:cNvPr id="27655" name="object 7"/>
          <p:cNvSpPr>
            <a:spLocks noChangeArrowheads="1"/>
          </p:cNvSpPr>
          <p:nvPr/>
        </p:nvSpPr>
        <p:spPr bwMode="auto">
          <a:xfrm>
            <a:off x="10142538" y="1951038"/>
            <a:ext cx="719137" cy="463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50"/>
              </a:lnSpc>
            </a:pPr>
            <a:r>
              <a:rPr lang="ru-RU" sz="14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Value</a:t>
            </a:r>
          </a:p>
        </p:txBody>
      </p:sp>
      <p:sp>
        <p:nvSpPr>
          <p:cNvPr id="27656" name="object 8"/>
          <p:cNvSpPr>
            <a:spLocks noChangeArrowheads="1"/>
          </p:cNvSpPr>
          <p:nvPr/>
        </p:nvSpPr>
        <p:spPr bwMode="auto">
          <a:xfrm>
            <a:off x="944563" y="1997075"/>
            <a:ext cx="2855912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SNMP Data Types and Tags</a:t>
            </a:r>
          </a:p>
        </p:txBody>
      </p:sp>
      <p:sp>
        <p:nvSpPr>
          <p:cNvPr id="27657" name="object 9"/>
          <p:cNvSpPr>
            <a:spLocks noChangeArrowheads="1"/>
          </p:cNvSpPr>
          <p:nvPr/>
        </p:nvSpPr>
        <p:spPr bwMode="auto">
          <a:xfrm>
            <a:off x="922338" y="2592388"/>
            <a:ext cx="1069975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Type</a:t>
            </a:r>
          </a:p>
        </p:txBody>
      </p:sp>
      <p:sp>
        <p:nvSpPr>
          <p:cNvPr id="27658" name="object 10"/>
          <p:cNvSpPr>
            <a:spLocks noChangeArrowheads="1"/>
          </p:cNvSpPr>
          <p:nvPr/>
        </p:nvSpPr>
        <p:spPr bwMode="auto">
          <a:xfrm>
            <a:off x="3513138" y="2592388"/>
            <a:ext cx="903287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Tag</a:t>
            </a:r>
          </a:p>
        </p:txBody>
      </p:sp>
      <p:sp>
        <p:nvSpPr>
          <p:cNvPr id="27659" name="object 11"/>
          <p:cNvSpPr>
            <a:spLocks noChangeArrowheads="1"/>
          </p:cNvSpPr>
          <p:nvPr/>
        </p:nvSpPr>
        <p:spPr bwMode="auto">
          <a:xfrm>
            <a:off x="6789738" y="2895600"/>
            <a:ext cx="1062037" cy="6937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17488">
              <a:lnSpc>
                <a:spcPts val="1688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Class</a:t>
            </a:r>
          </a:p>
          <a:p>
            <a:pPr marL="217488">
              <a:lnSpc>
                <a:spcPts val="1663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(7-8th bits)</a:t>
            </a:r>
          </a:p>
        </p:txBody>
      </p:sp>
      <p:sp>
        <p:nvSpPr>
          <p:cNvPr id="27660" name="object 12"/>
          <p:cNvSpPr>
            <a:spLocks noChangeArrowheads="1"/>
          </p:cNvSpPr>
          <p:nvPr/>
        </p:nvSpPr>
        <p:spPr bwMode="auto">
          <a:xfrm>
            <a:off x="8069263" y="2895600"/>
            <a:ext cx="889000" cy="6937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2563">
              <a:lnSpc>
                <a:spcPts val="1688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P/C</a:t>
            </a:r>
          </a:p>
          <a:p>
            <a:pPr marL="182563">
              <a:lnSpc>
                <a:spcPts val="1663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(6th bit)</a:t>
            </a:r>
          </a:p>
        </p:txBody>
      </p:sp>
      <p:sp>
        <p:nvSpPr>
          <p:cNvPr id="27661" name="object 13"/>
          <p:cNvSpPr>
            <a:spLocks noChangeArrowheads="1"/>
          </p:cNvSpPr>
          <p:nvPr/>
        </p:nvSpPr>
        <p:spPr bwMode="auto">
          <a:xfrm>
            <a:off x="9264650" y="2895600"/>
            <a:ext cx="1150938" cy="6937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4450">
              <a:lnSpc>
                <a:spcPts val="1688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Tag Number</a:t>
            </a:r>
          </a:p>
          <a:p>
            <a:pPr marL="44450">
              <a:lnSpc>
                <a:spcPts val="1663"/>
              </a:lnSpc>
            </a:pPr>
            <a:r>
              <a:rPr lang="ru-RU" sz="1400">
                <a:solidFill>
                  <a:srgbClr val="000000"/>
                </a:solidFill>
                <a:cs typeface="Calibri" pitchFamily="34" charset="0"/>
              </a:rPr>
              <a:t>(1-5th bits)</a:t>
            </a:r>
          </a:p>
        </p:txBody>
      </p:sp>
      <p:sp>
        <p:nvSpPr>
          <p:cNvPr id="27662" name="object 14"/>
          <p:cNvSpPr>
            <a:spLocks noChangeArrowheads="1"/>
          </p:cNvSpPr>
          <p:nvPr/>
        </p:nvSpPr>
        <p:spPr bwMode="auto">
          <a:xfrm>
            <a:off x="922338" y="2982913"/>
            <a:ext cx="483870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OBJECT IDENTIFIER UNIVERSAL 6</a:t>
            </a:r>
          </a:p>
        </p:txBody>
      </p:sp>
      <p:sp>
        <p:nvSpPr>
          <p:cNvPr id="27663" name="object 15"/>
          <p:cNvSpPr>
            <a:spLocks noChangeArrowheads="1"/>
          </p:cNvSpPr>
          <p:nvPr/>
        </p:nvSpPr>
        <p:spPr bwMode="auto">
          <a:xfrm>
            <a:off x="922338" y="3375025"/>
            <a:ext cx="1803400" cy="27860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SEQUENCE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IpAddress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Counter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Gauge</a:t>
            </a:r>
          </a:p>
          <a:p>
            <a:pPr>
              <a:lnSpc>
                <a:spcPts val="2925"/>
              </a:lnSpc>
              <a:spcBef>
                <a:spcPts val="188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TimeTicks</a:t>
            </a:r>
          </a:p>
          <a:p>
            <a:pPr>
              <a:lnSpc>
                <a:spcPts val="2925"/>
              </a:lnSpc>
              <a:spcBef>
                <a:spcPts val="10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Opaque</a:t>
            </a:r>
          </a:p>
        </p:txBody>
      </p:sp>
      <p:sp>
        <p:nvSpPr>
          <p:cNvPr id="27664" name="object 16"/>
          <p:cNvSpPr>
            <a:spLocks noChangeArrowheads="1"/>
          </p:cNvSpPr>
          <p:nvPr/>
        </p:nvSpPr>
        <p:spPr bwMode="auto">
          <a:xfrm>
            <a:off x="3513138" y="3375025"/>
            <a:ext cx="2312987" cy="27860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UNIVERSAL 16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APPLICATION 0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APPLICATION 1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APPLICATION 2</a:t>
            </a:r>
          </a:p>
          <a:p>
            <a:pPr>
              <a:lnSpc>
                <a:spcPts val="2925"/>
              </a:lnSpc>
              <a:spcBef>
                <a:spcPts val="188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APPLICATION 3</a:t>
            </a:r>
          </a:p>
          <a:p>
            <a:pPr>
              <a:lnSpc>
                <a:spcPts val="2925"/>
              </a:lnSpc>
              <a:spcBef>
                <a:spcPts val="100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APPLICATION 4</a:t>
            </a:r>
          </a:p>
        </p:txBody>
      </p:sp>
      <p:sp>
        <p:nvSpPr>
          <p:cNvPr id="27665" name="object 17"/>
          <p:cNvSpPr>
            <a:spLocks noChangeArrowheads="1"/>
          </p:cNvSpPr>
          <p:nvPr/>
        </p:nvSpPr>
        <p:spPr bwMode="auto">
          <a:xfrm>
            <a:off x="6438900" y="3746500"/>
            <a:ext cx="2806700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711200"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Class</a:t>
            </a:r>
          </a:p>
          <a:p>
            <a:pPr marL="7112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Universal</a:t>
            </a:r>
          </a:p>
          <a:p>
            <a:pPr marL="7112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Application</a:t>
            </a:r>
          </a:p>
          <a:p>
            <a:pPr marL="7112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Context-specific 1</a:t>
            </a:r>
          </a:p>
        </p:txBody>
      </p:sp>
      <p:sp>
        <p:nvSpPr>
          <p:cNvPr id="27666" name="object 18"/>
          <p:cNvSpPr>
            <a:spLocks noChangeArrowheads="1"/>
          </p:cNvSpPr>
          <p:nvPr/>
        </p:nvSpPr>
        <p:spPr bwMode="auto">
          <a:xfrm>
            <a:off x="8632825" y="3746500"/>
            <a:ext cx="1397000" cy="15621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01600"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8th bit</a:t>
            </a:r>
          </a:p>
          <a:p>
            <a:pPr marL="1016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  <a:p>
            <a:pPr marL="1016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</p:txBody>
      </p:sp>
      <p:sp>
        <p:nvSpPr>
          <p:cNvPr id="27667" name="object 19"/>
          <p:cNvSpPr>
            <a:spLocks noChangeArrowheads="1"/>
          </p:cNvSpPr>
          <p:nvPr/>
        </p:nvSpPr>
        <p:spPr bwMode="auto">
          <a:xfrm>
            <a:off x="10169525" y="3746500"/>
            <a:ext cx="1293813" cy="8302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7th bit</a:t>
            </a:r>
          </a:p>
        </p:txBody>
      </p:sp>
      <p:sp>
        <p:nvSpPr>
          <p:cNvPr id="27668" name="object 20"/>
          <p:cNvSpPr>
            <a:spLocks noChangeArrowheads="1"/>
          </p:cNvSpPr>
          <p:nvPr/>
        </p:nvSpPr>
        <p:spPr bwMode="auto">
          <a:xfrm>
            <a:off x="9812338" y="4111625"/>
            <a:ext cx="611187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27669" name="object 21"/>
          <p:cNvSpPr>
            <a:spLocks noChangeArrowheads="1"/>
          </p:cNvSpPr>
          <p:nvPr/>
        </p:nvSpPr>
        <p:spPr bwMode="auto">
          <a:xfrm>
            <a:off x="6438900" y="5208588"/>
            <a:ext cx="1328738" cy="8302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Private</a:t>
            </a:r>
          </a:p>
        </p:txBody>
      </p:sp>
      <p:sp>
        <p:nvSpPr>
          <p:cNvPr id="27670" name="object 22"/>
          <p:cNvSpPr>
            <a:spLocks noChangeArrowheads="1"/>
          </p:cNvSpPr>
          <p:nvPr/>
        </p:nvSpPr>
        <p:spPr bwMode="auto">
          <a:xfrm>
            <a:off x="8632825" y="5208588"/>
            <a:ext cx="611188" cy="8302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27671" name="object 23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930275" y="649288"/>
            <a:ext cx="62896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Object: Macro</a:t>
            </a: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930275" y="1741488"/>
            <a:ext cx="3035300" cy="611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Managed Object: Macro</a:t>
            </a:r>
          </a:p>
        </p:txBody>
      </p:sp>
      <p:sp>
        <p:nvSpPr>
          <p:cNvPr id="28677" name="object 5"/>
          <p:cNvSpPr>
            <a:spLocks noChangeArrowheads="1"/>
          </p:cNvSpPr>
          <p:nvPr/>
        </p:nvSpPr>
        <p:spPr bwMode="auto">
          <a:xfrm>
            <a:off x="930275" y="2290763"/>
            <a:ext cx="3027363" cy="884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OBJECT-TYPE MACRO ::=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</p:txBody>
      </p:sp>
      <p:sp>
        <p:nvSpPr>
          <p:cNvPr id="28678" name="object 6"/>
          <p:cNvSpPr>
            <a:spLocks noChangeArrowheads="1"/>
          </p:cNvSpPr>
          <p:nvPr/>
        </p:nvSpPr>
        <p:spPr bwMode="auto">
          <a:xfrm>
            <a:off x="1844675" y="2838450"/>
            <a:ext cx="7208838" cy="14335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14400">
              <a:lnSpc>
                <a:spcPts val="2100"/>
              </a:lnSpc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TYPE NOTATION ::= "SYNTAX" type(TYPE ObjectSyntax)</a:t>
            </a:r>
          </a:p>
          <a:p>
            <a:pPr marL="914400">
              <a:lnSpc>
                <a:spcPts val="2100"/>
              </a:lnSpc>
              <a:spcBef>
                <a:spcPts val="88"/>
              </a:spcBef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"ACCESS" Access</a:t>
            </a:r>
          </a:p>
          <a:p>
            <a:pPr marL="914400">
              <a:lnSpc>
                <a:spcPts val="2100"/>
              </a:lnSpc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"STATUS" Status</a:t>
            </a:r>
          </a:p>
          <a:p>
            <a:pPr marL="914400">
              <a:lnSpc>
                <a:spcPts val="2100"/>
              </a:lnSpc>
              <a:spcBef>
                <a:spcPts val="50"/>
              </a:spcBef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VALUE NOTATION ::= value(VALUE ObjectName)</a:t>
            </a:r>
          </a:p>
        </p:txBody>
      </p:sp>
      <p:sp>
        <p:nvSpPr>
          <p:cNvPr id="28679" name="object 7"/>
          <p:cNvSpPr>
            <a:spLocks noChangeArrowheads="1"/>
          </p:cNvSpPr>
          <p:nvPr/>
        </p:nvSpPr>
        <p:spPr bwMode="auto">
          <a:xfrm>
            <a:off x="1844675" y="4210050"/>
            <a:ext cx="10379075" cy="885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Access ::= "read-only" | "read-write" | "write-only" | "not-accessible"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Status ::= "mandatory" | "optional" | "obsolete"</a:t>
            </a:r>
          </a:p>
        </p:txBody>
      </p:sp>
      <p:sp>
        <p:nvSpPr>
          <p:cNvPr id="28680" name="object 8"/>
          <p:cNvSpPr>
            <a:spLocks noChangeArrowheads="1"/>
          </p:cNvSpPr>
          <p:nvPr/>
        </p:nvSpPr>
        <p:spPr bwMode="auto">
          <a:xfrm>
            <a:off x="930275" y="5033963"/>
            <a:ext cx="720725" cy="611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 b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END</a:t>
            </a:r>
          </a:p>
        </p:txBody>
      </p:sp>
      <p:sp>
        <p:nvSpPr>
          <p:cNvPr id="28681" name="object 9"/>
          <p:cNvSpPr>
            <a:spLocks noChangeArrowheads="1"/>
          </p:cNvSpPr>
          <p:nvPr/>
        </p:nvSpPr>
        <p:spPr bwMode="auto">
          <a:xfrm>
            <a:off x="930275" y="5573713"/>
            <a:ext cx="502602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00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4.18(a) OBJECT-TYPE Macro [RFC 1155]</a:t>
            </a:r>
          </a:p>
        </p:txBody>
      </p:sp>
      <p:sp>
        <p:nvSpPr>
          <p:cNvPr id="28682" name="object 10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object 3"/>
          <p:cNvSpPr>
            <a:spLocks noChangeArrowheads="1"/>
          </p:cNvSpPr>
          <p:nvPr/>
        </p:nvSpPr>
        <p:spPr bwMode="auto">
          <a:xfrm>
            <a:off x="930275" y="649288"/>
            <a:ext cx="62896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Object: Macro</a:t>
            </a:r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930275" y="1592263"/>
            <a:ext cx="3214688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sysDescr OBJECT-TYPE</a:t>
            </a:r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1844675" y="1897063"/>
            <a:ext cx="5783263" cy="12890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SYNTAX DisplayString (SIZE (0..255))</a:t>
            </a:r>
          </a:p>
          <a:p>
            <a:pPr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ACCESS read-only</a:t>
            </a:r>
          </a:p>
          <a:p>
            <a:pPr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STATUS mandatory</a:t>
            </a:r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1844675" y="2811463"/>
            <a:ext cx="1920875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DESCRIPTION</a:t>
            </a:r>
          </a:p>
        </p:txBody>
      </p:sp>
      <p:sp>
        <p:nvSpPr>
          <p:cNvPr id="29703" name="object 7"/>
          <p:cNvSpPr>
            <a:spLocks noChangeArrowheads="1"/>
          </p:cNvSpPr>
          <p:nvPr/>
        </p:nvSpPr>
        <p:spPr bwMode="auto">
          <a:xfrm>
            <a:off x="930275" y="3116263"/>
            <a:ext cx="11814175" cy="18986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14400"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"A textual description of the entity. This value should include the</a:t>
            </a:r>
          </a:p>
          <a:p>
            <a:pPr marL="914400"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full name and version identification of the system’s hardware type,</a:t>
            </a:r>
          </a:p>
          <a:p>
            <a:pPr marL="914400"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software operating-system, and networking software. It is mandatory that</a:t>
            </a:r>
          </a:p>
          <a:p>
            <a:pPr marL="914400"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this only contain printable ASCII characters.”</a:t>
            </a:r>
          </a:p>
          <a:p>
            <a:pPr marL="914400"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::= {system 1 }</a:t>
            </a:r>
          </a:p>
        </p:txBody>
      </p:sp>
      <p:sp>
        <p:nvSpPr>
          <p:cNvPr id="29704" name="object 8"/>
          <p:cNvSpPr>
            <a:spLocks noChangeArrowheads="1"/>
          </p:cNvSpPr>
          <p:nvPr/>
        </p:nvSpPr>
        <p:spPr bwMode="auto">
          <a:xfrm>
            <a:off x="930275" y="5210175"/>
            <a:ext cx="8132763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4.18(b) Scalar or Single Instance Macro: sysDescr [RFC 1213]</a:t>
            </a:r>
          </a:p>
        </p:txBody>
      </p:sp>
      <p:sp>
        <p:nvSpPr>
          <p:cNvPr id="29705" name="object 9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930275" y="649288"/>
            <a:ext cx="47164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Aggregate Object</a:t>
            </a:r>
          </a:p>
        </p:txBody>
      </p:sp>
      <p:sp>
        <p:nvSpPr>
          <p:cNvPr id="30724" name="object 4"/>
          <p:cNvSpPr>
            <a:spLocks noChangeArrowheads="1"/>
          </p:cNvSpPr>
          <p:nvPr/>
        </p:nvSpPr>
        <p:spPr bwMode="auto">
          <a:xfrm>
            <a:off x="930275" y="1793875"/>
            <a:ext cx="5641975" cy="28686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A group of objects</a:t>
            </a:r>
          </a:p>
          <a:p>
            <a:pPr marL="457200">
              <a:lnSpc>
                <a:spcPts val="3175"/>
              </a:lnSpc>
              <a:spcBef>
                <a:spcPts val="313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Also called tabular objects</a:t>
            </a:r>
          </a:p>
          <a:p>
            <a:pPr marL="457200">
              <a:lnSpc>
                <a:spcPts val="3175"/>
              </a:lnSpc>
              <a:spcBef>
                <a:spcPts val="325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Can be represented by a table with</a:t>
            </a:r>
          </a:p>
          <a:p>
            <a:pPr marL="457200">
              <a:lnSpc>
                <a:spcPts val="2675"/>
              </a:lnSpc>
              <a:spcBef>
                <a:spcPts val="13"/>
              </a:spcBef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Columns of objects</a:t>
            </a:r>
          </a:p>
          <a:p>
            <a:pPr marL="457200">
              <a:lnSpc>
                <a:spcPts val="2613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Rows of instances</a:t>
            </a:r>
          </a:p>
          <a:p>
            <a:pPr marL="457200">
              <a:lnSpc>
                <a:spcPts val="3175"/>
              </a:lnSpc>
              <a:spcBef>
                <a:spcPts val="213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Example: IP address table</a:t>
            </a:r>
          </a:p>
        </p:txBody>
      </p:sp>
      <p:sp>
        <p:nvSpPr>
          <p:cNvPr id="30725" name="object 5"/>
          <p:cNvSpPr>
            <a:spLocks noChangeArrowheads="1"/>
          </p:cNvSpPr>
          <p:nvPr/>
        </p:nvSpPr>
        <p:spPr bwMode="auto">
          <a:xfrm>
            <a:off x="7816850" y="1892300"/>
            <a:ext cx="3233738" cy="38592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68275">
              <a:lnSpc>
                <a:spcPts val="3850"/>
              </a:lnSpc>
            </a:pPr>
            <a:r>
              <a:rPr lang="ru-RU" sz="3100">
                <a:solidFill>
                  <a:srgbClr val="000000"/>
                </a:solidFill>
                <a:cs typeface="Calibri" pitchFamily="34" charset="0"/>
              </a:rPr>
              <a:t>Table of Objects</a:t>
            </a:r>
          </a:p>
          <a:p>
            <a:pPr marL="168275">
              <a:lnSpc>
                <a:spcPts val="3850"/>
              </a:lnSpc>
              <a:spcBef>
                <a:spcPts val="7000"/>
              </a:spcBef>
            </a:pPr>
            <a:r>
              <a:rPr lang="ru-RU" sz="3100">
                <a:solidFill>
                  <a:srgbClr val="000000"/>
                </a:solidFill>
                <a:cs typeface="Calibri" pitchFamily="34" charset="0"/>
              </a:rPr>
              <a:t>List of Objects</a:t>
            </a:r>
          </a:p>
          <a:p>
            <a:pPr marL="168275">
              <a:lnSpc>
                <a:spcPts val="3850"/>
              </a:lnSpc>
              <a:spcBef>
                <a:spcPts val="7000"/>
              </a:spcBef>
            </a:pPr>
            <a:r>
              <a:rPr lang="ru-RU" sz="3100">
                <a:solidFill>
                  <a:srgbClr val="000000"/>
                </a:solidFill>
                <a:cs typeface="Calibri" pitchFamily="34" charset="0"/>
              </a:rPr>
              <a:t>Objects</a:t>
            </a:r>
          </a:p>
        </p:txBody>
      </p:sp>
      <p:sp>
        <p:nvSpPr>
          <p:cNvPr id="30726" name="object 6"/>
          <p:cNvSpPr>
            <a:spLocks noChangeArrowheads="1"/>
          </p:cNvSpPr>
          <p:nvPr/>
        </p:nvSpPr>
        <p:spPr bwMode="auto">
          <a:xfrm>
            <a:off x="1387475" y="4184650"/>
            <a:ext cx="2798763" cy="1025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Consists of objects:</a:t>
            </a:r>
          </a:p>
          <a:p>
            <a:pPr marL="457200">
              <a:lnSpc>
                <a:spcPts val="2313"/>
              </a:lnSpc>
              <a:spcBef>
                <a:spcPts val="75"/>
              </a:spcBef>
            </a:pPr>
            <a:r>
              <a:rPr lang="ru-RU" sz="19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1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900">
                <a:solidFill>
                  <a:srgbClr val="000000"/>
                </a:solidFill>
                <a:cs typeface="Calibri" pitchFamily="34" charset="0"/>
              </a:rPr>
              <a:t>IP address</a:t>
            </a:r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1844675" y="4819650"/>
            <a:ext cx="1847850" cy="9509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13"/>
              </a:lnSpc>
            </a:pPr>
            <a:r>
              <a:rPr lang="ru-RU" sz="19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1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900">
                <a:solidFill>
                  <a:srgbClr val="000000"/>
                </a:solidFill>
                <a:cs typeface="Calibri" pitchFamily="34" charset="0"/>
              </a:rPr>
              <a:t>Interface</a:t>
            </a:r>
          </a:p>
          <a:p>
            <a:pPr>
              <a:lnSpc>
                <a:spcPts val="2313"/>
              </a:lnSpc>
              <a:spcBef>
                <a:spcPts val="13"/>
              </a:spcBef>
            </a:pPr>
            <a:r>
              <a:rPr lang="ru-RU" sz="19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1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900">
                <a:solidFill>
                  <a:srgbClr val="000000"/>
                </a:solidFill>
                <a:cs typeface="Calibri" pitchFamily="34" charset="0"/>
              </a:rPr>
              <a:t>Subnet mask</a:t>
            </a:r>
          </a:p>
        </p:txBody>
      </p:sp>
      <p:sp>
        <p:nvSpPr>
          <p:cNvPr id="30728" name="object 8"/>
          <p:cNvSpPr>
            <a:spLocks noChangeArrowheads="1"/>
          </p:cNvSpPr>
          <p:nvPr/>
        </p:nvSpPr>
        <p:spPr bwMode="auto">
          <a:xfrm>
            <a:off x="1844675" y="5410200"/>
            <a:ext cx="2520950" cy="9493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13"/>
              </a:lnSpc>
            </a:pPr>
            <a:r>
              <a:rPr lang="ru-RU" sz="19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1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900">
                <a:solidFill>
                  <a:srgbClr val="000000"/>
                </a:solidFill>
                <a:cs typeface="Calibri" pitchFamily="34" charset="0"/>
              </a:rPr>
              <a:t>Broadcast address</a:t>
            </a:r>
          </a:p>
          <a:p>
            <a:pPr>
              <a:lnSpc>
                <a:spcPts val="2313"/>
              </a:lnSpc>
            </a:pPr>
            <a:r>
              <a:rPr lang="ru-RU" sz="19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19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900">
                <a:solidFill>
                  <a:srgbClr val="000000"/>
                </a:solidFill>
                <a:cs typeface="Calibri" pitchFamily="34" charset="0"/>
              </a:rPr>
              <a:t>Largest IP datagram</a:t>
            </a:r>
          </a:p>
        </p:txBody>
      </p:sp>
      <p:sp>
        <p:nvSpPr>
          <p:cNvPr id="30729" name="object 9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930275" y="347663"/>
            <a:ext cx="1125220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Tabular Representation of Aggregate Object</a:t>
            </a:r>
          </a:p>
        </p:txBody>
      </p:sp>
      <p:sp>
        <p:nvSpPr>
          <p:cNvPr id="31748" name="object 4"/>
          <p:cNvSpPr>
            <a:spLocks noChangeArrowheads="1"/>
          </p:cNvSpPr>
          <p:nvPr/>
        </p:nvSpPr>
        <p:spPr bwMode="auto">
          <a:xfrm>
            <a:off x="930275" y="1793875"/>
            <a:ext cx="5272088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TABLE T and ENTRY E are objects</a:t>
            </a:r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8523288" y="1895475"/>
            <a:ext cx="817562" cy="517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738"/>
              </a:lnSpc>
            </a:pPr>
            <a:r>
              <a:rPr lang="ru-RU" sz="15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TABLE</a:t>
            </a:r>
          </a:p>
        </p:txBody>
      </p:sp>
      <p:sp>
        <p:nvSpPr>
          <p:cNvPr id="31750" name="object 6"/>
          <p:cNvSpPr>
            <a:spLocks noChangeArrowheads="1"/>
          </p:cNvSpPr>
          <p:nvPr/>
        </p:nvSpPr>
        <p:spPr bwMode="auto">
          <a:xfrm>
            <a:off x="1158875" y="2111375"/>
            <a:ext cx="3532188" cy="9001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that are logical objects</a:t>
            </a:r>
          </a:p>
        </p:txBody>
      </p:sp>
      <p:sp>
        <p:nvSpPr>
          <p:cNvPr id="31751" name="object 7"/>
          <p:cNvSpPr>
            <a:spLocks noChangeArrowheads="1"/>
          </p:cNvSpPr>
          <p:nvPr/>
        </p:nvSpPr>
        <p:spPr bwMode="auto">
          <a:xfrm>
            <a:off x="8732838" y="2173288"/>
            <a:ext cx="395287" cy="517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738"/>
              </a:lnSpc>
            </a:pPr>
            <a:r>
              <a:rPr lang="ru-RU" sz="15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</a:t>
            </a:r>
          </a:p>
        </p:txBody>
      </p:sp>
      <p:sp>
        <p:nvSpPr>
          <p:cNvPr id="31752" name="object 8"/>
          <p:cNvSpPr>
            <a:spLocks noChangeArrowheads="1"/>
          </p:cNvSpPr>
          <p:nvPr/>
        </p:nvSpPr>
        <p:spPr bwMode="auto">
          <a:xfrm>
            <a:off x="930275" y="2555875"/>
            <a:ext cx="5372100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They define the grouping and are</a:t>
            </a:r>
          </a:p>
        </p:txBody>
      </p:sp>
      <p:sp>
        <p:nvSpPr>
          <p:cNvPr id="31753" name="object 9"/>
          <p:cNvSpPr>
            <a:spLocks noChangeArrowheads="1"/>
          </p:cNvSpPr>
          <p:nvPr/>
        </p:nvSpPr>
        <p:spPr bwMode="auto">
          <a:xfrm>
            <a:off x="8504238" y="2789238"/>
            <a:ext cx="854075" cy="517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738"/>
              </a:lnSpc>
            </a:pPr>
            <a:r>
              <a:rPr lang="ru-RU" sz="15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ENTRY</a:t>
            </a:r>
          </a:p>
        </p:txBody>
      </p:sp>
      <p:sp>
        <p:nvSpPr>
          <p:cNvPr id="31754" name="object 10"/>
          <p:cNvSpPr>
            <a:spLocks noChangeArrowheads="1"/>
          </p:cNvSpPr>
          <p:nvPr/>
        </p:nvSpPr>
        <p:spPr bwMode="auto">
          <a:xfrm>
            <a:off x="1158875" y="2871788"/>
            <a:ext cx="2381250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not accessible</a:t>
            </a:r>
          </a:p>
        </p:txBody>
      </p:sp>
      <p:sp>
        <p:nvSpPr>
          <p:cNvPr id="31755" name="object 11"/>
          <p:cNvSpPr>
            <a:spLocks noChangeArrowheads="1"/>
          </p:cNvSpPr>
          <p:nvPr/>
        </p:nvSpPr>
        <p:spPr bwMode="auto">
          <a:xfrm>
            <a:off x="8728075" y="3067050"/>
            <a:ext cx="404813" cy="517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738"/>
              </a:lnSpc>
            </a:pPr>
            <a:r>
              <a:rPr lang="ru-RU" sz="15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E</a:t>
            </a:r>
          </a:p>
        </p:txBody>
      </p:sp>
      <p:sp>
        <p:nvSpPr>
          <p:cNvPr id="31756" name="object 12"/>
          <p:cNvSpPr>
            <a:spLocks noChangeArrowheads="1"/>
          </p:cNvSpPr>
          <p:nvPr/>
        </p:nvSpPr>
        <p:spPr bwMode="auto">
          <a:xfrm>
            <a:off x="930275" y="3317875"/>
            <a:ext cx="5478463" cy="9001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Columnar objects are objects that</a:t>
            </a:r>
          </a:p>
        </p:txBody>
      </p:sp>
      <p:sp>
        <p:nvSpPr>
          <p:cNvPr id="31757" name="object 13"/>
          <p:cNvSpPr>
            <a:spLocks noChangeArrowheads="1"/>
          </p:cNvSpPr>
          <p:nvPr/>
        </p:nvSpPr>
        <p:spPr bwMode="auto">
          <a:xfrm>
            <a:off x="1158875" y="3635375"/>
            <a:ext cx="5376863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represent the attributes and hence</a:t>
            </a:r>
          </a:p>
        </p:txBody>
      </p:sp>
      <p:sp>
        <p:nvSpPr>
          <p:cNvPr id="31758" name="object 14"/>
          <p:cNvSpPr>
            <a:spLocks noChangeArrowheads="1"/>
          </p:cNvSpPr>
          <p:nvPr/>
        </p:nvSpPr>
        <p:spPr bwMode="auto">
          <a:xfrm>
            <a:off x="1158875" y="3951288"/>
            <a:ext cx="2357438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are accessible</a:t>
            </a:r>
          </a:p>
        </p:txBody>
      </p:sp>
      <p:sp>
        <p:nvSpPr>
          <p:cNvPr id="31759" name="object 15"/>
          <p:cNvSpPr>
            <a:spLocks noChangeArrowheads="1"/>
          </p:cNvSpPr>
          <p:nvPr/>
        </p:nvSpPr>
        <p:spPr bwMode="auto">
          <a:xfrm>
            <a:off x="6259513" y="4017963"/>
            <a:ext cx="5745162" cy="447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88"/>
              </a:lnSpc>
            </a:pPr>
            <a:r>
              <a:rPr lang="ru-RU" sz="13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COLUMNAR COLUMNAR COLUMNAR COLUMNAR COLUMNAR</a:t>
            </a:r>
          </a:p>
        </p:txBody>
      </p:sp>
      <p:sp>
        <p:nvSpPr>
          <p:cNvPr id="31760" name="object 16"/>
          <p:cNvSpPr>
            <a:spLocks noChangeArrowheads="1"/>
          </p:cNvSpPr>
          <p:nvPr/>
        </p:nvSpPr>
        <p:spPr bwMode="auto">
          <a:xfrm>
            <a:off x="6307138" y="4256088"/>
            <a:ext cx="971550" cy="447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88"/>
              </a:lnSpc>
            </a:pPr>
            <a:r>
              <a:rPr lang="ru-RU" sz="13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 1</a:t>
            </a:r>
          </a:p>
        </p:txBody>
      </p:sp>
      <p:sp>
        <p:nvSpPr>
          <p:cNvPr id="31761" name="object 17"/>
          <p:cNvSpPr>
            <a:spLocks noChangeArrowheads="1"/>
          </p:cNvSpPr>
          <p:nvPr/>
        </p:nvSpPr>
        <p:spPr bwMode="auto">
          <a:xfrm>
            <a:off x="7386638" y="4256088"/>
            <a:ext cx="931862" cy="447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88"/>
              </a:lnSpc>
            </a:pPr>
            <a:r>
              <a:rPr lang="ru-RU" sz="13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 2</a:t>
            </a:r>
          </a:p>
        </p:txBody>
      </p:sp>
      <p:sp>
        <p:nvSpPr>
          <p:cNvPr id="31762" name="object 18"/>
          <p:cNvSpPr>
            <a:spLocks noChangeArrowheads="1"/>
          </p:cNvSpPr>
          <p:nvPr/>
        </p:nvSpPr>
        <p:spPr bwMode="auto">
          <a:xfrm>
            <a:off x="8445500" y="4256088"/>
            <a:ext cx="931863" cy="447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88"/>
              </a:lnSpc>
            </a:pPr>
            <a:r>
              <a:rPr lang="ru-RU" sz="13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 3</a:t>
            </a:r>
          </a:p>
        </p:txBody>
      </p:sp>
      <p:sp>
        <p:nvSpPr>
          <p:cNvPr id="31763" name="object 19"/>
          <p:cNvSpPr>
            <a:spLocks noChangeArrowheads="1"/>
          </p:cNvSpPr>
          <p:nvPr/>
        </p:nvSpPr>
        <p:spPr bwMode="auto">
          <a:xfrm>
            <a:off x="9505950" y="4256088"/>
            <a:ext cx="931863" cy="447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88"/>
              </a:lnSpc>
            </a:pPr>
            <a:r>
              <a:rPr lang="ru-RU" sz="13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 4</a:t>
            </a:r>
          </a:p>
        </p:txBody>
      </p:sp>
      <p:sp>
        <p:nvSpPr>
          <p:cNvPr id="31764" name="object 20"/>
          <p:cNvSpPr>
            <a:spLocks noChangeArrowheads="1"/>
          </p:cNvSpPr>
          <p:nvPr/>
        </p:nvSpPr>
        <p:spPr bwMode="auto">
          <a:xfrm>
            <a:off x="10512425" y="4256088"/>
            <a:ext cx="931863" cy="447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88"/>
              </a:lnSpc>
            </a:pPr>
            <a:r>
              <a:rPr lang="ru-RU" sz="13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OBJECT 5</a:t>
            </a:r>
          </a:p>
        </p:txBody>
      </p:sp>
      <p:sp>
        <p:nvSpPr>
          <p:cNvPr id="31765" name="object 21"/>
          <p:cNvSpPr>
            <a:spLocks noChangeArrowheads="1"/>
          </p:cNvSpPr>
          <p:nvPr/>
        </p:nvSpPr>
        <p:spPr bwMode="auto">
          <a:xfrm>
            <a:off x="930275" y="4394200"/>
            <a:ext cx="4703763" cy="9001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Each instance of E is a row of</a:t>
            </a:r>
          </a:p>
        </p:txBody>
      </p:sp>
      <p:sp>
        <p:nvSpPr>
          <p:cNvPr id="31766" name="object 22"/>
          <p:cNvSpPr>
            <a:spLocks noChangeArrowheads="1"/>
          </p:cNvSpPr>
          <p:nvPr/>
        </p:nvSpPr>
        <p:spPr bwMode="auto">
          <a:xfrm>
            <a:off x="1158875" y="4711700"/>
            <a:ext cx="4538663" cy="9001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columnar objects 1 through 5</a:t>
            </a:r>
          </a:p>
        </p:txBody>
      </p:sp>
      <p:sp>
        <p:nvSpPr>
          <p:cNvPr id="31767" name="object 23"/>
          <p:cNvSpPr>
            <a:spLocks noChangeArrowheads="1"/>
          </p:cNvSpPr>
          <p:nvPr/>
        </p:nvSpPr>
        <p:spPr bwMode="auto">
          <a:xfrm>
            <a:off x="7350125" y="4791075"/>
            <a:ext cx="3298825" cy="4651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625"/>
              </a:lnSpc>
            </a:pPr>
            <a:r>
              <a:rPr lang="ru-RU" sz="13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4.22(a) Multiple Instance Managed Object</a:t>
            </a:r>
          </a:p>
        </p:txBody>
      </p:sp>
      <p:sp>
        <p:nvSpPr>
          <p:cNvPr id="31768" name="object 24"/>
          <p:cNvSpPr>
            <a:spLocks noChangeArrowheads="1"/>
          </p:cNvSpPr>
          <p:nvPr/>
        </p:nvSpPr>
        <p:spPr bwMode="auto">
          <a:xfrm>
            <a:off x="930275" y="5156200"/>
            <a:ext cx="4341813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Multiple instances of E are</a:t>
            </a:r>
          </a:p>
        </p:txBody>
      </p:sp>
      <p:sp>
        <p:nvSpPr>
          <p:cNvPr id="31769" name="object 25"/>
          <p:cNvSpPr>
            <a:spLocks noChangeArrowheads="1"/>
          </p:cNvSpPr>
          <p:nvPr/>
        </p:nvSpPr>
        <p:spPr bwMode="auto">
          <a:xfrm>
            <a:off x="1158875" y="5473700"/>
            <a:ext cx="4522788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represented by multiple rows</a:t>
            </a:r>
          </a:p>
        </p:txBody>
      </p:sp>
      <p:sp>
        <p:nvSpPr>
          <p:cNvPr id="31770" name="object 26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930275" y="649288"/>
            <a:ext cx="295751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Overview</a:t>
            </a:r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930275" y="1793875"/>
            <a:ext cx="3430588" cy="898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IETF SNMP standard</a:t>
            </a: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930275" y="2238375"/>
            <a:ext cx="6919913" cy="42116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3175"/>
              </a:lnSpc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Organization Model</a:t>
            </a:r>
          </a:p>
          <a:p>
            <a:pPr marL="457200">
              <a:lnSpc>
                <a:spcPts val="2675"/>
              </a:lnSpc>
              <a:spcBef>
                <a:spcPts val="25"/>
              </a:spcBef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2- and 3-tier models</a:t>
            </a:r>
          </a:p>
          <a:p>
            <a:pPr marL="457200">
              <a:lnSpc>
                <a:spcPts val="2613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Manager and agent</a:t>
            </a:r>
          </a:p>
          <a:p>
            <a:pPr marL="457200">
              <a:lnSpc>
                <a:spcPts val="3175"/>
              </a:lnSpc>
              <a:spcBef>
                <a:spcPts val="213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Management messages</a:t>
            </a:r>
          </a:p>
          <a:p>
            <a:pPr marL="457200">
              <a:lnSpc>
                <a:spcPts val="3175"/>
              </a:lnSpc>
              <a:spcBef>
                <a:spcPts val="313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Structure of management information, SMI</a:t>
            </a:r>
          </a:p>
          <a:p>
            <a:pPr marL="457200">
              <a:lnSpc>
                <a:spcPts val="3175"/>
              </a:lnSpc>
              <a:spcBef>
                <a:spcPts val="325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Object type and instance</a:t>
            </a:r>
          </a:p>
          <a:p>
            <a:pPr marL="457200">
              <a:lnSpc>
                <a:spcPts val="3175"/>
              </a:lnSpc>
              <a:spcBef>
                <a:spcPts val="300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Scalar and aggregate managed objects</a:t>
            </a:r>
          </a:p>
          <a:p>
            <a:pPr marL="457200">
              <a:lnSpc>
                <a:spcPts val="3175"/>
              </a:lnSpc>
              <a:spcBef>
                <a:spcPts val="313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Management information base, MIB</a:t>
            </a:r>
          </a:p>
          <a:p>
            <a:pPr marL="457200">
              <a:lnSpc>
                <a:spcPts val="3175"/>
              </a:lnSpc>
              <a:spcBef>
                <a:spcPts val="313"/>
              </a:spcBef>
            </a:pPr>
            <a:r>
              <a:rPr lang="ru-RU" sz="26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600">
                <a:solidFill>
                  <a:srgbClr val="000000"/>
                </a:solidFill>
                <a:cs typeface="Calibri" pitchFamily="34" charset="0"/>
              </a:rPr>
              <a:t>IETF MIB-2 standard</a:t>
            </a:r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1" name="object 3"/>
          <p:cNvSpPr>
            <a:spLocks noChangeArrowheads="1"/>
          </p:cNvSpPr>
          <p:nvPr/>
        </p:nvSpPr>
        <p:spPr bwMode="auto">
          <a:xfrm>
            <a:off x="930275" y="649288"/>
            <a:ext cx="1125220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Tabular Representation of Aggregate Object</a:t>
            </a: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930275" y="1822450"/>
            <a:ext cx="5553075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Notice the column-row numeric</a:t>
            </a:r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8680450" y="1965325"/>
            <a:ext cx="296863" cy="3667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</a:t>
            </a:r>
          </a:p>
        </p:txBody>
      </p:sp>
      <p:sp>
        <p:nvSpPr>
          <p:cNvPr id="32774" name="object 6"/>
          <p:cNvSpPr>
            <a:spLocks noChangeArrowheads="1"/>
          </p:cNvSpPr>
          <p:nvPr/>
        </p:nvSpPr>
        <p:spPr bwMode="auto">
          <a:xfrm>
            <a:off x="1158875" y="2208213"/>
            <a:ext cx="2214563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designation</a:t>
            </a:r>
          </a:p>
        </p:txBody>
      </p:sp>
      <p:sp>
        <p:nvSpPr>
          <p:cNvPr id="32775" name="object 7"/>
          <p:cNvSpPr>
            <a:spLocks noChangeArrowheads="1"/>
          </p:cNvSpPr>
          <p:nvPr/>
        </p:nvSpPr>
        <p:spPr bwMode="auto">
          <a:xfrm>
            <a:off x="8612188" y="2589213"/>
            <a:ext cx="433387" cy="3667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</a:t>
            </a:r>
          </a:p>
        </p:txBody>
      </p:sp>
      <p:sp>
        <p:nvSpPr>
          <p:cNvPr id="32776" name="object 8"/>
          <p:cNvSpPr>
            <a:spLocks noChangeArrowheads="1"/>
          </p:cNvSpPr>
          <p:nvPr/>
        </p:nvSpPr>
        <p:spPr bwMode="auto">
          <a:xfrm>
            <a:off x="930275" y="2719388"/>
            <a:ext cx="5297488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Is reverse of what we are used</a:t>
            </a:r>
          </a:p>
        </p:txBody>
      </p:sp>
      <p:sp>
        <p:nvSpPr>
          <p:cNvPr id="32777" name="object 9"/>
          <p:cNvSpPr>
            <a:spLocks noChangeArrowheads="1"/>
          </p:cNvSpPr>
          <p:nvPr/>
        </p:nvSpPr>
        <p:spPr bwMode="auto">
          <a:xfrm>
            <a:off x="1158875" y="3103563"/>
            <a:ext cx="3046413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to as row-column</a:t>
            </a:r>
          </a:p>
        </p:txBody>
      </p:sp>
      <p:sp>
        <p:nvSpPr>
          <p:cNvPr id="32778" name="object 10"/>
          <p:cNvSpPr>
            <a:spLocks noChangeArrowheads="1"/>
          </p:cNvSpPr>
          <p:nvPr/>
        </p:nvSpPr>
        <p:spPr bwMode="auto">
          <a:xfrm>
            <a:off x="6284913" y="3422650"/>
            <a:ext cx="673100" cy="2241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T.E.1.1</a:t>
            </a:r>
          </a:p>
          <a:p>
            <a:pPr>
              <a:lnSpc>
                <a:spcPts val="1238"/>
              </a:lnSpc>
              <a:spcBef>
                <a:spcPts val="372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T.E.1.2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T.E.1.3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T.E.1.4</a:t>
            </a:r>
          </a:p>
        </p:txBody>
      </p:sp>
      <p:sp>
        <p:nvSpPr>
          <p:cNvPr id="32779" name="object 11"/>
          <p:cNvSpPr>
            <a:spLocks noChangeArrowheads="1"/>
          </p:cNvSpPr>
          <p:nvPr/>
        </p:nvSpPr>
        <p:spPr bwMode="auto">
          <a:xfrm>
            <a:off x="7415213" y="3422650"/>
            <a:ext cx="673100" cy="2241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T.E.2.1</a:t>
            </a:r>
          </a:p>
          <a:p>
            <a:pPr>
              <a:lnSpc>
                <a:spcPts val="1238"/>
              </a:lnSpc>
              <a:spcBef>
                <a:spcPts val="372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T.E.2.2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T.E.2.3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T.E.2.4</a:t>
            </a:r>
          </a:p>
        </p:txBody>
      </p:sp>
      <p:sp>
        <p:nvSpPr>
          <p:cNvPr id="32780" name="object 12"/>
          <p:cNvSpPr>
            <a:spLocks noChangeArrowheads="1"/>
          </p:cNvSpPr>
          <p:nvPr/>
        </p:nvSpPr>
        <p:spPr bwMode="auto">
          <a:xfrm>
            <a:off x="8493125" y="3422650"/>
            <a:ext cx="673100" cy="2241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T.E.3.1</a:t>
            </a:r>
          </a:p>
          <a:p>
            <a:pPr>
              <a:lnSpc>
                <a:spcPts val="1238"/>
              </a:lnSpc>
              <a:spcBef>
                <a:spcPts val="372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T.E.3.2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T.E.3.3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T.E.3.4</a:t>
            </a:r>
          </a:p>
        </p:txBody>
      </p:sp>
      <p:sp>
        <p:nvSpPr>
          <p:cNvPr id="32781" name="object 13"/>
          <p:cNvSpPr>
            <a:spLocks noChangeArrowheads="1"/>
          </p:cNvSpPr>
          <p:nvPr/>
        </p:nvSpPr>
        <p:spPr bwMode="auto">
          <a:xfrm>
            <a:off x="9569450" y="3422650"/>
            <a:ext cx="673100" cy="2241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T.E.4.1</a:t>
            </a:r>
          </a:p>
          <a:p>
            <a:pPr>
              <a:lnSpc>
                <a:spcPts val="1238"/>
              </a:lnSpc>
              <a:spcBef>
                <a:spcPts val="372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T.E.4.2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T.E.4.3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T.E.4.4</a:t>
            </a:r>
          </a:p>
        </p:txBody>
      </p:sp>
      <p:sp>
        <p:nvSpPr>
          <p:cNvPr id="32782" name="object 14"/>
          <p:cNvSpPr>
            <a:spLocks noChangeArrowheads="1"/>
          </p:cNvSpPr>
          <p:nvPr/>
        </p:nvSpPr>
        <p:spPr bwMode="auto">
          <a:xfrm>
            <a:off x="10591800" y="3422650"/>
            <a:ext cx="673100" cy="2241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238"/>
              </a:lnSpc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T.E.5.1</a:t>
            </a:r>
          </a:p>
          <a:p>
            <a:pPr>
              <a:lnSpc>
                <a:spcPts val="1238"/>
              </a:lnSpc>
              <a:spcBef>
                <a:spcPts val="372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T.E.5.2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T.E.5.3</a:t>
            </a:r>
          </a:p>
          <a:p>
            <a:pPr>
              <a:lnSpc>
                <a:spcPts val="1238"/>
              </a:lnSpc>
              <a:spcBef>
                <a:spcPts val="3675"/>
              </a:spcBef>
            </a:pPr>
            <a:r>
              <a:rPr lang="ru-RU" sz="1100">
                <a:solidFill>
                  <a:srgbClr val="000000"/>
                </a:solidFill>
                <a:latin typeface="KVVLBR+ArialMT"/>
                <a:ea typeface="KVVLBR+ArialMT"/>
                <a:cs typeface="KVVLBR+ArialMT"/>
              </a:rPr>
              <a:t>T.E.5.4</a:t>
            </a:r>
          </a:p>
        </p:txBody>
      </p:sp>
      <p:sp>
        <p:nvSpPr>
          <p:cNvPr id="32783" name="object 15"/>
          <p:cNvSpPr>
            <a:spLocks noChangeArrowheads="1"/>
          </p:cNvSpPr>
          <p:nvPr/>
        </p:nvSpPr>
        <p:spPr bwMode="auto">
          <a:xfrm>
            <a:off x="6630988" y="5913438"/>
            <a:ext cx="4691062" cy="3825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50"/>
              </a:lnSpc>
            </a:pPr>
            <a:r>
              <a:rPr lang="ru-RU" sz="11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4.22(b) Example of 5 Columnar Object with 4 Instances (rows)</a:t>
            </a:r>
          </a:p>
        </p:txBody>
      </p:sp>
      <p:sp>
        <p:nvSpPr>
          <p:cNvPr id="32784" name="object 16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930275" y="684213"/>
            <a:ext cx="11422063" cy="1381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875"/>
              </a:lnSpc>
            </a:pPr>
            <a:r>
              <a:rPr lang="ru-RU" sz="40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Multiple Instances of Aggregate Managed Object</a:t>
            </a: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930275" y="1573213"/>
            <a:ext cx="5302250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+--ipAddrTable (1.3.6.1.2.1.4.20)</a:t>
            </a:r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1209675" y="1878013"/>
            <a:ext cx="520700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</a:p>
        </p:txBody>
      </p:sp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1209675" y="2182813"/>
            <a:ext cx="2759075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+--ipAddrEntry(1)</a:t>
            </a:r>
          </a:p>
        </p:txBody>
      </p:sp>
      <p:sp>
        <p:nvSpPr>
          <p:cNvPr id="33799" name="object 7"/>
          <p:cNvSpPr>
            <a:spLocks noChangeArrowheads="1"/>
          </p:cNvSpPr>
          <p:nvPr/>
        </p:nvSpPr>
        <p:spPr bwMode="auto">
          <a:xfrm>
            <a:off x="1628775" y="2487613"/>
            <a:ext cx="3373438" cy="9842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| Index: ipAdEntAddr</a:t>
            </a:r>
          </a:p>
          <a:p>
            <a:pPr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</a:p>
        </p:txBody>
      </p:sp>
      <p:sp>
        <p:nvSpPr>
          <p:cNvPr id="33800" name="object 8"/>
          <p:cNvSpPr>
            <a:spLocks noChangeArrowheads="1"/>
          </p:cNvSpPr>
          <p:nvPr/>
        </p:nvSpPr>
        <p:spPr bwMode="auto">
          <a:xfrm>
            <a:off x="1628775" y="3097213"/>
            <a:ext cx="6103938" cy="15938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 -R-- IpAddr</a:t>
            </a:r>
          </a:p>
          <a:p>
            <a:pPr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 -R-- INTEGER ipAdEntIfIndex(2)</a:t>
            </a:r>
          </a:p>
          <a:p>
            <a:pPr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 -R-- IpAddr ipAdEntNetMask(3)</a:t>
            </a:r>
          </a:p>
          <a:p>
            <a:pPr>
              <a:lnSpc>
                <a:spcPts val="2338"/>
              </a:lnSpc>
              <a:spcBef>
                <a:spcPts val="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 -R-- INTEGER ipAdEntBcastAddr(4)</a:t>
            </a:r>
          </a:p>
        </p:txBody>
      </p:sp>
      <p:sp>
        <p:nvSpPr>
          <p:cNvPr id="33801" name="object 9"/>
          <p:cNvSpPr>
            <a:spLocks noChangeArrowheads="1"/>
          </p:cNvSpPr>
          <p:nvPr/>
        </p:nvSpPr>
        <p:spPr bwMode="auto">
          <a:xfrm>
            <a:off x="4283075" y="3097213"/>
            <a:ext cx="2339975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ipAdEntAddr(1)</a:t>
            </a:r>
          </a:p>
        </p:txBody>
      </p:sp>
      <p:sp>
        <p:nvSpPr>
          <p:cNvPr id="33802" name="object 10"/>
          <p:cNvSpPr>
            <a:spLocks noChangeArrowheads="1"/>
          </p:cNvSpPr>
          <p:nvPr/>
        </p:nvSpPr>
        <p:spPr bwMode="auto">
          <a:xfrm>
            <a:off x="7634288" y="3402013"/>
            <a:ext cx="3213100" cy="12890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Range: 1..2147483647</a:t>
            </a:r>
          </a:p>
          <a:p>
            <a:pPr>
              <a:lnSpc>
                <a:spcPts val="2338"/>
              </a:lnSpc>
              <a:spcBef>
                <a:spcPts val="2450"/>
              </a:spcBef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Range: 0..1</a:t>
            </a:r>
          </a:p>
        </p:txBody>
      </p:sp>
      <p:sp>
        <p:nvSpPr>
          <p:cNvPr id="33803" name="object 11"/>
          <p:cNvSpPr>
            <a:spLocks noChangeArrowheads="1"/>
          </p:cNvSpPr>
          <p:nvPr/>
        </p:nvSpPr>
        <p:spPr bwMode="auto">
          <a:xfrm>
            <a:off x="1628775" y="4316413"/>
            <a:ext cx="9315450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338"/>
              </a:lnSpc>
            </a:pPr>
            <a:r>
              <a:rPr lang="ru-RU" sz="20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+-- -R-- INTEGER ipAdEntReasmMaxSize(5) Range: 0..65535</a:t>
            </a:r>
          </a:p>
        </p:txBody>
      </p:sp>
      <p:sp>
        <p:nvSpPr>
          <p:cNvPr id="33804" name="object 12"/>
          <p:cNvSpPr>
            <a:spLocks noChangeArrowheads="1"/>
          </p:cNvSpPr>
          <p:nvPr/>
        </p:nvSpPr>
        <p:spPr bwMode="auto">
          <a:xfrm>
            <a:off x="930275" y="4856163"/>
            <a:ext cx="7732713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Columnar object ID of ipAdEntBcastAddr is (1.3.6.1.2.1.4.20.1.4):</a:t>
            </a:r>
          </a:p>
        </p:txBody>
      </p:sp>
      <p:sp>
        <p:nvSpPr>
          <p:cNvPr id="33805" name="object 13"/>
          <p:cNvSpPr>
            <a:spLocks noChangeArrowheads="1"/>
          </p:cNvSpPr>
          <p:nvPr/>
        </p:nvSpPr>
        <p:spPr bwMode="auto">
          <a:xfrm>
            <a:off x="930275" y="5414963"/>
            <a:ext cx="9331325" cy="541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6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iso org dod internet mgmt mib ip ipAddrTable ipAddrEntry ipAdEntBcastAddr</a:t>
            </a:r>
          </a:p>
        </p:txBody>
      </p:sp>
      <p:sp>
        <p:nvSpPr>
          <p:cNvPr id="33806" name="object 14"/>
          <p:cNvSpPr>
            <a:spLocks noChangeArrowheads="1"/>
          </p:cNvSpPr>
          <p:nvPr/>
        </p:nvSpPr>
        <p:spPr bwMode="auto">
          <a:xfrm>
            <a:off x="930275" y="5659438"/>
            <a:ext cx="1755775" cy="542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6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1 3 6 1</a:t>
            </a:r>
          </a:p>
        </p:txBody>
      </p:sp>
      <p:sp>
        <p:nvSpPr>
          <p:cNvPr id="33807" name="object 15"/>
          <p:cNvSpPr>
            <a:spLocks noChangeArrowheads="1"/>
          </p:cNvSpPr>
          <p:nvPr/>
        </p:nvSpPr>
        <p:spPr bwMode="auto">
          <a:xfrm>
            <a:off x="3487738" y="5659438"/>
            <a:ext cx="1638300" cy="542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6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2 1 4 20</a:t>
            </a:r>
          </a:p>
        </p:txBody>
      </p:sp>
      <p:sp>
        <p:nvSpPr>
          <p:cNvPr id="33808" name="object 16"/>
          <p:cNvSpPr>
            <a:spLocks noChangeArrowheads="1"/>
          </p:cNvSpPr>
          <p:nvPr/>
        </p:nvSpPr>
        <p:spPr bwMode="auto">
          <a:xfrm>
            <a:off x="5932488" y="5659438"/>
            <a:ext cx="415925" cy="542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6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</a:p>
        </p:txBody>
      </p:sp>
      <p:sp>
        <p:nvSpPr>
          <p:cNvPr id="33809" name="object 17"/>
          <p:cNvSpPr>
            <a:spLocks noChangeArrowheads="1"/>
          </p:cNvSpPr>
          <p:nvPr/>
        </p:nvSpPr>
        <p:spPr bwMode="auto">
          <a:xfrm>
            <a:off x="7265988" y="5659438"/>
            <a:ext cx="415925" cy="542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60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4</a:t>
            </a:r>
          </a:p>
        </p:txBody>
      </p:sp>
      <p:sp>
        <p:nvSpPr>
          <p:cNvPr id="33810" name="object 18"/>
          <p:cNvSpPr>
            <a:spLocks noChangeArrowheads="1"/>
          </p:cNvSpPr>
          <p:nvPr/>
        </p:nvSpPr>
        <p:spPr bwMode="auto">
          <a:xfrm>
            <a:off x="930275" y="6167438"/>
            <a:ext cx="5607050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4.23(a) Columnar objects under ipAddrEntry</a:t>
            </a:r>
          </a:p>
        </p:txBody>
      </p:sp>
      <p:sp>
        <p:nvSpPr>
          <p:cNvPr id="33811" name="object 19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9" name="object 3"/>
          <p:cNvSpPr>
            <a:spLocks noChangeArrowheads="1"/>
          </p:cNvSpPr>
          <p:nvPr/>
        </p:nvSpPr>
        <p:spPr bwMode="auto">
          <a:xfrm>
            <a:off x="930275" y="684213"/>
            <a:ext cx="11436350" cy="1381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875"/>
              </a:lnSpc>
            </a:pPr>
            <a:r>
              <a:rPr lang="ru-RU" sz="40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Multiple Instances of Aggregate Managed Object</a:t>
            </a: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819150" y="1419225"/>
            <a:ext cx="687387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Figure 4.23(b) Object instances of ipAddrTable (1.3.6.1.2.1.4.20)</a:t>
            </a:r>
          </a:p>
        </p:txBody>
      </p:sp>
      <p:sp>
        <p:nvSpPr>
          <p:cNvPr id="34821" name="object 5"/>
          <p:cNvSpPr>
            <a:spLocks noChangeArrowheads="1"/>
          </p:cNvSpPr>
          <p:nvPr/>
        </p:nvSpPr>
        <p:spPr bwMode="auto">
          <a:xfrm>
            <a:off x="1120775" y="1976438"/>
            <a:ext cx="1562100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ipAdEntAddr</a:t>
            </a:r>
          </a:p>
        </p:txBody>
      </p:sp>
      <p:sp>
        <p:nvSpPr>
          <p:cNvPr id="34822" name="object 6"/>
          <p:cNvSpPr>
            <a:spLocks noChangeArrowheads="1"/>
          </p:cNvSpPr>
          <p:nvPr/>
        </p:nvSpPr>
        <p:spPr bwMode="auto">
          <a:xfrm>
            <a:off x="2686050" y="1976438"/>
            <a:ext cx="175577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ipAdEntIfIndex</a:t>
            </a:r>
          </a:p>
        </p:txBody>
      </p:sp>
      <p:sp>
        <p:nvSpPr>
          <p:cNvPr id="34823" name="object 7"/>
          <p:cNvSpPr>
            <a:spLocks noChangeArrowheads="1"/>
          </p:cNvSpPr>
          <p:nvPr/>
        </p:nvSpPr>
        <p:spPr bwMode="auto">
          <a:xfrm>
            <a:off x="4556125" y="1976438"/>
            <a:ext cx="195897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IpAdEntNetMask</a:t>
            </a:r>
          </a:p>
        </p:txBody>
      </p:sp>
      <p:sp>
        <p:nvSpPr>
          <p:cNvPr id="34824" name="object 8"/>
          <p:cNvSpPr>
            <a:spLocks noChangeArrowheads="1"/>
          </p:cNvSpPr>
          <p:nvPr/>
        </p:nvSpPr>
        <p:spPr bwMode="auto">
          <a:xfrm>
            <a:off x="6778625" y="1976438"/>
            <a:ext cx="207327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IpAdEntBcastAddr</a:t>
            </a:r>
          </a:p>
        </p:txBody>
      </p:sp>
      <p:sp>
        <p:nvSpPr>
          <p:cNvPr id="34825" name="object 9"/>
          <p:cNvSpPr>
            <a:spLocks noChangeArrowheads="1"/>
          </p:cNvSpPr>
          <p:nvPr/>
        </p:nvSpPr>
        <p:spPr bwMode="auto">
          <a:xfrm>
            <a:off x="8950325" y="1976438"/>
            <a:ext cx="2522538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IpAdEntReasmMaxSize</a:t>
            </a:r>
          </a:p>
        </p:txBody>
      </p:sp>
      <p:sp>
        <p:nvSpPr>
          <p:cNvPr id="34826" name="object 10"/>
          <p:cNvSpPr>
            <a:spLocks noChangeArrowheads="1"/>
          </p:cNvSpPr>
          <p:nvPr/>
        </p:nvSpPr>
        <p:spPr bwMode="auto">
          <a:xfrm>
            <a:off x="1076325" y="2405063"/>
            <a:ext cx="1770063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123.45.2.1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123.45.3.4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165.8.9.25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9.96.8.138</a:t>
            </a:r>
          </a:p>
        </p:txBody>
      </p:sp>
      <p:sp>
        <p:nvSpPr>
          <p:cNvPr id="34827" name="object 11"/>
          <p:cNvSpPr>
            <a:spLocks noChangeArrowheads="1"/>
          </p:cNvSpPr>
          <p:nvPr/>
        </p:nvSpPr>
        <p:spPr bwMode="auto">
          <a:xfrm>
            <a:off x="3313113" y="2405063"/>
            <a:ext cx="611187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3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4</a:t>
            </a:r>
          </a:p>
        </p:txBody>
      </p:sp>
      <p:sp>
        <p:nvSpPr>
          <p:cNvPr id="34828" name="object 12"/>
          <p:cNvSpPr>
            <a:spLocks noChangeArrowheads="1"/>
          </p:cNvSpPr>
          <p:nvPr/>
        </p:nvSpPr>
        <p:spPr bwMode="auto">
          <a:xfrm>
            <a:off x="4479925" y="2405063"/>
            <a:ext cx="2235200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52400"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255.255.255.0</a:t>
            </a:r>
          </a:p>
          <a:p>
            <a:pPr marL="1524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255.255.0.0</a:t>
            </a:r>
          </a:p>
          <a:p>
            <a:pPr marL="1524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255.255.255.0</a:t>
            </a:r>
          </a:p>
          <a:p>
            <a:pPr marL="152400"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255.255.255.0</a:t>
            </a:r>
          </a:p>
        </p:txBody>
      </p:sp>
      <p:sp>
        <p:nvSpPr>
          <p:cNvPr id="34829" name="object 13"/>
          <p:cNvSpPr>
            <a:spLocks noChangeArrowheads="1"/>
          </p:cNvSpPr>
          <p:nvPr/>
        </p:nvSpPr>
        <p:spPr bwMode="auto">
          <a:xfrm>
            <a:off x="7564438" y="2405063"/>
            <a:ext cx="611187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</a:t>
            </a:r>
          </a:p>
        </p:txBody>
      </p:sp>
      <p:sp>
        <p:nvSpPr>
          <p:cNvPr id="34830" name="object 14"/>
          <p:cNvSpPr>
            <a:spLocks noChangeArrowheads="1"/>
          </p:cNvSpPr>
          <p:nvPr/>
        </p:nvSpPr>
        <p:spPr bwMode="auto">
          <a:xfrm>
            <a:off x="9648825" y="2405063"/>
            <a:ext cx="1230313" cy="192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12000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12000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10000</a:t>
            </a:r>
          </a:p>
          <a:p>
            <a:pPr>
              <a:lnSpc>
                <a:spcPts val="287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15000</a:t>
            </a:r>
          </a:p>
        </p:txBody>
      </p:sp>
      <p:sp>
        <p:nvSpPr>
          <p:cNvPr id="34831" name="object 15"/>
          <p:cNvSpPr>
            <a:spLocks noChangeArrowheads="1"/>
          </p:cNvSpPr>
          <p:nvPr/>
        </p:nvSpPr>
        <p:spPr bwMode="auto">
          <a:xfrm>
            <a:off x="6350000" y="4298950"/>
            <a:ext cx="5367338" cy="23558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57188">
              <a:lnSpc>
                <a:spcPts val="2925"/>
              </a:lnSpc>
            </a:pPr>
            <a:r>
              <a:rPr lang="ru-RU" sz="24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Object Identifier for Specific Instance</a:t>
            </a:r>
          </a:p>
          <a:p>
            <a:pPr marL="357188">
              <a:lnSpc>
                <a:spcPts val="2925"/>
              </a:lnSpc>
              <a:spcBef>
                <a:spcPts val="375"/>
              </a:spcBef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{1.3.6.1.2.1.4.20.1.1.123.45.3.4}</a:t>
            </a:r>
          </a:p>
          <a:p>
            <a:pPr marL="3571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{1.3.6.1.2.1.4.20.1.2.165.8.9.25}</a:t>
            </a:r>
          </a:p>
          <a:p>
            <a:pPr marL="3571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{1.3.6.1.2.1.4.20.1.4.123.45.2.1}</a:t>
            </a:r>
          </a:p>
          <a:p>
            <a:pPr marL="357188"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{1.3.6.1.2.1.4.20.1.5.9.96.8.138}</a:t>
            </a:r>
          </a:p>
        </p:txBody>
      </p:sp>
      <p:sp>
        <p:nvSpPr>
          <p:cNvPr id="34832" name="object 16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32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object 3"/>
          <p:cNvSpPr>
            <a:spLocks noChangeArrowheads="1"/>
          </p:cNvSpPr>
          <p:nvPr/>
        </p:nvSpPr>
        <p:spPr bwMode="auto">
          <a:xfrm>
            <a:off x="930275" y="649288"/>
            <a:ext cx="85502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SMI Definition STD 16 / 1155 RFC</a:t>
            </a:r>
          </a:p>
        </p:txBody>
      </p:sp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833438" y="1557338"/>
            <a:ext cx="4611687" cy="884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377950"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SMI DEFINITIONS ::= BEGIN</a:t>
            </a:r>
          </a:p>
          <a:p>
            <a:pPr marL="1377950">
              <a:lnSpc>
                <a:spcPts val="2100"/>
              </a:lnSpc>
              <a:spcBef>
                <a:spcPts val="50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EXPORTS -- EVERYTHING</a:t>
            </a:r>
          </a:p>
        </p:txBody>
      </p:sp>
      <p:sp>
        <p:nvSpPr>
          <p:cNvPr id="35845" name="object 5"/>
          <p:cNvSpPr>
            <a:spLocks noChangeArrowheads="1"/>
          </p:cNvSpPr>
          <p:nvPr/>
        </p:nvSpPr>
        <p:spPr bwMode="auto">
          <a:xfrm>
            <a:off x="3213100" y="2106613"/>
            <a:ext cx="8939213" cy="611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internet, directory, mgmt, experimental, private, enterprises,</a:t>
            </a: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3213100" y="2379663"/>
            <a:ext cx="8794750" cy="1158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OBJECT-TYPE, ObjectName, ObjectSyntax, SimpleSyntax,</a:t>
            </a:r>
          </a:p>
          <a:p>
            <a:pPr>
              <a:lnSpc>
                <a:spcPts val="2100"/>
              </a:lnSpc>
              <a:spcBef>
                <a:spcPts val="88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ApplicationSyntax, NetworkAddress, IpAddress, Counter, Gauge,</a:t>
            </a:r>
          </a:p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TimeTicks, Opaque;</a:t>
            </a: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2336800" y="3478213"/>
            <a:ext cx="3314700" cy="611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-- the path to the root</a:t>
            </a: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336800" y="4025900"/>
            <a:ext cx="8505825" cy="885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internet OBJECT IDENTIFIER ::= { iso org(3) dod(6) 1 }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directory OBJECT IDENTIFIER ::= { internet 1 }</a:t>
            </a: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2336800" y="4575175"/>
            <a:ext cx="7207250" cy="14335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mgmt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experimental OBJECT IDENTIFIER ::= { internet 3 }</a:t>
            </a:r>
          </a:p>
          <a:p>
            <a:pPr>
              <a:lnSpc>
                <a:spcPts val="2100"/>
              </a:lnSpc>
              <a:spcBef>
                <a:spcPts val="38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private OBJECT IDENTIFIER ::= { internet 4 }</a:t>
            </a:r>
          </a:p>
          <a:p>
            <a:pPr>
              <a:lnSpc>
                <a:spcPts val="2100"/>
              </a:lnSpc>
              <a:spcBef>
                <a:spcPts val="50"/>
              </a:spcBef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enterprises OBJECT IDENTIFIER ::= { private 1 }</a:t>
            </a: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4092575" y="4575175"/>
            <a:ext cx="5189538" cy="6111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00"/>
              </a:lnSpc>
            </a:pPr>
            <a:r>
              <a:rPr lang="ru-RU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OBJECT IDENTIFIER ::= { internet 2 }</a:t>
            </a: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930275" y="5911850"/>
            <a:ext cx="901700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Notes</a:t>
            </a:r>
          </a:p>
        </p:txBody>
      </p:sp>
      <p:sp>
        <p:nvSpPr>
          <p:cNvPr id="35852" name="object 12"/>
          <p:cNvSpPr>
            <a:spLocks noChangeArrowheads="1"/>
          </p:cNvSpPr>
          <p:nvPr/>
        </p:nvSpPr>
        <p:spPr bwMode="auto">
          <a:xfrm>
            <a:off x="930275" y="6184900"/>
            <a:ext cx="9852025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EXPORTS identifies the objects that any other module could import</a:t>
            </a:r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930275" y="649288"/>
            <a:ext cx="174783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MIB</a:t>
            </a: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8826500" y="1395413"/>
            <a:ext cx="652463" cy="5286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Internet</a:t>
            </a:r>
          </a:p>
          <a:p>
            <a:pPr>
              <a:lnSpc>
                <a:spcPts val="1275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{1 3 6 1}</a:t>
            </a:r>
          </a:p>
        </p:txBody>
      </p:sp>
      <p:sp>
        <p:nvSpPr>
          <p:cNvPr id="36869" name="object 5"/>
          <p:cNvSpPr>
            <a:spLocks noChangeArrowheads="1"/>
          </p:cNvSpPr>
          <p:nvPr/>
        </p:nvSpPr>
        <p:spPr bwMode="auto">
          <a:xfrm>
            <a:off x="930275" y="1822450"/>
            <a:ext cx="6457950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MIB-II (RFC 1213) is superset of MIB-I</a:t>
            </a:r>
          </a:p>
        </p:txBody>
      </p:sp>
      <p:sp>
        <p:nvSpPr>
          <p:cNvPr id="36870" name="object 6"/>
          <p:cNvSpPr>
            <a:spLocks noChangeArrowheads="1"/>
          </p:cNvSpPr>
          <p:nvPr/>
        </p:nvSpPr>
        <p:spPr bwMode="auto">
          <a:xfrm>
            <a:off x="930275" y="2335213"/>
            <a:ext cx="6176963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Related objects grouped into object</a:t>
            </a:r>
          </a:p>
        </p:txBody>
      </p:sp>
      <p:sp>
        <p:nvSpPr>
          <p:cNvPr id="36871" name="object 7"/>
          <p:cNvSpPr>
            <a:spLocks noChangeArrowheads="1"/>
          </p:cNvSpPr>
          <p:nvPr/>
        </p:nvSpPr>
        <p:spPr bwMode="auto">
          <a:xfrm>
            <a:off x="7124700" y="2447925"/>
            <a:ext cx="700088" cy="5286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74625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directory</a:t>
            </a:r>
          </a:p>
          <a:p>
            <a:pPr marL="174625">
              <a:lnSpc>
                <a:spcPts val="1275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(1)</a:t>
            </a:r>
          </a:p>
        </p:txBody>
      </p:sp>
      <p:sp>
        <p:nvSpPr>
          <p:cNvPr id="36872" name="object 8"/>
          <p:cNvSpPr>
            <a:spLocks noChangeArrowheads="1"/>
          </p:cNvSpPr>
          <p:nvPr/>
        </p:nvSpPr>
        <p:spPr bwMode="auto">
          <a:xfrm>
            <a:off x="8434388" y="2447925"/>
            <a:ext cx="527050" cy="5286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87313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mgmt</a:t>
            </a:r>
          </a:p>
          <a:p>
            <a:pPr marL="87313">
              <a:lnSpc>
                <a:spcPts val="1275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(2)</a:t>
            </a:r>
          </a:p>
        </p:txBody>
      </p:sp>
      <p:sp>
        <p:nvSpPr>
          <p:cNvPr id="36873" name="object 9"/>
          <p:cNvSpPr>
            <a:spLocks noChangeArrowheads="1"/>
          </p:cNvSpPr>
          <p:nvPr/>
        </p:nvSpPr>
        <p:spPr bwMode="auto">
          <a:xfrm>
            <a:off x="9451975" y="2447925"/>
            <a:ext cx="931863" cy="5286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90513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experimental</a:t>
            </a:r>
          </a:p>
          <a:p>
            <a:pPr marL="290513">
              <a:lnSpc>
                <a:spcPts val="1275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(3)</a:t>
            </a:r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10845800" y="2447925"/>
            <a:ext cx="588963" cy="5286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19063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private</a:t>
            </a:r>
          </a:p>
          <a:p>
            <a:pPr marL="119063">
              <a:lnSpc>
                <a:spcPts val="1275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(4)</a:t>
            </a:r>
          </a:p>
        </p:txBody>
      </p:sp>
      <p:sp>
        <p:nvSpPr>
          <p:cNvPr id="36875" name="object 11"/>
          <p:cNvSpPr>
            <a:spLocks noChangeArrowheads="1"/>
          </p:cNvSpPr>
          <p:nvPr/>
        </p:nvSpPr>
        <p:spPr bwMode="auto">
          <a:xfrm>
            <a:off x="1158875" y="2719388"/>
            <a:ext cx="152400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groups</a:t>
            </a:r>
          </a:p>
        </p:txBody>
      </p:sp>
      <p:sp>
        <p:nvSpPr>
          <p:cNvPr id="36876" name="object 12"/>
          <p:cNvSpPr>
            <a:spLocks noChangeArrowheads="1"/>
          </p:cNvSpPr>
          <p:nvPr/>
        </p:nvSpPr>
        <p:spPr bwMode="auto">
          <a:xfrm>
            <a:off x="930275" y="3230563"/>
            <a:ext cx="6210300" cy="17351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28600"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MIB module comprises module</a:t>
            </a:r>
          </a:p>
          <a:p>
            <a:pPr marL="228600">
              <a:lnSpc>
                <a:spcPts val="3025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name, imports from other modules,</a:t>
            </a:r>
          </a:p>
          <a:p>
            <a:pPr marL="228600">
              <a:lnSpc>
                <a:spcPts val="30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and definitions of current module</a:t>
            </a:r>
          </a:p>
        </p:txBody>
      </p:sp>
      <p:sp>
        <p:nvSpPr>
          <p:cNvPr id="36877" name="object 13"/>
          <p:cNvSpPr>
            <a:spLocks noChangeArrowheads="1"/>
          </p:cNvSpPr>
          <p:nvPr/>
        </p:nvSpPr>
        <p:spPr bwMode="auto">
          <a:xfrm>
            <a:off x="8432800" y="3262313"/>
            <a:ext cx="527050" cy="5286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85725">
              <a:lnSpc>
                <a:spcPts val="1300"/>
              </a:lnSpc>
            </a:pPr>
            <a:r>
              <a:rPr lang="ru-RU" sz="10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mib-2</a:t>
            </a:r>
          </a:p>
          <a:p>
            <a:pPr marL="85725">
              <a:lnSpc>
                <a:spcPts val="1275"/>
              </a:lnSpc>
            </a:pPr>
            <a:r>
              <a:rPr lang="ru-RU" sz="10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(1)</a:t>
            </a:r>
          </a:p>
        </p:txBody>
      </p:sp>
      <p:sp>
        <p:nvSpPr>
          <p:cNvPr id="36878" name="object 14"/>
          <p:cNvSpPr>
            <a:spLocks noChangeArrowheads="1"/>
          </p:cNvSpPr>
          <p:nvPr/>
        </p:nvSpPr>
        <p:spPr bwMode="auto">
          <a:xfrm>
            <a:off x="6996113" y="4097338"/>
            <a:ext cx="771525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system (1)</a:t>
            </a:r>
          </a:p>
        </p:txBody>
      </p:sp>
      <p:sp>
        <p:nvSpPr>
          <p:cNvPr id="36879" name="object 15"/>
          <p:cNvSpPr>
            <a:spLocks noChangeArrowheads="1"/>
          </p:cNvSpPr>
          <p:nvPr/>
        </p:nvSpPr>
        <p:spPr bwMode="auto">
          <a:xfrm>
            <a:off x="10271125" y="4097338"/>
            <a:ext cx="75565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snmp (11)</a:t>
            </a:r>
          </a:p>
        </p:txBody>
      </p:sp>
      <p:sp>
        <p:nvSpPr>
          <p:cNvPr id="36880" name="object 16"/>
          <p:cNvSpPr>
            <a:spLocks noChangeArrowheads="1"/>
          </p:cNvSpPr>
          <p:nvPr/>
        </p:nvSpPr>
        <p:spPr bwMode="auto">
          <a:xfrm>
            <a:off x="7042150" y="4302125"/>
            <a:ext cx="928688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interfaces (2)</a:t>
            </a:r>
          </a:p>
        </p:txBody>
      </p:sp>
      <p:sp>
        <p:nvSpPr>
          <p:cNvPr id="36881" name="object 17"/>
          <p:cNvSpPr>
            <a:spLocks noChangeArrowheads="1"/>
          </p:cNvSpPr>
          <p:nvPr/>
        </p:nvSpPr>
        <p:spPr bwMode="auto">
          <a:xfrm>
            <a:off x="9758363" y="4302125"/>
            <a:ext cx="1152525" cy="5699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93675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transmission (10)</a:t>
            </a:r>
          </a:p>
          <a:p>
            <a:pPr marL="193675">
              <a:lnSpc>
                <a:spcPts val="1300"/>
              </a:lnSpc>
              <a:spcBef>
                <a:spcPts val="288"/>
              </a:spcBef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cmot (9)</a:t>
            </a:r>
          </a:p>
        </p:txBody>
      </p:sp>
      <p:sp>
        <p:nvSpPr>
          <p:cNvPr id="36882" name="object 18"/>
          <p:cNvSpPr>
            <a:spLocks noChangeArrowheads="1"/>
          </p:cNvSpPr>
          <p:nvPr/>
        </p:nvSpPr>
        <p:spPr bwMode="auto">
          <a:xfrm>
            <a:off x="930275" y="4508500"/>
            <a:ext cx="4848225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RFC 1213 defines 11 groups</a:t>
            </a:r>
          </a:p>
        </p:txBody>
      </p:sp>
      <p:sp>
        <p:nvSpPr>
          <p:cNvPr id="36883" name="object 19"/>
          <p:cNvSpPr>
            <a:spLocks noChangeArrowheads="1"/>
          </p:cNvSpPr>
          <p:nvPr/>
        </p:nvSpPr>
        <p:spPr bwMode="auto">
          <a:xfrm>
            <a:off x="7681913" y="4505325"/>
            <a:ext cx="900112" cy="7731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11138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at (3)</a:t>
            </a:r>
          </a:p>
          <a:p>
            <a:pPr marL="211138">
              <a:lnSpc>
                <a:spcPts val="1300"/>
              </a:lnSpc>
              <a:spcBef>
                <a:spcPts val="288"/>
              </a:spcBef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ip (4)</a:t>
            </a:r>
          </a:p>
          <a:p>
            <a:pPr marL="211138">
              <a:lnSpc>
                <a:spcPts val="1300"/>
              </a:lnSpc>
              <a:spcBef>
                <a:spcPts val="288"/>
              </a:spcBef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icmp (5)</a:t>
            </a:r>
          </a:p>
        </p:txBody>
      </p:sp>
      <p:sp>
        <p:nvSpPr>
          <p:cNvPr id="36884" name="object 20"/>
          <p:cNvSpPr>
            <a:spLocks noChangeArrowheads="1"/>
          </p:cNvSpPr>
          <p:nvPr/>
        </p:nvSpPr>
        <p:spPr bwMode="auto">
          <a:xfrm>
            <a:off x="9412288" y="4708525"/>
            <a:ext cx="800100" cy="5699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14313"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egp (8)</a:t>
            </a:r>
          </a:p>
          <a:p>
            <a:pPr marL="214313">
              <a:lnSpc>
                <a:spcPts val="1300"/>
              </a:lnSpc>
              <a:spcBef>
                <a:spcPts val="288"/>
              </a:spcBef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udp (7)</a:t>
            </a:r>
          </a:p>
        </p:txBody>
      </p:sp>
      <p:sp>
        <p:nvSpPr>
          <p:cNvPr id="36885" name="object 21"/>
          <p:cNvSpPr>
            <a:spLocks noChangeArrowheads="1"/>
          </p:cNvSpPr>
          <p:nvPr/>
        </p:nvSpPr>
        <p:spPr bwMode="auto">
          <a:xfrm>
            <a:off x="8739188" y="5116513"/>
            <a:ext cx="555625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00"/>
              </a:lnSpc>
            </a:pPr>
            <a:r>
              <a:rPr lang="ru-RU" sz="1000">
                <a:solidFill>
                  <a:srgbClr val="000000"/>
                </a:solidFill>
                <a:cs typeface="Calibri" pitchFamily="34" charset="0"/>
              </a:rPr>
              <a:t>tcp (6)</a:t>
            </a:r>
          </a:p>
        </p:txBody>
      </p:sp>
      <p:sp>
        <p:nvSpPr>
          <p:cNvPr id="36886" name="object 22"/>
          <p:cNvSpPr>
            <a:spLocks noChangeArrowheads="1"/>
          </p:cNvSpPr>
          <p:nvPr/>
        </p:nvSpPr>
        <p:spPr bwMode="auto">
          <a:xfrm>
            <a:off x="7966075" y="5924550"/>
            <a:ext cx="2155825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300"/>
              </a:lnSpc>
            </a:pPr>
            <a:r>
              <a:rPr lang="ru-RU" sz="10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4.26 Internet MIB-II Group</a:t>
            </a:r>
          </a:p>
        </p:txBody>
      </p:sp>
      <p:sp>
        <p:nvSpPr>
          <p:cNvPr id="36887" name="object 23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34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930275" y="649288"/>
            <a:ext cx="398938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LAN</a:t>
            </a: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7712075" y="1027113"/>
            <a:ext cx="1625600" cy="7651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73075">
              <a:lnSpc>
                <a:spcPts val="1863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NMS</a:t>
            </a:r>
          </a:p>
          <a:p>
            <a:pPr marL="473075">
              <a:lnSpc>
                <a:spcPts val="1825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192.168.252.110</a:t>
            </a: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7861300" y="1720850"/>
            <a:ext cx="1330325" cy="5318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172.17.252.1</a:t>
            </a:r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930275" y="1822450"/>
            <a:ext cx="5302250" cy="21193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28600"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NMS on subnet 192.168.252.1</a:t>
            </a:r>
          </a:p>
          <a:p>
            <a:pPr marL="228600">
              <a:lnSpc>
                <a:spcPts val="3025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manages the router and the</a:t>
            </a:r>
          </a:p>
          <a:p>
            <a:pPr marL="228600">
              <a:lnSpc>
                <a:spcPts val="30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hubs on subnet 172.16.46.1</a:t>
            </a:r>
          </a:p>
          <a:p>
            <a:pPr marL="228600">
              <a:lnSpc>
                <a:spcPts val="3013"/>
              </a:lnSpc>
            </a:pP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across the backbone network</a:t>
            </a:r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8035925" y="2630488"/>
            <a:ext cx="977900" cy="531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Router 2</a:t>
            </a:r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7640638" y="3249613"/>
            <a:ext cx="1797050" cy="531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Backbone Network</a:t>
            </a:r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8035925" y="4379913"/>
            <a:ext cx="977900" cy="531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Router 1</a:t>
            </a:r>
          </a:p>
        </p:txBody>
      </p:sp>
      <p:sp>
        <p:nvSpPr>
          <p:cNvPr id="6154" name="object 10"/>
          <p:cNvSpPr>
            <a:spLocks noChangeArrowheads="1"/>
          </p:cNvSpPr>
          <p:nvPr/>
        </p:nvSpPr>
        <p:spPr bwMode="auto">
          <a:xfrm>
            <a:off x="7910513" y="4668838"/>
            <a:ext cx="1231900" cy="5349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88"/>
              </a:lnSpc>
            </a:pPr>
            <a:r>
              <a:rPr lang="ru-RU" sz="1500">
                <a:solidFill>
                  <a:srgbClr val="000000"/>
                </a:solidFill>
                <a:cs typeface="Calibri" pitchFamily="34" charset="0"/>
              </a:rPr>
              <a:t>172.16.46.1</a:t>
            </a:r>
          </a:p>
        </p:txBody>
      </p:sp>
      <p:sp>
        <p:nvSpPr>
          <p:cNvPr id="6155" name="object 11"/>
          <p:cNvSpPr>
            <a:spLocks noChangeArrowheads="1"/>
          </p:cNvSpPr>
          <p:nvPr/>
        </p:nvSpPr>
        <p:spPr bwMode="auto">
          <a:xfrm>
            <a:off x="6515100" y="4992688"/>
            <a:ext cx="1027113" cy="6397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93675">
              <a:lnSpc>
                <a:spcPts val="1550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Hub 1</a:t>
            </a:r>
          </a:p>
          <a:p>
            <a:pPr marL="193675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172.16.46.2</a:t>
            </a:r>
          </a:p>
        </p:txBody>
      </p:sp>
      <p:sp>
        <p:nvSpPr>
          <p:cNvPr id="6156" name="object 12"/>
          <p:cNvSpPr>
            <a:spLocks noChangeArrowheads="1"/>
          </p:cNvSpPr>
          <p:nvPr/>
        </p:nvSpPr>
        <p:spPr bwMode="auto">
          <a:xfrm>
            <a:off x="9431338" y="4992688"/>
            <a:ext cx="1027112" cy="6397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93675">
              <a:lnSpc>
                <a:spcPts val="1550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Hub 2</a:t>
            </a:r>
          </a:p>
          <a:p>
            <a:pPr marL="193675">
              <a:lnSpc>
                <a:spcPts val="1525"/>
              </a:lnSpc>
            </a:pPr>
            <a:r>
              <a:rPr lang="ru-RU" sz="1300">
                <a:solidFill>
                  <a:srgbClr val="000000"/>
                </a:solidFill>
                <a:cs typeface="Calibri" pitchFamily="34" charset="0"/>
              </a:rPr>
              <a:t>172.16.46.3</a:t>
            </a:r>
          </a:p>
        </p:txBody>
      </p:sp>
      <p:sp>
        <p:nvSpPr>
          <p:cNvPr id="6157" name="object 13"/>
          <p:cNvSpPr>
            <a:spLocks noChangeArrowheads="1"/>
          </p:cNvSpPr>
          <p:nvPr/>
        </p:nvSpPr>
        <p:spPr bwMode="auto">
          <a:xfrm>
            <a:off x="6996113" y="5986463"/>
            <a:ext cx="3178175" cy="531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863"/>
              </a:lnSpc>
            </a:pPr>
            <a:r>
              <a:rPr lang="ru-RU" sz="15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4.1 Managed LAN Network</a:t>
            </a:r>
          </a:p>
        </p:txBody>
      </p:sp>
      <p:sp>
        <p:nvSpPr>
          <p:cNvPr id="6158" name="object 14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930275" y="649288"/>
            <a:ext cx="89852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Hub: System Information</a:t>
            </a:r>
          </a:p>
        </p:txBody>
      </p:sp>
      <p:sp>
        <p:nvSpPr>
          <p:cNvPr id="7172" name="object 4"/>
          <p:cNvSpPr>
            <a:spLocks noChangeArrowheads="1"/>
          </p:cNvSpPr>
          <p:nvPr/>
        </p:nvSpPr>
        <p:spPr bwMode="auto">
          <a:xfrm>
            <a:off x="930275" y="1782763"/>
            <a:ext cx="3067050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Information obtained</a:t>
            </a:r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4268788" y="1782763"/>
            <a:ext cx="7912100" cy="22066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Title: System Information: 172.16.46.2</a:t>
            </a:r>
          </a:p>
          <a:p>
            <a:pPr>
              <a:lnSpc>
                <a:spcPts val="2675"/>
              </a:lnSpc>
              <a:spcBef>
                <a:spcPts val="100"/>
              </a:spcBef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Name or IP Address: 172.16.46.2</a:t>
            </a:r>
          </a:p>
          <a:p>
            <a:pPr>
              <a:lnSpc>
                <a:spcPts val="2675"/>
              </a:lnSpc>
              <a:spcBef>
                <a:spcPts val="163"/>
              </a:spcBef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System Name:</a:t>
            </a:r>
          </a:p>
          <a:p>
            <a:pPr>
              <a:lnSpc>
                <a:spcPts val="2675"/>
              </a:lnSpc>
              <a:spcBef>
                <a:spcPts val="125"/>
              </a:spcBef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System Description: 3Com LinkBuilder FMS, SW version:3.02</a:t>
            </a:r>
          </a:p>
          <a:p>
            <a:pPr>
              <a:lnSpc>
                <a:spcPts val="2675"/>
              </a:lnSpc>
              <a:spcBef>
                <a:spcPts val="150"/>
              </a:spcBef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System Contact:</a:t>
            </a:r>
          </a:p>
        </p:txBody>
      </p:sp>
      <p:sp>
        <p:nvSpPr>
          <p:cNvPr id="7174" name="object 6"/>
          <p:cNvSpPr>
            <a:spLocks noChangeArrowheads="1"/>
          </p:cNvSpPr>
          <p:nvPr/>
        </p:nvSpPr>
        <p:spPr bwMode="auto">
          <a:xfrm>
            <a:off x="1158875" y="2017713"/>
            <a:ext cx="2362200" cy="7604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querying the hub</a:t>
            </a:r>
          </a:p>
        </p:txBody>
      </p:sp>
      <p:sp>
        <p:nvSpPr>
          <p:cNvPr id="7175" name="object 7"/>
          <p:cNvSpPr>
            <a:spLocks noChangeArrowheads="1"/>
          </p:cNvSpPr>
          <p:nvPr/>
        </p:nvSpPr>
        <p:spPr bwMode="auto">
          <a:xfrm>
            <a:off x="930275" y="2379663"/>
            <a:ext cx="3586163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Data truly reflects what is</a:t>
            </a:r>
          </a:p>
        </p:txBody>
      </p:sp>
      <p:sp>
        <p:nvSpPr>
          <p:cNvPr id="7176" name="object 8"/>
          <p:cNvSpPr>
            <a:spLocks noChangeArrowheads="1"/>
          </p:cNvSpPr>
          <p:nvPr/>
        </p:nvSpPr>
        <p:spPr bwMode="auto">
          <a:xfrm>
            <a:off x="1158875" y="2614613"/>
            <a:ext cx="2360613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stored in the hub</a:t>
            </a:r>
          </a:p>
        </p:txBody>
      </p:sp>
      <p:sp>
        <p:nvSpPr>
          <p:cNvPr id="7177" name="object 9"/>
          <p:cNvSpPr>
            <a:spLocks noChangeArrowheads="1"/>
          </p:cNvSpPr>
          <p:nvPr/>
        </p:nvSpPr>
        <p:spPr bwMode="auto">
          <a:xfrm>
            <a:off x="4268788" y="3590925"/>
            <a:ext cx="2328862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System Location:</a:t>
            </a:r>
          </a:p>
        </p:txBody>
      </p:sp>
      <p:sp>
        <p:nvSpPr>
          <p:cNvPr id="7178" name="object 10"/>
          <p:cNvSpPr>
            <a:spLocks noChangeArrowheads="1"/>
          </p:cNvSpPr>
          <p:nvPr/>
        </p:nvSpPr>
        <p:spPr bwMode="auto">
          <a:xfrm>
            <a:off x="4268788" y="3954463"/>
            <a:ext cx="2422525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System Object ID:</a:t>
            </a:r>
          </a:p>
        </p:txBody>
      </p:sp>
      <p:sp>
        <p:nvSpPr>
          <p:cNvPr id="7179" name="object 11"/>
          <p:cNvSpPr>
            <a:spLocks noChangeArrowheads="1"/>
          </p:cNvSpPr>
          <p:nvPr/>
        </p:nvSpPr>
        <p:spPr bwMode="auto">
          <a:xfrm>
            <a:off x="4268788" y="4187825"/>
            <a:ext cx="6294437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iso.org.dod.internet.private.enterprises.43.1.8.5</a:t>
            </a:r>
          </a:p>
        </p:txBody>
      </p:sp>
      <p:sp>
        <p:nvSpPr>
          <p:cNvPr id="7180" name="object 12"/>
          <p:cNvSpPr>
            <a:spLocks noChangeArrowheads="1"/>
          </p:cNvSpPr>
          <p:nvPr/>
        </p:nvSpPr>
        <p:spPr bwMode="auto">
          <a:xfrm>
            <a:off x="4268788" y="4549775"/>
            <a:ext cx="7440612" cy="7604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>
                <a:solidFill>
                  <a:srgbClr val="000000"/>
                </a:solidFill>
                <a:cs typeface="Calibri" pitchFamily="34" charset="0"/>
              </a:rPr>
              <a:t>System Up Time: (2475380437) 286 days, 12:03:24.37</a:t>
            </a:r>
          </a:p>
        </p:txBody>
      </p:sp>
      <p:sp>
        <p:nvSpPr>
          <p:cNvPr id="7181" name="object 13"/>
          <p:cNvSpPr>
            <a:spLocks noChangeArrowheads="1"/>
          </p:cNvSpPr>
          <p:nvPr/>
        </p:nvSpPr>
        <p:spPr bwMode="auto">
          <a:xfrm>
            <a:off x="4268788" y="5273675"/>
            <a:ext cx="7096125" cy="758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675"/>
              </a:lnSpc>
            </a:pPr>
            <a:r>
              <a:rPr lang="ru-RU" sz="2200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4.2(a) System Information on 172.16.46.2 Hub</a:t>
            </a:r>
          </a:p>
        </p:txBody>
      </p:sp>
      <p:sp>
        <p:nvSpPr>
          <p:cNvPr id="7182" name="object 14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object 3"/>
          <p:cNvSpPr>
            <a:spLocks noChangeArrowheads="1"/>
          </p:cNvSpPr>
          <p:nvPr/>
        </p:nvSpPr>
        <p:spPr bwMode="auto">
          <a:xfrm>
            <a:off x="930275" y="649288"/>
            <a:ext cx="965993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Router: System Information</a:t>
            </a:r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1049338" y="1817688"/>
            <a:ext cx="4930775" cy="8969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Title: System Information: router1.gatech.edu</a:t>
            </a:r>
          </a:p>
          <a:p>
            <a:pPr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Name or IP Address: 172.16.252.1</a:t>
            </a: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1049338" y="2366963"/>
            <a:ext cx="1608137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System Name</a:t>
            </a: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2879725" y="2366963"/>
            <a:ext cx="2297113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: router1.gatech.edu</a:t>
            </a:r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1049338" y="2641600"/>
            <a:ext cx="7353300" cy="19939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28800"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System Description : Cisco Internetwork Operating System Software</a:t>
            </a:r>
          </a:p>
          <a:p>
            <a:pPr marL="1828800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: IOS (tm) 7000 Software (C7000-JS-M), Version</a:t>
            </a:r>
          </a:p>
          <a:p>
            <a:pPr marL="1828800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: 11.2(6),RELEASE SOFTWARE (ge1)</a:t>
            </a:r>
          </a:p>
          <a:p>
            <a:pPr marL="1828800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: Copyright (c) 1986-1997 by Cisco Systems, Inc.</a:t>
            </a:r>
          </a:p>
          <a:p>
            <a:pPr marL="1828800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: Compiled Tue 06-May-97 19:11 by kuong</a:t>
            </a:r>
          </a:p>
          <a:p>
            <a:pPr marL="1828800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System Contact</a:t>
            </a:r>
          </a:p>
        </p:txBody>
      </p:sp>
      <p:sp>
        <p:nvSpPr>
          <p:cNvPr id="8200" name="object 8"/>
          <p:cNvSpPr>
            <a:spLocks noChangeArrowheads="1"/>
          </p:cNvSpPr>
          <p:nvPr/>
        </p:nvSpPr>
        <p:spPr bwMode="auto">
          <a:xfrm>
            <a:off x="1049338" y="4286250"/>
            <a:ext cx="1843087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0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System Location</a:t>
            </a:r>
          </a:p>
        </p:txBody>
      </p:sp>
      <p:sp>
        <p:nvSpPr>
          <p:cNvPr id="8201" name="object 9"/>
          <p:cNvSpPr>
            <a:spLocks noChangeArrowheads="1"/>
          </p:cNvSpPr>
          <p:nvPr/>
        </p:nvSpPr>
        <p:spPr bwMode="auto">
          <a:xfrm>
            <a:off x="2879725" y="4286250"/>
            <a:ext cx="404813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0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:</a:t>
            </a:r>
          </a:p>
        </p:txBody>
      </p:sp>
      <p:sp>
        <p:nvSpPr>
          <p:cNvPr id="8202" name="object 10"/>
          <p:cNvSpPr>
            <a:spLocks noChangeArrowheads="1"/>
          </p:cNvSpPr>
          <p:nvPr/>
        </p:nvSpPr>
        <p:spPr bwMode="auto">
          <a:xfrm>
            <a:off x="1049338" y="4562475"/>
            <a:ext cx="8682037" cy="1169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985963">
              <a:lnSpc>
                <a:spcPts val="2188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System Object ID : iso.org.dod.internet.private.enterprises.cisco.ciscoProducts.</a:t>
            </a:r>
          </a:p>
          <a:p>
            <a:pPr marL="1985963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cisco 7000</a:t>
            </a:r>
          </a:p>
          <a:p>
            <a:pPr marL="1985963">
              <a:lnSpc>
                <a:spcPts val="2150"/>
              </a:lnSpc>
            </a:pPr>
            <a:r>
              <a:rPr lang="ru-RU">
                <a:solidFill>
                  <a:srgbClr val="000000"/>
                </a:solidFill>
                <a:cs typeface="Calibri" pitchFamily="34" charset="0"/>
              </a:rPr>
              <a:t>System Up Time : (315131795) 36 days, 11:21:57.95</a:t>
            </a:r>
          </a:p>
        </p:txBody>
      </p:sp>
      <p:sp>
        <p:nvSpPr>
          <p:cNvPr id="8203" name="object 11"/>
          <p:cNvSpPr>
            <a:spLocks noChangeArrowheads="1"/>
          </p:cNvSpPr>
          <p:nvPr/>
        </p:nvSpPr>
        <p:spPr bwMode="auto">
          <a:xfrm>
            <a:off x="1049338" y="5659438"/>
            <a:ext cx="4738687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00"/>
              </a:lnSpc>
            </a:pPr>
            <a:r>
              <a:rPr lang="ru-RU" b="1">
                <a:solidFill>
                  <a:srgbClr val="000000"/>
                </a:solidFill>
                <a:latin typeface="NQTBSD+CALIBRI,Bold"/>
                <a:ea typeface="NQTBSD+CALIBRI,Bold"/>
                <a:cs typeface="NQTBSD+CALIBRI,Bold"/>
              </a:rPr>
              <a:t>Figure 4.2(c) System Information on Router</a:t>
            </a:r>
          </a:p>
        </p:txBody>
      </p:sp>
      <p:sp>
        <p:nvSpPr>
          <p:cNvPr id="8204" name="object 12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930275" y="649288"/>
            <a:ext cx="78152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Hub: Port Addresses</a:t>
            </a:r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906463" y="1820863"/>
            <a:ext cx="3532187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Index Interface IP address</a:t>
            </a:r>
          </a:p>
        </p:txBody>
      </p:sp>
      <p:sp>
        <p:nvSpPr>
          <p:cNvPr id="9221" name="object 5"/>
          <p:cNvSpPr>
            <a:spLocks noChangeArrowheads="1"/>
          </p:cNvSpPr>
          <p:nvPr/>
        </p:nvSpPr>
        <p:spPr bwMode="auto">
          <a:xfrm>
            <a:off x="4957763" y="1820863"/>
            <a:ext cx="1303337" cy="9969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Network</a:t>
            </a:r>
          </a:p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Mask</a:t>
            </a: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6945313" y="1820863"/>
            <a:ext cx="2932112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Network Address Link</a:t>
            </a:r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9064625" y="2125663"/>
            <a:ext cx="1230313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Address</a:t>
            </a:r>
          </a:p>
        </p:txBody>
      </p:sp>
      <p:sp>
        <p:nvSpPr>
          <p:cNvPr id="9224" name="object 8"/>
          <p:cNvSpPr>
            <a:spLocks noChangeArrowheads="1"/>
          </p:cNvSpPr>
          <p:nvPr/>
        </p:nvSpPr>
        <p:spPr bwMode="auto">
          <a:xfrm>
            <a:off x="906463" y="2430463"/>
            <a:ext cx="611187" cy="1200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</a:t>
            </a:r>
          </a:p>
          <a:p>
            <a:pPr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</a:t>
            </a:r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1660525" y="2430463"/>
            <a:ext cx="9591675" cy="1200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3Com 172.16.46.2</a:t>
            </a:r>
          </a:p>
          <a:p>
            <a:pPr>
              <a:lnSpc>
                <a:spcPts val="2913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3Com 192.168.101.1 255.255.255.0 192.168.101.0 &lt;none&gt;</a:t>
            </a:r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4957763" y="2430463"/>
            <a:ext cx="395605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255.255.255.0 172.16 46.0</a:t>
            </a:r>
          </a:p>
        </p:txBody>
      </p:sp>
      <p:sp>
        <p:nvSpPr>
          <p:cNvPr id="9227" name="object 11"/>
          <p:cNvSpPr>
            <a:spLocks noChangeArrowheads="1"/>
          </p:cNvSpPr>
          <p:nvPr/>
        </p:nvSpPr>
        <p:spPr bwMode="auto">
          <a:xfrm>
            <a:off x="9064625" y="2430463"/>
            <a:ext cx="2608263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0x08004E07C25C</a:t>
            </a:r>
          </a:p>
        </p:txBody>
      </p:sp>
      <p:sp>
        <p:nvSpPr>
          <p:cNvPr id="9228" name="object 12"/>
          <p:cNvSpPr>
            <a:spLocks noChangeArrowheads="1"/>
          </p:cNvSpPr>
          <p:nvPr/>
        </p:nvSpPr>
        <p:spPr bwMode="auto">
          <a:xfrm>
            <a:off x="930275" y="3898900"/>
            <a:ext cx="8858250" cy="18208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Information acquired by the NMS on hub interfaces</a:t>
            </a:r>
          </a:p>
          <a:p>
            <a:pPr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Index refers to the interface on the hub</a:t>
            </a:r>
          </a:p>
          <a:p>
            <a:pPr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Link address is the MAC address</a:t>
            </a:r>
          </a:p>
        </p:txBody>
      </p:sp>
      <p:sp>
        <p:nvSpPr>
          <p:cNvPr id="9229" name="object 13"/>
          <p:cNvSpPr>
            <a:spLocks noChangeArrowheads="1"/>
          </p:cNvSpPr>
          <p:nvPr/>
        </p:nvSpPr>
        <p:spPr bwMode="auto">
          <a:xfrm>
            <a:off x="930275" y="5180013"/>
            <a:ext cx="6075363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The second row data is a serial link</a:t>
            </a:r>
          </a:p>
        </p:txBody>
      </p:sp>
      <p:sp>
        <p:nvSpPr>
          <p:cNvPr id="9230" name="object 14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object 3"/>
          <p:cNvSpPr>
            <a:spLocks noChangeArrowheads="1"/>
          </p:cNvSpPr>
          <p:nvPr/>
        </p:nvSpPr>
        <p:spPr bwMode="auto">
          <a:xfrm>
            <a:off x="930275" y="649288"/>
            <a:ext cx="84899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Managed Router: Port Addresses</a:t>
            </a:r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906463" y="1820863"/>
            <a:ext cx="2076450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Index Interface</a:t>
            </a:r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3313113" y="1820863"/>
            <a:ext cx="1458912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IP address</a:t>
            </a:r>
          </a:p>
        </p:txBody>
      </p:sp>
      <p:sp>
        <p:nvSpPr>
          <p:cNvPr id="10246" name="object 6"/>
          <p:cNvSpPr>
            <a:spLocks noChangeArrowheads="1"/>
          </p:cNvSpPr>
          <p:nvPr/>
        </p:nvSpPr>
        <p:spPr bwMode="auto">
          <a:xfrm>
            <a:off x="5168900" y="1820863"/>
            <a:ext cx="1303338" cy="9969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Network</a:t>
            </a:r>
          </a:p>
          <a:p>
            <a:pPr>
              <a:lnSpc>
                <a:spcPts val="2400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Mask</a:t>
            </a: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6945313" y="1820863"/>
            <a:ext cx="2932112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Network Address Link</a:t>
            </a: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9064625" y="2125663"/>
            <a:ext cx="1230313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 b="1">
                <a:solidFill>
                  <a:srgbClr val="FFFFFF"/>
                </a:solidFill>
                <a:latin typeface="NQTBSD+CALIBRI,Bold"/>
                <a:ea typeface="NQTBSD+CALIBRI,Bold"/>
                <a:cs typeface="NQTBSD+CALIBRI,Bold"/>
              </a:rPr>
              <a:t>Address</a:t>
            </a:r>
          </a:p>
        </p:txBody>
      </p:sp>
      <p:sp>
        <p:nvSpPr>
          <p:cNvPr id="10249" name="object 9"/>
          <p:cNvSpPr>
            <a:spLocks noChangeArrowheads="1"/>
          </p:cNvSpPr>
          <p:nvPr/>
        </p:nvSpPr>
        <p:spPr bwMode="auto">
          <a:xfrm>
            <a:off x="906463" y="2432050"/>
            <a:ext cx="639762" cy="2174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23</a:t>
            </a:r>
          </a:p>
          <a:p>
            <a:pPr>
              <a:lnSpc>
                <a:spcPts val="2438"/>
              </a:lnSpc>
              <a:spcBef>
                <a:spcPts val="51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25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13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16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9</a:t>
            </a:r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1660525" y="2432050"/>
            <a:ext cx="3379788" cy="2174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LEC.1.0</a:t>
            </a:r>
          </a:p>
          <a:p>
            <a:pPr>
              <a:lnSpc>
                <a:spcPts val="2438"/>
              </a:lnSpc>
              <a:spcBef>
                <a:spcPts val="51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LEC.3.9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Ethernet 2/0 172.16..46.1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Ethernet 2/3 172.16.49.1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Ethernet 1/2 172.16.55.1</a:t>
            </a:r>
          </a:p>
        </p:txBody>
      </p:sp>
      <p:sp>
        <p:nvSpPr>
          <p:cNvPr id="10251" name="object 11"/>
          <p:cNvSpPr>
            <a:spLocks noChangeArrowheads="1"/>
          </p:cNvSpPr>
          <p:nvPr/>
        </p:nvSpPr>
        <p:spPr bwMode="auto">
          <a:xfrm>
            <a:off x="3313113" y="2432050"/>
            <a:ext cx="1604962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192.168.3.1</a:t>
            </a:r>
          </a:p>
        </p:txBody>
      </p:sp>
      <p:sp>
        <p:nvSpPr>
          <p:cNvPr id="10252" name="object 12"/>
          <p:cNvSpPr>
            <a:spLocks noChangeArrowheads="1"/>
          </p:cNvSpPr>
          <p:nvPr/>
        </p:nvSpPr>
        <p:spPr bwMode="auto">
          <a:xfrm>
            <a:off x="5168900" y="2432050"/>
            <a:ext cx="3451225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255.255.255.0 192.168.3.0</a:t>
            </a:r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9064625" y="2432050"/>
            <a:ext cx="2184400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0x00000C3920B4</a:t>
            </a:r>
          </a:p>
        </p:txBody>
      </p:sp>
      <p:sp>
        <p:nvSpPr>
          <p:cNvPr id="10254" name="object 14"/>
          <p:cNvSpPr>
            <a:spLocks noChangeArrowheads="1"/>
          </p:cNvSpPr>
          <p:nvPr/>
        </p:nvSpPr>
        <p:spPr bwMode="auto">
          <a:xfrm>
            <a:off x="3313113" y="2801938"/>
            <a:ext cx="5878512" cy="692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192.168.252.15 255.255.255.0 192.168.252.0</a:t>
            </a:r>
          </a:p>
        </p:txBody>
      </p:sp>
      <p:sp>
        <p:nvSpPr>
          <p:cNvPr id="10255" name="object 15"/>
          <p:cNvSpPr>
            <a:spLocks noChangeArrowheads="1"/>
          </p:cNvSpPr>
          <p:nvPr/>
        </p:nvSpPr>
        <p:spPr bwMode="auto">
          <a:xfrm>
            <a:off x="9064625" y="2801938"/>
            <a:ext cx="2200275" cy="18049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0x00000C3920B4</a:t>
            </a:r>
          </a:p>
          <a:p>
            <a:pPr>
              <a:lnSpc>
                <a:spcPts val="2438"/>
              </a:lnSpc>
              <a:spcBef>
                <a:spcPts val="51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0x00000C3920AC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0x00000C3920AF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0x00000C3920A6</a:t>
            </a:r>
          </a:p>
        </p:txBody>
      </p:sp>
      <p:sp>
        <p:nvSpPr>
          <p:cNvPr id="10256" name="object 16"/>
          <p:cNvSpPr>
            <a:spLocks noChangeArrowheads="1"/>
          </p:cNvSpPr>
          <p:nvPr/>
        </p:nvSpPr>
        <p:spPr bwMode="auto">
          <a:xfrm>
            <a:off x="5168900" y="3173413"/>
            <a:ext cx="3522663" cy="14335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255.255.255.0 172.16..46.0</a:t>
            </a:r>
          </a:p>
          <a:p>
            <a:pPr>
              <a:lnSpc>
                <a:spcPts val="2438"/>
              </a:lnSpc>
              <a:spcBef>
                <a:spcPts val="51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255.255.255.0 172.16.49.0</a:t>
            </a:r>
          </a:p>
          <a:p>
            <a:pPr>
              <a:lnSpc>
                <a:spcPts val="2438"/>
              </a:lnSpc>
              <a:spcBef>
                <a:spcPts val="463"/>
              </a:spcBef>
            </a:pPr>
            <a:r>
              <a:rPr lang="ru-RU" sz="2000">
                <a:solidFill>
                  <a:srgbClr val="000000"/>
                </a:solidFill>
                <a:cs typeface="Calibri" pitchFamily="34" charset="0"/>
              </a:rPr>
              <a:t>255.255.255.0 172.16.55.0</a:t>
            </a:r>
          </a:p>
        </p:txBody>
      </p:sp>
      <p:sp>
        <p:nvSpPr>
          <p:cNvPr id="10257" name="object 17"/>
          <p:cNvSpPr>
            <a:spLocks noChangeArrowheads="1"/>
          </p:cNvSpPr>
          <p:nvPr/>
        </p:nvSpPr>
        <p:spPr bwMode="auto">
          <a:xfrm>
            <a:off x="930275" y="4462463"/>
            <a:ext cx="9258300" cy="18208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Information acquired by NMS on the router interfaces</a:t>
            </a:r>
          </a:p>
          <a:p>
            <a:pPr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Index refers to the interface on the router</a:t>
            </a:r>
          </a:p>
          <a:p>
            <a:pPr>
              <a:lnSpc>
                <a:spcPts val="3350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LEC is the LAN emulation card</a:t>
            </a:r>
          </a:p>
        </p:txBody>
      </p:sp>
      <p:sp>
        <p:nvSpPr>
          <p:cNvPr id="10258" name="object 18"/>
          <p:cNvSpPr>
            <a:spLocks noChangeArrowheads="1"/>
          </p:cNvSpPr>
          <p:nvPr/>
        </p:nvSpPr>
        <p:spPr bwMode="auto">
          <a:xfrm>
            <a:off x="930275" y="5743575"/>
            <a:ext cx="10409238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Ethernet 2/0 refers to interface card 2 and port 0 in that card</a:t>
            </a:r>
          </a:p>
        </p:txBody>
      </p:sp>
      <p:sp>
        <p:nvSpPr>
          <p:cNvPr id="10259" name="object 19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object 3"/>
          <p:cNvSpPr>
            <a:spLocks noChangeArrowheads="1"/>
          </p:cNvSpPr>
          <p:nvPr/>
        </p:nvSpPr>
        <p:spPr bwMode="auto">
          <a:xfrm>
            <a:off x="930275" y="649288"/>
            <a:ext cx="741521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</a:pPr>
            <a:r>
              <a:rPr lang="ru-RU" sz="4400">
                <a:solidFill>
                  <a:srgbClr val="000000"/>
                </a:solidFill>
                <a:latin typeface="TMOEQO+Calibri-Light"/>
                <a:ea typeface="TMOEQO+Calibri-Light"/>
                <a:cs typeface="TMOEQO+Calibri-Light"/>
              </a:rPr>
              <a:t>Internet SNMP Management</a:t>
            </a:r>
          </a:p>
        </p:txBody>
      </p:sp>
      <p:sp>
        <p:nvSpPr>
          <p:cNvPr id="11268" name="object 4"/>
          <p:cNvSpPr>
            <a:spLocks noChangeArrowheads="1"/>
          </p:cNvSpPr>
          <p:nvPr/>
        </p:nvSpPr>
        <p:spPr bwMode="auto">
          <a:xfrm>
            <a:off x="930275" y="1822450"/>
            <a:ext cx="6499225" cy="13223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Internet Engineering Task Force (IETF)</a:t>
            </a:r>
          </a:p>
          <a:p>
            <a:pPr marL="457200">
              <a:lnSpc>
                <a:spcPts val="2925"/>
              </a:lnSpc>
              <a:spcBef>
                <a:spcPts val="275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1990 SNMPv1</a:t>
            </a: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1387475" y="2671763"/>
            <a:ext cx="2874963" cy="1220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1995 SNMPv2</a:t>
            </a:r>
          </a:p>
          <a:p>
            <a:pPr>
              <a:lnSpc>
                <a:spcPts val="2925"/>
              </a:lnSpc>
              <a:spcBef>
                <a:spcPts val="150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1998 SNMPv3</a:t>
            </a:r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930275" y="3514725"/>
            <a:ext cx="4951413" cy="17018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3413"/>
              </a:lnSpc>
            </a:pPr>
            <a:r>
              <a:rPr lang="ru-RU" sz="28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8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>
                <a:solidFill>
                  <a:srgbClr val="000000"/>
                </a:solidFill>
                <a:cs typeface="Calibri" pitchFamily="34" charset="0"/>
              </a:rPr>
              <a:t>Internet documents:</a:t>
            </a:r>
          </a:p>
          <a:p>
            <a:pPr marL="457200">
              <a:lnSpc>
                <a:spcPts val="2925"/>
              </a:lnSpc>
              <a:spcBef>
                <a:spcPts val="250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Request for Comments (RFC)</a:t>
            </a:r>
          </a:p>
          <a:p>
            <a:pPr marL="457200">
              <a:lnSpc>
                <a:spcPts val="2925"/>
              </a:lnSpc>
              <a:spcBef>
                <a:spcPts val="163"/>
              </a:spcBef>
            </a:pPr>
            <a:r>
              <a:rPr lang="ru-RU" sz="2400">
                <a:solidFill>
                  <a:srgbClr val="000000"/>
                </a:solidFill>
                <a:latin typeface="CLOSGR+ArialMT"/>
                <a:ea typeface="CLOSGR+ArialMT"/>
                <a:cs typeface="CLOSGR+ArialMT"/>
              </a:rPr>
              <a:t>•</a:t>
            </a:r>
            <a:r>
              <a:rPr lang="ru-RU" sz="2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>
                <a:solidFill>
                  <a:srgbClr val="000000"/>
                </a:solidFill>
                <a:cs typeface="Calibri" pitchFamily="34" charset="0"/>
              </a:rPr>
              <a:t>IETF STD Internet Standard</a:t>
            </a:r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11183938" y="6446838"/>
            <a:ext cx="306387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</a:pPr>
            <a:r>
              <a:rPr lang="ru-RU" sz="1200">
                <a:solidFill>
                  <a:srgbClr val="898989"/>
                </a:solidFill>
                <a:cs typeface="Calibri" pitchFamily="34" charset="0"/>
              </a:rPr>
              <a:t>9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2309</Words>
  <Application>Microsoft Office PowerPoint</Application>
  <PresentationFormat>مخصص</PresentationFormat>
  <Paragraphs>688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3" baseType="lpstr">
      <vt:lpstr>Calibri</vt:lpstr>
      <vt:lpstr>Arial</vt:lpstr>
      <vt:lpstr>TMOEQO+Calibri-Light</vt:lpstr>
      <vt:lpstr>CLOSGR+ArialMT</vt:lpstr>
      <vt:lpstr>Times New Roman</vt:lpstr>
      <vt:lpstr>NQTBSD+CALIBRI,Bold</vt:lpstr>
      <vt:lpstr>KVVLBR+ArialMT</vt:lpstr>
      <vt:lpstr>Consolas</vt:lpstr>
      <vt:lpstr>Theme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L</cp:lastModifiedBy>
  <cp:revision>2</cp:revision>
  <cp:lastPrinted>1601-01-01T00:00:00Z</cp:lastPrinted>
  <dcterms:created xsi:type="dcterms:W3CDTF">1601-01-01T00:00:00Z</dcterms:created>
  <dcterms:modified xsi:type="dcterms:W3CDTF">2019-09-30T18:55:11Z</dcterms:modified>
</cp:coreProperties>
</file>