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66" r:id="rId5"/>
    <p:sldId id="298" r:id="rId6"/>
    <p:sldId id="323" r:id="rId7"/>
    <p:sldId id="299" r:id="rId8"/>
    <p:sldId id="306" r:id="rId9"/>
    <p:sldId id="325" r:id="rId10"/>
    <p:sldId id="324" r:id="rId11"/>
    <p:sldId id="307" r:id="rId12"/>
    <p:sldId id="319" r:id="rId13"/>
    <p:sldId id="308" r:id="rId14"/>
    <p:sldId id="310" r:id="rId15"/>
    <p:sldId id="311" r:id="rId16"/>
    <p:sldId id="312" r:id="rId17"/>
    <p:sldId id="314" r:id="rId18"/>
    <p:sldId id="321" r:id="rId19"/>
    <p:sldId id="304" r:id="rId2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6600"/>
    <a:srgbClr val="CC0000"/>
    <a:srgbClr val="FF5050"/>
    <a:srgbClr val="BA8CDC"/>
    <a:srgbClr val="9933FF"/>
    <a:srgbClr val="FF0066"/>
    <a:srgbClr val="000000"/>
    <a:srgbClr val="BB0000"/>
    <a:srgbClr val="DD4B7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57" autoAdjust="0"/>
    <p:restoredTop sz="98098" autoAdjust="0"/>
  </p:normalViewPr>
  <p:slideViewPr>
    <p:cSldViewPr>
      <p:cViewPr varScale="1">
        <p:scale>
          <a:sx n="86" d="100"/>
          <a:sy n="86" d="100"/>
        </p:scale>
        <p:origin x="-960" y="-108"/>
      </p:cViewPr>
      <p:guideLst>
        <p:guide orient="horz" pos="1502"/>
        <p:guide orient="horz" pos="935"/>
        <p:guide orient="horz" pos="164"/>
        <p:guide orient="horz" pos="3884"/>
        <p:guide orient="horz" pos="1207"/>
        <p:guide pos="295"/>
        <p:guide pos="55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44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AC9EB6-37E1-4E31-8E91-37C6CD0551CA}" type="doc">
      <dgm:prSet loTypeId="urn:microsoft.com/office/officeart/2005/8/layout/funnel1" loCatId="process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1E89BAD8-5232-4E50-B465-EA3ED60F38E4}">
      <dgm:prSet phldrT="[نص]"/>
      <dgm:spPr/>
      <dgm:t>
        <a:bodyPr/>
        <a:lstStyle/>
        <a:p>
          <a:pPr rtl="1"/>
          <a:r>
            <a:rPr lang="ar-SA" dirty="0" smtClean="0"/>
            <a:t>الأجهزة والأدوات التعليمية</a:t>
          </a:r>
          <a:endParaRPr lang="ar-SA" dirty="0"/>
        </a:p>
      </dgm:t>
    </dgm:pt>
    <dgm:pt modelId="{73CD3D5E-1A73-42AB-A5BA-1808C79FE7C8}" type="parTrans" cxnId="{D7D2DDF2-4440-4323-86A3-59E460F26F79}">
      <dgm:prSet/>
      <dgm:spPr/>
      <dgm:t>
        <a:bodyPr/>
        <a:lstStyle/>
        <a:p>
          <a:pPr rtl="1"/>
          <a:endParaRPr lang="ar-SA"/>
        </a:p>
      </dgm:t>
    </dgm:pt>
    <dgm:pt modelId="{D6DC81D9-9FA9-4F03-9055-02804378603C}" type="sibTrans" cxnId="{D7D2DDF2-4440-4323-86A3-59E460F26F79}">
      <dgm:prSet/>
      <dgm:spPr/>
      <dgm:t>
        <a:bodyPr/>
        <a:lstStyle/>
        <a:p>
          <a:pPr rtl="1"/>
          <a:endParaRPr lang="ar-SA"/>
        </a:p>
      </dgm:t>
    </dgm:pt>
    <dgm:pt modelId="{7C49EF94-CCF8-40AA-A950-0E41F5C038B1}">
      <dgm:prSet phldrT="[نص]"/>
      <dgm:spPr/>
      <dgm:t>
        <a:bodyPr/>
        <a:lstStyle/>
        <a:p>
          <a:pPr rtl="1"/>
          <a:r>
            <a:rPr lang="ar-SA" dirty="0" smtClean="0"/>
            <a:t>المواد التعليمية</a:t>
          </a:r>
          <a:endParaRPr lang="ar-SA" dirty="0"/>
        </a:p>
      </dgm:t>
    </dgm:pt>
    <dgm:pt modelId="{F141C89D-18C6-459D-992E-5758C5FEE24E}" type="sibTrans" cxnId="{8BBA0352-FE78-4F1F-B147-DDBD8F94BB48}">
      <dgm:prSet/>
      <dgm:spPr/>
      <dgm:t>
        <a:bodyPr/>
        <a:lstStyle/>
        <a:p>
          <a:pPr rtl="1"/>
          <a:endParaRPr lang="ar-SA"/>
        </a:p>
      </dgm:t>
    </dgm:pt>
    <dgm:pt modelId="{FDF94C3B-6A11-4A8E-B4A3-7BA6061D63A5}" type="parTrans" cxnId="{8BBA0352-FE78-4F1F-B147-DDBD8F94BB48}">
      <dgm:prSet/>
      <dgm:spPr/>
      <dgm:t>
        <a:bodyPr/>
        <a:lstStyle/>
        <a:p>
          <a:pPr rtl="1"/>
          <a:endParaRPr lang="ar-SA"/>
        </a:p>
      </dgm:t>
    </dgm:pt>
    <dgm:pt modelId="{F5BD4032-07F5-4867-AD48-3A94B21C6D38}">
      <dgm:prSet phldrT="[نص]"/>
      <dgm:spPr/>
      <dgm:t>
        <a:bodyPr/>
        <a:lstStyle/>
        <a:p>
          <a:pPr rtl="1"/>
          <a:r>
            <a:rPr lang="ar-SA" dirty="0" smtClean="0"/>
            <a:t>طرق العرض</a:t>
          </a:r>
          <a:endParaRPr lang="ar-SA" dirty="0"/>
        </a:p>
      </dgm:t>
    </dgm:pt>
    <dgm:pt modelId="{65125D98-185B-4BEE-834D-64B7CAC469F4}" type="parTrans" cxnId="{B1343088-5561-47B7-A28E-FD58E3CBEBD4}">
      <dgm:prSet/>
      <dgm:spPr/>
      <dgm:t>
        <a:bodyPr/>
        <a:lstStyle/>
        <a:p>
          <a:pPr rtl="1"/>
          <a:endParaRPr lang="ar-SA"/>
        </a:p>
      </dgm:t>
    </dgm:pt>
    <dgm:pt modelId="{F560A695-74E3-4FAC-B760-902E77915D25}" type="sibTrans" cxnId="{B1343088-5561-47B7-A28E-FD58E3CBEBD4}">
      <dgm:prSet/>
      <dgm:spPr/>
      <dgm:t>
        <a:bodyPr/>
        <a:lstStyle/>
        <a:p>
          <a:pPr rtl="1"/>
          <a:endParaRPr lang="ar-SA"/>
        </a:p>
      </dgm:t>
    </dgm:pt>
    <dgm:pt modelId="{8EC7FBF0-B7D0-4111-A03D-C14DBE7D8082}">
      <dgm:prSet phldrT="[نص]"/>
      <dgm:spPr/>
      <dgm:t>
        <a:bodyPr/>
        <a:lstStyle/>
        <a:p>
          <a:pPr rtl="1"/>
          <a:endParaRPr lang="ar-SA" dirty="0"/>
        </a:p>
      </dgm:t>
    </dgm:pt>
    <dgm:pt modelId="{24B2CDC2-1807-42DC-8592-36A91B2E5944}" type="parTrans" cxnId="{FCE631B8-E565-438A-A6B7-445B27FF05CF}">
      <dgm:prSet/>
      <dgm:spPr/>
      <dgm:t>
        <a:bodyPr/>
        <a:lstStyle/>
        <a:p>
          <a:pPr rtl="1"/>
          <a:endParaRPr lang="ar-SA"/>
        </a:p>
      </dgm:t>
    </dgm:pt>
    <dgm:pt modelId="{4CD30804-71F8-457E-9C8F-446ECA406368}" type="sibTrans" cxnId="{FCE631B8-E565-438A-A6B7-445B27FF05CF}">
      <dgm:prSet/>
      <dgm:spPr/>
      <dgm:t>
        <a:bodyPr/>
        <a:lstStyle/>
        <a:p>
          <a:pPr rtl="1"/>
          <a:endParaRPr lang="ar-SA"/>
        </a:p>
      </dgm:t>
    </dgm:pt>
    <dgm:pt modelId="{DE2F96CA-2FA4-4DF5-81FB-05C3F0920A26}" type="pres">
      <dgm:prSet presAssocID="{DDAC9EB6-37E1-4E31-8E91-37C6CD0551CA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F283EDB-C41C-487B-8A5B-DB1526417819}" type="pres">
      <dgm:prSet presAssocID="{DDAC9EB6-37E1-4E31-8E91-37C6CD0551CA}" presName="ellipse" presStyleLbl="trBgShp" presStyleIdx="0" presStyleCnt="1"/>
      <dgm:spPr/>
    </dgm:pt>
    <dgm:pt modelId="{35446B31-4527-49CA-9170-DE5CD93220DD}" type="pres">
      <dgm:prSet presAssocID="{DDAC9EB6-37E1-4E31-8E91-37C6CD0551CA}" presName="arrow1" presStyleLbl="fgShp" presStyleIdx="0" presStyleCnt="1" custAng="12297582" custFlipVert="1" custFlipHor="1" custScaleY="139077" custLinFactX="171616" custLinFactY="-300000" custLinFactNeighborX="200000" custLinFactNeighborY="-345083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  <dgm:pt modelId="{AC4D4EAE-6475-4F11-8F0D-B432AEB05926}" type="pres">
      <dgm:prSet presAssocID="{DDAC9EB6-37E1-4E31-8E91-37C6CD0551CA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6459D8A-5948-462C-B15F-8C122A5CC956}" type="pres">
      <dgm:prSet presAssocID="{1E89BAD8-5232-4E50-B465-EA3ED60F38E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E5936BC-BD56-4B8B-8F71-E5F860E5A936}" type="pres">
      <dgm:prSet presAssocID="{F5BD4032-07F5-4867-AD48-3A94B21C6D38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0809988-C29E-4F0C-BBC6-AF948F9A467C}" type="pres">
      <dgm:prSet presAssocID="{8EC7FBF0-B7D0-4111-A03D-C14DBE7D8082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416F0F2-2D4C-4511-9206-A14D450414F1}" type="pres">
      <dgm:prSet presAssocID="{DDAC9EB6-37E1-4E31-8E91-37C6CD0551CA}" presName="funnel" presStyleLbl="trAlignAcc1" presStyleIdx="0" presStyleCnt="1"/>
      <dgm:spPr/>
    </dgm:pt>
  </dgm:ptLst>
  <dgm:cxnLst>
    <dgm:cxn modelId="{B28E8A25-D8F2-4AA4-8965-1C5A6A641814}" type="presOf" srcId="{1E89BAD8-5232-4E50-B465-EA3ED60F38E4}" destId="{7E5936BC-BD56-4B8B-8F71-E5F860E5A936}" srcOrd="0" destOrd="0" presId="urn:microsoft.com/office/officeart/2005/8/layout/funnel1"/>
    <dgm:cxn modelId="{DB14451D-E7C4-4F34-AC97-371B62D64977}" type="presOf" srcId="{F5BD4032-07F5-4867-AD48-3A94B21C6D38}" destId="{96459D8A-5948-462C-B15F-8C122A5CC956}" srcOrd="0" destOrd="0" presId="urn:microsoft.com/office/officeart/2005/8/layout/funnel1"/>
    <dgm:cxn modelId="{FCE631B8-E565-438A-A6B7-445B27FF05CF}" srcId="{DDAC9EB6-37E1-4E31-8E91-37C6CD0551CA}" destId="{8EC7FBF0-B7D0-4111-A03D-C14DBE7D8082}" srcOrd="3" destOrd="0" parTransId="{24B2CDC2-1807-42DC-8592-36A91B2E5944}" sibTransId="{4CD30804-71F8-457E-9C8F-446ECA406368}"/>
    <dgm:cxn modelId="{0A15FFD1-C2B6-41C7-B888-AF09BE0A0980}" type="presOf" srcId="{7C49EF94-CCF8-40AA-A950-0E41F5C038B1}" destId="{20809988-C29E-4F0C-BBC6-AF948F9A467C}" srcOrd="0" destOrd="0" presId="urn:microsoft.com/office/officeart/2005/8/layout/funnel1"/>
    <dgm:cxn modelId="{B1343088-5561-47B7-A28E-FD58E3CBEBD4}" srcId="{DDAC9EB6-37E1-4E31-8E91-37C6CD0551CA}" destId="{F5BD4032-07F5-4867-AD48-3A94B21C6D38}" srcOrd="2" destOrd="0" parTransId="{65125D98-185B-4BEE-834D-64B7CAC469F4}" sibTransId="{F560A695-74E3-4FAC-B760-902E77915D25}"/>
    <dgm:cxn modelId="{4DE301D3-182A-433C-9A58-A91AFF12AF7B}" type="presOf" srcId="{DDAC9EB6-37E1-4E31-8E91-37C6CD0551CA}" destId="{DE2F96CA-2FA4-4DF5-81FB-05C3F0920A26}" srcOrd="0" destOrd="0" presId="urn:microsoft.com/office/officeart/2005/8/layout/funnel1"/>
    <dgm:cxn modelId="{B71941AF-B8F9-41A0-8551-A103A9A1FFB0}" type="presOf" srcId="{8EC7FBF0-B7D0-4111-A03D-C14DBE7D8082}" destId="{AC4D4EAE-6475-4F11-8F0D-B432AEB05926}" srcOrd="0" destOrd="0" presId="urn:microsoft.com/office/officeart/2005/8/layout/funnel1"/>
    <dgm:cxn modelId="{8BBA0352-FE78-4F1F-B147-DDBD8F94BB48}" srcId="{DDAC9EB6-37E1-4E31-8E91-37C6CD0551CA}" destId="{7C49EF94-CCF8-40AA-A950-0E41F5C038B1}" srcOrd="0" destOrd="0" parTransId="{FDF94C3B-6A11-4A8E-B4A3-7BA6061D63A5}" sibTransId="{F141C89D-18C6-459D-992E-5758C5FEE24E}"/>
    <dgm:cxn modelId="{D7D2DDF2-4440-4323-86A3-59E460F26F79}" srcId="{DDAC9EB6-37E1-4E31-8E91-37C6CD0551CA}" destId="{1E89BAD8-5232-4E50-B465-EA3ED60F38E4}" srcOrd="1" destOrd="0" parTransId="{73CD3D5E-1A73-42AB-A5BA-1808C79FE7C8}" sibTransId="{D6DC81D9-9FA9-4F03-9055-02804378603C}"/>
    <dgm:cxn modelId="{40634512-3743-4B3B-AE58-DBF235E40D3A}" type="presParOf" srcId="{DE2F96CA-2FA4-4DF5-81FB-05C3F0920A26}" destId="{DF283EDB-C41C-487B-8A5B-DB1526417819}" srcOrd="0" destOrd="0" presId="urn:microsoft.com/office/officeart/2005/8/layout/funnel1"/>
    <dgm:cxn modelId="{6B34E74D-5E4C-4A07-92DF-30CDCFF9B759}" type="presParOf" srcId="{DE2F96CA-2FA4-4DF5-81FB-05C3F0920A26}" destId="{35446B31-4527-49CA-9170-DE5CD93220DD}" srcOrd="1" destOrd="0" presId="urn:microsoft.com/office/officeart/2005/8/layout/funnel1"/>
    <dgm:cxn modelId="{34DEA193-4D9D-4944-ACE3-FF116799DB0B}" type="presParOf" srcId="{DE2F96CA-2FA4-4DF5-81FB-05C3F0920A26}" destId="{AC4D4EAE-6475-4F11-8F0D-B432AEB05926}" srcOrd="2" destOrd="0" presId="urn:microsoft.com/office/officeart/2005/8/layout/funnel1"/>
    <dgm:cxn modelId="{0E0A1DE9-63E5-4CB3-9983-2D223A732D48}" type="presParOf" srcId="{DE2F96CA-2FA4-4DF5-81FB-05C3F0920A26}" destId="{96459D8A-5948-462C-B15F-8C122A5CC956}" srcOrd="3" destOrd="0" presId="urn:microsoft.com/office/officeart/2005/8/layout/funnel1"/>
    <dgm:cxn modelId="{0E9BA287-BA6E-41E8-AA91-5E404F36BF1E}" type="presParOf" srcId="{DE2F96CA-2FA4-4DF5-81FB-05C3F0920A26}" destId="{7E5936BC-BD56-4B8B-8F71-E5F860E5A936}" srcOrd="4" destOrd="0" presId="urn:microsoft.com/office/officeart/2005/8/layout/funnel1"/>
    <dgm:cxn modelId="{29B930B6-9A84-4543-B1C4-781F40DC043B}" type="presParOf" srcId="{DE2F96CA-2FA4-4DF5-81FB-05C3F0920A26}" destId="{20809988-C29E-4F0C-BBC6-AF948F9A467C}" srcOrd="5" destOrd="0" presId="urn:microsoft.com/office/officeart/2005/8/layout/funnel1"/>
    <dgm:cxn modelId="{E2EE1F80-9A21-442D-9334-88199252F8D9}" type="presParOf" srcId="{DE2F96CA-2FA4-4DF5-81FB-05C3F0920A26}" destId="{5416F0F2-2D4C-4511-9206-A14D450414F1}" srcOrd="6" destOrd="0" presId="urn:microsoft.com/office/officeart/2005/8/layout/funne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F92D68-141C-45BA-8A74-BD92BC3229DF}" type="doc">
      <dgm:prSet loTypeId="urn:microsoft.com/office/officeart/2005/8/layout/cycle2" loCatId="cycle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pPr rtl="1"/>
          <a:endParaRPr lang="ar-SA"/>
        </a:p>
      </dgm:t>
    </dgm:pt>
    <dgm:pt modelId="{F46A3B27-717D-4544-9082-B3C703C005C0}">
      <dgm:prSet phldrT="[نص]" custT="1"/>
      <dgm:spPr/>
      <dgm:t>
        <a:bodyPr/>
        <a:lstStyle/>
        <a:p>
          <a:pPr rtl="1"/>
          <a:r>
            <a:rPr lang="ar-SA" sz="25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الأهداف التعليمية</a:t>
          </a:r>
          <a:endParaRPr lang="ar-SA" sz="2500" b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C5C6FFD2-D5DF-4DA6-8700-4C2C0FA745B9}" type="parTrans" cxnId="{602E73E0-5F4A-4879-A121-67A8490371BF}">
      <dgm:prSet/>
      <dgm:spPr/>
      <dgm:t>
        <a:bodyPr/>
        <a:lstStyle/>
        <a:p>
          <a:pPr rtl="1"/>
          <a:endParaRPr lang="ar-SA"/>
        </a:p>
      </dgm:t>
    </dgm:pt>
    <dgm:pt modelId="{83F5144E-1AF5-420E-BD5A-27F19AE4D409}" type="sibTrans" cxnId="{602E73E0-5F4A-4879-A121-67A8490371BF}">
      <dgm:prSet/>
      <dgm:spPr/>
      <dgm:t>
        <a:bodyPr/>
        <a:lstStyle/>
        <a:p>
          <a:pPr rtl="1"/>
          <a:endParaRPr lang="ar-SA"/>
        </a:p>
      </dgm:t>
    </dgm:pt>
    <dgm:pt modelId="{4B1DB6C2-7900-4F21-A535-CB99AFBA00ED}">
      <dgm:prSet phldrT="[نص]"/>
      <dgm:spPr/>
      <dgm:t>
        <a:bodyPr/>
        <a:lstStyle/>
        <a:p>
          <a:pPr rtl="1"/>
          <a:r>
            <a:rPr lang="ar-SA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المحتوى</a:t>
          </a:r>
          <a:endParaRPr lang="ar-SA" b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84B65D-1B19-427F-BCF8-1367FD8B691F}" type="parTrans" cxnId="{E54E66AC-76BA-4FCE-BC29-E396D663337E}">
      <dgm:prSet/>
      <dgm:spPr/>
      <dgm:t>
        <a:bodyPr/>
        <a:lstStyle/>
        <a:p>
          <a:pPr rtl="1"/>
          <a:endParaRPr lang="ar-SA"/>
        </a:p>
      </dgm:t>
    </dgm:pt>
    <dgm:pt modelId="{A2636538-24E9-4CFC-8AB0-1A02D4171140}" type="sibTrans" cxnId="{E54E66AC-76BA-4FCE-BC29-E396D663337E}">
      <dgm:prSet/>
      <dgm:spPr/>
      <dgm:t>
        <a:bodyPr/>
        <a:lstStyle/>
        <a:p>
          <a:pPr rtl="1"/>
          <a:endParaRPr lang="ar-SA"/>
        </a:p>
      </dgm:t>
    </dgm:pt>
    <dgm:pt modelId="{0B6F2603-F2E7-4E34-86D3-F236591D4D0C}">
      <dgm:prSet phldrT="[نص]"/>
      <dgm:spPr/>
      <dgm:t>
        <a:bodyPr/>
        <a:lstStyle/>
        <a:p>
          <a:pPr rtl="1"/>
          <a:r>
            <a:rPr lang="ar-SA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طرائق التدريس</a:t>
          </a:r>
          <a:endParaRPr lang="ar-SA" b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DD843B-2C86-4739-A773-3601DD0A0BF0}" type="parTrans" cxnId="{75E1464D-2DA5-4651-905A-73AB8551FDC8}">
      <dgm:prSet/>
      <dgm:spPr/>
      <dgm:t>
        <a:bodyPr/>
        <a:lstStyle/>
        <a:p>
          <a:pPr rtl="1"/>
          <a:endParaRPr lang="ar-SA"/>
        </a:p>
      </dgm:t>
    </dgm:pt>
    <dgm:pt modelId="{543F2744-D9CF-4FE3-8314-52563071C6CD}" type="sibTrans" cxnId="{75E1464D-2DA5-4651-905A-73AB8551FDC8}">
      <dgm:prSet/>
      <dgm:spPr/>
      <dgm:t>
        <a:bodyPr/>
        <a:lstStyle/>
        <a:p>
          <a:pPr rtl="1"/>
          <a:endParaRPr lang="ar-SA"/>
        </a:p>
      </dgm:t>
    </dgm:pt>
    <dgm:pt modelId="{EE7AE60F-4A79-4DE7-909F-5093C6B13837}">
      <dgm:prSet phldrT="[نص]"/>
      <dgm:spPr/>
      <dgm:t>
        <a:bodyPr/>
        <a:lstStyle/>
        <a:p>
          <a:pPr rtl="1"/>
          <a:r>
            <a:rPr lang="ar-SA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الأنشطة التعليمية</a:t>
          </a:r>
          <a:endParaRPr lang="ar-SA" b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8A15B2-DB2A-490C-B9B7-0CF3A238C89E}" type="parTrans" cxnId="{853B7376-FAB3-47AE-969B-0E98D36AA9BD}">
      <dgm:prSet/>
      <dgm:spPr/>
      <dgm:t>
        <a:bodyPr/>
        <a:lstStyle/>
        <a:p>
          <a:pPr rtl="1"/>
          <a:endParaRPr lang="ar-SA"/>
        </a:p>
      </dgm:t>
    </dgm:pt>
    <dgm:pt modelId="{A0099862-CE5C-444D-BF65-96BAA5F45F42}" type="sibTrans" cxnId="{853B7376-FAB3-47AE-969B-0E98D36AA9BD}">
      <dgm:prSet/>
      <dgm:spPr/>
      <dgm:t>
        <a:bodyPr/>
        <a:lstStyle/>
        <a:p>
          <a:pPr rtl="1"/>
          <a:endParaRPr lang="ar-SA"/>
        </a:p>
      </dgm:t>
    </dgm:pt>
    <dgm:pt modelId="{29D5FABA-94C7-4B99-B4AE-3C2DE5C018C6}">
      <dgm:prSet phldrT="[نص]"/>
      <dgm:spPr/>
      <dgm:t>
        <a:bodyPr/>
        <a:lstStyle/>
        <a:p>
          <a:pPr rtl="1"/>
          <a:r>
            <a:rPr lang="ar-SA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الوسائل التعليمية</a:t>
          </a:r>
          <a:endParaRPr lang="ar-SA" b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4807E9-B80A-41A9-A48B-8E1EBDFCC2D1}" type="parTrans" cxnId="{E55E2853-1ECA-4F3B-94B7-707812793DEA}">
      <dgm:prSet/>
      <dgm:spPr/>
      <dgm:t>
        <a:bodyPr/>
        <a:lstStyle/>
        <a:p>
          <a:pPr rtl="1"/>
          <a:endParaRPr lang="ar-SA"/>
        </a:p>
      </dgm:t>
    </dgm:pt>
    <dgm:pt modelId="{5E3F65BE-99D2-489C-AD92-E4A4CA14C71A}" type="sibTrans" cxnId="{E55E2853-1ECA-4F3B-94B7-707812793DEA}">
      <dgm:prSet/>
      <dgm:spPr/>
      <dgm:t>
        <a:bodyPr/>
        <a:lstStyle/>
        <a:p>
          <a:pPr rtl="1"/>
          <a:endParaRPr lang="ar-SA"/>
        </a:p>
      </dgm:t>
    </dgm:pt>
    <dgm:pt modelId="{B242C8B2-9FD6-49C7-98AB-A0E7E1198CA6}">
      <dgm:prSet phldrT="[نص]"/>
      <dgm:spPr/>
      <dgm:t>
        <a:bodyPr/>
        <a:lstStyle/>
        <a:p>
          <a:pPr rtl="1"/>
          <a:r>
            <a:rPr lang="ar-SA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التقويم</a:t>
          </a:r>
          <a:endParaRPr lang="ar-SA" b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EB61B0-4793-4AB6-ABD2-6DC009E97590}" type="parTrans" cxnId="{F680E4F5-9186-4A62-AA5E-46DB39F5B5EB}">
      <dgm:prSet/>
      <dgm:spPr/>
      <dgm:t>
        <a:bodyPr/>
        <a:lstStyle/>
        <a:p>
          <a:pPr rtl="1"/>
          <a:endParaRPr lang="ar-SA"/>
        </a:p>
      </dgm:t>
    </dgm:pt>
    <dgm:pt modelId="{BC5D9718-030E-49A8-8D65-022F5926F4F4}" type="sibTrans" cxnId="{F680E4F5-9186-4A62-AA5E-46DB39F5B5EB}">
      <dgm:prSet/>
      <dgm:spPr/>
      <dgm:t>
        <a:bodyPr/>
        <a:lstStyle/>
        <a:p>
          <a:pPr rtl="1"/>
          <a:endParaRPr lang="ar-SA"/>
        </a:p>
      </dgm:t>
    </dgm:pt>
    <dgm:pt modelId="{5A2C7A2D-8CDF-4AFD-ADC6-6E660F0BC86C}" type="pres">
      <dgm:prSet presAssocID="{3AF92D68-141C-45BA-8A74-BD92BC3229D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23CF28F-1B5F-47E1-95F7-4BAF8A154C75}" type="pres">
      <dgm:prSet presAssocID="{F46A3B27-717D-4544-9082-B3C703C005C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D4D4E83-7B00-4ECA-87B7-7089FDE8FA87}" type="pres">
      <dgm:prSet presAssocID="{83F5144E-1AF5-420E-BD5A-27F19AE4D409}" presName="sibTrans" presStyleLbl="sibTrans2D1" presStyleIdx="0" presStyleCnt="6"/>
      <dgm:spPr/>
      <dgm:t>
        <a:bodyPr/>
        <a:lstStyle/>
        <a:p>
          <a:pPr rtl="1"/>
          <a:endParaRPr lang="ar-SA"/>
        </a:p>
      </dgm:t>
    </dgm:pt>
    <dgm:pt modelId="{7EB95929-5027-4784-8719-7C4983FE26D6}" type="pres">
      <dgm:prSet presAssocID="{83F5144E-1AF5-420E-BD5A-27F19AE4D409}" presName="connectorText" presStyleLbl="sibTrans2D1" presStyleIdx="0" presStyleCnt="6"/>
      <dgm:spPr/>
      <dgm:t>
        <a:bodyPr/>
        <a:lstStyle/>
        <a:p>
          <a:pPr rtl="1"/>
          <a:endParaRPr lang="ar-SA"/>
        </a:p>
      </dgm:t>
    </dgm:pt>
    <dgm:pt modelId="{25020792-25D4-40FA-942D-05D097C79BA6}" type="pres">
      <dgm:prSet presAssocID="{4B1DB6C2-7900-4F21-A535-CB99AFBA00E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5336AF3-5596-4118-A997-B7B9D2E01DD6}" type="pres">
      <dgm:prSet presAssocID="{A2636538-24E9-4CFC-8AB0-1A02D4171140}" presName="sibTrans" presStyleLbl="sibTrans2D1" presStyleIdx="1" presStyleCnt="6"/>
      <dgm:spPr/>
      <dgm:t>
        <a:bodyPr/>
        <a:lstStyle/>
        <a:p>
          <a:pPr rtl="1"/>
          <a:endParaRPr lang="ar-SA"/>
        </a:p>
      </dgm:t>
    </dgm:pt>
    <dgm:pt modelId="{E3192FD0-1924-4060-B14F-6BED281BADB2}" type="pres">
      <dgm:prSet presAssocID="{A2636538-24E9-4CFC-8AB0-1A02D4171140}" presName="connectorText" presStyleLbl="sibTrans2D1" presStyleIdx="1" presStyleCnt="6"/>
      <dgm:spPr/>
      <dgm:t>
        <a:bodyPr/>
        <a:lstStyle/>
        <a:p>
          <a:pPr rtl="1"/>
          <a:endParaRPr lang="ar-SA"/>
        </a:p>
      </dgm:t>
    </dgm:pt>
    <dgm:pt modelId="{B220E315-9DE7-4CAA-9EC8-F1BF08511DDA}" type="pres">
      <dgm:prSet presAssocID="{0B6F2603-F2E7-4E34-86D3-F236591D4D0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DB5AE5B-2720-497B-8F5F-5AA38C988E46}" type="pres">
      <dgm:prSet presAssocID="{543F2744-D9CF-4FE3-8314-52563071C6CD}" presName="sibTrans" presStyleLbl="sibTrans2D1" presStyleIdx="2" presStyleCnt="6"/>
      <dgm:spPr/>
      <dgm:t>
        <a:bodyPr/>
        <a:lstStyle/>
        <a:p>
          <a:pPr rtl="1"/>
          <a:endParaRPr lang="ar-SA"/>
        </a:p>
      </dgm:t>
    </dgm:pt>
    <dgm:pt modelId="{B085A0D9-2FB2-4063-833C-1587700905F5}" type="pres">
      <dgm:prSet presAssocID="{543F2744-D9CF-4FE3-8314-52563071C6CD}" presName="connectorText" presStyleLbl="sibTrans2D1" presStyleIdx="2" presStyleCnt="6"/>
      <dgm:spPr/>
      <dgm:t>
        <a:bodyPr/>
        <a:lstStyle/>
        <a:p>
          <a:pPr rtl="1"/>
          <a:endParaRPr lang="ar-SA"/>
        </a:p>
      </dgm:t>
    </dgm:pt>
    <dgm:pt modelId="{149E183F-1869-49A2-82F6-FD09A98765CC}" type="pres">
      <dgm:prSet presAssocID="{EE7AE60F-4A79-4DE7-909F-5093C6B1383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20FFEE1-0369-40F2-BE4C-61E69C410C80}" type="pres">
      <dgm:prSet presAssocID="{A0099862-CE5C-444D-BF65-96BAA5F45F42}" presName="sibTrans" presStyleLbl="sibTrans2D1" presStyleIdx="3" presStyleCnt="6"/>
      <dgm:spPr/>
      <dgm:t>
        <a:bodyPr/>
        <a:lstStyle/>
        <a:p>
          <a:pPr rtl="1"/>
          <a:endParaRPr lang="ar-SA"/>
        </a:p>
      </dgm:t>
    </dgm:pt>
    <dgm:pt modelId="{CB593E65-0BF3-4013-B96D-83B989ECFD26}" type="pres">
      <dgm:prSet presAssocID="{A0099862-CE5C-444D-BF65-96BAA5F45F42}" presName="connectorText" presStyleLbl="sibTrans2D1" presStyleIdx="3" presStyleCnt="6"/>
      <dgm:spPr/>
      <dgm:t>
        <a:bodyPr/>
        <a:lstStyle/>
        <a:p>
          <a:pPr rtl="1"/>
          <a:endParaRPr lang="ar-SA"/>
        </a:p>
      </dgm:t>
    </dgm:pt>
    <dgm:pt modelId="{83FD1F87-9F0F-4FDB-8B5E-891828BFA7A0}" type="pres">
      <dgm:prSet presAssocID="{29D5FABA-94C7-4B99-B4AE-3C2DE5C018C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ECEF29A-5B4D-4130-9564-1BAC6D2EC388}" type="pres">
      <dgm:prSet presAssocID="{5E3F65BE-99D2-489C-AD92-E4A4CA14C71A}" presName="sibTrans" presStyleLbl="sibTrans2D1" presStyleIdx="4" presStyleCnt="6"/>
      <dgm:spPr/>
      <dgm:t>
        <a:bodyPr/>
        <a:lstStyle/>
        <a:p>
          <a:pPr rtl="1"/>
          <a:endParaRPr lang="ar-SA"/>
        </a:p>
      </dgm:t>
    </dgm:pt>
    <dgm:pt modelId="{6739129B-9EB1-4B82-89B1-4E8510188D4B}" type="pres">
      <dgm:prSet presAssocID="{5E3F65BE-99D2-489C-AD92-E4A4CA14C71A}" presName="connectorText" presStyleLbl="sibTrans2D1" presStyleIdx="4" presStyleCnt="6"/>
      <dgm:spPr/>
      <dgm:t>
        <a:bodyPr/>
        <a:lstStyle/>
        <a:p>
          <a:pPr rtl="1"/>
          <a:endParaRPr lang="ar-SA"/>
        </a:p>
      </dgm:t>
    </dgm:pt>
    <dgm:pt modelId="{28BD29A0-9CAC-40D6-A355-1F6B4E13339A}" type="pres">
      <dgm:prSet presAssocID="{B242C8B2-9FD6-49C7-98AB-A0E7E1198CA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D0FA7B8-1557-47A0-8EA4-77820AADDF04}" type="pres">
      <dgm:prSet presAssocID="{BC5D9718-030E-49A8-8D65-022F5926F4F4}" presName="sibTrans" presStyleLbl="sibTrans2D1" presStyleIdx="5" presStyleCnt="6"/>
      <dgm:spPr/>
      <dgm:t>
        <a:bodyPr/>
        <a:lstStyle/>
        <a:p>
          <a:pPr rtl="1"/>
          <a:endParaRPr lang="ar-SA"/>
        </a:p>
      </dgm:t>
    </dgm:pt>
    <dgm:pt modelId="{9CFAF904-C4C3-4F00-8994-E47EBC7F3DBF}" type="pres">
      <dgm:prSet presAssocID="{BC5D9718-030E-49A8-8D65-022F5926F4F4}" presName="connectorText" presStyleLbl="sibTrans2D1" presStyleIdx="5" presStyleCnt="6"/>
      <dgm:spPr/>
      <dgm:t>
        <a:bodyPr/>
        <a:lstStyle/>
        <a:p>
          <a:pPr rtl="1"/>
          <a:endParaRPr lang="ar-SA"/>
        </a:p>
      </dgm:t>
    </dgm:pt>
  </dgm:ptLst>
  <dgm:cxnLst>
    <dgm:cxn modelId="{1A6BBA3F-5C09-41C8-96C7-23F3AB8838CA}" type="presOf" srcId="{A0099862-CE5C-444D-BF65-96BAA5F45F42}" destId="{620FFEE1-0369-40F2-BE4C-61E69C410C80}" srcOrd="0" destOrd="0" presId="urn:microsoft.com/office/officeart/2005/8/layout/cycle2"/>
    <dgm:cxn modelId="{F8FACC9C-2873-4F52-A612-3E54EB3E70CB}" type="presOf" srcId="{A2636538-24E9-4CFC-8AB0-1A02D4171140}" destId="{E3192FD0-1924-4060-B14F-6BED281BADB2}" srcOrd="1" destOrd="0" presId="urn:microsoft.com/office/officeart/2005/8/layout/cycle2"/>
    <dgm:cxn modelId="{79C7F334-825E-4B1D-B184-CA8BD0A55D64}" type="presOf" srcId="{F46A3B27-717D-4544-9082-B3C703C005C0}" destId="{E23CF28F-1B5F-47E1-95F7-4BAF8A154C75}" srcOrd="0" destOrd="0" presId="urn:microsoft.com/office/officeart/2005/8/layout/cycle2"/>
    <dgm:cxn modelId="{602E73E0-5F4A-4879-A121-67A8490371BF}" srcId="{3AF92D68-141C-45BA-8A74-BD92BC3229DF}" destId="{F46A3B27-717D-4544-9082-B3C703C005C0}" srcOrd="0" destOrd="0" parTransId="{C5C6FFD2-D5DF-4DA6-8700-4C2C0FA745B9}" sibTransId="{83F5144E-1AF5-420E-BD5A-27F19AE4D409}"/>
    <dgm:cxn modelId="{F14E0D1E-A78A-48E0-B2D7-9203C2E8F601}" type="presOf" srcId="{5E3F65BE-99D2-489C-AD92-E4A4CA14C71A}" destId="{5ECEF29A-5B4D-4130-9564-1BAC6D2EC388}" srcOrd="0" destOrd="0" presId="urn:microsoft.com/office/officeart/2005/8/layout/cycle2"/>
    <dgm:cxn modelId="{A141CBB2-612D-4264-A581-2308E0CE4909}" type="presOf" srcId="{0B6F2603-F2E7-4E34-86D3-F236591D4D0C}" destId="{B220E315-9DE7-4CAA-9EC8-F1BF08511DDA}" srcOrd="0" destOrd="0" presId="urn:microsoft.com/office/officeart/2005/8/layout/cycle2"/>
    <dgm:cxn modelId="{3C9BD1F0-E15F-4919-9BEB-63D21EB44E5E}" type="presOf" srcId="{B242C8B2-9FD6-49C7-98AB-A0E7E1198CA6}" destId="{28BD29A0-9CAC-40D6-A355-1F6B4E13339A}" srcOrd="0" destOrd="0" presId="urn:microsoft.com/office/officeart/2005/8/layout/cycle2"/>
    <dgm:cxn modelId="{DB626251-EA28-4BA3-9D96-77014BC82FD5}" type="presOf" srcId="{29D5FABA-94C7-4B99-B4AE-3C2DE5C018C6}" destId="{83FD1F87-9F0F-4FDB-8B5E-891828BFA7A0}" srcOrd="0" destOrd="0" presId="urn:microsoft.com/office/officeart/2005/8/layout/cycle2"/>
    <dgm:cxn modelId="{75E1464D-2DA5-4651-905A-73AB8551FDC8}" srcId="{3AF92D68-141C-45BA-8A74-BD92BC3229DF}" destId="{0B6F2603-F2E7-4E34-86D3-F236591D4D0C}" srcOrd="2" destOrd="0" parTransId="{86DD843B-2C86-4739-A773-3601DD0A0BF0}" sibTransId="{543F2744-D9CF-4FE3-8314-52563071C6CD}"/>
    <dgm:cxn modelId="{55BE8C6E-865B-4E76-B322-78BB0B6E564E}" type="presOf" srcId="{83F5144E-1AF5-420E-BD5A-27F19AE4D409}" destId="{7EB95929-5027-4784-8719-7C4983FE26D6}" srcOrd="1" destOrd="0" presId="urn:microsoft.com/office/officeart/2005/8/layout/cycle2"/>
    <dgm:cxn modelId="{AE7CFD8A-0036-4FF2-BB4F-05B86B715142}" type="presOf" srcId="{4B1DB6C2-7900-4F21-A535-CB99AFBA00ED}" destId="{25020792-25D4-40FA-942D-05D097C79BA6}" srcOrd="0" destOrd="0" presId="urn:microsoft.com/office/officeart/2005/8/layout/cycle2"/>
    <dgm:cxn modelId="{E55E2853-1ECA-4F3B-94B7-707812793DEA}" srcId="{3AF92D68-141C-45BA-8A74-BD92BC3229DF}" destId="{29D5FABA-94C7-4B99-B4AE-3C2DE5C018C6}" srcOrd="4" destOrd="0" parTransId="{104807E9-B80A-41A9-A48B-8E1EBDFCC2D1}" sibTransId="{5E3F65BE-99D2-489C-AD92-E4A4CA14C71A}"/>
    <dgm:cxn modelId="{CEEDEB1C-0CE6-43D8-903B-CCCEF37ECD9C}" type="presOf" srcId="{A0099862-CE5C-444D-BF65-96BAA5F45F42}" destId="{CB593E65-0BF3-4013-B96D-83B989ECFD26}" srcOrd="1" destOrd="0" presId="urn:microsoft.com/office/officeart/2005/8/layout/cycle2"/>
    <dgm:cxn modelId="{B100DAFF-2180-449B-B74F-058F072D99E4}" type="presOf" srcId="{BC5D9718-030E-49A8-8D65-022F5926F4F4}" destId="{9CFAF904-C4C3-4F00-8994-E47EBC7F3DBF}" srcOrd="1" destOrd="0" presId="urn:microsoft.com/office/officeart/2005/8/layout/cycle2"/>
    <dgm:cxn modelId="{6D6BDB69-85A9-4596-90B0-AD34A98DB258}" type="presOf" srcId="{3AF92D68-141C-45BA-8A74-BD92BC3229DF}" destId="{5A2C7A2D-8CDF-4AFD-ADC6-6E660F0BC86C}" srcOrd="0" destOrd="0" presId="urn:microsoft.com/office/officeart/2005/8/layout/cycle2"/>
    <dgm:cxn modelId="{629813A3-5BB4-4696-A4EC-FBBCB5CCB722}" type="presOf" srcId="{A2636538-24E9-4CFC-8AB0-1A02D4171140}" destId="{A5336AF3-5596-4118-A997-B7B9D2E01DD6}" srcOrd="0" destOrd="0" presId="urn:microsoft.com/office/officeart/2005/8/layout/cycle2"/>
    <dgm:cxn modelId="{E54E66AC-76BA-4FCE-BC29-E396D663337E}" srcId="{3AF92D68-141C-45BA-8A74-BD92BC3229DF}" destId="{4B1DB6C2-7900-4F21-A535-CB99AFBA00ED}" srcOrd="1" destOrd="0" parTransId="{9184B65D-1B19-427F-BCF8-1367FD8B691F}" sibTransId="{A2636538-24E9-4CFC-8AB0-1A02D4171140}"/>
    <dgm:cxn modelId="{A9041830-0D0A-45B3-B99F-9342EFE52A19}" type="presOf" srcId="{EE7AE60F-4A79-4DE7-909F-5093C6B13837}" destId="{149E183F-1869-49A2-82F6-FD09A98765CC}" srcOrd="0" destOrd="0" presId="urn:microsoft.com/office/officeart/2005/8/layout/cycle2"/>
    <dgm:cxn modelId="{853B7376-FAB3-47AE-969B-0E98D36AA9BD}" srcId="{3AF92D68-141C-45BA-8A74-BD92BC3229DF}" destId="{EE7AE60F-4A79-4DE7-909F-5093C6B13837}" srcOrd="3" destOrd="0" parTransId="{C28A15B2-DB2A-490C-B9B7-0CF3A238C89E}" sibTransId="{A0099862-CE5C-444D-BF65-96BAA5F45F42}"/>
    <dgm:cxn modelId="{F680E4F5-9186-4A62-AA5E-46DB39F5B5EB}" srcId="{3AF92D68-141C-45BA-8A74-BD92BC3229DF}" destId="{B242C8B2-9FD6-49C7-98AB-A0E7E1198CA6}" srcOrd="5" destOrd="0" parTransId="{E2EB61B0-4793-4AB6-ABD2-6DC009E97590}" sibTransId="{BC5D9718-030E-49A8-8D65-022F5926F4F4}"/>
    <dgm:cxn modelId="{BF9603EA-29D2-4895-954E-7DE69868C798}" type="presOf" srcId="{BC5D9718-030E-49A8-8D65-022F5926F4F4}" destId="{BD0FA7B8-1557-47A0-8EA4-77820AADDF04}" srcOrd="0" destOrd="0" presId="urn:microsoft.com/office/officeart/2005/8/layout/cycle2"/>
    <dgm:cxn modelId="{04016131-C656-48E3-95D6-D659E8CCC027}" type="presOf" srcId="{5E3F65BE-99D2-489C-AD92-E4A4CA14C71A}" destId="{6739129B-9EB1-4B82-89B1-4E8510188D4B}" srcOrd="1" destOrd="0" presId="urn:microsoft.com/office/officeart/2005/8/layout/cycle2"/>
    <dgm:cxn modelId="{C89E0B4B-9DD7-4453-A4C6-75A8299C9121}" type="presOf" srcId="{543F2744-D9CF-4FE3-8314-52563071C6CD}" destId="{B085A0D9-2FB2-4063-833C-1587700905F5}" srcOrd="1" destOrd="0" presId="urn:microsoft.com/office/officeart/2005/8/layout/cycle2"/>
    <dgm:cxn modelId="{066452EA-CC51-4E4F-9CFB-0E152C2E9980}" type="presOf" srcId="{83F5144E-1AF5-420E-BD5A-27F19AE4D409}" destId="{2D4D4E83-7B00-4ECA-87B7-7089FDE8FA87}" srcOrd="0" destOrd="0" presId="urn:microsoft.com/office/officeart/2005/8/layout/cycle2"/>
    <dgm:cxn modelId="{4554E3ED-13DB-4B3F-96B6-E81DCC3FFCA9}" type="presOf" srcId="{543F2744-D9CF-4FE3-8314-52563071C6CD}" destId="{DDB5AE5B-2720-497B-8F5F-5AA38C988E46}" srcOrd="0" destOrd="0" presId="urn:microsoft.com/office/officeart/2005/8/layout/cycle2"/>
    <dgm:cxn modelId="{EA5A54D6-FB2A-4784-9A9C-E62877A2DC7D}" type="presParOf" srcId="{5A2C7A2D-8CDF-4AFD-ADC6-6E660F0BC86C}" destId="{E23CF28F-1B5F-47E1-95F7-4BAF8A154C75}" srcOrd="0" destOrd="0" presId="urn:microsoft.com/office/officeart/2005/8/layout/cycle2"/>
    <dgm:cxn modelId="{5207B32F-7E7C-4C7F-836B-6C12201B79B3}" type="presParOf" srcId="{5A2C7A2D-8CDF-4AFD-ADC6-6E660F0BC86C}" destId="{2D4D4E83-7B00-4ECA-87B7-7089FDE8FA87}" srcOrd="1" destOrd="0" presId="urn:microsoft.com/office/officeart/2005/8/layout/cycle2"/>
    <dgm:cxn modelId="{EED71EB5-CC71-49ED-860B-39E94A58D5BF}" type="presParOf" srcId="{2D4D4E83-7B00-4ECA-87B7-7089FDE8FA87}" destId="{7EB95929-5027-4784-8719-7C4983FE26D6}" srcOrd="0" destOrd="0" presId="urn:microsoft.com/office/officeart/2005/8/layout/cycle2"/>
    <dgm:cxn modelId="{3D0C5153-1EBD-482C-A128-DD6DBDC7BCEF}" type="presParOf" srcId="{5A2C7A2D-8CDF-4AFD-ADC6-6E660F0BC86C}" destId="{25020792-25D4-40FA-942D-05D097C79BA6}" srcOrd="2" destOrd="0" presId="urn:microsoft.com/office/officeart/2005/8/layout/cycle2"/>
    <dgm:cxn modelId="{A9AF073B-0CF3-43A2-B00B-77C063BFBCB7}" type="presParOf" srcId="{5A2C7A2D-8CDF-4AFD-ADC6-6E660F0BC86C}" destId="{A5336AF3-5596-4118-A997-B7B9D2E01DD6}" srcOrd="3" destOrd="0" presId="urn:microsoft.com/office/officeart/2005/8/layout/cycle2"/>
    <dgm:cxn modelId="{C7BA2AB7-770E-4322-86BE-5DC6B8620B4C}" type="presParOf" srcId="{A5336AF3-5596-4118-A997-B7B9D2E01DD6}" destId="{E3192FD0-1924-4060-B14F-6BED281BADB2}" srcOrd="0" destOrd="0" presId="urn:microsoft.com/office/officeart/2005/8/layout/cycle2"/>
    <dgm:cxn modelId="{7669E67D-7492-4470-9DC2-3336A00879ED}" type="presParOf" srcId="{5A2C7A2D-8CDF-4AFD-ADC6-6E660F0BC86C}" destId="{B220E315-9DE7-4CAA-9EC8-F1BF08511DDA}" srcOrd="4" destOrd="0" presId="urn:microsoft.com/office/officeart/2005/8/layout/cycle2"/>
    <dgm:cxn modelId="{14BE6A9D-166A-4B2C-809B-CF53BB41328A}" type="presParOf" srcId="{5A2C7A2D-8CDF-4AFD-ADC6-6E660F0BC86C}" destId="{DDB5AE5B-2720-497B-8F5F-5AA38C988E46}" srcOrd="5" destOrd="0" presId="urn:microsoft.com/office/officeart/2005/8/layout/cycle2"/>
    <dgm:cxn modelId="{29EC334A-79F1-4CB0-AAFE-29B0414FC444}" type="presParOf" srcId="{DDB5AE5B-2720-497B-8F5F-5AA38C988E46}" destId="{B085A0D9-2FB2-4063-833C-1587700905F5}" srcOrd="0" destOrd="0" presId="urn:microsoft.com/office/officeart/2005/8/layout/cycle2"/>
    <dgm:cxn modelId="{C85F24CD-92A7-43EA-B029-ACCDFCD04B86}" type="presParOf" srcId="{5A2C7A2D-8CDF-4AFD-ADC6-6E660F0BC86C}" destId="{149E183F-1869-49A2-82F6-FD09A98765CC}" srcOrd="6" destOrd="0" presId="urn:microsoft.com/office/officeart/2005/8/layout/cycle2"/>
    <dgm:cxn modelId="{7C2F54BA-C2DC-46B3-A7B6-D6CBCB198AF4}" type="presParOf" srcId="{5A2C7A2D-8CDF-4AFD-ADC6-6E660F0BC86C}" destId="{620FFEE1-0369-40F2-BE4C-61E69C410C80}" srcOrd="7" destOrd="0" presId="urn:microsoft.com/office/officeart/2005/8/layout/cycle2"/>
    <dgm:cxn modelId="{29B34631-517F-4EF6-97EE-1CF66017D89A}" type="presParOf" srcId="{620FFEE1-0369-40F2-BE4C-61E69C410C80}" destId="{CB593E65-0BF3-4013-B96D-83B989ECFD26}" srcOrd="0" destOrd="0" presId="urn:microsoft.com/office/officeart/2005/8/layout/cycle2"/>
    <dgm:cxn modelId="{5B57CBD4-A59E-420D-B2CC-CDF75FEF3C67}" type="presParOf" srcId="{5A2C7A2D-8CDF-4AFD-ADC6-6E660F0BC86C}" destId="{83FD1F87-9F0F-4FDB-8B5E-891828BFA7A0}" srcOrd="8" destOrd="0" presId="urn:microsoft.com/office/officeart/2005/8/layout/cycle2"/>
    <dgm:cxn modelId="{D0565D70-1631-4289-9E40-90262186CD9B}" type="presParOf" srcId="{5A2C7A2D-8CDF-4AFD-ADC6-6E660F0BC86C}" destId="{5ECEF29A-5B4D-4130-9564-1BAC6D2EC388}" srcOrd="9" destOrd="0" presId="urn:microsoft.com/office/officeart/2005/8/layout/cycle2"/>
    <dgm:cxn modelId="{0579065D-B8A0-482E-8F31-5134B8A68666}" type="presParOf" srcId="{5ECEF29A-5B4D-4130-9564-1BAC6D2EC388}" destId="{6739129B-9EB1-4B82-89B1-4E8510188D4B}" srcOrd="0" destOrd="0" presId="urn:microsoft.com/office/officeart/2005/8/layout/cycle2"/>
    <dgm:cxn modelId="{BA19EC0A-0034-47B4-A599-2BD99EA1CE8A}" type="presParOf" srcId="{5A2C7A2D-8CDF-4AFD-ADC6-6E660F0BC86C}" destId="{28BD29A0-9CAC-40D6-A355-1F6B4E13339A}" srcOrd="10" destOrd="0" presId="urn:microsoft.com/office/officeart/2005/8/layout/cycle2"/>
    <dgm:cxn modelId="{FB8C0763-F58D-43C9-ADBF-170BF4415A64}" type="presParOf" srcId="{5A2C7A2D-8CDF-4AFD-ADC6-6E660F0BC86C}" destId="{BD0FA7B8-1557-47A0-8EA4-77820AADDF04}" srcOrd="11" destOrd="0" presId="urn:microsoft.com/office/officeart/2005/8/layout/cycle2"/>
    <dgm:cxn modelId="{3EE1534F-8410-49B0-AE59-E3E84966665C}" type="presParOf" srcId="{BD0FA7B8-1557-47A0-8EA4-77820AADDF04}" destId="{9CFAF904-C4C3-4F00-8994-E47EBC7F3DBF}" srcOrd="0" destOrd="0" presId="urn:microsoft.com/office/officeart/2005/8/layout/cycle2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3EB15E-947E-4B8E-BDDF-D1D206AA365B}">
      <dsp:nvSpPr>
        <dsp:cNvPr id="0" name=""/>
        <dsp:cNvSpPr/>
      </dsp:nvSpPr>
      <dsp:spPr>
        <a:xfrm>
          <a:off x="4807055" y="32323"/>
          <a:ext cx="1499664" cy="14996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الأهداف التعليمية</a:t>
          </a:r>
          <a:endParaRPr lang="ar-SA" sz="2900" kern="1200" dirty="0"/>
        </a:p>
      </dsp:txBody>
      <dsp:txXfrm>
        <a:off x="5026676" y="251944"/>
        <a:ext cx="1060422" cy="1060422"/>
      </dsp:txXfrm>
    </dsp:sp>
    <dsp:sp modelId="{C10C3FEF-430A-4446-AC8A-B085638FB6E1}">
      <dsp:nvSpPr>
        <dsp:cNvPr id="0" name=""/>
        <dsp:cNvSpPr/>
      </dsp:nvSpPr>
      <dsp:spPr>
        <a:xfrm rot="3318307">
          <a:off x="6241833" y="1317007"/>
          <a:ext cx="403522" cy="5061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300" kern="1200"/>
        </a:p>
      </dsp:txBody>
      <dsp:txXfrm>
        <a:off x="6267908" y="1368468"/>
        <a:ext cx="282465" cy="303682"/>
      </dsp:txXfrm>
    </dsp:sp>
    <dsp:sp modelId="{23BFCAE7-C776-4E15-A348-F8887145DEC0}">
      <dsp:nvSpPr>
        <dsp:cNvPr id="0" name=""/>
        <dsp:cNvSpPr/>
      </dsp:nvSpPr>
      <dsp:spPr>
        <a:xfrm>
          <a:off x="6094046" y="1891329"/>
          <a:ext cx="1499664" cy="14996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-2500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2500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25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المحتوى</a:t>
          </a:r>
          <a:endParaRPr lang="ar-SA" sz="2900" kern="1200" dirty="0"/>
        </a:p>
      </dsp:txBody>
      <dsp:txXfrm>
        <a:off x="6313667" y="2110950"/>
        <a:ext cx="1060422" cy="1060422"/>
      </dsp:txXfrm>
    </dsp:sp>
    <dsp:sp modelId="{7762D629-6CE5-40B9-B9FE-90B026F8BF95}">
      <dsp:nvSpPr>
        <dsp:cNvPr id="0" name=""/>
        <dsp:cNvSpPr/>
      </dsp:nvSpPr>
      <dsp:spPr>
        <a:xfrm rot="7953133">
          <a:off x="5957862" y="3168777"/>
          <a:ext cx="338683" cy="5061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-2500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2500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25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300" kern="1200"/>
        </a:p>
      </dsp:txBody>
      <dsp:txXfrm rot="10800000">
        <a:off x="6043020" y="3232580"/>
        <a:ext cx="237078" cy="303682"/>
      </dsp:txXfrm>
    </dsp:sp>
    <dsp:sp modelId="{41A3CF77-A815-4216-966A-25EE004C00B2}">
      <dsp:nvSpPr>
        <dsp:cNvPr id="0" name=""/>
        <dsp:cNvSpPr/>
      </dsp:nvSpPr>
      <dsp:spPr>
        <a:xfrm>
          <a:off x="4647732" y="3466819"/>
          <a:ext cx="1499664" cy="14996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-5000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5000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50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طرائق التدريس</a:t>
          </a:r>
          <a:endParaRPr lang="ar-SA" sz="2900" kern="1200" dirty="0"/>
        </a:p>
      </dsp:txBody>
      <dsp:txXfrm>
        <a:off x="4867353" y="3686440"/>
        <a:ext cx="1060422" cy="1060422"/>
      </dsp:txXfrm>
    </dsp:sp>
    <dsp:sp modelId="{F7840227-A265-4178-A5D3-03542F056ABA}">
      <dsp:nvSpPr>
        <dsp:cNvPr id="0" name=""/>
        <dsp:cNvSpPr/>
      </dsp:nvSpPr>
      <dsp:spPr>
        <a:xfrm rot="10803449">
          <a:off x="3907844" y="3962350"/>
          <a:ext cx="522854" cy="5061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-5000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5000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50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300" kern="1200"/>
        </a:p>
      </dsp:txBody>
      <dsp:txXfrm rot="10800000">
        <a:off x="4059685" y="4063653"/>
        <a:ext cx="371013" cy="303682"/>
      </dsp:txXfrm>
    </dsp:sp>
    <dsp:sp modelId="{F73A3861-CC5D-4DB9-B842-F507AD7106CF}">
      <dsp:nvSpPr>
        <dsp:cNvPr id="0" name=""/>
        <dsp:cNvSpPr/>
      </dsp:nvSpPr>
      <dsp:spPr>
        <a:xfrm>
          <a:off x="2161551" y="3464325"/>
          <a:ext cx="1499664" cy="14996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-7500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7500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75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الأنشطة التعليمية</a:t>
          </a:r>
          <a:endParaRPr lang="ar-SA" sz="2900" kern="1200" dirty="0"/>
        </a:p>
      </dsp:txBody>
      <dsp:txXfrm>
        <a:off x="2381172" y="3683946"/>
        <a:ext cx="1060422" cy="1060422"/>
      </dsp:txXfrm>
    </dsp:sp>
    <dsp:sp modelId="{6D770FAB-FCDA-4E1C-9021-23B61B080A24}">
      <dsp:nvSpPr>
        <dsp:cNvPr id="0" name=""/>
        <dsp:cNvSpPr/>
      </dsp:nvSpPr>
      <dsp:spPr>
        <a:xfrm rot="13945878">
          <a:off x="1980006" y="3041647"/>
          <a:ext cx="448223" cy="5061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-7500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7500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75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300" kern="1200"/>
        </a:p>
      </dsp:txBody>
      <dsp:txXfrm rot="10800000">
        <a:off x="2088233" y="3196165"/>
        <a:ext cx="313756" cy="303682"/>
      </dsp:txXfrm>
    </dsp:sp>
    <dsp:sp modelId="{C4637487-716F-4859-BF24-9F4BA5FA4CE8}">
      <dsp:nvSpPr>
        <dsp:cNvPr id="0" name=""/>
        <dsp:cNvSpPr/>
      </dsp:nvSpPr>
      <dsp:spPr>
        <a:xfrm>
          <a:off x="731551" y="1605331"/>
          <a:ext cx="1499664" cy="14996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-10000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10000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100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الوسائل التعليمية</a:t>
          </a:r>
          <a:endParaRPr lang="ar-SA" sz="2900" kern="1200" dirty="0"/>
        </a:p>
      </dsp:txBody>
      <dsp:txXfrm>
        <a:off x="951172" y="1824952"/>
        <a:ext cx="1060422" cy="1060422"/>
      </dsp:txXfrm>
    </dsp:sp>
    <dsp:sp modelId="{BE4F07AA-33CF-404B-B622-875110FEF0F1}">
      <dsp:nvSpPr>
        <dsp:cNvPr id="0" name=""/>
        <dsp:cNvSpPr/>
      </dsp:nvSpPr>
      <dsp:spPr>
        <a:xfrm rot="18414008">
          <a:off x="1638491" y="1027227"/>
          <a:ext cx="475627" cy="4891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-10000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10000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100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>
        <a:off x="1666998" y="1182116"/>
        <a:ext cx="332939" cy="293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9FAB11-9140-46C4-995A-559381A18D2A}">
      <dsp:nvSpPr>
        <dsp:cNvPr id="0" name=""/>
        <dsp:cNvSpPr/>
      </dsp:nvSpPr>
      <dsp:spPr>
        <a:xfrm>
          <a:off x="0" y="310823"/>
          <a:ext cx="8291513" cy="10773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3514" tIns="395732" rIns="643514" bIns="14224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solidFill>
                <a:schemeClr val="tx1"/>
              </a:solidFill>
            </a:rPr>
            <a:t>تحديد أهداف الدرس, اختيار الوسيلة المناسبة , تجريب الوسيلة , تجهيز متطلبات تشغيلها, تجهيز مكان العرض, تسجيلها في تحضير الدرس , تجهيز الأنشطة والأسئلة</a:t>
          </a:r>
          <a:endParaRPr lang="ar-SA" sz="2000" kern="1200" dirty="0"/>
        </a:p>
      </dsp:txBody>
      <dsp:txXfrm>
        <a:off x="0" y="310823"/>
        <a:ext cx="8291513" cy="1077300"/>
      </dsp:txXfrm>
    </dsp:sp>
    <dsp:sp modelId="{66042846-1665-4D00-8D92-C91A8C6BD7F1}">
      <dsp:nvSpPr>
        <dsp:cNvPr id="0" name=""/>
        <dsp:cNvSpPr/>
      </dsp:nvSpPr>
      <dsp:spPr>
        <a:xfrm>
          <a:off x="2278598" y="46503"/>
          <a:ext cx="3916985" cy="5608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9380" tIns="0" rIns="21938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>
              <a:solidFill>
                <a:srgbClr val="FF0066"/>
              </a:solidFill>
            </a:rPr>
            <a:t>مرحلة ما قبل الاستخدام </a:t>
          </a:r>
          <a:endParaRPr lang="ar-SA" sz="2800" kern="1200" dirty="0">
            <a:solidFill>
              <a:srgbClr val="FF0066"/>
            </a:solidFill>
          </a:endParaRPr>
        </a:p>
      </dsp:txBody>
      <dsp:txXfrm>
        <a:off x="2305978" y="73883"/>
        <a:ext cx="3862225" cy="506120"/>
      </dsp:txXfrm>
    </dsp:sp>
    <dsp:sp modelId="{2229590D-40C7-4BF5-A295-1DF4763D2582}">
      <dsp:nvSpPr>
        <dsp:cNvPr id="0" name=""/>
        <dsp:cNvSpPr/>
      </dsp:nvSpPr>
      <dsp:spPr>
        <a:xfrm>
          <a:off x="0" y="1771163"/>
          <a:ext cx="8291513" cy="13466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3514" tIns="395732" rIns="643514" bIns="14224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solidFill>
                <a:schemeClr val="tx1"/>
              </a:solidFill>
            </a:rPr>
            <a:t>إحضار الوسيلة لمكان العرض, تهيئة التلاميذ للعرض, إشراك التلاميذ في تشغيل الوسيلة, أسئلة قبلية, عرض الوسيلة, مراعاة التكامل والتفاعل, متابعة رد فعل التلاميذ, إعادة العرض عند الضرورة, المناقشة, إخراج الوسيلة</a:t>
          </a:r>
          <a:endParaRPr lang="ar-SA" sz="2000" kern="1200" dirty="0"/>
        </a:p>
      </dsp:txBody>
      <dsp:txXfrm>
        <a:off x="0" y="1771163"/>
        <a:ext cx="8291513" cy="1346625"/>
      </dsp:txXfrm>
    </dsp:sp>
    <dsp:sp modelId="{705BA76B-D2B2-4868-A8BE-2D9669DB314A}">
      <dsp:nvSpPr>
        <dsp:cNvPr id="0" name=""/>
        <dsp:cNvSpPr/>
      </dsp:nvSpPr>
      <dsp:spPr>
        <a:xfrm>
          <a:off x="2314584" y="1485372"/>
          <a:ext cx="3972704" cy="5608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9380" tIns="0" rIns="21938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>
              <a:solidFill>
                <a:srgbClr val="FF0066"/>
              </a:solidFill>
            </a:rPr>
            <a:t>مرحلة الاستخدام الفعلي</a:t>
          </a:r>
          <a:endParaRPr lang="ar-SA" sz="2800" kern="1200" dirty="0">
            <a:solidFill>
              <a:srgbClr val="FF0066"/>
            </a:solidFill>
          </a:endParaRPr>
        </a:p>
      </dsp:txBody>
      <dsp:txXfrm>
        <a:off x="2341964" y="1512752"/>
        <a:ext cx="3917944" cy="506120"/>
      </dsp:txXfrm>
    </dsp:sp>
    <dsp:sp modelId="{F4EB08A7-A51E-46DB-9C6A-FE5EB0A67C0A}">
      <dsp:nvSpPr>
        <dsp:cNvPr id="0" name=""/>
        <dsp:cNvSpPr/>
      </dsp:nvSpPr>
      <dsp:spPr>
        <a:xfrm>
          <a:off x="0" y="3493065"/>
          <a:ext cx="8291513" cy="10773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3514" tIns="395732" rIns="643514" bIns="14224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solidFill>
                <a:schemeClr val="tx1"/>
              </a:solidFill>
            </a:rPr>
            <a:t>تقويم مدى فاعلية الوسيلة التعليمية في تحقيق الغرض من استخدامها ومدى استفادة التلاميذ منها (بطاقة تقويم وسيلة تعليمية )</a:t>
          </a:r>
          <a:endParaRPr lang="ar-SA" sz="2000" kern="1200" dirty="0"/>
        </a:p>
      </dsp:txBody>
      <dsp:txXfrm>
        <a:off x="0" y="3493065"/>
        <a:ext cx="8291513" cy="1077300"/>
      </dsp:txXfrm>
    </dsp:sp>
    <dsp:sp modelId="{DDDF57B6-D8FA-4D2F-945D-E39C86672A3E}">
      <dsp:nvSpPr>
        <dsp:cNvPr id="0" name=""/>
        <dsp:cNvSpPr/>
      </dsp:nvSpPr>
      <dsp:spPr>
        <a:xfrm>
          <a:off x="2278598" y="3147608"/>
          <a:ext cx="4028307" cy="5608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9380" tIns="0" rIns="21938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>
              <a:solidFill>
                <a:srgbClr val="FF0066"/>
              </a:solidFill>
            </a:rPr>
            <a:t>مرحلة ما بعد الاستخدام</a:t>
          </a:r>
          <a:endParaRPr lang="ar-SA" sz="2800" kern="1200" dirty="0">
            <a:solidFill>
              <a:srgbClr val="FF0066"/>
            </a:solidFill>
          </a:endParaRPr>
        </a:p>
      </dsp:txBody>
      <dsp:txXfrm>
        <a:off x="2305978" y="3174988"/>
        <a:ext cx="3973547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A945A8-B426-4BB0-9053-54C71F4C47F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69276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DD985-94A8-450D-B6B7-A201ACA0342E}" type="datetimeFigureOut">
              <a:rPr lang="en-US" smtClean="0"/>
              <a:pPr/>
              <a:t>9/14/2015</a:t>
            </a:fld>
            <a:endParaRPr lang="en-GB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DA82D-7D14-4743-96EC-C5841C7C45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2036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FEFC37-4C41-452D-A43E-456C2D6DFA62}" type="slidenum">
              <a:rPr lang="ar-SA"/>
              <a:pPr/>
              <a:t>1</a:t>
            </a:fld>
            <a:endParaRPr lang="en-GB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hyperlink" Target="http://images.google.com/imgres?imgurl=http://faculty.ksu.edu.sa/malmousa/PublishingImages/blackboard-math.gif&amp;imgrefurl=http://faculty.ksu.edu.sa/malmousa&amp;usg=__iBbh2_O3u9lc_6C_f1Q8SxYk9TQ=&amp;h=383&amp;w=300&amp;sz=21&amp;hl=ar&amp;start=5&amp;itbs=1&amp;tbnid=zZjn8p0Uq4Md_M:&amp;tbnh=123&amp;tbnw=96&amp;prev=/images?q=black+board&amp;hl=ar&amp;safe=active&amp;gbv=2&amp;tbs=isch:1" TargetMode="External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8.jpeg"/><Relationship Id="rId5" Type="http://schemas.openxmlformats.org/officeDocument/2006/relationships/image" Target="../media/image4.wmf"/><Relationship Id="rId10" Type="http://schemas.openxmlformats.org/officeDocument/2006/relationships/hyperlink" Target="http://images.google.com/imgres?imgurl=http://jimmac.musichall.cz/stuff/my-computer.png&amp;imgrefurl=http://www.mobile4arab.com/vb/showthread.php?t=711668&amp;usg=__C2OjofvUeP-jx46_9NABo8i25rA=&amp;h=504&amp;w=592&amp;sz=80&amp;hl=ar&amp;start=1&amp;itbs=1&amp;tbnid=D8aW4vVHhirrSM:&amp;tbnh=115&amp;tbnw=135&amp;prev=/images?q=computer&amp;hl=ar&amp;safe=active&amp;gbv=2&amp;tbs=isch:1" TargetMode="External"/><Relationship Id="rId4" Type="http://schemas.openxmlformats.org/officeDocument/2006/relationships/image" Target="../media/image3.wmf"/><Relationship Id="rId9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jimmac.musichall.cz/stuff/my-computer.png&amp;imgrefurl=http://www.mobile4arab.com/vb/showthread.php?t=711668&amp;usg=__C2OjofvUeP-jx46_9NABo8i25rA=&amp;h=504&amp;w=592&amp;sz=80&amp;hl=ar&amp;start=1&amp;itbs=1&amp;tbnid=D8aW4vVHhirrSM:&amp;tbnh=115&amp;tbnw=135&amp;prev=/images?q=computer&amp;hl=ar&amp;safe=active&amp;gbv=2&amp;tbs=isch:1" TargetMode="External"/><Relationship Id="rId3" Type="http://schemas.openxmlformats.org/officeDocument/2006/relationships/image" Target="../media/image4.wmf"/><Relationship Id="rId7" Type="http://schemas.openxmlformats.org/officeDocument/2006/relationships/image" Target="../media/image7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hyperlink" Target="http://images.google.com/imgres?imgurl=http://faculty.ksu.edu.sa/malmousa/PublishingImages/blackboard-math.gif&amp;imgrefurl=http://faculty.ksu.edu.sa/malmousa&amp;usg=__iBbh2_O3u9lc_6C_f1Q8SxYk9TQ=&amp;h=383&amp;w=300&amp;sz=21&amp;hl=ar&amp;start=5&amp;itbs=1&amp;tbnid=zZjn8p0Uq4Md_M:&amp;tbnh=123&amp;tbnw=96&amp;prev=/images?q=black+board&amp;hl=ar&amp;safe=active&amp;gbv=2&amp;tbs=isch:1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8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36623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00" name="Rectangle 4"/>
          <p:cNvSpPr>
            <a:spLocks noChangeArrowheads="1"/>
          </p:cNvSpPr>
          <p:nvPr userDrawn="1"/>
        </p:nvSpPr>
        <p:spPr bwMode="auto">
          <a:xfrm>
            <a:off x="0" y="6605588"/>
            <a:ext cx="9139238" cy="2778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01" name="Rectangle 5"/>
          <p:cNvSpPr>
            <a:spLocks noChangeArrowheads="1"/>
          </p:cNvSpPr>
          <p:nvPr userDrawn="1"/>
        </p:nvSpPr>
        <p:spPr bwMode="auto">
          <a:xfrm>
            <a:off x="0" y="3617913"/>
            <a:ext cx="9147175" cy="2159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4111" name="Picture 15" descr="Chalkboard3"/>
          <p:cNvPicPr>
            <a:picLocks noChangeAspect="1" noChangeArrowheads="1"/>
          </p:cNvPicPr>
          <p:nvPr userDrawn="1"/>
        </p:nvPicPr>
        <p:blipFill>
          <a:blip r:embed="rId2" cstate="print"/>
          <a:srcRect t="2168"/>
          <a:stretch>
            <a:fillRect/>
          </a:stretch>
        </p:blipFill>
        <p:spPr bwMode="auto">
          <a:xfrm>
            <a:off x="1943100" y="0"/>
            <a:ext cx="5200650" cy="6953250"/>
          </a:xfrm>
          <a:prstGeom prst="rect">
            <a:avLst/>
          </a:prstGeom>
          <a:noFill/>
        </p:spPr>
      </p:pic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4CC12D72-A916-4E04-9C48-367F60059E38}" type="datetime1">
              <a:rPr lang="en-US" smtClean="0"/>
              <a:pPr/>
              <a:t>9/14/2015</a:t>
            </a:fld>
            <a:endParaRPr lang="en-GB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05588"/>
            <a:ext cx="2895600" cy="2794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أ.أريج الخنين</a:t>
            </a:r>
            <a:endParaRPr lang="en-GB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05588"/>
            <a:ext cx="213360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FF607E3-8B35-45E3-A73D-3EFA505F624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4112" name="Picture 16" descr="CHALK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4221163"/>
            <a:ext cx="3024188" cy="1935162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771775" y="3105150"/>
            <a:ext cx="3455988" cy="1152525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808288" y="620713"/>
            <a:ext cx="3384550" cy="24844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508" y="7937"/>
            <a:ext cx="1116124" cy="6589415"/>
            <a:chOff x="-508" y="7937"/>
            <a:chExt cx="1116124" cy="6589415"/>
          </a:xfrm>
        </p:grpSpPr>
        <p:pic>
          <p:nvPicPr>
            <p:cNvPr id="13" name="Picture 48" descr="AV04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391" y="3032956"/>
              <a:ext cx="1038225" cy="914400"/>
            </a:xfrm>
            <a:prstGeom prst="rect">
              <a:avLst/>
            </a:prstGeom>
            <a:noFill/>
          </p:spPr>
        </p:pic>
        <p:pic>
          <p:nvPicPr>
            <p:cNvPr id="14" name="Picture 49" descr="كتاب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2400" y="1308941"/>
              <a:ext cx="777875" cy="698500"/>
            </a:xfrm>
            <a:prstGeom prst="rect">
              <a:avLst/>
            </a:prstGeom>
            <a:noFill/>
          </p:spPr>
        </p:pic>
        <p:pic>
          <p:nvPicPr>
            <p:cNvPr id="15" name="Picture 50" descr="شاشة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8204" y="3861048"/>
              <a:ext cx="895350" cy="768350"/>
            </a:xfrm>
            <a:prstGeom prst="rect">
              <a:avLst/>
            </a:prstGeom>
            <a:noFill/>
          </p:spPr>
        </p:pic>
        <p:pic>
          <p:nvPicPr>
            <p:cNvPr id="16" name="Picture 4" descr="http://t3.gstatic.com/images?q=tbn:zZjn8p0Uq4Md_M:http://faculty.ksu.edu.sa/malmousa/PublishingImages/blackboard-math.gif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3915" y="7937"/>
              <a:ext cx="953510" cy="122168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7" name="Picture 5"/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10967"/>
            <a:stretch/>
          </p:blipFill>
          <p:spPr bwMode="auto">
            <a:xfrm>
              <a:off x="-508" y="5349840"/>
              <a:ext cx="963211" cy="1247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7" descr="http://t2.gstatic.com/images?q=tbn:D8aW4vVHhirrSM:http://jimmac.musichall.cz/stuff/my-computer.png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2775" y="2094753"/>
              <a:ext cx="1016837" cy="86619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9" name="Picture 6"/>
            <p:cNvPicPr>
              <a:picLocks noChangeAspect="1" noChangeArrowheads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3111" r="15415" b="22591"/>
            <a:stretch/>
          </p:blipFill>
          <p:spPr bwMode="auto">
            <a:xfrm>
              <a:off x="35496" y="4581128"/>
              <a:ext cx="836427" cy="860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D296A4-1470-41FA-A4E7-6DEC0E11C501}" type="datetime1">
              <a:rPr lang="en-US" smtClean="0"/>
              <a:pPr/>
              <a:t>9/14/2015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أ.أريج الخنين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308725"/>
            <a:ext cx="213360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910AC06-9A0F-4016-9DDB-A5BFE5151DD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77025" y="260350"/>
            <a:ext cx="2071688" cy="583247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67425" cy="583247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3A74DD-9BD4-4B5A-A4B0-57C3072D8F88}" type="datetime1">
              <a:rPr lang="en-US" smtClean="0"/>
              <a:pPr/>
              <a:t>9/14/2015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أ.أريج الخنين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308725"/>
            <a:ext cx="213360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78558F6-287E-4B5C-A70A-08B6FB4B235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7207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91513" cy="4608512"/>
          </a:xfrm>
        </p:spPr>
        <p:txBody>
          <a:bodyPr/>
          <a:lstStyle/>
          <a:p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3087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1AB59F4-D098-47D1-BD8D-B53A9CEE3B37}" type="datetime1">
              <a:rPr lang="en-US" smtClean="0"/>
              <a:pPr/>
              <a:t>9/14/2015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08725"/>
            <a:ext cx="2895600" cy="2794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أ.أريج الخنين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308725"/>
            <a:ext cx="213360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2672A08-D20D-4E30-82AB-487EA12DE0D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عنوان ومخط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7207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مخطط 2"/>
          <p:cNvSpPr>
            <a:spLocks noGrp="1"/>
          </p:cNvSpPr>
          <p:nvPr>
            <p:ph type="chart" idx="1"/>
          </p:nvPr>
        </p:nvSpPr>
        <p:spPr>
          <a:xfrm>
            <a:off x="457200" y="1484313"/>
            <a:ext cx="8291513" cy="4608512"/>
          </a:xfrm>
        </p:spPr>
        <p:txBody>
          <a:bodyPr/>
          <a:lstStyle/>
          <a:p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3087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61B3D597-91F9-4B65-B08D-A2A0A8E1F68B}" type="datetime1">
              <a:rPr lang="en-US" smtClean="0"/>
              <a:pPr/>
              <a:t>9/14/2015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08725"/>
            <a:ext cx="2895600" cy="2794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أ.أريج الخنين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308725"/>
            <a:ext cx="213360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AAFDA54-CE7C-4F4B-BC78-42A302B3BF9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cs typeface="+mj-cs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GB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508" y="7937"/>
            <a:ext cx="1116124" cy="6589415"/>
            <a:chOff x="-508" y="7937"/>
            <a:chExt cx="1116124" cy="6589415"/>
          </a:xfrm>
        </p:grpSpPr>
        <p:pic>
          <p:nvPicPr>
            <p:cNvPr id="8" name="Picture 48" descr="AV04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391" y="3032956"/>
              <a:ext cx="1038225" cy="914400"/>
            </a:xfrm>
            <a:prstGeom prst="rect">
              <a:avLst/>
            </a:prstGeom>
            <a:noFill/>
          </p:spPr>
        </p:pic>
        <p:pic>
          <p:nvPicPr>
            <p:cNvPr id="9" name="Picture 49" descr="كتاب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" y="1308941"/>
              <a:ext cx="777875" cy="698500"/>
            </a:xfrm>
            <a:prstGeom prst="rect">
              <a:avLst/>
            </a:prstGeom>
            <a:noFill/>
          </p:spPr>
        </p:pic>
        <p:pic>
          <p:nvPicPr>
            <p:cNvPr id="10" name="Picture 50" descr="شاشة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204" y="3861048"/>
              <a:ext cx="895350" cy="768350"/>
            </a:xfrm>
            <a:prstGeom prst="rect">
              <a:avLst/>
            </a:prstGeom>
            <a:noFill/>
          </p:spPr>
        </p:pic>
        <p:pic>
          <p:nvPicPr>
            <p:cNvPr id="11" name="Picture 4" descr="http://t3.gstatic.com/images?q=tbn:zZjn8p0Uq4Md_M:http://faculty.ksu.edu.sa/malmousa/PublishingImages/blackboard-math.gif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915" y="7937"/>
              <a:ext cx="953510" cy="122168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2" name="Picture 5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10967"/>
            <a:stretch/>
          </p:blipFill>
          <p:spPr bwMode="auto">
            <a:xfrm>
              <a:off x="-508" y="5349840"/>
              <a:ext cx="963211" cy="1247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 descr="http://t2.gstatic.com/images?q=tbn:D8aW4vVHhirrSM:http://jimmac.musichall.cz/stuff/my-computer.png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2775" y="2094753"/>
              <a:ext cx="1016837" cy="86619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4" name="Picture 6"/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3111" r="15415" b="22591"/>
            <a:stretch/>
          </p:blipFill>
          <p:spPr bwMode="auto">
            <a:xfrm>
              <a:off x="35496" y="4581128"/>
              <a:ext cx="836427" cy="860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2D3F58-8704-4EA7-B965-11DC73670924}" type="datetime1">
              <a:rPr lang="en-US" smtClean="0"/>
              <a:pPr/>
              <a:t>9/14/2015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أ.أريج الخنين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68763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78363" y="1484313"/>
            <a:ext cx="40703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D86268-6800-412C-A682-9AFB3F859ED9}" type="datetime1">
              <a:rPr lang="en-US" smtClean="0"/>
              <a:pPr/>
              <a:t>9/14/2015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أ.أريج الخنين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E8BBAB-802D-456F-B88F-51D0C263FC57}" type="datetime1">
              <a:rPr lang="en-US" smtClean="0"/>
              <a:pPr/>
              <a:t>9/14/2015</a:t>
            </a:fld>
            <a:endParaRPr lang="en-GB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أ.أريج الخنين</a:t>
            </a:r>
            <a:endParaRPr lang="en-GB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6553200" y="6308725"/>
            <a:ext cx="213360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23682B5-40EB-48BE-B28A-B98D0F8F98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EA0B44-D6E1-4A59-96B7-ED05000863A9}" type="datetime1">
              <a:rPr lang="en-US" smtClean="0"/>
              <a:pPr/>
              <a:t>9/14/2015</a:t>
            </a:fld>
            <a:endParaRPr lang="en-GB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أ.أريج الخنين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6553200" y="6308725"/>
            <a:ext cx="213360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0F36FED-57E0-4766-AD1F-AA20FEB83F8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419B84-9A62-4C1A-9B7F-16BB8BCC5449}" type="datetime1">
              <a:rPr lang="en-US" smtClean="0"/>
              <a:pPr/>
              <a:t>9/14/2015</a:t>
            </a:fld>
            <a:endParaRPr lang="en-GB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أ.أريج الخنين</a:t>
            </a:r>
            <a:endParaRPr lang="en-GB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6553200" y="6308725"/>
            <a:ext cx="213360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AB1D18B-56DE-48DB-9EBA-A98CCAA2691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E448BB-8A6D-4251-B8B4-B4905231C660}" type="datetime1">
              <a:rPr lang="en-US" smtClean="0"/>
              <a:pPr/>
              <a:t>9/14/2015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أ.أريج الخنين</a:t>
            </a:r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553200" y="6308725"/>
            <a:ext cx="213360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D5F385-CD4D-49FE-911A-D364234424C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0E532E-4151-4115-BD7B-D5A7135A4EC2}" type="datetime1">
              <a:rPr lang="en-US" smtClean="0"/>
              <a:pPr/>
              <a:t>9/14/2015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أ.أريج الخنين</a:t>
            </a:r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553200" y="6308725"/>
            <a:ext cx="2133600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BF3E98-AF9A-4220-B3E8-A0DA955EEF8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-3175" y="0"/>
            <a:ext cx="9144000" cy="11969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308725"/>
            <a:ext cx="9139238" cy="277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-3175" y="1089025"/>
            <a:ext cx="9147175" cy="2159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0350"/>
            <a:ext cx="82915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9151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08725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0E39B72-5F43-4F59-95C9-746364389327}" type="datetime1">
              <a:rPr lang="en-US" smtClean="0"/>
              <a:pPr/>
              <a:t>9/14/2015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08725"/>
            <a:ext cx="2895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ar-SA" smtClean="0"/>
              <a:t>أ.أريج الخنين</a:t>
            </a:r>
            <a:endParaRPr lang="en-GB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0" y="6605588"/>
            <a:ext cx="9139238" cy="2778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3.wmf"/><Relationship Id="rId7" Type="http://schemas.openxmlformats.org/officeDocument/2006/relationships/image" Target="../media/image6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com/imgres?imgurl=http://faculty.ksu.edu.sa/malmousa/PublishingImages/blackboard-math.gif&amp;imgrefurl=http://faculty.ksu.edu.sa/malmousa&amp;usg=__iBbh2_O3u9lc_6C_f1Q8SxYk9TQ=&amp;h=383&amp;w=300&amp;sz=21&amp;hl=ar&amp;start=5&amp;itbs=1&amp;tbnid=zZjn8p0Uq4Md_M:&amp;tbnh=123&amp;tbnw=96&amp;prev=/images?q=black+board&amp;hl=ar&amp;safe=active&amp;gbv=2&amp;tbs=isch:1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0" Type="http://schemas.openxmlformats.org/officeDocument/2006/relationships/image" Target="../media/image8.jpeg"/><Relationship Id="rId4" Type="http://schemas.openxmlformats.org/officeDocument/2006/relationships/image" Target="../media/image4.wmf"/><Relationship Id="rId9" Type="http://schemas.openxmlformats.org/officeDocument/2006/relationships/hyperlink" Target="http://images.google.com/imgres?imgurl=http://jimmac.musichall.cz/stuff/my-computer.png&amp;imgrefurl=http://www.mobile4arab.com/vb/showthread.php?t=711668&amp;usg=__C2OjofvUeP-jx46_9NABo8i25rA=&amp;h=504&amp;w=592&amp;sz=80&amp;hl=ar&amp;start=1&amp;itbs=1&amp;tbnid=D8aW4vVHhirrSM:&amp;tbnh=115&amp;tbnw=135&amp;prev=/images?q=computer&amp;hl=ar&amp;safe=active&amp;gbv=2&amp;tbs=isch:1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7056276" y="1160748"/>
            <a:ext cx="1867062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AutoShape 4" descr="data:image/jpeg;base64,/9j/4AAQSkZJRgABAQAAAQABAAD/2wCEAAkGBhMSEBUSExEVFBQWEhIVFRUVFBUUGBcVFRQVFBcZFRIXHCYeFxkjGhQVHy8gIycpLCwsFR4xNTAqNSYrLCkBCQoKDgwOFA8PFCkcFB0pKiwpLCk1KSkuKS4pLSkpKTUpLSkpLSk1KSksKSwpKSkuKSwzKSkpKSkpMCwqKSkpKf/AABEIAPEA0QMBIgACEQEDEQH/xAAcAAEAAgMBAQEAAAAAAAAAAAAABgcDBQgEAgH/xABDEAABAwICBgcDCQcDBQAAAAABAAIDBBEFIQYHEjFRYRMiQXGBkaEjMrEUQlJicoKSosEzQ2Oy0eHwJDRzCBVTZIP/xAAXAQEBAQEAAAAAAAAAAAAAAAAAAQID/8QAHhEBAQEAAwACAwAAAAAAAAAAAAERAgMxIUESE2H/2gAMAwEAAhEDEQA/ALxREQEREBERAREQEREBERAREQEREBERAREQEREBERAREQEREBERAREQEREBERAREQERYausZEx0kj2sY0Xc57g1oHNxyCDMipPTvXS97nQ0DtlgyM9us/8A47+63na57LdsBh0vqukDjWVAde+108l/5lnlc+nfq6f2XPykv9dVIqu1Za0H1DxS1TgZDlFLYDbI+Y8DLatuI37t++0VZZZsY7erl1cvx5eiIirmIiICIiAiIgIiICIiAiIgIiICIiAiL8c6wucgg/UVVaSa+oInllLAaixIMjndHGbdrLAucOeXK6yaJ69YKiQRVUXyZzjZsgftxknscbAs7zccSEFoqiteGlBlqm0THezhAdIB86ZwuL/ZaR4vcrxnmDGOe42a1pcTwAFz6BcoV1a6pnknd70sj5D99xdbwvbwVg8rIMlglZZbdsOS8FQzPkqje6IUoc8HNrhm1wJBa4HJw5gi+fBdI4NiXTxB9rEdV32gBe3LO/iudtDM5Af8sr30PPs5B9cHzaP6JZMbvK2SW+JAiIssiIiAiIgIiICIiAiIgIiICIiAiIgKGa3MTdDhcgaSDK5kNx2NeSX+bWuH3lM1CdcNIX4VIR8ySJ/hthh/nQUNT4WHRk9tlrxhZc52zmGNBPeRf+q2MNVZhF1rG1rmudb53+fqtI97nVMbSOnlDbWcBLIAQcrFt7EHgsVJkc1lmfO6O5ik2HC+0Y3hpAO8OtayUDAckHulkaG7x4WWkqH3PwW9mpWgZ5+QHkN60dS67kVL9B4+srx0PZ7FzuMh8gAP6qltDxstur4wGkMVPGw79m7vtO6x+NvBW+D3oiLAIiICIiAiIgIiICIiAiIgIiICIiAsFdRMmjfFI0PY9pa5p3FpFiFnRBylpVg0lFWS0zj7juqT86M5sd4tI8QR2L60Rw+GafZl2r2BZZ1gSDmD28O1W9rs0MdUQNrIW3lga4SAb3QZuJ5lhubcHOVGUdUY5GvbvaQf7eIyViOntHejqKE05ADRG6B7W5dUt2bjvafO6ojSnRCbDqroXAyMI2o5Q0ta9vC5yDx2tvz3FWfq/wAdaZGOv1ZmAdzt7bjvuPFTvGsCgq4jDURNljJB2XXycNxa4ZtdmcwQcyrfiq5eqK64tZ1+/wDutbFE578muJ32GZy5LoKr1NUx/ZTzRjsa8snaO7pGl35l5KDUZTNk6SWolkIILQwNhtbiW3PkQpoi+qzDxVTNDTeOMh8txut7rfvEbuAdwV5rX4LgEFJH0VPE2NpJcbXJc473Occ3HmSVsEt0ERFAREQEREBERAREQEREBERAREQEREBERB+ObcWK5g1i6K/IK+SIC0TvaQ/8bier903b3AHtXUCgGunR0VGHOmA9pTHpAe3ozYSjutZ3/wAwgqrQHGLO6FxtntM5HtA8fiuhMBxQVEDZO33XDg4b/Pf3ELk2lqDG9rxvab/2V7aq8fD5XR3ykiEjftNIB8w78q19CzERFkEREBERAREQEREBERAREQEREBERAREQEREBERAWo0vI/wC31e1u+SVF+7onrbrUaXUhlw+qjbmX0s7QOZjdb1QcnKytSj3Orox2MZOT3Flvi4KtAVZWo2qDK8A/vI5WDv6rx6RlaRf6IiyoiIgIiICIiAiIgIiICIiAiIgIiICIsFbXRwxuklkbGxou5zyGgDmSgzry4jikVPGZJpWRMG9z3Bo8zvPJVjjmt+aokMGFQGQ7jO9uQ5tjNrDm/wDCtdS6raqsf0+ITySu4bRsBwDjuHJoCuDeYxr2pWO2KaCSpdxHsmn7NwXn8IWsGtnEpDdtFBE3jKZX279kj4LdU+i1HSts1rOPVF/N53+ZUb0nxlojcGAAAXJ3houBcm3EgeIVwZMO13VLKsQVMELwZGs9iHtd1iAC3ac4O3jq5cLq5VzBoni18apJngW6eJmYG53smk8wXA37COS6gUHK2sDRs0OITQWswu6SI8Ynkltvsm7PuL90MrnRzBzTZ7Htkb3tN/LJXLrn0O+V0XyiNt5qYOeLb3RHORvMiwcPskdq5+oasxyNeOw58x2qxHXWF4i2eFkzPde0HuPaDzBuPBepVfqp0lG0aZzurJ14uT7dZviBf7p4q0FKoiIoCIiAiIgIiICIiAiIgIiICIiAqjx/BJcVr5OnlLKSCZ0ccIJaTsHYc+1rEudfPfbLLttxYJaGNxu5jSeNhfzQRnD209GwRxRNAAAFgBuG8njz7V+T1VRUZMY4j8LfPcfFSVmHRDdG38IXpV0ROHQt0mc8pt9Bn6uP9PFY9NtHomYRVxwxhvsHPNhckx2kzdvcer2qYLHPEHtc07nAtPcRY/FTRyLHIWPY8b2ua4d7SHD1C69YbgFcg1FNsOLDva5zD3tJafgurtHa3pqOnl+nBC/xcxpPqVaNiVzFrR0R+QV7msbaCW8sPAAnrMH2XG1uBaulq2sbFE+V5syNjnuPBrQXE+QXK+lmkc2I1TppSd5EbL5Rsvk1o+J7TmkHo0TxdzHAB1nMcHxngQb/ABXSujuNNqqaOduW0OsPovGTm+B9LLk+nge1wIJBVkaH6SSUDmnpHvYTeWMuu07gS1vY4W97lbcr6L6RfEMwe0OabtcA4HiCLg+S+1kEREBF+PeACSbAC5JyAA4lV7pLrcij2m0gbKWmzp3kiBp4NI60zuTPNBYEszWtLnODWgXJJAAHMncozVazMPY/YFR0hvY9Ex8jR99o2T4EqrKIV2MS73TMBzlnuynYeDKdmRd+I8bKxMD1bxQtvLK6R1vmsjhYO5rW38ykbvXZ62uG6cwTnqRzWBsXOjDQPAu2vRSFjwQCDcHMKs6/SWKkDBcOe57mCwA2gXO2HEDkAfFWRSNAjaBu2Rnxy3rVmMMyIiyCIiAiIgIiICIiAiIg5b0+o+ixKrZa1qmRw7pD0g9Hq9dU1b0mEUxvm0SRn7kj2j8oaqk11U4bishBB24YXusb2ds7FjbcbMac+IW91R6xKOjoXw1UxY75S5zGhkjyWOZHn1Gmw2g5VFg61JyzCKoj6DG+D5WMPo4rnjCm53IB8bfop/rH1ux1dLJTU8LujeWbUsmRIbI1/VjG65aM3G/JV3h9U23vD4KwbCumAIIba3cefYvczcO4LRVs4PaPMLYOxONthtX5gXHmqrpDRB16ClP/AK8P8gW3UI0J05ofkVPEauJr2wsa5r3dHZwbYi77A+CmVPVskG0x7Xji1wcPMLAyrBXVzIY3yyvDI2NLnOO4NGZKzqMayMFkqsPkijBc67X7ANi/YO1s+YHiAgqXSvWDLickjQXxUMTS8xtNnytBAb0h4ucWgN3Nvc3tdaDCKymLxLVh7w02jp4rMjaL7nSE3A5NBJ3l115cMw6tY9zG0U79oFjozTykFpO5w2cswDe4IspRhGqqtnIJoIacH51RNKbd0TZC7wcEsdurnx47s+Uug1t0scLY6emc+QNyghtsRjs25LBredgbdq0lXpXiNZHLK1t4omPe5sWVPGGNLj0k5/3D7D3Gktv2HcpjgWqGniA+UvNQRn0Ya2GAH/gZ7/e8nuUxrsLY+mkpwAxj4XxANAAa1zC3qjcN6Jy7N8jk6rxWSSdjnuJs8Hxvv711jgs+3TQu4xRn8oXIc46w7wustED/AKCm7fYReeyL+qtcm3REUBERAREQEREBFrMZ0lpqRu1UTsj4Am7j9mMdY+AVd47rybm2jgLjuEk2Q8Imm58SO5BaznAC5NgN6iOPa0qGmuBL07x8yGz8+cl9ked+SrSTD8WxQ3me9sZztJ7KPwhaLu7yPFSDB9VVPFZ0znTu4HqM/ADc+J8FcFZaQ19RitfNLFTkuc5o2WAuDQ1rWN2nHIGzRcm2fBSjRrVA8tDqqQNzvsR2c7uLyLDwBVnU1AyNuyxjWNG5rQGjyC9zI8grgrnFNTsL2kR1EjN2Tg2Qb/un1UZqdTVUz9nLFJ3l0Z8iCPVXd0awllkHPOI6AV8e+lkcOLLSfyElamenew2exzDwc0tPkV07sr6dSNeLOaHDg4AjyKDnCFh2R3BZ4Xlhu0lp4tJafMZq96zQmil96mjvxaOjPmyy0lZqkpXe4+WM/aDx5OF/VBXtHpzXw+5WTZdjn9KPKTaW9otdFezJ4hl5ujLT5scB6LPW6nph+yqI3cntcw+Y2gtDW6ua+P8AcbY4xva70uD6KCbUWvZuXTUbhxMcod+V4b8Vv6HXDh0nvSSRH+JE634mbQ9VRlZhc0WUkMkf22Ob6kLx3QdQUOltHN+yq4HngJW7X4Sb+i2t1ySTdeqixaeHOKaWLO3UkcwX8CAUwazGodieRv0ZZG/heR+i6c1cz7eF0rv4Vvwuc39Fy9XSlznOcSXOcXOJzJJJJJPEkrojU1inSYcyLtiHPc9zyL+IKCeoiKAiIgL4mmaxpc5wa0C5c4gADmTkF9rmbTrSSWtq5XOld0TZHNijuQxrGktadjdtG1yd+fCyC4Mf1wUNPdsbjUvHZF7l+cpyt9naVdY3rar6klsRbTMOVozZ3HOZ2fi3ZUB2XjPevoVTh2eVlR6akvLyZCXOJNyXXJPbdxuSt5o5pV8kzbBC4/Scwl/hIHXHko4ytHb6hZRI0nePDJBaNJrbi/ewubzjcH/lcGlbum1i0Lx/uAzL941zPUjZ9VSkjwTky2W/PztdebEGt6P3syQLWPfu8FdHRVHXxyi8cjJBxY5rx5tJWyBXKlJG8StLbtNxmDY5Z5EZqZ0emNbFbZqnkcHkPH572QXzdYHuuVUTdctREPaRRS9mW1GfMXHotph+uuldlLDLEeI2ZW+YIPogstgXpaFGsJ01opvcqY78HkxnyeAt+yYEXBuOIzHmqM91+7Sw7SbSDLtL8LwsJcovpBrBpqa7Q7pZB8yMg2P1n7m+p5IJU+UWsq/0v0iwtl2mmiqJeDGtFj9aZoy7hcqH4xpjWVxLAS1h/dxXAt9d+9w77DkvPDo62Nu3O8DLJgO/x3nwy5oNLO7pHucyIMBzDGbRa0d7yT5la+aZz5Pd2nDqgdncAMgpBiGK2YWwsDR2ZC5JyFh2HzPNb/RHVJXVHtJQ2mjeMzJcy7JzJbFbK+7rEb93GCuS3aDjkLEi11fOorZ+SyBsgeQYw6wcA0+0NrnfvXjqv+nyHMRVsrQc/aRskN+9pYppoJoMzDIXRtldK57g5z3AN3CwAaL2GZ7TvUEmREUBERAVa6TakYKiZ80E7qdzztFgY18e0d5a0Fpbc57zmSrKRBQOI6ksRizidDOPqvMbvJ4A/MoziOjNdT36aimaBvd0Ze38bLt9V1IiujkQTMPYvo07DuP+eC6mxPRmkqP29NDKeL42l3g+1x5qKYlqTw6XNjZYD/DkJH4ZNr0smigxTOHuu8j+hWCqge61+w33WVtYjqFmbnT1jH/VlYWfnbtfAKMYhq3xSDfSmRvGFzZPyA7X5UEHgaWyBzhcW7N/DtWw+Vgi22By2bepWWp2o3bMsTo3cHsLD5Gx9Fj2Y3cvVVGrrqoPfbZGWQtl3r4pqcF1zkN+XDxW0fhjDuI+HxWIYY5huBz4hB7oKUhvVBNs3G2QvxPZwWWmxGSI3jkfGfqOcz4FeDp3De0+B/ReiGvblcOuOdv8/sipJR6xa6P99tjhIwO/NYO9VvaTXA8D2lM13Njyz0cHfFQM1bndVtzfcN5v4L3UmCADbmeGN4Xz8/0Fyg2GM6aVdaSwEsYf3cVxcfXdvd45cl5qbR1rRtzvDW/RB/Xt8PML6OLtjGzAwNHa4jM87fqbr90e0ZrMRfeJjnNuQ6aQlsYz+n848mglUftRjbWNLIGhjfpEC/eAe3mbnmtho9oLW4gdsAsiO+aW9iPqN3yeFhzVlaL6p6WmtJN/qZhY3eLRtP1It3i657lOQFNEW0V1c0lDZ7W9LN/5pAC4fYbujHdnxJUpRFkEREBERAREQEREBERAREQEREGGppGSN2ZGNe0/Ne0OHkclGMT1V4bPcmlbGT2wl0X5WnZ9FLUQVPiWoSPM09ZIzg2VjZB+JuzbyKi+IaosThzY2OcfwpAD+F+z6XXQCIOWMQo6mnNqimlj5yRuA8HkAHwK8nTRu7PL+66xLQciMloMU1f4fUZyUcVz85jeid+OOxKujm6krOilIj7WZ3Hl5La4PgtVXSbMMb5nDJztzGfakPVb3b+StuHUdhzZhL7ZzR+6dJ1D3kAPI5bSnVHRRxMEcTGxsaLNaxoa0dwCaK+0X1MwxWfWO+UP39GLiFp5jfJ96w5KxYYWsaGtaGtAADQAAANwAGQC+0UBERAREQEREBERAREQEREBERAREQEREBERAREQEREBERAREQEREBERAREQEREBERAREQEREBERAREQEREBERAREQEREBERAREQEREBERAREQEREH//2Q=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grpSp>
        <p:nvGrpSpPr>
          <p:cNvPr id="24" name="Group 23"/>
          <p:cNvGrpSpPr/>
          <p:nvPr/>
        </p:nvGrpSpPr>
        <p:grpSpPr>
          <a:xfrm>
            <a:off x="-508" y="7937"/>
            <a:ext cx="1116124" cy="6589415"/>
            <a:chOff x="-508" y="7937"/>
            <a:chExt cx="1116124" cy="6589415"/>
          </a:xfrm>
        </p:grpSpPr>
        <p:pic>
          <p:nvPicPr>
            <p:cNvPr id="15" name="Picture 48" descr="AV04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391" y="3032956"/>
              <a:ext cx="1038225" cy="914400"/>
            </a:xfrm>
            <a:prstGeom prst="rect">
              <a:avLst/>
            </a:prstGeom>
            <a:noFill/>
          </p:spPr>
        </p:pic>
        <p:pic>
          <p:nvPicPr>
            <p:cNvPr id="16" name="Picture 49" descr="كتاب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2400" y="1308941"/>
              <a:ext cx="777875" cy="698500"/>
            </a:xfrm>
            <a:prstGeom prst="rect">
              <a:avLst/>
            </a:prstGeom>
            <a:noFill/>
          </p:spPr>
        </p:pic>
        <p:pic>
          <p:nvPicPr>
            <p:cNvPr id="17" name="Picture 50" descr="شاشة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204" y="3861048"/>
              <a:ext cx="895350" cy="768350"/>
            </a:xfrm>
            <a:prstGeom prst="rect">
              <a:avLst/>
            </a:prstGeom>
            <a:noFill/>
          </p:spPr>
        </p:pic>
        <p:pic>
          <p:nvPicPr>
            <p:cNvPr id="6" name="Picture 4" descr="http://t3.gstatic.com/images?q=tbn:zZjn8p0Uq4Md_M:http://faculty.ksu.edu.sa/malmousa/PublishingImages/blackboard-math.gif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3915" y="7937"/>
              <a:ext cx="953510" cy="122168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10967"/>
            <a:stretch/>
          </p:blipFill>
          <p:spPr bwMode="auto">
            <a:xfrm>
              <a:off x="-508" y="5349840"/>
              <a:ext cx="963211" cy="1247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 descr="http://t2.gstatic.com/images?q=tbn:D8aW4vVHhirrSM:http://jimmac.musichall.cz/stuff/my-computer.png">
              <a:hlinkClick r:id="rId9"/>
            </p:cNvPr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2775" y="2094753"/>
              <a:ext cx="1016837" cy="86619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3111" r="15415" b="22591"/>
            <a:stretch/>
          </p:blipFill>
          <p:spPr bwMode="auto">
            <a:xfrm>
              <a:off x="35496" y="4581128"/>
              <a:ext cx="836427" cy="860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" name="مربع نص 10"/>
          <p:cNvSpPr txBox="1"/>
          <p:nvPr/>
        </p:nvSpPr>
        <p:spPr>
          <a:xfrm>
            <a:off x="7020272" y="1301569"/>
            <a:ext cx="1944216" cy="7232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80000"/>
              </a:lnSpc>
              <a:spcBef>
                <a:spcPts val="600"/>
              </a:spcBef>
            </a:pPr>
            <a:r>
              <a:rPr lang="ar-SA" sz="2000" dirty="0" smtClean="0">
                <a:solidFill>
                  <a:schemeClr val="dk1"/>
                </a:solidFill>
                <a:latin typeface="+mn-lt"/>
                <a:cs typeface="+mn-cs"/>
              </a:rPr>
              <a:t>242 وسل</a:t>
            </a:r>
          </a:p>
          <a:p>
            <a:pPr algn="ctr">
              <a:spcBef>
                <a:spcPts val="600"/>
              </a:spcBef>
            </a:pPr>
            <a:r>
              <a:rPr lang="ar-SA" sz="2000" dirty="0" smtClean="0"/>
              <a:t>المحاضرة الثالثة</a:t>
            </a:r>
            <a:endParaRPr lang="ar-SA" sz="2000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27270" y="2348880"/>
            <a:ext cx="3120894" cy="1846935"/>
          </a:xfrm>
          <a:prstGeom prst="rect">
            <a:avLst/>
          </a:prstGeom>
        </p:spPr>
      </p:pic>
      <p:pic>
        <p:nvPicPr>
          <p:cNvPr id="2048" name="Picture 204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96650" y="838661"/>
            <a:ext cx="2395530" cy="6461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رسم تخطيطي 34"/>
          <p:cNvGraphicFramePr/>
          <p:nvPr/>
        </p:nvGraphicFramePr>
        <p:xfrm>
          <a:off x="-357222" y="1357298"/>
          <a:ext cx="10429948" cy="5214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9643" y="260350"/>
            <a:ext cx="8291513" cy="720725"/>
          </a:xfrm>
        </p:spPr>
        <p:txBody>
          <a:bodyPr/>
          <a:lstStyle/>
          <a:p>
            <a:pPr algn="ctr"/>
            <a:r>
              <a:rPr lang="ar-SA" sz="4000" dirty="0" smtClean="0">
                <a:latin typeface="Verdana" pitchFamily="34" charset="0"/>
                <a:cs typeface="PT Simple Bold Ruled" pitchFamily="2" charset="-78"/>
              </a:rPr>
              <a:t>علاقة الوسائل التعليمية بمنظومة المنهج</a:t>
            </a:r>
            <a:endParaRPr lang="ar-SA" sz="4000" dirty="0"/>
          </a:p>
        </p:txBody>
      </p:sp>
      <p:grpSp>
        <p:nvGrpSpPr>
          <p:cNvPr id="38" name="مجموعة 37"/>
          <p:cNvGrpSpPr/>
          <p:nvPr/>
        </p:nvGrpSpPr>
        <p:grpSpPr>
          <a:xfrm>
            <a:off x="3709745" y="2730595"/>
            <a:ext cx="2217627" cy="2484355"/>
            <a:chOff x="3709745" y="2730595"/>
            <a:chExt cx="2217627" cy="2484355"/>
          </a:xfrm>
        </p:grpSpPr>
        <p:sp>
          <p:nvSpPr>
            <p:cNvPr id="15" name="شكل بيضاوي 14"/>
            <p:cNvSpPr/>
            <p:nvPr/>
          </p:nvSpPr>
          <p:spPr>
            <a:xfrm>
              <a:off x="4143372" y="3239446"/>
              <a:ext cx="1404000" cy="140400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ar-SA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منظومة المنهج</a:t>
              </a:r>
              <a:endParaRPr lang="ar-S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سهم إلى اليمين 17"/>
            <p:cNvSpPr>
              <a:spLocks noChangeAspect="1"/>
            </p:cNvSpPr>
            <p:nvPr/>
          </p:nvSpPr>
          <p:spPr>
            <a:xfrm rot="5400000">
              <a:off x="4649062" y="2724971"/>
              <a:ext cx="420752" cy="43200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1" name="سهم إلى اليمين 20"/>
            <p:cNvSpPr/>
            <p:nvPr/>
          </p:nvSpPr>
          <p:spPr>
            <a:xfrm rot="654008">
              <a:off x="3767466" y="3198959"/>
              <a:ext cx="432000" cy="44354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4" name="سهم إلى اليمين 23"/>
            <p:cNvSpPr>
              <a:spLocks noChangeAspect="1"/>
            </p:cNvSpPr>
            <p:nvPr/>
          </p:nvSpPr>
          <p:spPr>
            <a:xfrm rot="19406438">
              <a:off x="3709745" y="4158858"/>
              <a:ext cx="420752" cy="43200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7" name="سهم إلى اليمين 26"/>
            <p:cNvSpPr>
              <a:spLocks noChangeAspect="1"/>
            </p:cNvSpPr>
            <p:nvPr/>
          </p:nvSpPr>
          <p:spPr>
            <a:xfrm rot="13780284">
              <a:off x="5500996" y="4198716"/>
              <a:ext cx="420752" cy="43200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30" name="سهم إلى اليمين 29"/>
            <p:cNvSpPr>
              <a:spLocks noChangeAspect="1"/>
            </p:cNvSpPr>
            <p:nvPr/>
          </p:nvSpPr>
          <p:spPr>
            <a:xfrm rot="16200000">
              <a:off x="4655666" y="4788574"/>
              <a:ext cx="420752" cy="43200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33" name="سهم إلى اليمين 32"/>
            <p:cNvSpPr>
              <a:spLocks noChangeAspect="1"/>
            </p:cNvSpPr>
            <p:nvPr/>
          </p:nvSpPr>
          <p:spPr>
            <a:xfrm rot="7614008">
              <a:off x="5491338" y="3200826"/>
              <a:ext cx="420752" cy="43200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</p:grpSp>
      <p:sp>
        <p:nvSpPr>
          <p:cNvPr id="39" name="مربع نص 38"/>
          <p:cNvSpPr txBox="1"/>
          <p:nvPr/>
        </p:nvSpPr>
        <p:spPr>
          <a:xfrm>
            <a:off x="5357818" y="1357298"/>
            <a:ext cx="17145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/>
              <a:t>تساعد الوسائل في تحقيق</a:t>
            </a:r>
            <a:endParaRPr lang="ar-SA" sz="2400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7143768" y="2500306"/>
            <a:ext cx="157163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/>
              <a:t>تساعد الوسائل في تقديم</a:t>
            </a:r>
            <a:endParaRPr lang="ar-SA" sz="2400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7143768" y="4500570"/>
            <a:ext cx="164307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dirty="0" smtClean="0"/>
              <a:t>تساعد الوسائل في تيسير</a:t>
            </a:r>
            <a:endParaRPr lang="ar-SA" sz="2400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5500694" y="5643578"/>
            <a:ext cx="157163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dirty="0" smtClean="0"/>
              <a:t>تساعد الوسائل في تقديم</a:t>
            </a:r>
            <a:endParaRPr lang="ar-SA" sz="2400" dirty="0"/>
          </a:p>
        </p:txBody>
      </p:sp>
      <p:sp>
        <p:nvSpPr>
          <p:cNvPr id="43" name="مربع نص 42"/>
          <p:cNvSpPr txBox="1"/>
          <p:nvPr/>
        </p:nvSpPr>
        <p:spPr>
          <a:xfrm>
            <a:off x="1357290" y="1857364"/>
            <a:ext cx="157163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dirty="0" smtClean="0"/>
              <a:t>تساعد الوسائل في إجراء</a:t>
            </a:r>
            <a:endParaRPr lang="ar-SA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5" grpId="0">
        <p:bldAsOne/>
      </p:bldGraphic>
      <p:bldP spid="2" grpId="0"/>
      <p:bldP spid="39" grpId="0"/>
      <p:bldP spid="40" grpId="0"/>
      <p:bldP spid="41" grpId="0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dirty="0" smtClean="0">
                <a:latin typeface="Verdana" pitchFamily="34" charset="0"/>
                <a:cs typeface="PT Simple Bold Ruled" pitchFamily="2" charset="-78"/>
              </a:rPr>
              <a:t>أسس ومعايير اختيار الوسائل التعليمية</a:t>
            </a:r>
            <a:endParaRPr lang="ar-SA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3548" y="1304764"/>
            <a:ext cx="8291513" cy="4608512"/>
          </a:xfrm>
        </p:spPr>
        <p:txBody>
          <a:bodyPr/>
          <a:lstStyle/>
          <a:p>
            <a:pPr marL="514350" lvl="0" indent="-514350" algn="r" rtl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أن تتوافق الوسيلة التعليمية مع الأهداف المراد تحقيقها.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أن يتكامل استخدام الوسيلة التعليمية مع المنهج.</a:t>
            </a:r>
          </a:p>
          <a:p>
            <a:pPr marL="514350" lvl="0" indent="-514350" algn="r" rtl="1">
              <a:lnSpc>
                <a:spcPct val="150000"/>
              </a:lnSpc>
              <a:buAutoNum type="arabicPeriod" startAt="3"/>
              <a:defRPr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أن تتناسب الوسائل التعليمية مع أعمار التلاميذ ومستوياتهم العقلية.</a:t>
            </a:r>
          </a:p>
          <a:p>
            <a:pPr marL="514350" lvl="0" indent="-514350" algn="r" rtl="1">
              <a:lnSpc>
                <a:spcPct val="150000"/>
              </a:lnSpc>
              <a:buAutoNum type="arabicPeriod" startAt="3"/>
              <a:defRPr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أن يكون المحتوى صحيح علمياً وحديثاً.</a:t>
            </a:r>
          </a:p>
          <a:p>
            <a:pPr marL="514350" lvl="0" indent="-514350" algn="r" rtl="1">
              <a:lnSpc>
                <a:spcPct val="150000"/>
              </a:lnSpc>
              <a:buAutoNum type="arabicPeriod" startAt="3"/>
              <a:defRPr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أن يتوافر في المحتوى حسن العرض والبساطة والوضوح والتسلسل.</a:t>
            </a:r>
          </a:p>
          <a:p>
            <a:pPr marL="514350" lvl="0" indent="-514350" algn="r" rtl="1">
              <a:lnSpc>
                <a:spcPct val="150000"/>
              </a:lnSpc>
              <a:buNone/>
              <a:defRPr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6.  أن تكون الوسيلة التعليمية سهلة الاستخدام وقليلة التكاليف.</a:t>
            </a:r>
          </a:p>
          <a:p>
            <a:pPr marL="514350" lvl="0" indent="-514350" algn="r" rtl="1">
              <a:lnSpc>
                <a:spcPct val="150000"/>
              </a:lnSpc>
              <a:buNone/>
              <a:defRPr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7.  أن توفر الوسيلة التعليمية وقت المعلم والطالب.</a:t>
            </a:r>
          </a:p>
          <a:p>
            <a:pPr marL="514350" lvl="0" indent="-514350" algn="r" rtl="1">
              <a:lnSpc>
                <a:spcPct val="150000"/>
              </a:lnSpc>
              <a:buAutoNum type="arabicPeriod" startAt="3"/>
              <a:defRPr/>
            </a:pPr>
            <a:endParaRPr lang="ar-SA" sz="2400" dirty="0" smtClean="0">
              <a:latin typeface="Times New Roman" pitchFamily="18" charset="0"/>
              <a:cs typeface="Times New Roman" pitchFamily="18" charset="0"/>
              <a:sym typeface="AGA Arabesque"/>
            </a:endParaRPr>
          </a:p>
          <a:p>
            <a:pPr marL="514350" lvl="0" indent="-514350" algn="r" rtl="1">
              <a:buFont typeface="+mj-lt"/>
              <a:buAutoNum type="arabicPeriod"/>
              <a:defRPr/>
            </a:pPr>
            <a:endParaRPr lang="ar-SA" dirty="0" smtClean="0">
              <a:sym typeface="AGA Arabesqu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 smtClean="0">
                <a:latin typeface="Verdana" pitchFamily="34" charset="0"/>
                <a:cs typeface="PT Simple Bold Ruled" pitchFamily="2" charset="-78"/>
              </a:rPr>
              <a:t>تابع أسس ومعايير اختيار الوسائل التعليمية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r" rtl="1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8"/>
              <a:defRPr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أن يناسب حجم الوسيلة التعليمية حجرة الدراسة.</a:t>
            </a:r>
          </a:p>
          <a:p>
            <a:pPr marL="514350" lvl="0" indent="-514350" algn="r" rtl="1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8"/>
              <a:defRPr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أن تنمي الوسائل التعليمية لدى المتعلمين التفكير بأنواعه المختلفة:</a:t>
            </a:r>
            <a:br>
              <a:rPr lang="ar-SA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</a:br>
            <a:r>
              <a:rPr lang="ar-SA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 (الناقد – الابتكاري) والتحليل والملاحظة.</a:t>
            </a:r>
          </a:p>
          <a:p>
            <a:pPr marL="514350" lvl="0" indent="-514350" algn="r" rtl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10.  الرغبة والألفة.</a:t>
            </a:r>
          </a:p>
          <a:p>
            <a:pPr marL="514350" lvl="0" indent="-514350" algn="r" rtl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11.  التكامل والتفاعل .</a:t>
            </a:r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52519" y="260350"/>
            <a:ext cx="8291513" cy="720725"/>
          </a:xfrm>
        </p:spPr>
        <p:txBody>
          <a:bodyPr/>
          <a:lstStyle/>
          <a:p>
            <a:r>
              <a:rPr lang="ar-SA" sz="3600" dirty="0" smtClean="0">
                <a:cs typeface="PT Simple Bold Ruled" pitchFamily="2" charset="-78"/>
              </a:rPr>
              <a:t>اختيار الوسائل التعليمية وفق المنحى </a:t>
            </a:r>
            <a:r>
              <a:rPr lang="ar-SA" sz="3600" dirty="0" err="1" smtClean="0">
                <a:cs typeface="PT Simple Bold Ruled" pitchFamily="2" charset="-78"/>
              </a:rPr>
              <a:t>المنظومي</a:t>
            </a:r>
            <a:endParaRPr lang="ar-SA" sz="3600" dirty="0">
              <a:cs typeface="PT Simple Bold Rul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28662" y="1448780"/>
            <a:ext cx="7866399" cy="4909178"/>
          </a:xfrm>
        </p:spPr>
        <p:txBody>
          <a:bodyPr/>
          <a:lstStyle/>
          <a:p>
            <a:pPr marL="457200" indent="-457200" algn="r" rtl="1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تحديد الأهداف السلوكية للدرس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 .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arenR"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تحديد العمليات التعليمية اللازمة لتحقيق كل هدف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 .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arenR"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تحديد الخواص الأساسية للوسائل (نوع الاستجابة – نوع المثير- عوامل متعلقة بالبيئة)</a:t>
            </a:r>
            <a:endParaRPr lang="en-US" sz="2400" dirty="0" smtClean="0">
              <a:latin typeface="Times New Roman" pitchFamily="18" charset="0"/>
              <a:cs typeface="Times New Roman" pitchFamily="18" charset="0"/>
              <a:sym typeface="AGA Arabesque"/>
            </a:endParaRPr>
          </a:p>
          <a:p>
            <a:pPr marL="457200" indent="-457200" algn="r" rtl="1">
              <a:lnSpc>
                <a:spcPct val="150000"/>
              </a:lnSpc>
              <a:buFont typeface="+mj-lt"/>
              <a:buAutoNum type="arabicParenR"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تحضير قائمة محددة ببعض الوسائل التعليمية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 .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arenR"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إعداد الوسائل اللازمة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 .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arenR"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شراء أو صنع الوسائل اللازمة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 .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arenR"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  <a:sym typeface="AGA Arabesque"/>
              </a:rPr>
              <a:t>تحديد طريقة التنفيذ والتقويم .</a:t>
            </a:r>
            <a:endParaRPr lang="en-US" sz="2400" dirty="0" smtClean="0">
              <a:latin typeface="Times New Roman" pitchFamily="18" charset="0"/>
              <a:cs typeface="Times New Roman" pitchFamily="18" charset="0"/>
              <a:sym typeface="AGA Arabesque"/>
            </a:endParaRPr>
          </a:p>
          <a:p>
            <a:pPr algn="r" rtl="1"/>
            <a:endParaRPr lang="ar-SA" sz="1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200" dirty="0" smtClean="0">
                <a:latin typeface="Verdana" pitchFamily="34" charset="0"/>
                <a:cs typeface="PT Simple Bold Ruled" pitchFamily="2" charset="-78"/>
              </a:rPr>
              <a:t>قواعد الاستخدام الوظيفي للوسائل التعليمية</a:t>
            </a:r>
            <a:endParaRPr lang="ar-SA" sz="3200" dirty="0"/>
          </a:p>
        </p:txBody>
      </p:sp>
      <p:grpSp>
        <p:nvGrpSpPr>
          <p:cNvPr id="8" name="مجموعة 7"/>
          <p:cNvGrpSpPr/>
          <p:nvPr/>
        </p:nvGrpSpPr>
        <p:grpSpPr>
          <a:xfrm>
            <a:off x="1066833" y="1707648"/>
            <a:ext cx="7862885" cy="1285200"/>
            <a:chOff x="0" y="279683"/>
            <a:chExt cx="7862885" cy="1285200"/>
          </a:xfrm>
        </p:grpSpPr>
        <p:sp>
          <p:nvSpPr>
            <p:cNvPr id="24" name="مستطيل 23"/>
            <p:cNvSpPr/>
            <p:nvPr/>
          </p:nvSpPr>
          <p:spPr>
            <a:xfrm>
              <a:off x="0" y="279683"/>
              <a:ext cx="7862885" cy="1285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25" name="مستطيل 24"/>
            <p:cNvSpPr/>
            <p:nvPr/>
          </p:nvSpPr>
          <p:spPr>
            <a:xfrm>
              <a:off x="0" y="279683"/>
              <a:ext cx="7862885" cy="1285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52000" tIns="324000" rIns="252000" bIns="142240" numCol="1" spcCol="1270" anchor="t" anchorCtr="0">
              <a:noAutofit/>
            </a:bodyPr>
            <a:lstStyle/>
            <a:p>
              <a:pPr marL="0" lvl="1" algn="r" defTabSz="889000" rtl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SA" sz="2400" kern="1200" dirty="0" smtClean="0">
                  <a:solidFill>
                    <a:schemeClr val="tx1"/>
                  </a:solidFill>
                </a:rPr>
                <a:t>تحديد أهداف الدرس, اختيار الوسيلة المناسبة , تجريب الوسيلة , تجهيز متطلبات تشغيلها, تجهيز مكان العرض, تضمينها في تحضير الدرس , تجهيز الأنشطة والأسئلة</a:t>
              </a:r>
              <a:endParaRPr lang="ar-SA" sz="2400" kern="1200" dirty="0"/>
            </a:p>
          </p:txBody>
        </p:sp>
      </p:grpSp>
      <p:grpSp>
        <p:nvGrpSpPr>
          <p:cNvPr id="9" name="مجموعة 8"/>
          <p:cNvGrpSpPr/>
          <p:nvPr/>
        </p:nvGrpSpPr>
        <p:grpSpPr>
          <a:xfrm>
            <a:off x="3227640" y="1471151"/>
            <a:ext cx="3714497" cy="501840"/>
            <a:chOff x="2160807" y="43186"/>
            <a:chExt cx="3714497" cy="501840"/>
          </a:xfrm>
        </p:grpSpPr>
        <p:sp>
          <p:nvSpPr>
            <p:cNvPr id="22" name="مستطيل مستدير الزوايا 21"/>
            <p:cNvSpPr/>
            <p:nvPr/>
          </p:nvSpPr>
          <p:spPr>
            <a:xfrm>
              <a:off x="2160807" y="43186"/>
              <a:ext cx="3714497" cy="50184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23" name="مستطيل 22"/>
            <p:cNvSpPr/>
            <p:nvPr/>
          </p:nvSpPr>
          <p:spPr>
            <a:xfrm>
              <a:off x="2185305" y="67684"/>
              <a:ext cx="3665501" cy="452844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08039" tIns="0" rIns="208039" bIns="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>
                  <a:solidFill>
                    <a:schemeClr val="bg1"/>
                  </a:solidFill>
                </a:rPr>
                <a:t>مرحلة ما قبل الاستخدام </a:t>
              </a:r>
              <a:endParaRPr lang="ar-SA" sz="28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مجموعة 9"/>
          <p:cNvGrpSpPr/>
          <p:nvPr/>
        </p:nvGrpSpPr>
        <p:grpSpPr>
          <a:xfrm>
            <a:off x="1066833" y="3335568"/>
            <a:ext cx="7862885" cy="1285200"/>
            <a:chOff x="0" y="1907603"/>
            <a:chExt cx="7862885" cy="1285200"/>
          </a:xfrm>
        </p:grpSpPr>
        <p:sp>
          <p:nvSpPr>
            <p:cNvPr id="20" name="مستطيل 19"/>
            <p:cNvSpPr/>
            <p:nvPr/>
          </p:nvSpPr>
          <p:spPr>
            <a:xfrm>
              <a:off x="0" y="1907603"/>
              <a:ext cx="7862885" cy="1285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21" name="مستطيل 20"/>
            <p:cNvSpPr/>
            <p:nvPr/>
          </p:nvSpPr>
          <p:spPr>
            <a:xfrm>
              <a:off x="0" y="1907603"/>
              <a:ext cx="7862885" cy="1285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52000" tIns="288000" rIns="252000" bIns="142240" numCol="1" spcCol="1270" anchor="t" anchorCtr="0">
              <a:noAutofit/>
            </a:bodyPr>
            <a:lstStyle/>
            <a:p>
              <a:pPr marL="0" lvl="1" algn="r" defTabSz="889000" rtl="1">
                <a:lnSpc>
                  <a:spcPct val="90000"/>
                </a:lnSpc>
                <a:spcAft>
                  <a:spcPts val="0"/>
                </a:spcAft>
              </a:pPr>
              <a:r>
                <a:rPr lang="ar-SA" sz="2400" dirty="0" smtClean="0">
                  <a:solidFill>
                    <a:schemeClr val="tx1"/>
                  </a:solidFill>
                </a:rPr>
                <a:t>إحضار الوسيلة لمكان العرض, تهيئة التلاميذ للعرض, إشراك التلاميذ في تشغيل الوسيلة, أسئلة قبلية, عرض الوسيلة, مراعاة التكامل والتفاعل, متابعة رد فعل التلاميذ, إعادة العرض عند الضرورة, المناقشة, إخراج الوسيلة</a:t>
              </a:r>
              <a:endParaRPr lang="ar-SA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مجموعة 10"/>
          <p:cNvGrpSpPr/>
          <p:nvPr/>
        </p:nvGrpSpPr>
        <p:grpSpPr>
          <a:xfrm>
            <a:off x="3261765" y="3079860"/>
            <a:ext cx="3767336" cy="501840"/>
            <a:chOff x="2194932" y="1651895"/>
            <a:chExt cx="3767336" cy="501840"/>
          </a:xfrm>
        </p:grpSpPr>
        <p:sp>
          <p:nvSpPr>
            <p:cNvPr id="18" name="مستطيل مستدير الزوايا 17"/>
            <p:cNvSpPr/>
            <p:nvPr/>
          </p:nvSpPr>
          <p:spPr>
            <a:xfrm>
              <a:off x="2194932" y="1651895"/>
              <a:ext cx="3767336" cy="50184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9" name="مستطيل 18"/>
            <p:cNvSpPr/>
            <p:nvPr/>
          </p:nvSpPr>
          <p:spPr>
            <a:xfrm>
              <a:off x="2219430" y="1676393"/>
              <a:ext cx="3718340" cy="452844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08039" tIns="0" rIns="208039" bIns="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>
                  <a:solidFill>
                    <a:schemeClr val="bg1"/>
                  </a:solidFill>
                </a:rPr>
                <a:t>مرحلة الاستخدام الفعلي</a:t>
              </a:r>
              <a:endParaRPr lang="ar-SA" sz="28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مجموعة 11"/>
          <p:cNvGrpSpPr/>
          <p:nvPr/>
        </p:nvGrpSpPr>
        <p:grpSpPr>
          <a:xfrm>
            <a:off x="1066833" y="5027981"/>
            <a:ext cx="7862885" cy="1044225"/>
            <a:chOff x="0" y="3528578"/>
            <a:chExt cx="7862885" cy="1044225"/>
          </a:xfrm>
        </p:grpSpPr>
        <p:sp>
          <p:nvSpPr>
            <p:cNvPr id="16" name="مستطيل 15"/>
            <p:cNvSpPr/>
            <p:nvPr/>
          </p:nvSpPr>
          <p:spPr>
            <a:xfrm>
              <a:off x="0" y="3528578"/>
              <a:ext cx="7862885" cy="10442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7" name="مستطيل 16"/>
            <p:cNvSpPr/>
            <p:nvPr/>
          </p:nvSpPr>
          <p:spPr>
            <a:xfrm>
              <a:off x="0" y="3528578"/>
              <a:ext cx="7862885" cy="10442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52000" tIns="288000" rIns="252000" bIns="142240" numCol="1" spcCol="1270" anchor="t" anchorCtr="0">
              <a:noAutofit/>
            </a:bodyPr>
            <a:lstStyle/>
            <a:p>
              <a:pPr marL="228600" lvl="1" indent="-228600" algn="r" defTabSz="8890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ar-SA" sz="2400" dirty="0" smtClean="0">
                  <a:solidFill>
                    <a:schemeClr val="tx1"/>
                  </a:solidFill>
                </a:rPr>
                <a:t>تقويم مدى فاعلية الوسيلة التعليمية في تحقيق الغرض من استخدامها ومدى استفادة التلاميذ منها (بطاقة تقويم وسيلة تعليمية )</a:t>
              </a:r>
              <a:endParaRPr lang="ar-SA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مجموعة 12"/>
          <p:cNvGrpSpPr/>
          <p:nvPr/>
        </p:nvGrpSpPr>
        <p:grpSpPr>
          <a:xfrm>
            <a:off x="3227640" y="4718887"/>
            <a:ext cx="3820064" cy="501840"/>
            <a:chOff x="2160807" y="3219484"/>
            <a:chExt cx="3820064" cy="501840"/>
          </a:xfrm>
        </p:grpSpPr>
        <p:sp>
          <p:nvSpPr>
            <p:cNvPr id="14" name="مستطيل مستدير الزوايا 13"/>
            <p:cNvSpPr/>
            <p:nvPr/>
          </p:nvSpPr>
          <p:spPr>
            <a:xfrm>
              <a:off x="2160807" y="3219484"/>
              <a:ext cx="3820064" cy="50184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5" name="مستطيل 14"/>
            <p:cNvSpPr/>
            <p:nvPr/>
          </p:nvSpPr>
          <p:spPr>
            <a:xfrm>
              <a:off x="2185305" y="3243982"/>
              <a:ext cx="3771068" cy="452844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08039" tIns="0" rIns="208039" bIns="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 smtClean="0">
                  <a:solidFill>
                    <a:schemeClr val="bg1"/>
                  </a:solidFill>
                </a:rPr>
                <a:t>مرحلة ما بعد الاستخدام</a:t>
              </a:r>
              <a:endParaRPr lang="ar-SA" sz="2800" kern="1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dirty="0" smtClean="0">
                <a:cs typeface="PT Simple Bold Ruled" pitchFamily="2" charset="-78"/>
              </a:rPr>
              <a:t>مصادر الحصول على الوسائل التعليمية </a:t>
            </a:r>
            <a:endParaRPr lang="ar-SA" sz="4000" dirty="0">
              <a:cs typeface="PT Simple Bold Rul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43438" y="2857496"/>
            <a:ext cx="4290985" cy="2571768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تعد المصدر الأول للحصول على الوسائل التعليمية.</a:t>
            </a:r>
          </a:p>
          <a:p>
            <a:pPr algn="r" rtl="1">
              <a:lnSpc>
                <a:spcPct val="150000"/>
              </a:lnSpc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توجد في الطبيعة جاهزة للاستخدام.</a:t>
            </a:r>
          </a:p>
          <a:p>
            <a:pPr algn="ctr" rtl="1">
              <a:lnSpc>
                <a:spcPct val="150000"/>
              </a:lnSpc>
              <a:buNone/>
            </a:pPr>
            <a:r>
              <a:rPr lang="ar-SA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أعطي أمثلة؟ </a:t>
            </a: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072066" y="1857364"/>
            <a:ext cx="3384000" cy="936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وسائل تعليمية جاهزة</a:t>
            </a:r>
            <a:endParaRPr lang="ar-SA" sz="3200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1214414" y="1857364"/>
            <a:ext cx="3384000" cy="936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وسائل تعليمية منتجة</a:t>
            </a:r>
            <a:endParaRPr lang="ar-SA" sz="3200" dirty="0"/>
          </a:p>
        </p:txBody>
      </p:sp>
      <p:sp>
        <p:nvSpPr>
          <p:cNvPr id="8" name="عنصر نائب للمحتوى 2"/>
          <p:cNvSpPr txBox="1">
            <a:spLocks/>
          </p:cNvSpPr>
          <p:nvPr/>
        </p:nvSpPr>
        <p:spPr bwMode="auto">
          <a:xfrm>
            <a:off x="928662" y="2928934"/>
            <a:ext cx="414340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 rtl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تتعدد مصادر إنتاج الوسائل التعليمية</a:t>
            </a:r>
          </a:p>
          <a:p>
            <a:pPr marL="342900" indent="-342900" algn="ctr" rtl="1">
              <a:lnSpc>
                <a:spcPct val="150000"/>
              </a:lnSpc>
              <a:spcBef>
                <a:spcPct val="20000"/>
              </a:spcBef>
            </a:pPr>
            <a:r>
              <a:rPr kumimoji="0" lang="ar-S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أعطي أمثلة؟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 animBg="1"/>
      <p:bldP spid="7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dirty="0" smtClean="0">
                <a:cs typeface="PT Simple Bold Ruled" pitchFamily="2" charset="-78"/>
              </a:rPr>
              <a:t>معوقات استخدام الوسائل التعليمية</a:t>
            </a:r>
            <a:endParaRPr lang="ar-SA" sz="4000" dirty="0">
              <a:cs typeface="PT Simple Bold Rul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31540" y="1484313"/>
            <a:ext cx="8317173" cy="4608512"/>
          </a:xfrm>
        </p:spPr>
        <p:txBody>
          <a:bodyPr/>
          <a:lstStyle/>
          <a:p>
            <a:pPr marL="514350" lvl="0" indent="-514350" algn="r" rtl="1">
              <a:lnSpc>
                <a:spcPct val="150000"/>
              </a:lnSpc>
              <a:buFont typeface="+mj-lt"/>
              <a:buAutoNum type="arabicParenR"/>
              <a:defRPr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نظرة الطلاب إليها على أنها وسائل للتسلية واللهو</a:t>
            </a:r>
          </a:p>
          <a:p>
            <a:pPr marL="514350" lvl="0" indent="-514350" algn="r" rtl="1">
              <a:lnSpc>
                <a:spcPct val="150000"/>
              </a:lnSpc>
              <a:buFont typeface="+mj-lt"/>
              <a:buAutoNum type="arabicParenR"/>
              <a:defRPr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افتقار عدد من المدارس لعدد كبير من الوسائل التعليمية</a:t>
            </a:r>
          </a:p>
          <a:p>
            <a:pPr marL="514350" lvl="0" indent="-514350" algn="r" rtl="1">
              <a:lnSpc>
                <a:spcPct val="150000"/>
              </a:lnSpc>
              <a:buFont typeface="+mj-lt"/>
              <a:buAutoNum type="arabicParenR"/>
              <a:defRPr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صعوبة تداول الوسائل التعليمية بين المدارس </a:t>
            </a:r>
          </a:p>
          <a:p>
            <a:pPr marL="514350" lvl="0" indent="-514350" algn="r" rtl="1">
              <a:lnSpc>
                <a:spcPct val="150000"/>
              </a:lnSpc>
              <a:buFont typeface="+mj-lt"/>
              <a:buAutoNum type="arabicParenR"/>
              <a:defRPr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الاعتقاد بأنها تزيد من أعباء المعلم</a:t>
            </a:r>
          </a:p>
          <a:p>
            <a:pPr marL="514350" lvl="0" indent="-514350" algn="r" rtl="1">
              <a:lnSpc>
                <a:spcPct val="150000"/>
              </a:lnSpc>
              <a:buFont typeface="+mj-lt"/>
              <a:buAutoNum type="arabicParenR"/>
              <a:defRPr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حاجتها الدائمة للصيانة والدعم الفني مع نقص الفنيين</a:t>
            </a:r>
          </a:p>
          <a:p>
            <a:pPr marL="514350" lvl="0" indent="-514350" algn="r" rtl="1">
              <a:lnSpc>
                <a:spcPct val="150000"/>
              </a:lnSpc>
              <a:buFont typeface="+mj-lt"/>
              <a:buAutoNum type="arabicParenR"/>
              <a:defRPr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ارتفاع تكاليف بعض الوسائل التعليمية</a:t>
            </a:r>
          </a:p>
          <a:p>
            <a:pPr marL="514350" lvl="0" indent="-514350" algn="r" rtl="1">
              <a:lnSpc>
                <a:spcPct val="150000"/>
              </a:lnSpc>
              <a:buFont typeface="+mj-lt"/>
              <a:buAutoNum type="arabicParenR"/>
              <a:defRPr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تركيز الاختبارات على اللفظية وتكرار ما تم حفظه, مما يدفع المعلمين إلى الشرح اللفظي وعدم استخدام الوسائل</a:t>
            </a:r>
          </a:p>
          <a:p>
            <a:pPr marL="514350" indent="-514350">
              <a:buFont typeface="+mj-lt"/>
              <a:buAutoNum type="arabicPeriod"/>
            </a:pP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ounded Rectangle 4"/>
          <p:cNvSpPr/>
          <p:nvPr/>
        </p:nvSpPr>
        <p:spPr>
          <a:xfrm>
            <a:off x="1223628" y="1448780"/>
            <a:ext cx="7416824" cy="145218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247650" rIns="247650" bIns="247650" numCol="1" spcCol="1270" anchor="ctr" anchorCtr="0">
            <a:noAutofit/>
          </a:bodyPr>
          <a:lstStyle/>
          <a:p>
            <a:pPr lvl="0" algn="ctr" defTabSz="2889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6500" kern="12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000" dirty="0" smtClean="0">
                <a:latin typeface="Verdana" pitchFamily="34" charset="0"/>
                <a:cs typeface="PT Simple Bold Ruled" pitchFamily="2" charset="-78"/>
              </a:rPr>
              <a:t>الوحدة الثانية: الوسائل التعليمية</a:t>
            </a:r>
            <a:endParaRPr lang="ar-SA" sz="4000" dirty="0">
              <a:latin typeface="Verdana" pitchFamily="34" charset="0"/>
              <a:cs typeface="PT Simple Bold Ruled" pitchFamily="2" charset="-78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979712" y="1556792"/>
            <a:ext cx="5680495" cy="360000"/>
            <a:chOff x="720064" y="825149"/>
            <a:chExt cx="5680495" cy="250750"/>
          </a:xfrm>
        </p:grpSpPr>
        <p:sp>
          <p:nvSpPr>
            <p:cNvPr id="52" name="Rounded Rectangle 51"/>
            <p:cNvSpPr/>
            <p:nvPr/>
          </p:nvSpPr>
          <p:spPr>
            <a:xfrm>
              <a:off x="720064" y="825149"/>
              <a:ext cx="5680495" cy="25075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Rounded Rectangle 4"/>
            <p:cNvSpPr/>
            <p:nvPr/>
          </p:nvSpPr>
          <p:spPr>
            <a:xfrm>
              <a:off x="727408" y="832493"/>
              <a:ext cx="5665807" cy="2360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5720" rIns="60960" bIns="45720" numCol="1" spcCol="1270" anchor="ctr" anchorCtr="0">
              <a:noAutofit/>
            </a:bodyPr>
            <a:lstStyle/>
            <a:p>
              <a:pPr lvl="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>
                  <a:solidFill>
                    <a:schemeClr val="tx1"/>
                  </a:solidFill>
                </a:rPr>
                <a:t>المسميات المختلفة للوسائل التعليمية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979712" y="1952836"/>
            <a:ext cx="5680495" cy="360000"/>
            <a:chOff x="720064" y="1108519"/>
            <a:chExt cx="5680495" cy="256495"/>
          </a:xfrm>
        </p:grpSpPr>
        <p:sp>
          <p:nvSpPr>
            <p:cNvPr id="50" name="Rounded Rectangle 49"/>
            <p:cNvSpPr/>
            <p:nvPr/>
          </p:nvSpPr>
          <p:spPr>
            <a:xfrm>
              <a:off x="720064" y="1108519"/>
              <a:ext cx="5680495" cy="25649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43781"/>
                <a:satOff val="-1867"/>
                <a:lumOff val="-1943"/>
                <a:alphaOff val="0"/>
              </a:schemeClr>
            </a:fillRef>
            <a:effectRef idx="0">
              <a:schemeClr val="accent5">
                <a:hueOff val="-143781"/>
                <a:satOff val="-1867"/>
                <a:lumOff val="-194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Rounded Rectangle 6"/>
            <p:cNvSpPr/>
            <p:nvPr/>
          </p:nvSpPr>
          <p:spPr>
            <a:xfrm>
              <a:off x="727576" y="1116031"/>
              <a:ext cx="5665471" cy="2414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5720" rIns="60960" bIns="45720" numCol="1" spcCol="1270" anchor="ctr" anchorCtr="0">
              <a:noAutofit/>
            </a:bodyPr>
            <a:lstStyle/>
            <a:p>
              <a:pPr lvl="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>
                  <a:solidFill>
                    <a:schemeClr val="tx1"/>
                  </a:solidFill>
                </a:rPr>
                <a:t>استخدام الرسول </a:t>
              </a:r>
              <a:r>
                <a:rPr lang="en-US" sz="2400" kern="1200" dirty="0" smtClean="0">
                  <a:solidFill>
                    <a:schemeClr val="tx1"/>
                  </a:solidFill>
                  <a:sym typeface="AGA Arabesque"/>
                </a:rPr>
                <a:t></a:t>
              </a:r>
              <a:r>
                <a:rPr lang="ar-SA" sz="2400" kern="1200" dirty="0" smtClean="0">
                  <a:solidFill>
                    <a:schemeClr val="tx1"/>
                  </a:solidFill>
                  <a:sym typeface="AGA Arabesque"/>
                </a:rPr>
                <a:t> للوسائل التعليمية</a:t>
              </a:r>
              <a:endParaRPr lang="ar-SA" sz="2400" kern="12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979712" y="2348920"/>
            <a:ext cx="5680495" cy="360000"/>
            <a:chOff x="720064" y="1403098"/>
            <a:chExt cx="5680495" cy="262201"/>
          </a:xfrm>
        </p:grpSpPr>
        <p:sp>
          <p:nvSpPr>
            <p:cNvPr id="48" name="Rounded Rectangle 47"/>
            <p:cNvSpPr/>
            <p:nvPr/>
          </p:nvSpPr>
          <p:spPr>
            <a:xfrm>
              <a:off x="720064" y="1403098"/>
              <a:ext cx="5680495" cy="26220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287563"/>
                <a:satOff val="-3735"/>
                <a:lumOff val="-3886"/>
                <a:alphaOff val="0"/>
              </a:schemeClr>
            </a:fillRef>
            <a:effectRef idx="0">
              <a:schemeClr val="accent5">
                <a:hueOff val="-287563"/>
                <a:satOff val="-3735"/>
                <a:lumOff val="-38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Rounded Rectangle 8"/>
            <p:cNvSpPr/>
            <p:nvPr/>
          </p:nvSpPr>
          <p:spPr>
            <a:xfrm>
              <a:off x="727744" y="1410778"/>
              <a:ext cx="5665135" cy="2468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5720" rIns="60960" bIns="45720" numCol="1" spcCol="1270" anchor="ctr" anchorCtr="0">
              <a:noAutofit/>
            </a:bodyPr>
            <a:lstStyle/>
            <a:p>
              <a:pPr lvl="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>
                  <a:solidFill>
                    <a:schemeClr val="tx1"/>
                  </a:solidFill>
                </a:rPr>
                <a:t>مفهوم الوسائل التعليمية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979712" y="2744924"/>
            <a:ext cx="5680495" cy="360000"/>
            <a:chOff x="720064" y="1685215"/>
            <a:chExt cx="5680495" cy="267847"/>
          </a:xfrm>
        </p:grpSpPr>
        <p:sp>
          <p:nvSpPr>
            <p:cNvPr id="46" name="Rounded Rectangle 45"/>
            <p:cNvSpPr/>
            <p:nvPr/>
          </p:nvSpPr>
          <p:spPr>
            <a:xfrm>
              <a:off x="720064" y="1685215"/>
              <a:ext cx="5680495" cy="26784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31344"/>
                <a:satOff val="-5602"/>
                <a:lumOff val="-5829"/>
                <a:alphaOff val="0"/>
              </a:schemeClr>
            </a:fillRef>
            <a:effectRef idx="0">
              <a:schemeClr val="accent5">
                <a:hueOff val="-431344"/>
                <a:satOff val="-5602"/>
                <a:lumOff val="-582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ounded Rectangle 10"/>
            <p:cNvSpPr/>
            <p:nvPr/>
          </p:nvSpPr>
          <p:spPr>
            <a:xfrm>
              <a:off x="727909" y="1693060"/>
              <a:ext cx="5664805" cy="2521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5720" rIns="60960" bIns="45720" numCol="1" spcCol="1270" anchor="ctr" anchorCtr="0">
              <a:noAutofit/>
            </a:bodyPr>
            <a:lstStyle/>
            <a:p>
              <a:pPr lvl="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أهمية استخدام الوسائل التعليمية</a:t>
              </a:r>
              <a:endParaRPr lang="ar-SA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979712" y="3141008"/>
            <a:ext cx="5680495" cy="360000"/>
            <a:chOff x="720064" y="1986748"/>
            <a:chExt cx="5680495" cy="273073"/>
          </a:xfrm>
        </p:grpSpPr>
        <p:sp>
          <p:nvSpPr>
            <p:cNvPr id="44" name="Rounded Rectangle 43"/>
            <p:cNvSpPr/>
            <p:nvPr/>
          </p:nvSpPr>
          <p:spPr>
            <a:xfrm>
              <a:off x="720064" y="1986748"/>
              <a:ext cx="5680495" cy="27307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575125"/>
                <a:satOff val="-7469"/>
                <a:lumOff val="-7772"/>
                <a:alphaOff val="0"/>
              </a:schemeClr>
            </a:fillRef>
            <a:effectRef idx="0">
              <a:schemeClr val="accent5">
                <a:hueOff val="-575125"/>
                <a:satOff val="-7469"/>
                <a:lumOff val="-777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ounded Rectangle 12"/>
            <p:cNvSpPr/>
            <p:nvPr/>
          </p:nvSpPr>
          <p:spPr>
            <a:xfrm>
              <a:off x="728062" y="1994746"/>
              <a:ext cx="5664499" cy="2570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5720" rIns="60960" bIns="45720" numCol="1" spcCol="1270" anchor="ctr" anchorCtr="0">
              <a:noAutofit/>
            </a:bodyPr>
            <a:lstStyle/>
            <a:p>
              <a:pPr lvl="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علاقة الوسائل التعليمية بمنظومة المنهج</a:t>
              </a:r>
              <a:endParaRPr lang="ar-SA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979712" y="3537012"/>
            <a:ext cx="5680495" cy="360000"/>
            <a:chOff x="720064" y="2287163"/>
            <a:chExt cx="5680495" cy="278161"/>
          </a:xfrm>
        </p:grpSpPr>
        <p:sp>
          <p:nvSpPr>
            <p:cNvPr id="42" name="Rounded Rectangle 41"/>
            <p:cNvSpPr/>
            <p:nvPr/>
          </p:nvSpPr>
          <p:spPr>
            <a:xfrm>
              <a:off x="720064" y="2287163"/>
              <a:ext cx="5680495" cy="2781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18906"/>
                <a:satOff val="-9337"/>
                <a:lumOff val="-9715"/>
                <a:alphaOff val="0"/>
              </a:schemeClr>
            </a:fillRef>
            <a:effectRef idx="0">
              <a:schemeClr val="accent5">
                <a:hueOff val="-718906"/>
                <a:satOff val="-9337"/>
                <a:lumOff val="-97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Rounded Rectangle 14"/>
            <p:cNvSpPr/>
            <p:nvPr/>
          </p:nvSpPr>
          <p:spPr>
            <a:xfrm>
              <a:off x="728211" y="2295310"/>
              <a:ext cx="5664201" cy="2618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5720" rIns="60960" bIns="45720" numCol="1" spcCol="1270" anchor="ctr" anchorCtr="0">
              <a:noAutofit/>
            </a:bodyPr>
            <a:lstStyle/>
            <a:p>
              <a:pPr lvl="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أسس ومعايير اختيار الوسائل التعليمية</a:t>
              </a:r>
              <a:endParaRPr lang="ar-SA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979712" y="3933096"/>
            <a:ext cx="5680495" cy="360000"/>
            <a:chOff x="720064" y="2604507"/>
            <a:chExt cx="5680495" cy="282726"/>
          </a:xfrm>
        </p:grpSpPr>
        <p:sp>
          <p:nvSpPr>
            <p:cNvPr id="40" name="Rounded Rectangle 39"/>
            <p:cNvSpPr/>
            <p:nvPr/>
          </p:nvSpPr>
          <p:spPr>
            <a:xfrm>
              <a:off x="720064" y="2604507"/>
              <a:ext cx="5680495" cy="28272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862688"/>
                <a:satOff val="-11204"/>
                <a:lumOff val="-11658"/>
                <a:alphaOff val="0"/>
              </a:schemeClr>
            </a:fillRef>
            <a:effectRef idx="0">
              <a:schemeClr val="accent5">
                <a:hueOff val="-862688"/>
                <a:satOff val="-11204"/>
                <a:lumOff val="-1165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ounded Rectangle 16"/>
            <p:cNvSpPr/>
            <p:nvPr/>
          </p:nvSpPr>
          <p:spPr>
            <a:xfrm>
              <a:off x="728345" y="2612788"/>
              <a:ext cx="5663933" cy="2661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5720" rIns="60960" bIns="45720" numCol="1" spcCol="1270" anchor="ctr" anchorCtr="0">
              <a:noAutofit/>
            </a:bodyPr>
            <a:lstStyle/>
            <a:p>
              <a:pPr lvl="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اختيار الوسائل التعليمية وفق المنحى </a:t>
              </a:r>
              <a:r>
                <a:rPr lang="ar-SA" sz="2400" kern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المنظومي</a:t>
              </a:r>
              <a:endParaRPr lang="ar-SA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987892" y="4329140"/>
            <a:ext cx="5680495" cy="360000"/>
            <a:chOff x="728244" y="2920672"/>
            <a:chExt cx="5680495" cy="286709"/>
          </a:xfrm>
        </p:grpSpPr>
        <p:sp>
          <p:nvSpPr>
            <p:cNvPr id="38" name="Rounded Rectangle 37"/>
            <p:cNvSpPr/>
            <p:nvPr/>
          </p:nvSpPr>
          <p:spPr>
            <a:xfrm>
              <a:off x="728244" y="2920672"/>
              <a:ext cx="5680495" cy="2867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006469"/>
                <a:satOff val="-13072"/>
                <a:lumOff val="-13601"/>
                <a:alphaOff val="0"/>
              </a:schemeClr>
            </a:fillRef>
            <a:effectRef idx="0">
              <a:schemeClr val="accent5">
                <a:hueOff val="-1006469"/>
                <a:satOff val="-13072"/>
                <a:lumOff val="-1360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Rounded Rectangle 18"/>
            <p:cNvSpPr/>
            <p:nvPr/>
          </p:nvSpPr>
          <p:spPr>
            <a:xfrm>
              <a:off x="736641" y="2929069"/>
              <a:ext cx="5663701" cy="2699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5720" rIns="60960" bIns="45720" numCol="1" spcCol="1270" anchor="ctr" anchorCtr="0">
              <a:noAutofit/>
            </a:bodyPr>
            <a:lstStyle/>
            <a:p>
              <a:pPr lvl="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قواعد الاستخدام الوظيفي للوسائل التعليمية</a:t>
              </a:r>
              <a:endParaRPr lang="ar-SA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979712" y="4725184"/>
            <a:ext cx="5680495" cy="360000"/>
            <a:chOff x="720064" y="3230998"/>
            <a:chExt cx="5680495" cy="302187"/>
          </a:xfrm>
        </p:grpSpPr>
        <p:sp>
          <p:nvSpPr>
            <p:cNvPr id="36" name="Rounded Rectangle 35"/>
            <p:cNvSpPr/>
            <p:nvPr/>
          </p:nvSpPr>
          <p:spPr>
            <a:xfrm>
              <a:off x="720064" y="3230998"/>
              <a:ext cx="5680495" cy="3021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150250"/>
                <a:satOff val="-14939"/>
                <a:lumOff val="-15544"/>
                <a:alphaOff val="0"/>
              </a:schemeClr>
            </a:fillRef>
            <a:effectRef idx="0">
              <a:schemeClr val="accent5">
                <a:hueOff val="-1150250"/>
                <a:satOff val="-14939"/>
                <a:lumOff val="-1554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ounded Rectangle 20"/>
            <p:cNvSpPr/>
            <p:nvPr/>
          </p:nvSpPr>
          <p:spPr>
            <a:xfrm>
              <a:off x="728915" y="3239849"/>
              <a:ext cx="5662793" cy="2844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5720" rIns="60960" bIns="45720" numCol="1" spcCol="1270" anchor="ctr" anchorCtr="0">
              <a:noAutofit/>
            </a:bodyPr>
            <a:lstStyle/>
            <a:p>
              <a:pPr lvl="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>
                  <a:solidFill>
                    <a:schemeClr val="tx1"/>
                  </a:solidFill>
                </a:rPr>
                <a:t>الأسس النفسية والتربوية لاختيار الوسائل واستخدامها</a:t>
              </a:r>
              <a:endParaRPr lang="ar-SA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979712" y="5121228"/>
            <a:ext cx="5680495" cy="360000"/>
            <a:chOff x="720064" y="3575970"/>
            <a:chExt cx="5680495" cy="319429"/>
          </a:xfrm>
        </p:grpSpPr>
        <p:sp>
          <p:nvSpPr>
            <p:cNvPr id="34" name="Rounded Rectangle 33"/>
            <p:cNvSpPr/>
            <p:nvPr/>
          </p:nvSpPr>
          <p:spPr>
            <a:xfrm>
              <a:off x="720064" y="3575970"/>
              <a:ext cx="5680495" cy="31942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294031"/>
                <a:satOff val="-16806"/>
                <a:lumOff val="-17487"/>
                <a:alphaOff val="0"/>
              </a:schemeClr>
            </a:fillRef>
            <a:effectRef idx="0">
              <a:schemeClr val="accent5">
                <a:hueOff val="-1294031"/>
                <a:satOff val="-16806"/>
                <a:lumOff val="-1748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ounded Rectangle 22"/>
            <p:cNvSpPr/>
            <p:nvPr/>
          </p:nvSpPr>
          <p:spPr>
            <a:xfrm>
              <a:off x="729420" y="3585326"/>
              <a:ext cx="5661783" cy="3007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5720" rIns="60960" bIns="45720" numCol="1" spcCol="1270" anchor="ctr" anchorCtr="0">
              <a:noAutofit/>
            </a:bodyPr>
            <a:lstStyle/>
            <a:p>
              <a:pPr lvl="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مصادر الحصول على الوسائل التعليمية</a:t>
              </a:r>
              <a:endParaRPr lang="ar-SA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979712" y="5517272"/>
            <a:ext cx="5680495" cy="360000"/>
            <a:chOff x="720064" y="3960978"/>
            <a:chExt cx="5680495" cy="338759"/>
          </a:xfrm>
        </p:grpSpPr>
        <p:sp>
          <p:nvSpPr>
            <p:cNvPr id="32" name="Rounded Rectangle 31"/>
            <p:cNvSpPr/>
            <p:nvPr/>
          </p:nvSpPr>
          <p:spPr>
            <a:xfrm>
              <a:off x="720064" y="3960978"/>
              <a:ext cx="5680495" cy="33875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437813"/>
                <a:satOff val="-18674"/>
                <a:lumOff val="-19430"/>
                <a:alphaOff val="0"/>
              </a:schemeClr>
            </a:fillRef>
            <a:effectRef idx="0">
              <a:schemeClr val="accent5">
                <a:hueOff val="-1437813"/>
                <a:satOff val="-18674"/>
                <a:lumOff val="-194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ounded Rectangle 24"/>
            <p:cNvSpPr/>
            <p:nvPr/>
          </p:nvSpPr>
          <p:spPr>
            <a:xfrm>
              <a:off x="729986" y="3970901"/>
              <a:ext cx="5660651" cy="3189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5720" rIns="60960" bIns="45720" numCol="1" spcCol="1270" anchor="ctr" anchorCtr="0">
              <a:noAutofit/>
            </a:bodyPr>
            <a:lstStyle/>
            <a:p>
              <a:pPr lvl="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>
                  <a:solidFill>
                    <a:schemeClr val="tx1"/>
                  </a:solidFill>
                </a:rPr>
                <a:t>خطوات شراء الوسائل التعليمية</a:t>
              </a:r>
              <a:endParaRPr lang="ar-SA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987892" y="5913316"/>
            <a:ext cx="5680495" cy="360000"/>
            <a:chOff x="728244" y="4320481"/>
            <a:chExt cx="5680495" cy="360000"/>
          </a:xfrm>
        </p:grpSpPr>
        <p:sp>
          <p:nvSpPr>
            <p:cNvPr id="30" name="Rounded Rectangle 29"/>
            <p:cNvSpPr/>
            <p:nvPr/>
          </p:nvSpPr>
          <p:spPr>
            <a:xfrm>
              <a:off x="728244" y="4320481"/>
              <a:ext cx="5680495" cy="3600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581594"/>
                <a:satOff val="-20541"/>
                <a:lumOff val="-21373"/>
                <a:alphaOff val="0"/>
              </a:schemeClr>
            </a:fillRef>
            <a:effectRef idx="0">
              <a:schemeClr val="accent5">
                <a:hueOff val="-1581594"/>
                <a:satOff val="-20541"/>
                <a:lumOff val="-2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26"/>
            <p:cNvSpPr/>
            <p:nvPr/>
          </p:nvSpPr>
          <p:spPr>
            <a:xfrm>
              <a:off x="738788" y="4331025"/>
              <a:ext cx="5659407" cy="3389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5720" rIns="60960" bIns="45720" numCol="1" spcCol="1270" anchor="ctr" anchorCtr="0">
              <a:noAutofit/>
            </a:bodyPr>
            <a:lstStyle/>
            <a:p>
              <a:pPr lvl="0" algn="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معوقات استخدام الوسائل التعليمية</a:t>
              </a:r>
              <a:endParaRPr lang="ar-SA" sz="2400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65625" t="39167" r="31772" b="55833"/>
          <a:stretch>
            <a:fillRect/>
          </a:stretch>
        </p:blipFill>
        <p:spPr bwMode="auto">
          <a:xfrm>
            <a:off x="5652198" y="1857364"/>
            <a:ext cx="420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4214810" y="2857496"/>
            <a:ext cx="1785950" cy="1285884"/>
          </a:xfrm>
          <a:prstGeom prst="roundRect">
            <a:avLst>
              <a:gd name="adj" fmla="val 16667"/>
            </a:avLst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0" bIns="0" anchor="t" anchorCtr="0"/>
          <a:lstStyle/>
          <a:p>
            <a:pPr algn="ctr">
              <a:defRPr/>
            </a:pPr>
            <a:r>
              <a:rPr lang="ar-SA" sz="2400" dirty="0" smtClean="0"/>
              <a:t>الرسالة</a:t>
            </a:r>
          </a:p>
          <a:p>
            <a:pPr algn="ctr">
              <a:defRPr/>
            </a:pPr>
            <a:endParaRPr lang="ar-SA" sz="2000" dirty="0" smtClean="0"/>
          </a:p>
          <a:p>
            <a:pPr algn="ctr">
              <a:defRPr/>
            </a:pPr>
            <a:r>
              <a:rPr lang="ar-SA" sz="400" dirty="0" smtClean="0"/>
              <a:t/>
            </a:r>
            <a:br>
              <a:rPr lang="ar-SA" sz="400" dirty="0" smtClean="0"/>
            </a:br>
            <a:r>
              <a:rPr lang="ar-SA" sz="2400" dirty="0" smtClean="0"/>
              <a:t>الوسيلة</a:t>
            </a:r>
            <a:endParaRPr lang="en-US" sz="24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latin typeface="Verdana" pitchFamily="34" charset="0"/>
                <a:cs typeface="PT Simple Bold Ruled" pitchFamily="2" charset="-78"/>
              </a:rPr>
              <a:t>تمهيـــــد</a:t>
            </a:r>
            <a:endParaRPr lang="ar-SA" dirty="0"/>
          </a:p>
        </p:txBody>
      </p:sp>
      <p:grpSp>
        <p:nvGrpSpPr>
          <p:cNvPr id="4" name="مجموعة 18"/>
          <p:cNvGrpSpPr>
            <a:grpSpLocks/>
          </p:cNvGrpSpPr>
          <p:nvPr/>
        </p:nvGrpSpPr>
        <p:grpSpPr bwMode="auto">
          <a:xfrm>
            <a:off x="2967087" y="1716582"/>
            <a:ext cx="3812218" cy="3498368"/>
            <a:chOff x="1403350" y="2252"/>
            <a:chExt cx="6048375" cy="6076117"/>
          </a:xfrm>
        </p:grpSpPr>
        <p:sp>
          <p:nvSpPr>
            <p:cNvPr id="5" name="AutoShape 18"/>
            <p:cNvSpPr>
              <a:spLocks noChangeArrowheads="1"/>
            </p:cNvSpPr>
            <p:nvPr/>
          </p:nvSpPr>
          <p:spPr bwMode="auto">
            <a:xfrm>
              <a:off x="3367847" y="4827842"/>
              <a:ext cx="2833546" cy="1250527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ar-SA" sz="2400" dirty="0"/>
                <a:t>التغذية الراجعة</a:t>
              </a:r>
              <a:endParaRPr lang="en-US" sz="2400" dirty="0"/>
            </a:p>
          </p:txBody>
        </p: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204" y="2252"/>
              <a:ext cx="3808" cy="816"/>
              <a:chOff x="204" y="2251"/>
              <a:chExt cx="3808" cy="816"/>
            </a:xfrm>
          </p:grpSpPr>
          <p:sp>
            <p:nvSpPr>
              <p:cNvPr id="7" name="Line 21"/>
              <p:cNvSpPr>
                <a:spLocks noChangeShapeType="1"/>
              </p:cNvSpPr>
              <p:nvPr/>
            </p:nvSpPr>
            <p:spPr bwMode="auto">
              <a:xfrm flipV="1">
                <a:off x="204" y="2251"/>
                <a:ext cx="0" cy="816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endParaRPr lang="ar-SA" sz="1400"/>
              </a:p>
            </p:txBody>
          </p:sp>
          <p:sp>
            <p:nvSpPr>
              <p:cNvPr id="8" name="Line 22"/>
              <p:cNvSpPr>
                <a:spLocks noChangeShapeType="1"/>
              </p:cNvSpPr>
              <p:nvPr/>
            </p:nvSpPr>
            <p:spPr bwMode="auto">
              <a:xfrm flipV="1">
                <a:off x="4012" y="2251"/>
                <a:ext cx="0" cy="816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endParaRPr lang="ar-SA" sz="1400"/>
              </a:p>
            </p:txBody>
          </p:sp>
        </p:grpSp>
      </p:grpSp>
      <p:cxnSp>
        <p:nvCxnSpPr>
          <p:cNvPr id="9" name="Elbow Connector 2"/>
          <p:cNvCxnSpPr/>
          <p:nvPr/>
        </p:nvCxnSpPr>
        <p:spPr>
          <a:xfrm rot="16200000" flipH="1">
            <a:off x="2957930" y="3610405"/>
            <a:ext cx="1000132" cy="1494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43"/>
          <p:cNvGrpSpPr>
            <a:grpSpLocks/>
          </p:cNvGrpSpPr>
          <p:nvPr/>
        </p:nvGrpSpPr>
        <p:grpSpPr bwMode="auto">
          <a:xfrm>
            <a:off x="2121448" y="1357298"/>
            <a:ext cx="4670750" cy="2154170"/>
            <a:chOff x="884" y="2252"/>
            <a:chExt cx="7080150" cy="3189399"/>
          </a:xfrm>
        </p:grpSpPr>
        <p:sp>
          <p:nvSpPr>
            <p:cNvPr id="11" name="Line 15"/>
            <p:cNvSpPr>
              <a:spLocks noChangeShapeType="1"/>
            </p:cNvSpPr>
            <p:nvPr/>
          </p:nvSpPr>
          <p:spPr bwMode="auto">
            <a:xfrm flipH="1">
              <a:off x="5989623" y="3175320"/>
              <a:ext cx="109141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 flipH="1">
              <a:off x="1968486" y="3191651"/>
              <a:ext cx="109141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grpSp>
          <p:nvGrpSpPr>
            <p:cNvPr id="14" name="Group 23"/>
            <p:cNvGrpSpPr>
              <a:grpSpLocks/>
            </p:cNvGrpSpPr>
            <p:nvPr/>
          </p:nvGrpSpPr>
          <p:grpSpPr bwMode="auto">
            <a:xfrm>
              <a:off x="884" y="2252"/>
              <a:ext cx="3143" cy="0"/>
              <a:chOff x="884" y="2251"/>
              <a:chExt cx="3143" cy="0"/>
            </a:xfrm>
          </p:grpSpPr>
          <p:sp>
            <p:nvSpPr>
              <p:cNvPr id="15" name="Line 21"/>
              <p:cNvSpPr>
                <a:spLocks noChangeShapeType="1"/>
              </p:cNvSpPr>
              <p:nvPr/>
            </p:nvSpPr>
            <p:spPr bwMode="auto">
              <a:xfrm flipV="1">
                <a:off x="884" y="2251"/>
                <a:ext cx="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endParaRPr lang="ar-SA" sz="1400"/>
              </a:p>
            </p:txBody>
          </p:sp>
          <p:sp>
            <p:nvSpPr>
              <p:cNvPr id="16" name="Line 22"/>
              <p:cNvSpPr>
                <a:spLocks noChangeShapeType="1"/>
              </p:cNvSpPr>
              <p:nvPr/>
            </p:nvSpPr>
            <p:spPr bwMode="auto">
              <a:xfrm flipV="1">
                <a:off x="4027" y="2251"/>
                <a:ext cx="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endParaRPr lang="ar-SA" sz="1400"/>
              </a:p>
            </p:txBody>
          </p:sp>
        </p:grpSp>
      </p:grpSp>
      <p:sp>
        <p:nvSpPr>
          <p:cNvPr id="18" name="Oval 9"/>
          <p:cNvSpPr>
            <a:spLocks noChangeArrowheads="1"/>
          </p:cNvSpPr>
          <p:nvPr/>
        </p:nvSpPr>
        <p:spPr bwMode="auto">
          <a:xfrm>
            <a:off x="6846776" y="3137628"/>
            <a:ext cx="1440000" cy="720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400" dirty="0"/>
              <a:t>المرسل</a:t>
            </a:r>
            <a:endParaRPr lang="en-US" sz="2400" dirty="0"/>
          </a:p>
        </p:txBody>
      </p:sp>
      <p:cxnSp>
        <p:nvCxnSpPr>
          <p:cNvPr id="19" name="رابط مستقيم 18"/>
          <p:cNvCxnSpPr/>
          <p:nvPr/>
        </p:nvCxnSpPr>
        <p:spPr>
          <a:xfrm flipV="1">
            <a:off x="4214810" y="3500438"/>
            <a:ext cx="178595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9"/>
          <p:cNvSpPr>
            <a:spLocks noChangeArrowheads="1"/>
          </p:cNvSpPr>
          <p:nvPr/>
        </p:nvSpPr>
        <p:spPr bwMode="auto">
          <a:xfrm>
            <a:off x="1919270" y="3137628"/>
            <a:ext cx="1440000" cy="720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400" dirty="0" smtClean="0"/>
              <a:t>المستقبل</a:t>
            </a:r>
            <a:endParaRPr lang="en-US" sz="2400" dirty="0"/>
          </a:p>
        </p:txBody>
      </p:sp>
      <p:cxnSp>
        <p:nvCxnSpPr>
          <p:cNvPr id="21" name="Elbow Connector 7"/>
          <p:cNvCxnSpPr/>
          <p:nvPr/>
        </p:nvCxnSpPr>
        <p:spPr>
          <a:xfrm flipV="1">
            <a:off x="5991236" y="3857628"/>
            <a:ext cx="1575540" cy="100013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مستطيل مستدير الزوايا 23"/>
          <p:cNvSpPr/>
          <p:nvPr/>
        </p:nvSpPr>
        <p:spPr>
          <a:xfrm>
            <a:off x="1928794" y="1714488"/>
            <a:ext cx="6500858" cy="10715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err="1" smtClean="0"/>
              <a:t>ماعلاقة</a:t>
            </a:r>
            <a:r>
              <a:rPr lang="ar-SA" sz="4000" dirty="0" smtClean="0"/>
              <a:t> الوسائل التعليمية بالاتصال</a:t>
            </a:r>
            <a:endParaRPr lang="ar-SA" sz="6000" dirty="0"/>
          </a:p>
        </p:txBody>
      </p:sp>
      <p:sp>
        <p:nvSpPr>
          <p:cNvPr id="23" name="زر إجراء: تعليمات 22">
            <a:hlinkClick r:id="" action="ppaction://noaction" highlightClick="1"/>
          </p:cNvPr>
          <p:cNvSpPr/>
          <p:nvPr/>
        </p:nvSpPr>
        <p:spPr>
          <a:xfrm>
            <a:off x="1285852" y="2214554"/>
            <a:ext cx="993180" cy="785823"/>
          </a:xfrm>
          <a:prstGeom prst="actionButtonHelp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grpSp>
        <p:nvGrpSpPr>
          <p:cNvPr id="30" name="مجموعة 29"/>
          <p:cNvGrpSpPr/>
          <p:nvPr/>
        </p:nvGrpSpPr>
        <p:grpSpPr>
          <a:xfrm>
            <a:off x="1214414" y="5396227"/>
            <a:ext cx="7500990" cy="747417"/>
            <a:chOff x="1214414" y="5396227"/>
            <a:chExt cx="7500990" cy="747417"/>
          </a:xfrm>
        </p:grpSpPr>
        <p:sp>
          <p:nvSpPr>
            <p:cNvPr id="26" name="مربع نص 25"/>
            <p:cNvSpPr txBox="1"/>
            <p:nvPr/>
          </p:nvSpPr>
          <p:spPr>
            <a:xfrm>
              <a:off x="1214414" y="5396227"/>
              <a:ext cx="750099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2400" dirty="0" smtClean="0"/>
                <a:t>وسائل الاتصال المستخدمة في المواقف التعليمية 	وسائل تعليمية</a:t>
              </a:r>
              <a:endParaRPr lang="ar-SA" sz="2400" dirty="0"/>
            </a:p>
          </p:txBody>
        </p:sp>
        <p:cxnSp>
          <p:nvCxnSpPr>
            <p:cNvPr id="28" name="رابط كسهم مستقيم 27"/>
            <p:cNvCxnSpPr/>
            <p:nvPr/>
          </p:nvCxnSpPr>
          <p:spPr>
            <a:xfrm rot="10800000">
              <a:off x="3214678" y="5643578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9" name="مربع نص 28"/>
            <p:cNvSpPr txBox="1"/>
            <p:nvPr/>
          </p:nvSpPr>
          <p:spPr>
            <a:xfrm>
              <a:off x="1357290" y="5743534"/>
              <a:ext cx="242889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dirty="0" smtClean="0"/>
                <a:t>Instructional Media</a:t>
              </a:r>
              <a:endParaRPr lang="ar-SA" sz="2000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allAtOnce" animBg="1"/>
      <p:bldP spid="18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000" dirty="0" smtClean="0">
                <a:latin typeface="Verdana" pitchFamily="34" charset="0"/>
                <a:cs typeface="PT Simple Bold Ruled" pitchFamily="2" charset="-78"/>
              </a:rPr>
              <a:t>المسميات المختلفة للوسائل التعليمية</a:t>
            </a:r>
            <a:endParaRPr lang="ar-SA" sz="4000" dirty="0">
              <a:cs typeface="PT Simple Bold Ruled" panose="02010400000000000000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857224" y="1532644"/>
            <a:ext cx="3714776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spcBef>
                <a:spcPct val="20000"/>
              </a:spcBef>
            </a:pPr>
            <a:r>
              <a:rPr lang="ar-SA" sz="2800" dirty="0" smtClean="0">
                <a:latin typeface="+mn-lt"/>
                <a:cs typeface="Times New Roman" pitchFamily="18" charset="0"/>
              </a:rPr>
              <a:t>8- وسائل الاتصال التعليمية</a:t>
            </a:r>
          </a:p>
          <a:p>
            <a:pPr marL="342900" indent="-342900" algn="r" rtl="1">
              <a:spcBef>
                <a:spcPct val="20000"/>
              </a:spcBef>
            </a:pPr>
            <a:r>
              <a:rPr lang="ar-SA" sz="2800" dirty="0" smtClean="0">
                <a:latin typeface="+mn-lt"/>
                <a:cs typeface="Times New Roman" pitchFamily="18" charset="0"/>
              </a:rPr>
              <a:t>9- الوسائل التعليمية</a:t>
            </a:r>
          </a:p>
          <a:p>
            <a:pPr marL="342900" indent="-342900" algn="r" rtl="1">
              <a:spcBef>
                <a:spcPct val="20000"/>
              </a:spcBef>
            </a:pPr>
            <a:r>
              <a:rPr lang="ar-SA" sz="2800" dirty="0" smtClean="0">
                <a:latin typeface="+mn-lt"/>
                <a:cs typeface="Times New Roman" pitchFamily="18" charset="0"/>
              </a:rPr>
              <a:t>10- الوسائل التعليمية </a:t>
            </a:r>
            <a:r>
              <a:rPr lang="ar-SA" sz="2800" dirty="0" err="1" smtClean="0">
                <a:latin typeface="+mn-lt"/>
                <a:cs typeface="Times New Roman" pitchFamily="18" charset="0"/>
              </a:rPr>
              <a:t>التعلمية</a:t>
            </a:r>
            <a:endParaRPr lang="ar-SA" sz="2800" dirty="0" smtClean="0">
              <a:latin typeface="+mn-lt"/>
              <a:cs typeface="Times New Roman" pitchFamily="18" charset="0"/>
            </a:endParaRPr>
          </a:p>
          <a:p>
            <a:pPr marL="342900" indent="-342900" algn="r" rtl="1">
              <a:spcBef>
                <a:spcPct val="20000"/>
              </a:spcBef>
            </a:pPr>
            <a:r>
              <a:rPr lang="ar-SA" sz="2800" dirty="0" smtClean="0">
                <a:latin typeface="+mn-lt"/>
                <a:cs typeface="Times New Roman" pitchFamily="18" charset="0"/>
              </a:rPr>
              <a:t>11- التكنولوجيا في التعليم</a:t>
            </a:r>
          </a:p>
          <a:p>
            <a:pPr marL="342900" indent="-342900" algn="r" rtl="1">
              <a:spcBef>
                <a:spcPct val="20000"/>
              </a:spcBef>
            </a:pPr>
            <a:r>
              <a:rPr lang="ar-SA" sz="2800" dirty="0" smtClean="0">
                <a:latin typeface="+mn-lt"/>
                <a:cs typeface="Times New Roman" pitchFamily="18" charset="0"/>
              </a:rPr>
              <a:t>12- وسائل تكنولوجيا التعليم </a:t>
            </a:r>
          </a:p>
          <a:p>
            <a:pPr marL="342900" indent="-342900" algn="r" rtl="1">
              <a:spcBef>
                <a:spcPct val="20000"/>
              </a:spcBef>
            </a:pPr>
            <a:r>
              <a:rPr lang="ar-SA" sz="2800" dirty="0" smtClean="0">
                <a:latin typeface="+mn-lt"/>
                <a:cs typeface="Times New Roman" pitchFamily="18" charset="0"/>
              </a:rPr>
              <a:t>13- التقنيات التعليمية </a:t>
            </a:r>
            <a:endParaRPr lang="en-US" sz="2800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429124" y="1514515"/>
            <a:ext cx="4429156" cy="39026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spcBef>
                <a:spcPct val="20000"/>
              </a:spcBef>
              <a:buNone/>
            </a:pPr>
            <a:r>
              <a:rPr lang="ar-SA" sz="2800" dirty="0" smtClean="0">
                <a:latin typeface="+mn-lt"/>
                <a:cs typeface="Times New Roman" pitchFamily="18" charset="0"/>
              </a:rPr>
              <a:t>1- الوسائل البصرية</a:t>
            </a:r>
          </a:p>
          <a:p>
            <a:pPr marL="342900" indent="-342900" algn="r" rtl="1">
              <a:spcBef>
                <a:spcPct val="20000"/>
              </a:spcBef>
              <a:buNone/>
            </a:pPr>
            <a:r>
              <a:rPr lang="ar-SA" sz="2800" dirty="0" smtClean="0">
                <a:latin typeface="+mn-lt"/>
                <a:cs typeface="Times New Roman" pitchFamily="18" charset="0"/>
              </a:rPr>
              <a:t>2- الوسائل السمعية</a:t>
            </a:r>
          </a:p>
          <a:p>
            <a:pPr marL="342900" indent="-342900" algn="r" rtl="1">
              <a:spcBef>
                <a:spcPct val="20000"/>
              </a:spcBef>
              <a:buNone/>
            </a:pPr>
            <a:r>
              <a:rPr lang="ar-SA" sz="2800" dirty="0" smtClean="0">
                <a:latin typeface="+mn-lt"/>
                <a:cs typeface="Times New Roman" pitchFamily="18" charset="0"/>
              </a:rPr>
              <a:t>3- الوسائل السمعية البصرية </a:t>
            </a:r>
          </a:p>
          <a:p>
            <a:pPr marL="342900" indent="-342900" algn="r" rtl="1">
              <a:spcBef>
                <a:spcPct val="20000"/>
              </a:spcBef>
              <a:buNone/>
            </a:pPr>
            <a:r>
              <a:rPr lang="ar-SA" sz="2800" dirty="0" smtClean="0">
                <a:latin typeface="+mn-lt"/>
                <a:cs typeface="Times New Roman" pitchFamily="18" charset="0"/>
              </a:rPr>
              <a:t>4- وسائل الإيضاح</a:t>
            </a:r>
          </a:p>
          <a:p>
            <a:pPr marL="342900" indent="-342900" algn="r" rtl="1">
              <a:spcBef>
                <a:spcPct val="20000"/>
              </a:spcBef>
              <a:buNone/>
            </a:pPr>
            <a:r>
              <a:rPr lang="ar-SA" sz="2800" dirty="0" smtClean="0">
                <a:latin typeface="+mn-lt"/>
                <a:cs typeface="Times New Roman" pitchFamily="18" charset="0"/>
              </a:rPr>
              <a:t>5- معينات التدريس/المعينات التعليمية</a:t>
            </a:r>
          </a:p>
          <a:p>
            <a:pPr marL="342900" indent="-342900" algn="r" rtl="1">
              <a:spcBef>
                <a:spcPct val="20000"/>
              </a:spcBef>
              <a:buNone/>
            </a:pPr>
            <a:r>
              <a:rPr lang="ar-SA" sz="2800" dirty="0" smtClean="0">
                <a:latin typeface="+mn-lt"/>
                <a:cs typeface="Times New Roman" pitchFamily="18" charset="0"/>
              </a:rPr>
              <a:t>6- المعينات الإدراكية</a:t>
            </a:r>
          </a:p>
          <a:p>
            <a:pPr marL="342900" indent="-342900" algn="r" rtl="1">
              <a:spcBef>
                <a:spcPct val="20000"/>
              </a:spcBef>
              <a:buNone/>
            </a:pPr>
            <a:r>
              <a:rPr lang="ar-SA" sz="2800" dirty="0" smtClean="0">
                <a:latin typeface="+mn-lt"/>
                <a:cs typeface="Times New Roman" pitchFamily="18" charset="0"/>
              </a:rPr>
              <a:t>7- الوسائط التعليمية</a:t>
            </a:r>
            <a:endParaRPr lang="ar-SA" sz="2400" dirty="0" smtClean="0"/>
          </a:p>
          <a:p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1285852" y="5143512"/>
            <a:ext cx="7572428" cy="13573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ar-SA" sz="3200" dirty="0" smtClean="0">
                <a:solidFill>
                  <a:schemeClr val="tx1"/>
                </a:solidFill>
              </a:rPr>
              <a:t>الوسائل التعليمية هي:</a:t>
            </a:r>
          </a:p>
          <a:p>
            <a:pPr algn="ctr"/>
            <a:endParaRPr lang="ar-SA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888321" y="5115839"/>
            <a:ext cx="354093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SA" sz="2800" dirty="0" smtClean="0"/>
              <a:t> وسائل تكنولوجيا التعليم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800" dirty="0" smtClean="0"/>
              <a:t> التكنولوجيا في التعليم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800" dirty="0" smtClean="0"/>
              <a:t> تكنولوجيا التعليم</a:t>
            </a:r>
          </a:p>
        </p:txBody>
      </p:sp>
      <p:sp>
        <p:nvSpPr>
          <p:cNvPr id="10" name="مستطيل 9"/>
          <p:cNvSpPr/>
          <p:nvPr/>
        </p:nvSpPr>
        <p:spPr bwMode="auto">
          <a:xfrm>
            <a:off x="2500298" y="5143512"/>
            <a:ext cx="3000396" cy="928694"/>
          </a:xfrm>
          <a:prstGeom prst="rect">
            <a:avLst/>
          </a:prstGeom>
          <a:solidFill>
            <a:srgbClr val="C00000">
              <a:alpha val="24000"/>
            </a:srgbClr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5"/>
                                      </p:to>
                                    </p:set>
                                    <p:animEffect filter="image" prLst="opacity: 0.35">
                                      <p:cBhvr rctx="IE">
                                        <p:cTn id="36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  <p:bldP spid="7" grpId="0"/>
      <p:bldP spid="7" grpId="1"/>
      <p:bldP spid="8" grpId="0" animBg="1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dirty="0" smtClean="0">
                <a:latin typeface="Verdana" pitchFamily="34" charset="0"/>
                <a:cs typeface="PT Simple Bold Ruled" pitchFamily="2" charset="-78"/>
              </a:rPr>
              <a:t>مفهوم الوسائل التعليمية</a:t>
            </a:r>
            <a:endParaRPr lang="ar-SA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1428736"/>
            <a:ext cx="8291513" cy="4929222"/>
          </a:xfrm>
        </p:spPr>
        <p:txBody>
          <a:bodyPr/>
          <a:lstStyle/>
          <a:p>
            <a:pPr algn="r" rtl="1">
              <a:buNone/>
            </a:pPr>
            <a:r>
              <a:rPr lang="ar-S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يمكن أن نعرف الوسائل التعليمية بأنها: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ar-SA" sz="1100" dirty="0" smtClean="0"/>
          </a:p>
          <a:p>
            <a:pPr marL="0" indent="0" algn="r" rtl="1">
              <a:lnSpc>
                <a:spcPct val="120000"/>
              </a:lnSpc>
              <a:buNone/>
            </a:pPr>
            <a:r>
              <a:rPr lang="ar-SA" sz="2800" dirty="0" smtClean="0">
                <a:solidFill>
                  <a:srgbClr val="00B050"/>
                </a:solidFill>
              </a:rPr>
              <a:t>منظومة </a:t>
            </a:r>
            <a:r>
              <a:rPr lang="ar-SA" sz="2800" dirty="0" smtClean="0">
                <a:solidFill>
                  <a:srgbClr val="CC0000"/>
                </a:solidFill>
              </a:rPr>
              <a:t>فرعية من منظومة تكنولوجيا التعليم </a:t>
            </a:r>
            <a:r>
              <a:rPr lang="ar-SA" sz="2800" dirty="0" smtClean="0">
                <a:solidFill>
                  <a:srgbClr val="0066FF"/>
                </a:solidFill>
              </a:rPr>
              <a:t>تتضمن المواد والأدوات والأجهزة التعليمية وطرق العرض</a:t>
            </a:r>
            <a:r>
              <a:rPr lang="ar-SA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SA" sz="2800" dirty="0" smtClean="0"/>
              <a:t>التي </a:t>
            </a:r>
            <a:r>
              <a:rPr lang="ar-SA" sz="2800" dirty="0" smtClean="0">
                <a:solidFill>
                  <a:srgbClr val="FF6600"/>
                </a:solidFill>
              </a:rPr>
              <a:t>يستخدمها المعلم أو المتعلم أو كليهما</a:t>
            </a:r>
            <a:r>
              <a:rPr lang="ar-SA" sz="2800" dirty="0" smtClean="0">
                <a:solidFill>
                  <a:srgbClr val="0070C0"/>
                </a:solidFill>
              </a:rPr>
              <a:t> </a:t>
            </a:r>
            <a:r>
              <a:rPr lang="ar-SA" sz="2800" dirty="0" smtClean="0"/>
              <a:t>في المواقف التعليمية </a:t>
            </a:r>
            <a:r>
              <a:rPr lang="ar-SA" sz="2800" dirty="0" smtClean="0">
                <a:solidFill>
                  <a:schemeClr val="accent1">
                    <a:lumMod val="50000"/>
                  </a:schemeClr>
                </a:solidFill>
              </a:rPr>
              <a:t>بطريقة </a:t>
            </a:r>
            <a:r>
              <a:rPr lang="ar-SA" sz="2800" dirty="0" err="1" smtClean="0">
                <a:solidFill>
                  <a:schemeClr val="accent1">
                    <a:lumMod val="50000"/>
                  </a:schemeClr>
                </a:solidFill>
              </a:rPr>
              <a:t>منظومية</a:t>
            </a:r>
            <a:r>
              <a:rPr lang="ar-SA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ar-SA" sz="2800" dirty="0" smtClean="0">
                <a:solidFill>
                  <a:schemeClr val="bg1">
                    <a:lumMod val="50000"/>
                  </a:schemeClr>
                </a:solidFill>
              </a:rPr>
              <a:t>لتسهيل عملية التعليم والتعلم.</a:t>
            </a:r>
            <a:endParaRPr lang="ar-SA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 algn="r" rtl="1">
              <a:buNone/>
            </a:pPr>
            <a:endParaRPr lang="ar-SA" b="1" dirty="0" smtClean="0"/>
          </a:p>
          <a:p>
            <a:pPr algn="r" rtl="1"/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1968961" y="1785926"/>
            <a:ext cx="1888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cs typeface="PT Simple Bold Ruled" pitchFamily="2" charset="-78"/>
              </a:rPr>
              <a:t>التعريف 4 </a:t>
            </a:r>
            <a:r>
              <a:rPr lang="ar-SA" sz="2000" dirty="0" err="1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cs typeface="PT Simple Bold Ruled" pitchFamily="2" charset="-78"/>
              </a:rPr>
              <a:t>ص</a:t>
            </a:r>
            <a:r>
              <a:rPr lang="ar-SA" sz="2000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cs typeface="PT Simple Bold Ruled" pitchFamily="2" charset="-78"/>
              </a:rPr>
              <a:t> </a:t>
            </a:r>
            <a:r>
              <a:rPr lang="ar-SA" sz="2400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cs typeface="PT Simple Bold Ruled" pitchFamily="2" charset="-78"/>
              </a:rPr>
              <a:t>55</a:t>
            </a:r>
            <a:endParaRPr lang="ar-SA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1857356" y="4357694"/>
            <a:ext cx="6072230" cy="20002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dirty="0" smtClean="0"/>
              <a:t> </a:t>
            </a:r>
            <a:r>
              <a:rPr lang="ar-SA" sz="2400" dirty="0" smtClean="0"/>
              <a:t>أم عملية عشوائية؟</a:t>
            </a:r>
            <a:r>
              <a:rPr lang="en-US" sz="2400" dirty="0" smtClean="0"/>
              <a:t> </a:t>
            </a:r>
            <a:r>
              <a:rPr lang="ar-SA" sz="2400" dirty="0" smtClean="0"/>
              <a:t>هل الوسائل تقوم على نظام</a:t>
            </a:r>
            <a:endParaRPr lang="en-US" sz="2400" dirty="0" smtClean="0"/>
          </a:p>
          <a:p>
            <a:pPr algn="ctr">
              <a:defRPr/>
            </a:pPr>
            <a:r>
              <a:rPr lang="ar-SA" sz="2400" dirty="0" err="1" smtClean="0"/>
              <a:t>ماعلاقة</a:t>
            </a:r>
            <a:r>
              <a:rPr lang="ar-SA" sz="2400" dirty="0" smtClean="0"/>
              <a:t> الوسائل التعليمية بتكنولوجيا التعليم؟</a:t>
            </a:r>
            <a:endParaRPr lang="en-US" sz="2400" dirty="0" smtClean="0"/>
          </a:p>
          <a:p>
            <a:pPr algn="ctr">
              <a:defRPr/>
            </a:pPr>
            <a:r>
              <a:rPr lang="ar-SA" sz="2400" dirty="0" smtClean="0"/>
              <a:t>ما </a:t>
            </a:r>
            <a:r>
              <a:rPr lang="ar-SA" sz="2400" dirty="0"/>
              <a:t>هي مكونات الوسائل التعليمية</a:t>
            </a:r>
            <a:r>
              <a:rPr lang="ar-SA" sz="2400" dirty="0" smtClean="0"/>
              <a:t>؟</a:t>
            </a:r>
            <a:endParaRPr lang="ar-SA" sz="2400" dirty="0"/>
          </a:p>
          <a:p>
            <a:pPr algn="ctr">
              <a:defRPr/>
            </a:pPr>
            <a:r>
              <a:rPr lang="ar-SA" sz="2400" dirty="0"/>
              <a:t>كيف يتم استخدام الوسائل التعليمية؟</a:t>
            </a:r>
          </a:p>
          <a:p>
            <a:pPr algn="ctr">
              <a:defRPr/>
            </a:pPr>
            <a:r>
              <a:rPr lang="ar-SA" sz="2400" dirty="0"/>
              <a:t>ما هو الهدف الرئيسي من استخدام الوسائل التعليمية؟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1"/>
      <p:bldP spid="9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dirty="0" smtClean="0">
                <a:latin typeface="Verdana" pitchFamily="34" charset="0"/>
                <a:cs typeface="PT Simple Bold Ruled" pitchFamily="2" charset="-78"/>
              </a:rPr>
              <a:t>مكونات الوسائل التعليمية</a:t>
            </a:r>
            <a:endParaRPr lang="ar-SA" sz="4000" dirty="0"/>
          </a:p>
        </p:txBody>
      </p:sp>
      <p:graphicFrame>
        <p:nvGraphicFramePr>
          <p:cNvPr id="9" name="رسم تخطيطي 8"/>
          <p:cNvGraphicFramePr/>
          <p:nvPr/>
        </p:nvGraphicFramePr>
        <p:xfrm>
          <a:off x="1071538" y="2000240"/>
          <a:ext cx="707236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dirty="0" smtClean="0">
                <a:latin typeface="Verdana" pitchFamily="34" charset="0"/>
                <a:cs typeface="PT Simple Bold Ruled" pitchFamily="2" charset="-78"/>
              </a:rPr>
              <a:t>مكونات الوسائل التعليمية</a:t>
            </a:r>
            <a:endParaRPr lang="ar-SA" sz="4000" dirty="0"/>
          </a:p>
        </p:txBody>
      </p:sp>
      <p:sp>
        <p:nvSpPr>
          <p:cNvPr id="28" name="Rounded Rectangle 3"/>
          <p:cNvSpPr/>
          <p:nvPr/>
        </p:nvSpPr>
        <p:spPr bwMode="auto">
          <a:xfrm>
            <a:off x="3714744" y="2214554"/>
            <a:ext cx="5072098" cy="6429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SA" sz="2800" b="1" dirty="0" smtClean="0">
                <a:solidFill>
                  <a:srgbClr val="0C7CD2"/>
                </a:solidFill>
              </a:rPr>
              <a:t>عبارة عن مادة خام </a:t>
            </a:r>
            <a:r>
              <a:rPr lang="ar-SA" sz="2800" b="1" dirty="0" smtClean="0">
                <a:solidFill>
                  <a:srgbClr val="C00000"/>
                </a:solidFill>
              </a:rPr>
              <a:t>تحمل</a:t>
            </a:r>
            <a:r>
              <a:rPr lang="ar-SA" sz="2800" b="1" dirty="0" smtClean="0">
                <a:solidFill>
                  <a:srgbClr val="92D050"/>
                </a:solidFill>
              </a:rPr>
              <a:t> </a:t>
            </a:r>
            <a:r>
              <a:rPr lang="ar-SA" sz="2800" b="1" dirty="0" smtClean="0">
                <a:solidFill>
                  <a:srgbClr val="0C7CD2"/>
                </a:solidFill>
              </a:rPr>
              <a:t>محتوى علمي.</a:t>
            </a: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ounded Rectangle 4"/>
          <p:cNvSpPr/>
          <p:nvPr/>
        </p:nvSpPr>
        <p:spPr bwMode="auto">
          <a:xfrm>
            <a:off x="6429388" y="1500174"/>
            <a:ext cx="2356314" cy="58404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المواد التعليمية:</a:t>
            </a:r>
            <a:endParaRPr kumimoji="0" lang="ar-SA" sz="300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ounded Rectangle 4"/>
          <p:cNvSpPr/>
          <p:nvPr/>
        </p:nvSpPr>
        <p:spPr bwMode="auto">
          <a:xfrm>
            <a:off x="4929190" y="2994672"/>
            <a:ext cx="3857652" cy="72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الأجهزة والأدوات التعليمية </a:t>
            </a:r>
          </a:p>
        </p:txBody>
      </p:sp>
      <p:sp>
        <p:nvSpPr>
          <p:cNvPr id="34" name="Rounded Rectangle 3"/>
          <p:cNvSpPr/>
          <p:nvPr/>
        </p:nvSpPr>
        <p:spPr bwMode="auto">
          <a:xfrm>
            <a:off x="1214414" y="3857628"/>
            <a:ext cx="7668000" cy="10001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SA" sz="2800" b="1" dirty="0" smtClean="0">
                <a:solidFill>
                  <a:srgbClr val="0C7CD2"/>
                </a:solidFill>
              </a:rPr>
              <a:t>هي المكونات </a:t>
            </a:r>
            <a:r>
              <a:rPr lang="ar-SA" sz="2800" b="1" dirty="0" smtClean="0">
                <a:solidFill>
                  <a:srgbClr val="C00000"/>
                </a:solidFill>
              </a:rPr>
              <a:t>المادية</a:t>
            </a:r>
            <a:r>
              <a:rPr lang="ar-SA" sz="2800" b="1" dirty="0" smtClean="0">
                <a:solidFill>
                  <a:srgbClr val="0C7CD2"/>
                </a:solidFill>
              </a:rPr>
              <a:t> التي تستخدم في </a:t>
            </a:r>
            <a:r>
              <a:rPr lang="ar-SA" sz="2800" b="1" dirty="0" smtClean="0">
                <a:solidFill>
                  <a:srgbClr val="C00000"/>
                </a:solidFill>
              </a:rPr>
              <a:t>عرض ونقل </a:t>
            </a:r>
            <a:r>
              <a:rPr lang="ar-SA" sz="2800" b="1" dirty="0" smtClean="0">
                <a:solidFill>
                  <a:srgbClr val="0C7CD2"/>
                </a:solidFill>
              </a:rPr>
              <a:t>المحتوى العلمي المخزن على المادة التعليمية. </a:t>
            </a: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ounded Rectangle 4"/>
          <p:cNvSpPr/>
          <p:nvPr/>
        </p:nvSpPr>
        <p:spPr bwMode="auto">
          <a:xfrm>
            <a:off x="6429388" y="5000636"/>
            <a:ext cx="2356314" cy="58404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طرق العرض:</a:t>
            </a:r>
            <a:endParaRPr kumimoji="0" lang="ar-SA" sz="300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ounded Rectangle 3"/>
          <p:cNvSpPr/>
          <p:nvPr/>
        </p:nvSpPr>
        <p:spPr bwMode="auto">
          <a:xfrm>
            <a:off x="1214414" y="5786454"/>
            <a:ext cx="7668000" cy="5715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SA" sz="2800" b="1" dirty="0" smtClean="0">
                <a:solidFill>
                  <a:srgbClr val="0C7CD2"/>
                </a:solidFill>
              </a:rPr>
              <a:t>هي الإجراءات العلمية والفنية المتبعة في عرض المواد التعليمية.</a:t>
            </a: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0" animBg="1"/>
      <p:bldP spid="29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dirty="0" smtClean="0">
                <a:latin typeface="Verdana" pitchFamily="34" charset="0"/>
                <a:cs typeface="PT Simple Bold Ruled" pitchFamily="2" charset="-78"/>
              </a:rPr>
              <a:t>أهمية استخدام الوسائل التعليمية</a:t>
            </a:r>
            <a:endParaRPr lang="ar-SA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2910" y="1592796"/>
            <a:ext cx="8358214" cy="4608512"/>
          </a:xfrm>
        </p:spPr>
        <p:txBody>
          <a:bodyPr/>
          <a:lstStyle/>
          <a:p>
            <a:pPr lv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2400" dirty="0" smtClean="0">
                <a:cs typeface="Times New Roman" pitchFamily="18" charset="0"/>
              </a:rPr>
              <a:t>1- تساعد الوسائل التعليمية في التغلب على مشكلة زيادة أعداد المتعلمين.</a:t>
            </a:r>
          </a:p>
          <a:p>
            <a:pPr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2400" dirty="0" smtClean="0">
                <a:cs typeface="Times New Roman" pitchFamily="18" charset="0"/>
              </a:rPr>
              <a:t>2-  تساعد الوسائل التعليمية على التغلب على مشكلة الفروق الفردية بين المتعلمين</a:t>
            </a:r>
          </a:p>
          <a:p>
            <a:pPr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2400" dirty="0" smtClean="0">
                <a:cs typeface="Times New Roman" pitchFamily="18" charset="0"/>
              </a:rPr>
              <a:t>3- تساعد الوسائل التعليمية على تحقيق التعلم بجوانبه المختلفة المعرفية </a:t>
            </a:r>
            <a:r>
              <a:rPr lang="ar-SA" sz="2400" dirty="0" err="1" smtClean="0">
                <a:cs typeface="Times New Roman" pitchFamily="18" charset="0"/>
              </a:rPr>
              <a:t>والمهارية</a:t>
            </a:r>
            <a:r>
              <a:rPr lang="ar-SA" sz="2400" dirty="0" smtClean="0">
                <a:cs typeface="Times New Roman" pitchFamily="18" charset="0"/>
              </a:rPr>
              <a:t> والوجدانية</a:t>
            </a:r>
          </a:p>
          <a:p>
            <a:pPr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2400" dirty="0" smtClean="0">
                <a:cs typeface="Times New Roman" pitchFamily="18" charset="0"/>
              </a:rPr>
              <a:t>4- تساعد الوسائل التعليمية في التغلب على صعوبات تعلم موضوعات معينة مثل:</a:t>
            </a:r>
            <a:br>
              <a:rPr lang="ar-SA" sz="2400" dirty="0" smtClean="0">
                <a:cs typeface="Times New Roman" pitchFamily="18" charset="0"/>
              </a:rPr>
            </a:br>
            <a:r>
              <a:rPr lang="ar-SA" sz="2400" dirty="0" smtClean="0">
                <a:cs typeface="Times New Roman" pitchFamily="18" charset="0"/>
              </a:rPr>
              <a:t>البعد المكاني – البعد </a:t>
            </a:r>
            <a:r>
              <a:rPr lang="ar-SA" sz="2400" dirty="0" err="1" smtClean="0">
                <a:cs typeface="Times New Roman" pitchFamily="18" charset="0"/>
              </a:rPr>
              <a:t>الزماني</a:t>
            </a:r>
            <a:r>
              <a:rPr lang="ar-SA" sz="2400" dirty="0" smtClean="0">
                <a:cs typeface="Times New Roman" pitchFamily="18" charset="0"/>
              </a:rPr>
              <a:t> – بطء أو سرعة الحدث – خطورة الحدث – صغر أو كبر حجم الظاهرة أو الحدث.</a:t>
            </a:r>
          </a:p>
          <a:p>
            <a:pPr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2400" dirty="0" smtClean="0">
                <a:cs typeface="Times New Roman" pitchFamily="18" charset="0"/>
              </a:rPr>
              <a:t>5- تساعد الوسائل التعليمية في زيادة دافعية التلاميذ إلى التعلم والمشاركة والانتباه</a:t>
            </a:r>
            <a:endParaRPr lang="ar-SA" sz="2000" dirty="0" smtClean="0"/>
          </a:p>
          <a:p>
            <a:pPr lvl="0" algn="r" rtl="1">
              <a:buNone/>
            </a:pPr>
            <a:endParaRPr lang="ar-SA" sz="2000" dirty="0" smtClean="0"/>
          </a:p>
          <a:p>
            <a:pPr algn="r"/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dirty="0" smtClean="0">
                <a:latin typeface="Verdana" pitchFamily="34" charset="0"/>
                <a:cs typeface="PT Simple Bold Ruled" pitchFamily="2" charset="-78"/>
              </a:rPr>
              <a:t>تابع أهمية استخدام الوسائل التعليمية</a:t>
            </a:r>
            <a:endParaRPr lang="ar-SA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5556" y="1520788"/>
            <a:ext cx="8291513" cy="5220580"/>
          </a:xfrm>
        </p:spPr>
        <p:txBody>
          <a:bodyPr/>
          <a:lstStyle/>
          <a:p>
            <a:pPr algn="r" rtl="1">
              <a:lnSpc>
                <a:spcPct val="150000"/>
              </a:lnSpc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6- تساعد الوسائل التعليمية على تعديل بعض المفاهيم والسلوكيات الخاطئة</a:t>
            </a:r>
          </a:p>
          <a:p>
            <a:pPr lvl="0" algn="r" rtl="1">
              <a:lnSpc>
                <a:spcPct val="150000"/>
              </a:lnSpc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7- تساعد الوسائل التعليمية على التعلم الذاتي</a:t>
            </a:r>
          </a:p>
          <a:p>
            <a:pPr lvl="0" algn="r" rtl="1">
              <a:lnSpc>
                <a:spcPct val="150000"/>
              </a:lnSpc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8- تساعد الوسائل التعليمية على زيادة الثروة اللغوية للتلميذ</a:t>
            </a:r>
          </a:p>
          <a:p>
            <a:pPr lvl="0" algn="r" rtl="1">
              <a:lnSpc>
                <a:spcPct val="150000"/>
              </a:lnSpc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9- تساعد الوسائل التعليمية في بقاء أثر التعلم</a:t>
            </a:r>
          </a:p>
          <a:p>
            <a:pPr lvl="0" algn="r" rtl="1">
              <a:lnSpc>
                <a:spcPct val="150000"/>
              </a:lnSpc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10- تساعد الوسائل التعليمية في التدريب على أساليب التفكير العلمي السليم</a:t>
            </a:r>
          </a:p>
          <a:p>
            <a:pPr lvl="0" algn="r" rtl="1">
              <a:lnSpc>
                <a:spcPct val="150000"/>
              </a:lnSpc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11- تساعد الوسائل التعليمية في التغلب على بعض مشكلات أعضاء هيئة التدريس</a:t>
            </a:r>
          </a:p>
          <a:p>
            <a:pPr lvl="0" algn="r" rtl="1">
              <a:lnSpc>
                <a:spcPct val="150000"/>
              </a:lnSpc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12- تساعد الوسائل التعليمية في توفير وقت وجهد المعلم</a:t>
            </a:r>
          </a:p>
          <a:p>
            <a:pPr algn="r" rtl="1"/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191077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ABAABD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FFFFFF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FFFFFF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8E8AB4"/>
        </a:dk1>
        <a:lt1>
          <a:srgbClr val="F8F8F8"/>
        </a:lt1>
        <a:dk2>
          <a:srgbClr val="5D5888"/>
        </a:dk2>
        <a:lt2>
          <a:srgbClr val="463F83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12B056130BC748A0598FB8CCF84DCC" ma:contentTypeVersion="1" ma:contentTypeDescription="Create a new document." ma:contentTypeScope="" ma:versionID="d1ee67cff3b9bb53adbe5840e942c9b3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21DA175-E9AD-42E8-8E5C-8957F5159EE0}">
  <ds:schemaRefs>
    <ds:schemaRef ds:uri="http://schemas.microsoft.com/sharepoint/v3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340E719-4E23-44A1-9677-D38CEA9EC4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FA5544-3356-4728-8132-97F79CA398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2420</TotalTime>
  <Words>797</Words>
  <Application>Microsoft Office PowerPoint</Application>
  <PresentationFormat>عرض على الشاشة (3:4)‏</PresentationFormat>
  <Paragraphs>136</Paragraphs>
  <Slides>16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Default Design</vt:lpstr>
      <vt:lpstr>الشريحة 1</vt:lpstr>
      <vt:lpstr>الوحدة الثانية: الوسائل التعليمية</vt:lpstr>
      <vt:lpstr>تمهيـــــد</vt:lpstr>
      <vt:lpstr>المسميات المختلفة للوسائل التعليمية</vt:lpstr>
      <vt:lpstr>مفهوم الوسائل التعليمية</vt:lpstr>
      <vt:lpstr>مكونات الوسائل التعليمية</vt:lpstr>
      <vt:lpstr>مكونات الوسائل التعليمية</vt:lpstr>
      <vt:lpstr>أهمية استخدام الوسائل التعليمية</vt:lpstr>
      <vt:lpstr>تابع أهمية استخدام الوسائل التعليمية</vt:lpstr>
      <vt:lpstr>علاقة الوسائل التعليمية بمنظومة المنهج</vt:lpstr>
      <vt:lpstr>أسس ومعايير اختيار الوسائل التعليمية</vt:lpstr>
      <vt:lpstr>تابع أسس ومعايير اختيار الوسائل التعليمية</vt:lpstr>
      <vt:lpstr>اختيار الوسائل التعليمية وفق المنحى المنظومي</vt:lpstr>
      <vt:lpstr>قواعد الاستخدام الوظيفي للوسائل التعليمية</vt:lpstr>
      <vt:lpstr>مصادر الحصول على الوسائل التعليمية </vt:lpstr>
      <vt:lpstr>معوقات استخدام الوسائل التعليمية</vt:lpstr>
    </vt:vector>
  </TitlesOfParts>
  <Company>Little Creative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Chalkboard Template</dc:title>
  <dc:creator>Presentation Helper</dc:creator>
  <cp:lastModifiedBy>Manar</cp:lastModifiedBy>
  <cp:revision>104</cp:revision>
  <dcterms:created xsi:type="dcterms:W3CDTF">2005-03-15T10:04:38Z</dcterms:created>
  <dcterms:modified xsi:type="dcterms:W3CDTF">2015-09-13T21:10:09Z</dcterms:modified>
</cp:coreProperties>
</file>