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312" r:id="rId4"/>
    <p:sldId id="313" r:id="rId5"/>
    <p:sldId id="319" r:id="rId6"/>
    <p:sldId id="314" r:id="rId7"/>
    <p:sldId id="315" r:id="rId8"/>
    <p:sldId id="316" r:id="rId9"/>
    <p:sldId id="317" r:id="rId10"/>
    <p:sldId id="289" r:id="rId11"/>
    <p:sldId id="31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20" r:id="rId29"/>
    <p:sldId id="306" r:id="rId30"/>
    <p:sldId id="307" r:id="rId31"/>
  </p:sldIdLst>
  <p:sldSz cx="12192000" cy="6858000"/>
  <p:notesSz cx="12192000" cy="6858000"/>
  <p:embeddedFontLs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JHBAHH+Calibri-Light" charset="0"/>
      <p:regular r:id="rId38"/>
    </p:embeddedFont>
    <p:embeddedFont>
      <p:font typeface="JDUODN+ArialMT" charset="0"/>
      <p:regular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  <p:embeddedFont>
      <p:font typeface="EUOVBA+CourierNewPS-BoldMT" charset="0"/>
      <p:regular r:id="rId44"/>
    </p:embeddedFont>
    <p:embeddedFont>
      <p:font typeface="PBHESQ+CourierNewPS-BoldMT" charset="0"/>
      <p:regular r:id="rId45"/>
    </p:embeddedFont>
    <p:embeddedFont>
      <p:font typeface="FOLLVE+ArialMT" charset="0"/>
      <p:regular r:id="rId46"/>
    </p:embeddedFont>
    <p:embeddedFont>
      <p:font typeface="PHGIWN+CALIBRI,Bold" charset="0"/>
      <p:regular r:id="rId47"/>
    </p:embeddedFont>
    <p:embeddedFont>
      <p:font typeface="JLHWVE+ArialNarrow" charset="0"/>
      <p:regular r:id="rId48"/>
    </p:embeddedFont>
    <p:embeddedFont>
      <p:font typeface="DALBQB+Arial-ItalicMT" charset="0"/>
      <p:regular r:id="rId49"/>
    </p:embeddedFont>
  </p:embeddedFontLst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Calibri"/>
      <a:defRPr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3618" y="-138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59481-097E-46EB-9BC1-BDA65169D581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E6B9-1F18-448F-9E45-CFC7FF961B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D6FF-6569-4EB1-8A14-5C693CCCDC8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2604C-E689-4EC1-8485-341AD4BC86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1D9D38-2021-4B38-9A1F-54D5F6E7338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4DF4E4-882A-41D3-9035-6517603ABDC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52B3B6-8AEC-4723-9FFF-50EBB0FAB74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B4733D-FD8F-454C-A036-65C487B19AA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</p:spPr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8432978" cy="3684162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39536" y="6394474"/>
            <a:ext cx="307965" cy="534988"/>
          </a:xfrm>
        </p:spPr>
        <p:txBody>
          <a:bodyPr/>
          <a:lstStyle>
            <a:lvl1pPr>
              <a:defRPr/>
            </a:lvl1pPr>
          </a:lstStyle>
          <a:p>
            <a:fld id="{0C50EE44-C5B9-408E-B8D1-56DA051D6A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3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524874F-BA09-4871-B474-FBD0FE63171B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Footer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600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8C11-8DFD-48DF-A221-20F34B114D65}" type="datetime1">
              <a:rPr lang="en-US" smtClean="0"/>
              <a:t>9/24/2019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4F607AFB-ADC6-4B64-91AF-7FD29CD0B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2B72C-4304-435C-8FD6-29FC35BBE874}" type="datetime1">
              <a:rPr lang="en-US" smtClean="0"/>
              <a:t>9/24/2019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94484" y="6400800"/>
            <a:ext cx="912283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10-</a:t>
            </a:r>
            <a:fld id="{72C1E39F-9BD3-4C63-BB6F-7FDBAD215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E9F5D-3AE6-4B2A-9639-C760FCC4C29E}" type="datetime1">
              <a:rPr lang="en-US" smtClean="0"/>
              <a:t>9/24/2019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10-</a:t>
            </a:r>
            <a:fld id="{C077364D-2FDC-45A1-B1FF-B58424B60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8575" y="9944100"/>
            <a:ext cx="2417763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Calibri" charset="0"/>
              <a:buNone/>
              <a:defRPr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1029" name="Holder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44100"/>
            <a:ext cx="1736725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Calibri" charset="0"/>
              <a:buNone/>
              <a:defRPr>
                <a:latin typeface="Calibri" charset="0"/>
              </a:defRPr>
            </a:lvl1pPr>
          </a:lstStyle>
          <a:p>
            <a:fld id="{AF78FCE0-2F87-408E-B0C6-ED5CFE11EB3E}" type="datetime1">
              <a:rPr lang="en-US" smtClean="0"/>
              <a:t>9/24/2019</a:t>
            </a:fld>
            <a:endParaRPr lang="en-US"/>
          </a:p>
        </p:txBody>
      </p:sp>
      <p:sp>
        <p:nvSpPr>
          <p:cNvPr id="1030" name="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38775" y="9944100"/>
            <a:ext cx="1736725" cy="5349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Calibri" charset="0"/>
              <a:buNone/>
              <a:defRPr>
                <a:latin typeface="Calibri" charset="0"/>
              </a:defRPr>
            </a:lvl1pPr>
          </a:lstStyle>
          <a:p>
            <a:fld id="{D62F8BB2-C956-4BA8-BC1E-1828F87D47F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5pPr>
      <a:lvl6pPr marL="22860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6pPr>
      <a:lvl7pPr marL="27432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7pPr>
      <a:lvl8pPr marL="32004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8pPr>
      <a:lvl9pPr marL="36576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Calibri" charset="0"/>
          <a:cs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ahshan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2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5300663" y="1571625"/>
            <a:ext cx="2351087" cy="1381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875"/>
              </a:lnSpc>
              <a:buFont typeface="Calibri" charset="0"/>
              <a:buNone/>
            </a:pPr>
            <a:r>
              <a:rPr lang="en-US" sz="40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Lecture 3 </a:t>
            </a:r>
            <a:endParaRPr lang="ru-RU" sz="4000" dirty="0">
              <a:solidFill>
                <a:srgbClr val="000000"/>
              </a:solidFill>
              <a:latin typeface="JHBAHH+Calibri-Light"/>
              <a:ea typeface="JHBAHH+Calibri-Light"/>
              <a:cs typeface="JHBAHH+Calibri-Light"/>
            </a:endParaRP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2616200" y="2120900"/>
            <a:ext cx="8005763" cy="13811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4875"/>
              </a:lnSpc>
              <a:buFont typeface="Calibri" charset="0"/>
              <a:buNone/>
            </a:pPr>
            <a:r>
              <a:rPr lang="ru-RU" sz="40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Computer Networks Management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1641475" y="2644775"/>
            <a:ext cx="10242550" cy="18319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6475"/>
              </a:lnSpc>
              <a:buFont typeface="Calibri" charset="0"/>
              <a:buNone/>
            </a:pPr>
            <a:r>
              <a:rPr lang="ru-RU" sz="53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Standards, Models and Language</a:t>
            </a: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3230563" y="3578225"/>
            <a:ext cx="6591300" cy="1708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414463">
              <a:lnSpc>
                <a:spcPts val="2925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Dr. Mostafa H. 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Dahshan</a:t>
            </a:r>
            <a:endParaRPr lang="ru-RU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1414463">
              <a:lnSpc>
                <a:spcPts val="2300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Department of Computer Engineering</a:t>
            </a:r>
          </a:p>
          <a:p>
            <a:pPr marL="1414463">
              <a:lnSpc>
                <a:spcPts val="2300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College of Computer and Information Sciences</a:t>
            </a:r>
          </a:p>
          <a:p>
            <a:pPr marL="1414463">
              <a:lnSpc>
                <a:spcPts val="2300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  <a:hlinkClick r:id="rId3"/>
              </a:rPr>
              <a:t>King Saud University</a:t>
            </a:r>
          </a:p>
        </p:txBody>
      </p:sp>
      <p:sp>
        <p:nvSpPr>
          <p:cNvPr id="3079" name="object 7"/>
          <p:cNvSpPr>
            <a:spLocks noChangeArrowheads="1"/>
          </p:cNvSpPr>
          <p:nvPr/>
        </p:nvSpPr>
        <p:spPr bwMode="auto">
          <a:xfrm>
            <a:off x="4660900" y="5172093"/>
            <a:ext cx="333375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 u="sng" dirty="0">
                <a:solidFill>
                  <a:srgbClr val="0563C1"/>
                </a:solidFill>
                <a:latin typeface="Calibri" charset="0"/>
                <a:cs typeface="Calibri" charset="0"/>
                <a:hlinkClick r:id="rId3"/>
              </a:rPr>
              <a:t>mdahshan@ksu.edu.sa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مربع نص 8"/>
          <p:cNvSpPr txBox="1"/>
          <p:nvPr/>
        </p:nvSpPr>
        <p:spPr>
          <a:xfrm>
            <a:off x="4452926" y="60007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Edited By </a:t>
            </a:r>
            <a:r>
              <a:rPr lang="en-US" dirty="0" err="1" smtClean="0"/>
              <a:t>Maysoon</a:t>
            </a:r>
            <a:r>
              <a:rPr lang="en-US" dirty="0" smtClean="0"/>
              <a:t> </a:t>
            </a:r>
            <a:r>
              <a:rPr lang="en-US" dirty="0" err="1" smtClean="0"/>
              <a:t>AlDuwais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930275" y="649288"/>
            <a:ext cx="96647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 dirty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Abstract Syntax Notation One (ASN.1)</a:t>
            </a: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930275" y="1357298"/>
            <a:ext cx="11023641" cy="1905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en-US" sz="2800" dirty="0" smtClean="0"/>
              <a:t>ASN.1 is a language that defines </a:t>
            </a:r>
            <a:r>
              <a:rPr lang="en-US" sz="2800" dirty="0" smtClean="0"/>
              <a:t>the syntax of messages to be exchanged between peer applications independently of local representation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lnSpc>
                <a:spcPts val="3413"/>
              </a:lnSpc>
              <a:spcBef>
                <a:spcPts val="263"/>
              </a:spcBef>
              <a:buFont typeface="Calibri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Addresses both syntax and semantics</a:t>
            </a:r>
          </a:p>
          <a:p>
            <a:pPr>
              <a:lnSpc>
                <a:spcPts val="3413"/>
              </a:lnSpc>
              <a:spcBef>
                <a:spcPts val="275"/>
              </a:spcBef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Two types of syntax</a:t>
            </a:r>
          </a:p>
        </p:txBody>
      </p:sp>
      <p:sp>
        <p:nvSpPr>
          <p:cNvPr id="36871" name="object 7"/>
          <p:cNvSpPr>
            <a:spLocks noChangeArrowheads="1"/>
          </p:cNvSpPr>
          <p:nvPr/>
        </p:nvSpPr>
        <p:spPr bwMode="auto">
          <a:xfrm>
            <a:off x="1622472" y="3957647"/>
            <a:ext cx="1118870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Transfer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syntax: set of rules for communicating information between systems</a:t>
            </a:r>
          </a:p>
        </p:txBody>
      </p:sp>
      <p:sp>
        <p:nvSpPr>
          <p:cNvPr id="36872" name="object 8"/>
          <p:cNvSpPr>
            <a:spLocks noChangeArrowheads="1"/>
          </p:cNvSpPr>
          <p:nvPr/>
        </p:nvSpPr>
        <p:spPr bwMode="auto">
          <a:xfrm>
            <a:off x="930274" y="4533915"/>
            <a:ext cx="11261725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Makes application layer protocols independent of lower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layer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protocols</a:t>
            </a:r>
            <a:endParaRPr lang="ru-RU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6874" name="object 10"/>
          <p:cNvSpPr>
            <a:spLocks noChangeArrowheads="1"/>
          </p:cNvSpPr>
          <p:nvPr/>
        </p:nvSpPr>
        <p:spPr bwMode="auto">
          <a:xfrm>
            <a:off x="930275" y="5010150"/>
            <a:ext cx="6448425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Can generate machine-readable code</a:t>
            </a:r>
          </a:p>
        </p:txBody>
      </p:sp>
      <p:sp>
        <p:nvSpPr>
          <p:cNvPr id="36875" name="object 11"/>
          <p:cNvSpPr>
            <a:spLocks noChangeArrowheads="1"/>
          </p:cNvSpPr>
          <p:nvPr/>
        </p:nvSpPr>
        <p:spPr bwMode="auto">
          <a:xfrm>
            <a:off x="1387475" y="5426075"/>
            <a:ext cx="8720138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Basic Encoding Rules (BER) is used in management modules</a:t>
            </a:r>
          </a:p>
        </p:txBody>
      </p:sp>
      <p:sp>
        <p:nvSpPr>
          <p:cNvPr id="36876" name="object 12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  <a:buFont typeface="Calibri" charset="0"/>
              <a:buNone/>
            </a:pPr>
            <a:r>
              <a:rPr lang="ru-RU" sz="1200">
                <a:solidFill>
                  <a:srgbClr val="898989"/>
                </a:solidFill>
                <a:latin typeface="Calibri" charset="0"/>
                <a:cs typeface="Calibri" charset="0"/>
              </a:rPr>
              <a:t>34</a:t>
            </a: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object 5"/>
          <p:cNvSpPr>
            <a:spLocks noChangeArrowheads="1"/>
          </p:cNvSpPr>
          <p:nvPr/>
        </p:nvSpPr>
        <p:spPr bwMode="auto">
          <a:xfrm>
            <a:off x="1193844" y="3241680"/>
            <a:ext cx="9802813" cy="8302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lvl="1">
              <a:lnSpc>
                <a:spcPts val="2925"/>
              </a:lnSpc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Abstract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syntax: set of rules that specify data type and 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structure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for i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nformation storage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</a:t>
            </a:r>
            <a:endParaRPr lang="ru-RU" sz="24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377825" y="69848"/>
            <a:ext cx="10147331" cy="1073136"/>
          </a:xfrm>
        </p:spPr>
        <p:txBody>
          <a:bodyPr/>
          <a:lstStyle/>
          <a:p>
            <a:r>
              <a:rPr lang="en-US" dirty="0" smtClean="0"/>
              <a:t>ASN.1 &amp; BER in the OSI model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10-</a:t>
            </a:r>
            <a:fld id="{4F607AFB-ADC6-4B64-91AF-7FD29CD0B67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60" t="23694" r="20388" b="15471"/>
          <a:stretch>
            <a:fillRect/>
          </a:stretch>
        </p:blipFill>
        <p:spPr bwMode="auto">
          <a:xfrm>
            <a:off x="952464" y="928670"/>
            <a:ext cx="9973666" cy="571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930275" y="649288"/>
            <a:ext cx="633571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Backus-Naur Form (BNF)</a:t>
            </a:r>
          </a:p>
        </p:txBody>
      </p:sp>
      <p:sp>
        <p:nvSpPr>
          <p:cNvPr id="37892" name="object 4"/>
          <p:cNvSpPr>
            <a:spLocks noChangeArrowheads="1"/>
          </p:cNvSpPr>
          <p:nvPr/>
        </p:nvSpPr>
        <p:spPr bwMode="auto">
          <a:xfrm>
            <a:off x="930275" y="1789113"/>
            <a:ext cx="4187825" cy="17668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Definition:</a:t>
            </a:r>
          </a:p>
          <a:p>
            <a:pPr marL="457200">
              <a:lnSpc>
                <a:spcPts val="2900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&lt;name&gt; ::= &lt;definition&gt;</a:t>
            </a:r>
          </a:p>
          <a:p>
            <a:pPr marL="457200">
              <a:lnSpc>
                <a:spcPts val="3413"/>
              </a:lnSpc>
              <a:spcBef>
                <a:spcPts val="163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Rules:</a:t>
            </a:r>
          </a:p>
        </p:txBody>
      </p:sp>
      <p:sp>
        <p:nvSpPr>
          <p:cNvPr id="37893" name="object 5"/>
          <p:cNvSpPr>
            <a:spLocks noChangeArrowheads="1"/>
          </p:cNvSpPr>
          <p:nvPr/>
        </p:nvSpPr>
        <p:spPr bwMode="auto">
          <a:xfrm>
            <a:off x="1387475" y="3030538"/>
            <a:ext cx="6092825" cy="15414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&lt;digit&gt; ::= 0|1|2|3|4|5|6|7|8|9</a:t>
            </a:r>
          </a:p>
          <a:p>
            <a:pPr>
              <a:lnSpc>
                <a:spcPts val="2788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&lt;number&gt; ::= &lt;digit&gt; | &lt;number&gt; &lt;digit&gt;</a:t>
            </a:r>
          </a:p>
          <a:p>
            <a:pPr>
              <a:lnSpc>
                <a:spcPts val="2800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&lt;op&gt; ::= +|-|x|/</a:t>
            </a:r>
          </a:p>
        </p:txBody>
      </p:sp>
      <p:sp>
        <p:nvSpPr>
          <p:cNvPr id="37894" name="object 6"/>
          <p:cNvSpPr>
            <a:spLocks noChangeArrowheads="1"/>
          </p:cNvSpPr>
          <p:nvPr/>
        </p:nvSpPr>
        <p:spPr bwMode="auto">
          <a:xfrm>
            <a:off x="1387475" y="4100513"/>
            <a:ext cx="6834188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&lt;SAE&gt; ::= &lt;number&gt;|&lt;SAE&gt;|&lt;SAE&gt;&lt;op&gt;&lt;SAE&gt;</a:t>
            </a:r>
          </a:p>
        </p:txBody>
      </p:sp>
      <p:sp>
        <p:nvSpPr>
          <p:cNvPr id="37895" name="object 7"/>
          <p:cNvSpPr>
            <a:spLocks noChangeArrowheads="1"/>
          </p:cNvSpPr>
          <p:nvPr/>
        </p:nvSpPr>
        <p:spPr bwMode="auto">
          <a:xfrm>
            <a:off x="930275" y="4508500"/>
            <a:ext cx="207803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Example:</a:t>
            </a:r>
          </a:p>
        </p:txBody>
      </p:sp>
      <p:sp>
        <p:nvSpPr>
          <p:cNvPr id="37896" name="object 8"/>
          <p:cNvSpPr>
            <a:spLocks noChangeArrowheads="1"/>
          </p:cNvSpPr>
          <p:nvPr/>
        </p:nvSpPr>
        <p:spPr bwMode="auto">
          <a:xfrm>
            <a:off x="1387475" y="4924425"/>
            <a:ext cx="4179888" cy="15414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9 is primitive 9</a:t>
            </a:r>
          </a:p>
          <a:p>
            <a:pPr>
              <a:lnSpc>
                <a:spcPts val="2788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19 is construct of 1 and 9</a:t>
            </a:r>
          </a:p>
          <a:p>
            <a:pPr>
              <a:lnSpc>
                <a:spcPts val="2800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619 is construct of 6 and 19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8915" name="object 3"/>
          <p:cNvSpPr>
            <a:spLocks noChangeArrowheads="1"/>
          </p:cNvSpPr>
          <p:nvPr/>
        </p:nvSpPr>
        <p:spPr bwMode="auto">
          <a:xfrm>
            <a:off x="930275" y="649288"/>
            <a:ext cx="664051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Backus-Nauer Form (BNF)</a:t>
            </a:r>
          </a:p>
        </p:txBody>
      </p:sp>
      <p:sp>
        <p:nvSpPr>
          <p:cNvPr id="38916" name="object 4"/>
          <p:cNvSpPr>
            <a:spLocks noChangeArrowheads="1"/>
          </p:cNvSpPr>
          <p:nvPr/>
        </p:nvSpPr>
        <p:spPr bwMode="auto">
          <a:xfrm>
            <a:off x="930275" y="1822450"/>
            <a:ext cx="6499225" cy="1479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BNF is used for ASN.1 constructs</a:t>
            </a:r>
          </a:p>
          <a:p>
            <a:pPr>
              <a:lnSpc>
                <a:spcPts val="3413"/>
              </a:lnSpc>
              <a:spcBef>
                <a:spcPts val="663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Constructs developed from primitives</a:t>
            </a:r>
          </a:p>
        </p:txBody>
      </p:sp>
      <p:sp>
        <p:nvSpPr>
          <p:cNvPr id="38917" name="object 5"/>
          <p:cNvSpPr>
            <a:spLocks noChangeArrowheads="1"/>
          </p:cNvSpPr>
          <p:nvPr/>
        </p:nvSpPr>
        <p:spPr bwMode="auto">
          <a:xfrm>
            <a:off x="930275" y="2846388"/>
            <a:ext cx="11801475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The above example illustrates how numbers are constructed from the</a:t>
            </a:r>
          </a:p>
        </p:txBody>
      </p:sp>
      <p:sp>
        <p:nvSpPr>
          <p:cNvPr id="38918" name="object 6"/>
          <p:cNvSpPr>
            <a:spLocks noChangeArrowheads="1"/>
          </p:cNvSpPr>
          <p:nvPr/>
        </p:nvSpPr>
        <p:spPr bwMode="auto">
          <a:xfrm>
            <a:off x="1158875" y="3230563"/>
            <a:ext cx="289560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primitive &lt;digit&gt;</a:t>
            </a:r>
          </a:p>
        </p:txBody>
      </p:sp>
      <p:sp>
        <p:nvSpPr>
          <p:cNvPr id="38919" name="object 7"/>
          <p:cNvSpPr>
            <a:spLocks noChangeArrowheads="1"/>
          </p:cNvSpPr>
          <p:nvPr/>
        </p:nvSpPr>
        <p:spPr bwMode="auto">
          <a:xfrm>
            <a:off x="930275" y="3741738"/>
            <a:ext cx="11495088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Simple Arithmetic Expression entity (&lt;SAE&gt;) is constructed from the</a:t>
            </a:r>
          </a:p>
        </p:txBody>
      </p:sp>
      <p:sp>
        <p:nvSpPr>
          <p:cNvPr id="38920" name="object 8"/>
          <p:cNvSpPr>
            <a:spLocks noChangeArrowheads="1"/>
          </p:cNvSpPr>
          <p:nvPr/>
        </p:nvSpPr>
        <p:spPr bwMode="auto">
          <a:xfrm>
            <a:off x="1158875" y="4124325"/>
            <a:ext cx="4527550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primitives &lt;digit&gt; and &lt;op&gt;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0"/>
          </p:nvPr>
        </p:nvSpPr>
        <p:spPr>
          <a:xfrm>
            <a:off x="11239536" y="6394474"/>
            <a:ext cx="307965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39939" name="object 3"/>
          <p:cNvSpPr>
            <a:spLocks noChangeArrowheads="1"/>
          </p:cNvSpPr>
          <p:nvPr/>
        </p:nvSpPr>
        <p:spPr bwMode="auto">
          <a:xfrm>
            <a:off x="930275" y="649288"/>
            <a:ext cx="75088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Simple Arithmetic Expression</a:t>
            </a:r>
          </a:p>
        </p:txBody>
      </p:sp>
      <p:sp>
        <p:nvSpPr>
          <p:cNvPr id="39940" name="object 4"/>
          <p:cNvSpPr>
            <a:spLocks noChangeArrowheads="1"/>
          </p:cNvSpPr>
          <p:nvPr/>
        </p:nvSpPr>
        <p:spPr bwMode="auto">
          <a:xfrm>
            <a:off x="930275" y="1822450"/>
            <a:ext cx="7599363" cy="1990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&lt;SAE&gt; ::= &lt;number&gt; | &lt;SAE&gt;&lt;op&gt;&lt;number&gt;</a:t>
            </a:r>
          </a:p>
          <a:p>
            <a:pPr>
              <a:lnSpc>
                <a:spcPts val="3413"/>
              </a:lnSpc>
              <a:spcBef>
                <a:spcPts val="663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Example: 26 = 13 x 2</a:t>
            </a:r>
          </a:p>
          <a:p>
            <a:pPr>
              <a:lnSpc>
                <a:spcPts val="3413"/>
              </a:lnSpc>
              <a:spcBef>
                <a:spcPts val="600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Constructs and primitives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0963" name="object 3"/>
          <p:cNvSpPr>
            <a:spLocks noChangeArrowheads="1"/>
          </p:cNvSpPr>
          <p:nvPr/>
        </p:nvSpPr>
        <p:spPr bwMode="auto">
          <a:xfrm>
            <a:off x="930275" y="649288"/>
            <a:ext cx="422275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Type and Value</a:t>
            </a:r>
          </a:p>
        </p:txBody>
      </p:sp>
      <p:sp>
        <p:nvSpPr>
          <p:cNvPr id="40964" name="object 4"/>
          <p:cNvSpPr>
            <a:spLocks noChangeArrowheads="1"/>
          </p:cNvSpPr>
          <p:nvPr/>
        </p:nvSpPr>
        <p:spPr bwMode="auto">
          <a:xfrm>
            <a:off x="930275" y="1789113"/>
            <a:ext cx="258286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Assignments</a:t>
            </a:r>
          </a:p>
        </p:txBody>
      </p:sp>
      <p:sp>
        <p:nvSpPr>
          <p:cNvPr id="40965" name="object 5"/>
          <p:cNvSpPr>
            <a:spLocks noChangeArrowheads="1"/>
          </p:cNvSpPr>
          <p:nvPr/>
        </p:nvSpPr>
        <p:spPr bwMode="auto">
          <a:xfrm>
            <a:off x="930275" y="2206625"/>
            <a:ext cx="6907213" cy="16811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&lt;BooleanType&gt; ::= BOOLEAN</a:t>
            </a:r>
          </a:p>
          <a:p>
            <a:pPr marL="457200">
              <a:lnSpc>
                <a:spcPts val="2788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&lt;BooleanValue&gt; ::= TRUE | FALSE</a:t>
            </a:r>
          </a:p>
          <a:p>
            <a:pPr marL="457200">
              <a:lnSpc>
                <a:spcPts val="3413"/>
              </a:lnSpc>
              <a:spcBef>
                <a:spcPts val="175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ASN.1 module is a group of assignments</a:t>
            </a:r>
          </a:p>
        </p:txBody>
      </p:sp>
      <p:sp>
        <p:nvSpPr>
          <p:cNvPr id="40966" name="object 6"/>
          <p:cNvSpPr>
            <a:spLocks noChangeArrowheads="1"/>
          </p:cNvSpPr>
          <p:nvPr/>
        </p:nvSpPr>
        <p:spPr bwMode="auto">
          <a:xfrm>
            <a:off x="1158875" y="3654425"/>
            <a:ext cx="5556250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person-name Person-Name::=</a:t>
            </a:r>
          </a:p>
        </p:txBody>
      </p:sp>
      <p:sp>
        <p:nvSpPr>
          <p:cNvPr id="40967" name="object 7"/>
          <p:cNvSpPr>
            <a:spLocks noChangeArrowheads="1"/>
          </p:cNvSpPr>
          <p:nvPr/>
        </p:nvSpPr>
        <p:spPr bwMode="auto">
          <a:xfrm>
            <a:off x="1844675" y="3995738"/>
            <a:ext cx="644525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{</a:t>
            </a:r>
          </a:p>
        </p:txBody>
      </p:sp>
      <p:sp>
        <p:nvSpPr>
          <p:cNvPr id="40968" name="object 8"/>
          <p:cNvSpPr>
            <a:spLocks noChangeArrowheads="1"/>
          </p:cNvSpPr>
          <p:nvPr/>
        </p:nvSpPr>
        <p:spPr bwMode="auto">
          <a:xfrm>
            <a:off x="1844675" y="4337050"/>
            <a:ext cx="3568700" cy="19923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14400"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first "John",</a:t>
            </a:r>
          </a:p>
          <a:p>
            <a:pPr marL="914400">
              <a:lnSpc>
                <a:spcPts val="2688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middle “ T",</a:t>
            </a:r>
          </a:p>
          <a:p>
            <a:pPr marL="914400">
              <a:lnSpc>
                <a:spcPts val="2675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last "Smith“</a:t>
            </a:r>
          </a:p>
          <a:p>
            <a:pPr marL="914400">
              <a:lnSpc>
                <a:spcPts val="2675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}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bject 3"/>
          <p:cNvSpPr>
            <a:spLocks noChangeArrowheads="1"/>
          </p:cNvSpPr>
          <p:nvPr/>
        </p:nvSpPr>
        <p:spPr bwMode="auto">
          <a:xfrm>
            <a:off x="930275" y="649288"/>
            <a:ext cx="56308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Data Type: Example 1</a:t>
            </a:r>
          </a:p>
        </p:txBody>
      </p:sp>
      <p:sp>
        <p:nvSpPr>
          <p:cNvPr id="41988" name="object 4"/>
          <p:cNvSpPr>
            <a:spLocks noChangeArrowheads="1"/>
          </p:cNvSpPr>
          <p:nvPr/>
        </p:nvSpPr>
        <p:spPr bwMode="auto">
          <a:xfrm>
            <a:off x="930275" y="1751013"/>
            <a:ext cx="5248275" cy="11684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30250">
              <a:lnSpc>
                <a:spcPts val="2713"/>
              </a:lnSpc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PersonnelRecord ::= SET {</a:t>
            </a:r>
          </a:p>
          <a:p>
            <a:pPr marL="730250">
              <a:lnSpc>
                <a:spcPts val="2713"/>
              </a:lnSpc>
              <a:spcBef>
                <a:spcPts val="150"/>
              </a:spcBef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name,</a:t>
            </a:r>
          </a:p>
        </p:txBody>
      </p:sp>
      <p:sp>
        <p:nvSpPr>
          <p:cNvPr id="41989" name="object 5"/>
          <p:cNvSpPr>
            <a:spLocks noChangeArrowheads="1"/>
          </p:cNvSpPr>
          <p:nvPr/>
        </p:nvSpPr>
        <p:spPr bwMode="auto">
          <a:xfrm>
            <a:off x="1662113" y="2760666"/>
            <a:ext cx="5457825" cy="11684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713"/>
              </a:lnSpc>
              <a:buFont typeface="Calibri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title GraphicString,</a:t>
            </a:r>
          </a:p>
          <a:p>
            <a:pPr>
              <a:lnSpc>
                <a:spcPts val="2713"/>
              </a:lnSpc>
              <a:spcBef>
                <a:spcPts val="150"/>
              </a:spcBef>
              <a:buFont typeface="Calibri" charset="0"/>
              <a:buNone/>
            </a:pPr>
            <a:r>
              <a:rPr lang="ru-RU" sz="24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division CHOICE {</a:t>
            </a:r>
          </a:p>
        </p:txBody>
      </p:sp>
      <p:sp>
        <p:nvSpPr>
          <p:cNvPr id="41990" name="object 6"/>
          <p:cNvSpPr>
            <a:spLocks noChangeArrowheads="1"/>
          </p:cNvSpPr>
          <p:nvPr/>
        </p:nvSpPr>
        <p:spPr bwMode="auto">
          <a:xfrm>
            <a:off x="2389188" y="3214688"/>
            <a:ext cx="8188325" cy="1900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919413">
              <a:lnSpc>
                <a:spcPts val="2713"/>
              </a:lnSpc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marketing SEQUENCE {Sector, Country},</a:t>
            </a:r>
          </a:p>
          <a:p>
            <a:pPr marL="2919413">
              <a:lnSpc>
                <a:spcPts val="2713"/>
              </a:lnSpc>
              <a:spcBef>
                <a:spcPts val="150"/>
              </a:spcBef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research CHOICE {</a:t>
            </a:r>
          </a:p>
          <a:p>
            <a:pPr marL="2919413">
              <a:lnSpc>
                <a:spcPts val="2713"/>
              </a:lnSpc>
              <a:spcBef>
                <a:spcPts val="150"/>
              </a:spcBef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product-based NULL,</a:t>
            </a:r>
          </a:p>
          <a:p>
            <a:pPr marL="2919413">
              <a:lnSpc>
                <a:spcPts val="2713"/>
              </a:lnSpc>
              <a:spcBef>
                <a:spcPts val="163"/>
              </a:spcBef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basic NULL</a:t>
            </a:r>
          </a:p>
        </p:txBody>
      </p:sp>
      <p:sp>
        <p:nvSpPr>
          <p:cNvPr id="41991" name="object 7"/>
          <p:cNvSpPr>
            <a:spLocks noChangeArrowheads="1"/>
          </p:cNvSpPr>
          <p:nvPr/>
        </p:nvSpPr>
        <p:spPr bwMode="auto">
          <a:xfrm>
            <a:off x="4581525" y="4678363"/>
            <a:ext cx="639763" cy="8016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713"/>
              </a:lnSpc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41992" name="object 8"/>
          <p:cNvSpPr>
            <a:spLocks noChangeArrowheads="1"/>
          </p:cNvSpPr>
          <p:nvPr/>
        </p:nvSpPr>
        <p:spPr bwMode="auto">
          <a:xfrm>
            <a:off x="1662113" y="5043488"/>
            <a:ext cx="639762" cy="8016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713"/>
              </a:lnSpc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41993" name="object 9"/>
          <p:cNvSpPr>
            <a:spLocks noChangeArrowheads="1"/>
          </p:cNvSpPr>
          <p:nvPr/>
        </p:nvSpPr>
        <p:spPr bwMode="auto">
          <a:xfrm>
            <a:off x="930275" y="5410200"/>
            <a:ext cx="639763" cy="8032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713"/>
              </a:lnSpc>
              <a:buFont typeface="Calibri" charset="0"/>
              <a:buNone/>
            </a:pPr>
            <a:r>
              <a:rPr lang="ru-RU" sz="24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41994" name="object 10"/>
          <p:cNvSpPr>
            <a:spLocks noChangeArrowheads="1"/>
          </p:cNvSpPr>
          <p:nvPr/>
        </p:nvSpPr>
        <p:spPr bwMode="auto">
          <a:xfrm>
            <a:off x="3717925" y="5792788"/>
            <a:ext cx="5413375" cy="622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Calibri" charset="0"/>
                <a:cs typeface="Calibri" charset="0"/>
              </a:rPr>
              <a:t>Figure 3.13 ASN.1 Data Type Definition: Example 1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object 3"/>
          <p:cNvSpPr>
            <a:spLocks noChangeArrowheads="1"/>
          </p:cNvSpPr>
          <p:nvPr/>
        </p:nvSpPr>
        <p:spPr bwMode="auto">
          <a:xfrm>
            <a:off x="930275" y="-24"/>
            <a:ext cx="56308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 dirty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Data Type: Example 1</a:t>
            </a:r>
          </a:p>
        </p:txBody>
      </p:sp>
      <p:sp>
        <p:nvSpPr>
          <p:cNvPr id="43012" name="object 4"/>
          <p:cNvSpPr>
            <a:spLocks noChangeArrowheads="1"/>
          </p:cNvSpPr>
          <p:nvPr/>
        </p:nvSpPr>
        <p:spPr bwMode="auto">
          <a:xfrm>
            <a:off x="930275" y="1000108"/>
            <a:ext cx="6773863" cy="14795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Module name starts with capital letters</a:t>
            </a:r>
          </a:p>
          <a:p>
            <a:pPr>
              <a:lnSpc>
                <a:spcPts val="3413"/>
              </a:lnSpc>
              <a:spcBef>
                <a:spcPts val="663"/>
              </a:spcBef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Data types:</a:t>
            </a:r>
          </a:p>
        </p:txBody>
      </p:sp>
      <p:sp>
        <p:nvSpPr>
          <p:cNvPr id="43013" name="object 5"/>
          <p:cNvSpPr>
            <a:spLocks noChangeArrowheads="1"/>
          </p:cNvSpPr>
          <p:nvPr/>
        </p:nvSpPr>
        <p:spPr bwMode="auto">
          <a:xfrm>
            <a:off x="1387475" y="2000240"/>
            <a:ext cx="4691063" cy="12223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Primitives: NULL, GraphicString</a:t>
            </a:r>
          </a:p>
          <a:p>
            <a:pPr>
              <a:lnSpc>
                <a:spcPts val="2925"/>
              </a:lnSpc>
              <a:spcBef>
                <a:spcPts val="163"/>
              </a:spcBef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Constructs</a:t>
            </a:r>
          </a:p>
        </p:txBody>
      </p:sp>
      <p:sp>
        <p:nvSpPr>
          <p:cNvPr id="43014" name="object 6"/>
          <p:cNvSpPr>
            <a:spLocks noChangeArrowheads="1"/>
          </p:cNvSpPr>
          <p:nvPr/>
        </p:nvSpPr>
        <p:spPr bwMode="auto">
          <a:xfrm>
            <a:off x="1844675" y="2786058"/>
            <a:ext cx="4587875" cy="13684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438"/>
              </a:lnSpc>
              <a:buFont typeface="Calibri" charset="0"/>
              <a:buNone/>
            </a:pPr>
            <a:r>
              <a:rPr lang="ru-RU" sz="20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Alternatives : CHOICE</a:t>
            </a:r>
          </a:p>
          <a:p>
            <a:pPr>
              <a:lnSpc>
                <a:spcPts val="2438"/>
              </a:lnSpc>
              <a:spcBef>
                <a:spcPts val="263"/>
              </a:spcBef>
              <a:buFont typeface="Calibri" charset="0"/>
              <a:buNone/>
            </a:pPr>
            <a:r>
              <a:rPr lang="ru-RU" sz="20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List maker: SET, SEQUENCE</a:t>
            </a:r>
          </a:p>
          <a:p>
            <a:pPr>
              <a:lnSpc>
                <a:spcPts val="2438"/>
              </a:lnSpc>
              <a:spcBef>
                <a:spcPts val="263"/>
              </a:spcBef>
              <a:buFont typeface="Calibri" charset="0"/>
              <a:buNone/>
            </a:pPr>
            <a:r>
              <a:rPr lang="ru-RU" sz="20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Repetition: SET </a:t>
            </a:r>
            <a:r>
              <a:rPr lang="ru-RU" sz="20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r>
              <a:rPr lang="ru-RU" sz="2000" dirty="0">
                <a:solidFill>
                  <a:srgbClr val="000000"/>
                </a:solidFill>
                <a:latin typeface="Calibri" charset="0"/>
                <a:cs typeface="Calibri" charset="0"/>
              </a:rPr>
              <a:t>, SEQUENCE OF:</a:t>
            </a:r>
          </a:p>
        </p:txBody>
      </p:sp>
      <p:sp>
        <p:nvSpPr>
          <p:cNvPr id="43015" name="object 7"/>
          <p:cNvSpPr>
            <a:spLocks noChangeArrowheads="1"/>
          </p:cNvSpPr>
          <p:nvPr/>
        </p:nvSpPr>
        <p:spPr bwMode="auto">
          <a:xfrm>
            <a:off x="930275" y="3786190"/>
            <a:ext cx="6819900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4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 dirty="0">
                <a:solidFill>
                  <a:srgbClr val="000000"/>
                </a:solidFill>
                <a:latin typeface="Calibri" charset="0"/>
                <a:cs typeface="Calibri" charset="0"/>
              </a:rPr>
              <a:t>Difference between SET and SEQUENCE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81092" y="4094187"/>
            <a:ext cx="47611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SET</a:t>
            </a:r>
          </a:p>
          <a:p>
            <a:pPr lvl="1"/>
            <a:r>
              <a:rPr lang="en-US" altLang="en-US" dirty="0"/>
              <a:t>– No order required</a:t>
            </a:r>
          </a:p>
          <a:p>
            <a:pPr lvl="1"/>
            <a:r>
              <a:rPr lang="en-US" altLang="en-US" dirty="0"/>
              <a:t>– Order not important</a:t>
            </a:r>
          </a:p>
          <a:p>
            <a:pPr lvl="1"/>
            <a:r>
              <a:rPr lang="en-US" altLang="en-US" dirty="0"/>
              <a:t>– Data types should all be </a:t>
            </a:r>
            <a:r>
              <a:rPr lang="en-US" altLang="en-US" dirty="0" smtClean="0"/>
              <a:t>distinct</a:t>
            </a:r>
          </a:p>
          <a:p>
            <a:pPr lvl="1"/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SEQUENCE</a:t>
            </a:r>
          </a:p>
          <a:p>
            <a:pPr lvl="1"/>
            <a:r>
              <a:rPr lang="en-US" altLang="en-US" dirty="0"/>
              <a:t>– The order in the list is maintained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SEQUENCE OF SEQUENCE makes tables of rows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4035" name="object 3"/>
          <p:cNvSpPr>
            <a:spLocks noChangeArrowheads="1"/>
          </p:cNvSpPr>
          <p:nvPr/>
        </p:nvSpPr>
        <p:spPr bwMode="auto">
          <a:xfrm>
            <a:off x="930275" y="649288"/>
            <a:ext cx="56308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Data Type: Example 2</a:t>
            </a:r>
          </a:p>
        </p:txBody>
      </p:sp>
      <p:sp>
        <p:nvSpPr>
          <p:cNvPr id="44036" name="object 4"/>
          <p:cNvSpPr>
            <a:spLocks noChangeArrowheads="1"/>
          </p:cNvSpPr>
          <p:nvPr/>
        </p:nvSpPr>
        <p:spPr bwMode="auto">
          <a:xfrm>
            <a:off x="930274" y="1609725"/>
            <a:ext cx="8809064" cy="974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09600">
              <a:lnSpc>
                <a:spcPts val="2263"/>
              </a:lnSpc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Trade-message ::= SEQUENCE {</a:t>
            </a:r>
          </a:p>
          <a:p>
            <a:pPr marL="609600"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invoice-no INTEGER</a:t>
            </a:r>
          </a:p>
        </p:txBody>
      </p:sp>
      <p:sp>
        <p:nvSpPr>
          <p:cNvPr id="44037" name="object 5"/>
          <p:cNvSpPr>
            <a:spLocks noChangeArrowheads="1"/>
          </p:cNvSpPr>
          <p:nvPr/>
        </p:nvSpPr>
        <p:spPr bwMode="auto">
          <a:xfrm>
            <a:off x="1539875" y="2219325"/>
            <a:ext cx="1449388" cy="974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name</a:t>
            </a:r>
          </a:p>
          <a:p>
            <a:pPr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details</a:t>
            </a:r>
          </a:p>
        </p:txBody>
      </p:sp>
      <p:sp>
        <p:nvSpPr>
          <p:cNvPr id="44038" name="object 6"/>
          <p:cNvSpPr>
            <a:spLocks noChangeArrowheads="1"/>
          </p:cNvSpPr>
          <p:nvPr/>
        </p:nvSpPr>
        <p:spPr bwMode="auto">
          <a:xfrm>
            <a:off x="3368675" y="2219325"/>
            <a:ext cx="6370663" cy="1279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09600">
              <a:lnSpc>
                <a:spcPts val="2263"/>
              </a:lnSpc>
              <a:buFont typeface="Calibri" charset="0"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GraphicStrig</a:t>
            </a: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,</a:t>
            </a:r>
          </a:p>
          <a:p>
            <a:pPr marL="609600"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SEQUENCE OF</a:t>
            </a:r>
          </a:p>
          <a:p>
            <a:pPr marL="609600"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SEQUENCE {</a:t>
            </a:r>
          </a:p>
        </p:txBody>
      </p:sp>
      <p:sp>
        <p:nvSpPr>
          <p:cNvPr id="44039" name="object 7"/>
          <p:cNvSpPr>
            <a:spLocks noChangeArrowheads="1"/>
          </p:cNvSpPr>
          <p:nvPr/>
        </p:nvSpPr>
        <p:spPr bwMode="auto">
          <a:xfrm>
            <a:off x="4587874" y="3133725"/>
            <a:ext cx="4151331" cy="974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part-no INTEGER</a:t>
            </a:r>
          </a:p>
          <a:p>
            <a:pPr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quantity INTEGER</a:t>
            </a:r>
          </a:p>
        </p:txBody>
      </p:sp>
      <p:sp>
        <p:nvSpPr>
          <p:cNvPr id="44040" name="object 8"/>
          <p:cNvSpPr>
            <a:spLocks noChangeArrowheads="1"/>
          </p:cNvSpPr>
          <p:nvPr/>
        </p:nvSpPr>
        <p:spPr bwMode="auto">
          <a:xfrm>
            <a:off x="3978275" y="3744913"/>
            <a:ext cx="685800" cy="669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},</a:t>
            </a:r>
          </a:p>
        </p:txBody>
      </p:sp>
      <p:sp>
        <p:nvSpPr>
          <p:cNvPr id="44041" name="object 9"/>
          <p:cNvSpPr>
            <a:spLocks noChangeArrowheads="1"/>
          </p:cNvSpPr>
          <p:nvPr/>
        </p:nvSpPr>
        <p:spPr bwMode="auto">
          <a:xfrm>
            <a:off x="1539875" y="4049713"/>
            <a:ext cx="4732338" cy="9747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charge REAL,</a:t>
            </a:r>
          </a:p>
          <a:p>
            <a:pPr>
              <a:lnSpc>
                <a:spcPts val="2263"/>
              </a:lnSpc>
              <a:spcBef>
                <a:spcPts val="125"/>
              </a:spcBef>
              <a:buFont typeface="Calibri" charset="0"/>
              <a:buNone/>
            </a:pPr>
            <a:r>
              <a:rPr lang="ru-RU" sz="20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authenticator Security-Type</a:t>
            </a:r>
          </a:p>
        </p:txBody>
      </p:sp>
      <p:sp>
        <p:nvSpPr>
          <p:cNvPr id="44042" name="object 10"/>
          <p:cNvSpPr>
            <a:spLocks noChangeArrowheads="1"/>
          </p:cNvSpPr>
          <p:nvPr/>
        </p:nvSpPr>
        <p:spPr bwMode="auto">
          <a:xfrm>
            <a:off x="930275" y="4659313"/>
            <a:ext cx="533400" cy="669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44043" name="object 11"/>
          <p:cNvSpPr>
            <a:spLocks noChangeArrowheads="1"/>
          </p:cNvSpPr>
          <p:nvPr/>
        </p:nvSpPr>
        <p:spPr bwMode="auto">
          <a:xfrm>
            <a:off x="930275" y="5268913"/>
            <a:ext cx="4032250" cy="669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Security-Type ::= SET {</a:t>
            </a:r>
          </a:p>
        </p:txBody>
      </p:sp>
      <p:sp>
        <p:nvSpPr>
          <p:cNvPr id="44044" name="object 12"/>
          <p:cNvSpPr>
            <a:spLocks noChangeArrowheads="1"/>
          </p:cNvSpPr>
          <p:nvPr/>
        </p:nvSpPr>
        <p:spPr bwMode="auto">
          <a:xfrm>
            <a:off x="1082675" y="5573713"/>
            <a:ext cx="533400" cy="669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PBHESQ+CourierNewPS-BoldMT"/>
                <a:ea typeface="PBHESQ+CourierNewPS-BoldMT"/>
                <a:cs typeface="PBHESQ+CourierNewPS-BoldMT"/>
              </a:rPr>
              <a:t>…</a:t>
            </a:r>
          </a:p>
        </p:txBody>
      </p:sp>
      <p:sp>
        <p:nvSpPr>
          <p:cNvPr id="44045" name="object 13"/>
          <p:cNvSpPr>
            <a:spLocks noChangeArrowheads="1"/>
          </p:cNvSpPr>
          <p:nvPr/>
        </p:nvSpPr>
        <p:spPr bwMode="auto">
          <a:xfrm>
            <a:off x="3744913" y="5738813"/>
            <a:ext cx="8755062" cy="9985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360613">
              <a:lnSpc>
                <a:spcPts val="2000"/>
              </a:lnSpc>
              <a:buFont typeface="Calibri" charset="0"/>
              <a:buNone/>
            </a:pPr>
            <a:r>
              <a:rPr lang="ru-RU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--SEQUENCE OF SEQUENCE makes </a:t>
            </a:r>
            <a:r>
              <a:rPr lang="ru-RU" dirty="0" smtClean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table</a:t>
            </a:r>
            <a:endParaRPr lang="ru-RU" dirty="0">
              <a:solidFill>
                <a:srgbClr val="000000"/>
              </a:solidFill>
              <a:latin typeface="FOLLVE+ArialMT"/>
              <a:ea typeface="FOLLVE+ArialMT"/>
              <a:cs typeface="FOLLVE+ArialMT"/>
            </a:endParaRPr>
          </a:p>
          <a:p>
            <a:pPr marL="2360613">
              <a:lnSpc>
                <a:spcPts val="2200"/>
              </a:lnSpc>
              <a:spcBef>
                <a:spcPts val="888"/>
              </a:spcBef>
              <a:buFont typeface="Calibri" charset="0"/>
              <a:buNone/>
            </a:pPr>
            <a:r>
              <a:rPr lang="ru-RU" dirty="0">
                <a:solidFill>
                  <a:srgbClr val="000000"/>
                </a:solidFill>
                <a:latin typeface="Calibri" charset="0"/>
                <a:cs typeface="Calibri" charset="0"/>
              </a:rPr>
              <a:t>Figure 3.14 ASN.1 Data Type Definition: Example 2</a:t>
            </a:r>
          </a:p>
        </p:txBody>
      </p:sp>
      <p:sp>
        <p:nvSpPr>
          <p:cNvPr id="44046" name="object 14"/>
          <p:cNvSpPr>
            <a:spLocks noChangeArrowheads="1"/>
          </p:cNvSpPr>
          <p:nvPr/>
        </p:nvSpPr>
        <p:spPr bwMode="auto">
          <a:xfrm>
            <a:off x="930275" y="5878513"/>
            <a:ext cx="533400" cy="669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63"/>
              </a:lnSpc>
              <a:buFont typeface="Calibri" charset="0"/>
              <a:buNone/>
            </a:pPr>
            <a:r>
              <a:rPr lang="ru-RU" sz="20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5059" name="object 3"/>
          <p:cNvSpPr>
            <a:spLocks noChangeArrowheads="1"/>
          </p:cNvSpPr>
          <p:nvPr/>
        </p:nvSpPr>
        <p:spPr bwMode="auto">
          <a:xfrm>
            <a:off x="930275" y="649288"/>
            <a:ext cx="41687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ASN.1 Symbols</a:t>
            </a: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982663" y="1695450"/>
            <a:ext cx="3892550" cy="11064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 b="1">
                <a:solidFill>
                  <a:srgbClr val="FFFFFF"/>
                </a:solidFill>
                <a:latin typeface="PHGIWN+CALIBRI,Bold"/>
                <a:ea typeface="PHGIWN+CALIBRI,Bold"/>
                <a:cs typeface="PHGIWN+CALIBRI,Bold"/>
              </a:rPr>
              <a:t>Symbol Meaning</a:t>
            </a:r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982663" y="2217738"/>
            <a:ext cx="1038225" cy="2149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::=</a:t>
            </a:r>
          </a:p>
          <a:p>
            <a:pPr>
              <a:lnSpc>
                <a:spcPts val="3900"/>
              </a:lnSpc>
              <a:spcBef>
                <a:spcPts val="200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|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-</a:t>
            </a:r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2776538" y="2217738"/>
            <a:ext cx="5773737" cy="21494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Defined as</a:t>
            </a:r>
          </a:p>
          <a:p>
            <a:pPr>
              <a:lnSpc>
                <a:spcPts val="3900"/>
              </a:lnSpc>
              <a:spcBef>
                <a:spcPts val="20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or, alternative, options of a list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Signed number</a:t>
            </a:r>
          </a:p>
        </p:txBody>
      </p:sp>
      <p:sp>
        <p:nvSpPr>
          <p:cNvPr id="45063" name="object 7"/>
          <p:cNvSpPr>
            <a:spLocks noChangeArrowheads="1"/>
          </p:cNvSpPr>
          <p:nvPr/>
        </p:nvSpPr>
        <p:spPr bwMode="auto">
          <a:xfrm>
            <a:off x="982663" y="3783013"/>
            <a:ext cx="889000" cy="31940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--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{}</a:t>
            </a:r>
          </a:p>
          <a:p>
            <a:pPr>
              <a:lnSpc>
                <a:spcPts val="3900"/>
              </a:lnSpc>
              <a:spcBef>
                <a:spcPts val="200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[]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()</a:t>
            </a:r>
          </a:p>
          <a:p>
            <a:pPr>
              <a:lnSpc>
                <a:spcPts val="3900"/>
              </a:lnSpc>
              <a:spcBef>
                <a:spcPts val="250"/>
              </a:spcBef>
              <a:buFont typeface="Calibri" charset="0"/>
              <a:buNone/>
            </a:pPr>
            <a:r>
              <a:rPr lang="ru-RU" sz="3200" b="1">
                <a:solidFill>
                  <a:srgbClr val="000000"/>
                </a:solidFill>
                <a:latin typeface="PHGIWN+CALIBRI,Bold"/>
                <a:ea typeface="PHGIWN+CALIBRI,Bold"/>
                <a:cs typeface="PHGIWN+CALIBRI,Bold"/>
              </a:rPr>
              <a:t>..</a:t>
            </a:r>
          </a:p>
        </p:txBody>
      </p:sp>
      <p:sp>
        <p:nvSpPr>
          <p:cNvPr id="45064" name="object 8"/>
          <p:cNvSpPr>
            <a:spLocks noChangeArrowheads="1"/>
          </p:cNvSpPr>
          <p:nvPr/>
        </p:nvSpPr>
        <p:spPr bwMode="auto">
          <a:xfrm>
            <a:off x="2776538" y="3783013"/>
            <a:ext cx="6858000" cy="31940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Following the symbol are comments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Start and end of a list</a:t>
            </a:r>
          </a:p>
          <a:p>
            <a:pPr>
              <a:lnSpc>
                <a:spcPts val="3900"/>
              </a:lnSpc>
              <a:spcBef>
                <a:spcPts val="20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Start and end of a tag</a:t>
            </a:r>
          </a:p>
          <a:p>
            <a:pPr>
              <a:lnSpc>
                <a:spcPts val="3900"/>
              </a:lnSpc>
              <a:spcBef>
                <a:spcPts val="1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Start and end of subtype</a:t>
            </a:r>
          </a:p>
          <a:p>
            <a:pPr>
              <a:lnSpc>
                <a:spcPts val="3900"/>
              </a:lnSpc>
              <a:spcBef>
                <a:spcPts val="25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Range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0"/>
          </p:nvPr>
        </p:nvSpPr>
        <p:spPr>
          <a:xfrm>
            <a:off x="11310974" y="6394474"/>
            <a:ext cx="236527" cy="534988"/>
          </a:xfrm>
        </p:spPr>
        <p:txBody>
          <a:bodyPr/>
          <a:lstStyle/>
          <a:p>
            <a:fld id="{0C50EE44-C5B9-408E-B8D1-56DA051D6A1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930275" y="649288"/>
            <a:ext cx="295751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Overview</a:t>
            </a:r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930275" y="1822450"/>
            <a:ext cx="6816725" cy="3013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spcBef>
                <a:spcPts val="600"/>
              </a:spcBef>
              <a:buFont typeface="Calibri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</a:t>
            </a:r>
            <a:r>
              <a:rPr lang="en-US" sz="2800" dirty="0" smtClean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SMI Data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Definition Language</a:t>
            </a:r>
            <a:endParaRPr lang="en-US" sz="2800" dirty="0" smtClean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>
              <a:lnSpc>
                <a:spcPts val="3413"/>
              </a:lnSpc>
              <a:spcBef>
                <a:spcPts val="600"/>
              </a:spcBef>
              <a:buFont typeface="Calibri" charset="0"/>
              <a:buNone/>
            </a:pPr>
            <a:r>
              <a:rPr lang="ru-RU" sz="2800" dirty="0" smtClean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ASN.1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language</a:t>
            </a:r>
          </a:p>
          <a:p>
            <a:pPr>
              <a:lnSpc>
                <a:spcPts val="3413"/>
              </a:lnSpc>
              <a:spcBef>
                <a:spcPts val="613"/>
              </a:spcBef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Basic encoding rule</a:t>
            </a: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881026" y="3319469"/>
            <a:ext cx="6059488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 dirty="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Management application functions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6083" name="object 3"/>
          <p:cNvSpPr>
            <a:spLocks noChangeArrowheads="1"/>
          </p:cNvSpPr>
          <p:nvPr/>
        </p:nvSpPr>
        <p:spPr bwMode="auto">
          <a:xfrm>
            <a:off x="930275" y="649288"/>
            <a:ext cx="50180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Keyword Examples</a:t>
            </a:r>
          </a:p>
        </p:txBody>
      </p:sp>
      <p:sp>
        <p:nvSpPr>
          <p:cNvPr id="46084" name="object 4"/>
          <p:cNvSpPr>
            <a:spLocks noChangeArrowheads="1"/>
          </p:cNvSpPr>
          <p:nvPr/>
        </p:nvSpPr>
        <p:spPr bwMode="auto">
          <a:xfrm>
            <a:off x="930275" y="1822450"/>
            <a:ext cx="2327275" cy="25003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CHOICE</a:t>
            </a:r>
          </a:p>
          <a:p>
            <a:pPr>
              <a:lnSpc>
                <a:spcPts val="3413"/>
              </a:lnSpc>
              <a:spcBef>
                <a:spcPts val="663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SET</a:t>
            </a:r>
          </a:p>
          <a:p>
            <a:pPr>
              <a:lnSpc>
                <a:spcPts val="3413"/>
              </a:lnSpc>
              <a:spcBef>
                <a:spcPts val="600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SEQUENCE</a:t>
            </a:r>
          </a:p>
          <a:p>
            <a:pPr>
              <a:lnSpc>
                <a:spcPts val="3413"/>
              </a:lnSpc>
              <a:spcBef>
                <a:spcPts val="600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</a:p>
        </p:txBody>
      </p:sp>
      <p:sp>
        <p:nvSpPr>
          <p:cNvPr id="46085" name="object 5"/>
          <p:cNvSpPr>
            <a:spLocks noChangeArrowheads="1"/>
          </p:cNvSpPr>
          <p:nvPr/>
        </p:nvSpPr>
        <p:spPr bwMode="auto">
          <a:xfrm>
            <a:off x="930275" y="3868738"/>
            <a:ext cx="151765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NULL</a:t>
            </a:r>
          </a:p>
        </p:txBody>
      </p:sp>
      <p:sp>
        <p:nvSpPr>
          <p:cNvPr id="46086" name="object 6"/>
          <p:cNvSpPr>
            <a:spLocks noChangeArrowheads="1"/>
          </p:cNvSpPr>
          <p:nvPr/>
        </p:nvSpPr>
        <p:spPr bwMode="auto">
          <a:xfrm>
            <a:off x="930275" y="4891088"/>
            <a:ext cx="6564313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Keywords are in all UPPERCASE letters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object 3"/>
          <p:cNvSpPr>
            <a:spLocks noChangeArrowheads="1"/>
          </p:cNvSpPr>
          <p:nvPr/>
        </p:nvSpPr>
        <p:spPr bwMode="auto">
          <a:xfrm>
            <a:off x="930275" y="649288"/>
            <a:ext cx="758348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ASN.1 Data Type Conventions</a:t>
            </a:r>
          </a:p>
        </p:txBody>
      </p:sp>
      <p:sp>
        <p:nvSpPr>
          <p:cNvPr id="47110" name="object 6"/>
          <p:cNvSpPr>
            <a:spLocks noChangeArrowheads="1"/>
          </p:cNvSpPr>
          <p:nvPr/>
        </p:nvSpPr>
        <p:spPr bwMode="auto">
          <a:xfrm>
            <a:off x="8975725" y="1819275"/>
            <a:ext cx="179228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 b="1">
                <a:solidFill>
                  <a:srgbClr val="FFFFFF"/>
                </a:solidFill>
                <a:latin typeface="PHGIWN+CALIBRI,Bold"/>
                <a:ea typeface="PHGIWN+CALIBRI,Bold"/>
                <a:cs typeface="PHGIWN+CALIBRI,Bold"/>
              </a:rPr>
              <a:t>Example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533400" y="1600199"/>
          <a:ext cx="10496804" cy="4257693"/>
        </p:xfrm>
        <a:graphic>
          <a:graphicData uri="http://schemas.openxmlformats.org/presentationml/2006/ole">
            <p:oleObj spid="_x0000_s2050" name="Document" r:id="rId3" imgW="5650992" imgH="2292096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8131" name="object 3"/>
          <p:cNvSpPr>
            <a:spLocks noChangeArrowheads="1"/>
          </p:cNvSpPr>
          <p:nvPr/>
        </p:nvSpPr>
        <p:spPr bwMode="auto">
          <a:xfrm>
            <a:off x="930275" y="649288"/>
            <a:ext cx="294163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Structure</a:t>
            </a:r>
          </a:p>
        </p:txBody>
      </p:sp>
      <p:sp>
        <p:nvSpPr>
          <p:cNvPr id="48132" name="object 4"/>
          <p:cNvSpPr>
            <a:spLocks noChangeArrowheads="1"/>
          </p:cNvSpPr>
          <p:nvPr/>
        </p:nvSpPr>
        <p:spPr bwMode="auto">
          <a:xfrm>
            <a:off x="930275" y="1822450"/>
            <a:ext cx="1735138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Simple</a:t>
            </a:r>
          </a:p>
        </p:txBody>
      </p:sp>
      <p:sp>
        <p:nvSpPr>
          <p:cNvPr id="48133" name="object 5"/>
          <p:cNvSpPr>
            <a:spLocks noChangeArrowheads="1"/>
          </p:cNvSpPr>
          <p:nvPr/>
        </p:nvSpPr>
        <p:spPr bwMode="auto">
          <a:xfrm>
            <a:off x="930275" y="2278063"/>
            <a:ext cx="11610975" cy="35734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57200"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PageNumber ::= INTEGER</a:t>
            </a:r>
          </a:p>
          <a:p>
            <a:pPr marL="457200">
              <a:lnSpc>
                <a:spcPts val="2925"/>
              </a:lnSpc>
              <a:spcBef>
                <a:spcPts val="163"/>
              </a:spcBef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ChapterNumber ::= INTEGER</a:t>
            </a:r>
          </a:p>
          <a:p>
            <a:pPr marL="457200">
              <a:lnSpc>
                <a:spcPts val="3413"/>
              </a:lnSpc>
              <a:spcBef>
                <a:spcPts val="488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Structure / Construct</a:t>
            </a:r>
          </a:p>
          <a:p>
            <a:pPr marL="457200">
              <a:lnSpc>
                <a:spcPts val="2925"/>
              </a:lnSpc>
              <a:spcBef>
                <a:spcPts val="275"/>
              </a:spcBef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BookPageNumber ::= SEQUENCE {ChapterNumber, Separator, PageNumber}</a:t>
            </a:r>
          </a:p>
          <a:p>
            <a:pPr marL="457200">
              <a:lnSpc>
                <a:spcPts val="3413"/>
              </a:lnSpc>
              <a:spcBef>
                <a:spcPts val="538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Tagged</a:t>
            </a:r>
          </a:p>
          <a:p>
            <a:pPr marL="457200">
              <a:lnSpc>
                <a:spcPts val="2925"/>
              </a:lnSpc>
              <a:spcBef>
                <a:spcPts val="263"/>
              </a:spcBef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Derived from another type; given a new ID</a:t>
            </a:r>
          </a:p>
          <a:p>
            <a:pPr marL="457200">
              <a:lnSpc>
                <a:spcPts val="3413"/>
              </a:lnSpc>
              <a:spcBef>
                <a:spcPts val="500"/>
              </a:spcBef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Other types:</a:t>
            </a:r>
          </a:p>
        </p:txBody>
      </p:sp>
      <p:sp>
        <p:nvSpPr>
          <p:cNvPr id="48134" name="object 6"/>
          <p:cNvSpPr>
            <a:spLocks noChangeArrowheads="1"/>
          </p:cNvSpPr>
          <p:nvPr/>
        </p:nvSpPr>
        <p:spPr bwMode="auto">
          <a:xfrm>
            <a:off x="1387475" y="5383213"/>
            <a:ext cx="2292350" cy="828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CHOICE, ANY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49155" name="object 3"/>
          <p:cNvSpPr>
            <a:spLocks noChangeArrowheads="1"/>
          </p:cNvSpPr>
          <p:nvPr/>
        </p:nvSpPr>
        <p:spPr bwMode="auto">
          <a:xfrm>
            <a:off x="930275" y="649288"/>
            <a:ext cx="2941638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Structure</a:t>
            </a:r>
          </a:p>
        </p:txBody>
      </p:sp>
      <p:sp>
        <p:nvSpPr>
          <p:cNvPr id="49156" name="object 4"/>
          <p:cNvSpPr>
            <a:spLocks noChangeArrowheads="1"/>
          </p:cNvSpPr>
          <p:nvPr/>
        </p:nvSpPr>
        <p:spPr bwMode="auto">
          <a:xfrm>
            <a:off x="930275" y="1822450"/>
            <a:ext cx="8355013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BookPages ::= SEQUENCE OF {BookPageNumber}</a:t>
            </a:r>
          </a:p>
        </p:txBody>
      </p:sp>
      <p:sp>
        <p:nvSpPr>
          <p:cNvPr id="49157" name="object 5"/>
          <p:cNvSpPr>
            <a:spLocks noChangeArrowheads="1"/>
          </p:cNvSpPr>
          <p:nvPr/>
        </p:nvSpPr>
        <p:spPr bwMode="auto">
          <a:xfrm>
            <a:off x="3673475" y="2592388"/>
            <a:ext cx="84455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or</a:t>
            </a:r>
          </a:p>
        </p:txBody>
      </p:sp>
      <p:sp>
        <p:nvSpPr>
          <p:cNvPr id="49158" name="object 6"/>
          <p:cNvSpPr>
            <a:spLocks noChangeArrowheads="1"/>
          </p:cNvSpPr>
          <p:nvPr/>
        </p:nvSpPr>
        <p:spPr bwMode="auto">
          <a:xfrm>
            <a:off x="930275" y="3103563"/>
            <a:ext cx="2765425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BookPages ::=</a:t>
            </a:r>
          </a:p>
        </p:txBody>
      </p:sp>
      <p:sp>
        <p:nvSpPr>
          <p:cNvPr id="49159" name="object 7"/>
          <p:cNvSpPr>
            <a:spLocks noChangeArrowheads="1"/>
          </p:cNvSpPr>
          <p:nvPr/>
        </p:nvSpPr>
        <p:spPr bwMode="auto">
          <a:xfrm>
            <a:off x="1844675" y="3487738"/>
            <a:ext cx="2768600" cy="9667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SEQUENCE OF {</a:t>
            </a:r>
          </a:p>
        </p:txBody>
      </p:sp>
      <p:sp>
        <p:nvSpPr>
          <p:cNvPr id="49160" name="object 8"/>
          <p:cNvSpPr>
            <a:spLocks noChangeArrowheads="1"/>
          </p:cNvSpPr>
          <p:nvPr/>
        </p:nvSpPr>
        <p:spPr bwMode="auto">
          <a:xfrm>
            <a:off x="1844675" y="3871913"/>
            <a:ext cx="9113838" cy="13509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60338"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SEQUENCE {ChapterNumber, Separator, PageNumber}</a:t>
            </a:r>
          </a:p>
          <a:p>
            <a:pPr marL="160338">
              <a:lnSpc>
                <a:spcPts val="30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}</a:t>
            </a:r>
          </a:p>
        </p:txBody>
      </p:sp>
      <p:sp>
        <p:nvSpPr>
          <p:cNvPr id="49161" name="object 9"/>
          <p:cNvSpPr>
            <a:spLocks noChangeArrowheads="1"/>
          </p:cNvSpPr>
          <p:nvPr/>
        </p:nvSpPr>
        <p:spPr bwMode="auto">
          <a:xfrm>
            <a:off x="930275" y="5276850"/>
            <a:ext cx="4343400" cy="9667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413"/>
              </a:lnSpc>
              <a:buFont typeface="Calibri" charset="0"/>
              <a:buNone/>
            </a:pPr>
            <a:r>
              <a:rPr lang="ru-RU" sz="28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800">
                <a:solidFill>
                  <a:srgbClr val="000000"/>
                </a:solidFill>
                <a:latin typeface="Calibri" charset="0"/>
                <a:cs typeface="Calibri" charset="0"/>
              </a:rPr>
              <a:t>Example: {1-1, 2-3, 3-39}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0179" name="object 3"/>
          <p:cNvSpPr>
            <a:spLocks noChangeArrowheads="1"/>
          </p:cNvSpPr>
          <p:nvPr/>
        </p:nvSpPr>
        <p:spPr bwMode="auto">
          <a:xfrm>
            <a:off x="930275" y="649288"/>
            <a:ext cx="53260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Enumerated Integer</a:t>
            </a:r>
          </a:p>
        </p:txBody>
      </p:sp>
      <p:sp>
        <p:nvSpPr>
          <p:cNvPr id="50180" name="object 4"/>
          <p:cNvSpPr>
            <a:spLocks noChangeArrowheads="1"/>
          </p:cNvSpPr>
          <p:nvPr/>
        </p:nvSpPr>
        <p:spPr bwMode="auto">
          <a:xfrm>
            <a:off x="996950" y="1550988"/>
            <a:ext cx="7340600" cy="1362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850900"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RainbowColors ::= ENUMERATED {</a:t>
            </a:r>
          </a:p>
          <a:p>
            <a:pPr marL="850900">
              <a:lnSpc>
                <a:spcPts val="3163"/>
              </a:lnSpc>
              <a:spcBef>
                <a:spcPts val="138"/>
              </a:spcBef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violet (0)</a:t>
            </a:r>
          </a:p>
        </p:txBody>
      </p:sp>
      <p:sp>
        <p:nvSpPr>
          <p:cNvPr id="50181" name="object 5"/>
          <p:cNvSpPr>
            <a:spLocks noChangeArrowheads="1"/>
          </p:cNvSpPr>
          <p:nvPr/>
        </p:nvSpPr>
        <p:spPr bwMode="auto">
          <a:xfrm>
            <a:off x="1849438" y="2403475"/>
            <a:ext cx="3065462" cy="9350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indigo (1)</a:t>
            </a:r>
          </a:p>
        </p:txBody>
      </p:sp>
      <p:sp>
        <p:nvSpPr>
          <p:cNvPr id="50182" name="object 6"/>
          <p:cNvSpPr>
            <a:spLocks noChangeArrowheads="1"/>
          </p:cNvSpPr>
          <p:nvPr/>
        </p:nvSpPr>
        <p:spPr bwMode="auto">
          <a:xfrm>
            <a:off x="1849438" y="2830513"/>
            <a:ext cx="1385887" cy="9350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blue</a:t>
            </a:r>
          </a:p>
        </p:txBody>
      </p:sp>
      <p:sp>
        <p:nvSpPr>
          <p:cNvPr id="50183" name="object 7"/>
          <p:cNvSpPr>
            <a:spLocks noChangeArrowheads="1"/>
          </p:cNvSpPr>
          <p:nvPr/>
        </p:nvSpPr>
        <p:spPr bwMode="auto">
          <a:xfrm>
            <a:off x="3740150" y="2830513"/>
            <a:ext cx="1173163" cy="9350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(2)</a:t>
            </a:r>
          </a:p>
        </p:txBody>
      </p:sp>
      <p:sp>
        <p:nvSpPr>
          <p:cNvPr id="50184" name="object 8"/>
          <p:cNvSpPr>
            <a:spLocks noChangeArrowheads="1"/>
          </p:cNvSpPr>
          <p:nvPr/>
        </p:nvSpPr>
        <p:spPr bwMode="auto">
          <a:xfrm>
            <a:off x="1849438" y="3257550"/>
            <a:ext cx="3065462" cy="22161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green (3)</a:t>
            </a:r>
          </a:p>
          <a:p>
            <a:pPr>
              <a:lnSpc>
                <a:spcPts val="3163"/>
              </a:lnSpc>
              <a:spcBef>
                <a:spcPts val="138"/>
              </a:spcBef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yellow (4)</a:t>
            </a:r>
          </a:p>
          <a:p>
            <a:pPr>
              <a:lnSpc>
                <a:spcPts val="3163"/>
              </a:lnSpc>
              <a:spcBef>
                <a:spcPts val="188"/>
              </a:spcBef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orange (5)</a:t>
            </a:r>
          </a:p>
          <a:p>
            <a:pPr>
              <a:lnSpc>
                <a:spcPts val="3163"/>
              </a:lnSpc>
              <a:spcBef>
                <a:spcPts val="188"/>
              </a:spcBef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red (6)</a:t>
            </a:r>
          </a:p>
        </p:txBody>
      </p:sp>
      <p:sp>
        <p:nvSpPr>
          <p:cNvPr id="50185" name="object 9"/>
          <p:cNvSpPr>
            <a:spLocks noChangeArrowheads="1"/>
          </p:cNvSpPr>
          <p:nvPr/>
        </p:nvSpPr>
        <p:spPr bwMode="auto">
          <a:xfrm>
            <a:off x="996950" y="4965700"/>
            <a:ext cx="746125" cy="9350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50186" name="object 10"/>
          <p:cNvSpPr>
            <a:spLocks noChangeArrowheads="1"/>
          </p:cNvSpPr>
          <p:nvPr/>
        </p:nvSpPr>
        <p:spPr bwMode="auto">
          <a:xfrm>
            <a:off x="4810125" y="5154613"/>
            <a:ext cx="6326188" cy="11953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92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ENUMERATED is a special case of INTEGER</a:t>
            </a:r>
          </a:p>
          <a:p>
            <a:pPr>
              <a:lnSpc>
                <a:spcPts val="2875"/>
              </a:lnSpc>
              <a:buFont typeface="Calibri" charset="0"/>
              <a:buNone/>
            </a:pPr>
            <a:r>
              <a:rPr lang="ru-RU" sz="2400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• </a:t>
            </a:r>
            <a:r>
              <a:rPr lang="ru-RU" sz="2400">
                <a:solidFill>
                  <a:srgbClr val="000000"/>
                </a:solidFill>
                <a:latin typeface="Calibri" charset="0"/>
                <a:cs typeface="Calibri" charset="0"/>
              </a:rPr>
              <a:t>Example: RainbowColors(5) is orange</a:t>
            </a: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1203" name="object 3"/>
          <p:cNvSpPr>
            <a:spLocks noChangeArrowheads="1"/>
          </p:cNvSpPr>
          <p:nvPr/>
        </p:nvSpPr>
        <p:spPr bwMode="auto">
          <a:xfrm>
            <a:off x="930275" y="649288"/>
            <a:ext cx="6075363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ASN.1 Module Example</a:t>
            </a:r>
          </a:p>
        </p:txBody>
      </p:sp>
      <p:sp>
        <p:nvSpPr>
          <p:cNvPr id="51204" name="object 4"/>
          <p:cNvSpPr>
            <a:spLocks noChangeArrowheads="1"/>
          </p:cNvSpPr>
          <p:nvPr/>
        </p:nvSpPr>
        <p:spPr bwMode="auto">
          <a:xfrm>
            <a:off x="930275" y="1928813"/>
            <a:ext cx="6851650" cy="1362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14400">
              <a:lnSpc>
                <a:spcPts val="3163"/>
              </a:lnSpc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IpNetMediaEntry ::=SEQUENCE{</a:t>
            </a:r>
          </a:p>
          <a:p>
            <a:pPr marL="914400">
              <a:lnSpc>
                <a:spcPts val="3163"/>
              </a:lnSpc>
              <a:spcBef>
                <a:spcPts val="138"/>
              </a:spcBef>
              <a:buFont typeface="Calibri" charset="0"/>
              <a:buNone/>
            </a:pPr>
            <a:r>
              <a:rPr lang="ru-RU" sz="2800" b="1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ipNetToMediaIfIndex</a:t>
            </a:r>
          </a:p>
        </p:txBody>
      </p:sp>
      <p:sp>
        <p:nvSpPr>
          <p:cNvPr id="51205" name="object 5"/>
          <p:cNvSpPr>
            <a:spLocks noChangeArrowheads="1"/>
          </p:cNvSpPr>
          <p:nvPr/>
        </p:nvSpPr>
        <p:spPr bwMode="auto">
          <a:xfrm>
            <a:off x="7331075" y="2779714"/>
            <a:ext cx="2025650" cy="9350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INTEGER</a:t>
            </a:r>
          </a:p>
        </p:txBody>
      </p:sp>
      <p:sp>
        <p:nvSpPr>
          <p:cNvPr id="51206" name="object 6"/>
          <p:cNvSpPr>
            <a:spLocks noChangeArrowheads="1"/>
          </p:cNvSpPr>
          <p:nvPr/>
        </p:nvSpPr>
        <p:spPr bwMode="auto">
          <a:xfrm>
            <a:off x="1844675" y="3214686"/>
            <a:ext cx="9002713" cy="13620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ipNetToMediaPhysAddress PhysAddress</a:t>
            </a:r>
          </a:p>
          <a:p>
            <a:pPr>
              <a:lnSpc>
                <a:spcPts val="3163"/>
              </a:lnSpc>
              <a:spcBef>
                <a:spcPts val="138"/>
              </a:spcBef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ipNetToMediaNetAddress IpAddress</a:t>
            </a:r>
          </a:p>
        </p:txBody>
      </p:sp>
      <p:sp>
        <p:nvSpPr>
          <p:cNvPr id="51207" name="object 7"/>
          <p:cNvSpPr>
            <a:spLocks noChangeArrowheads="1"/>
          </p:cNvSpPr>
          <p:nvPr/>
        </p:nvSpPr>
        <p:spPr bwMode="auto">
          <a:xfrm>
            <a:off x="1844675" y="4137036"/>
            <a:ext cx="3943350" cy="9350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ipNetToMediaType</a:t>
            </a:r>
          </a:p>
        </p:txBody>
      </p:sp>
      <p:sp>
        <p:nvSpPr>
          <p:cNvPr id="51208" name="object 8"/>
          <p:cNvSpPr>
            <a:spLocks noChangeArrowheads="1"/>
          </p:cNvSpPr>
          <p:nvPr/>
        </p:nvSpPr>
        <p:spPr bwMode="auto">
          <a:xfrm>
            <a:off x="7331075" y="4279912"/>
            <a:ext cx="2025650" cy="93503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INTEGER</a:t>
            </a:r>
          </a:p>
        </p:txBody>
      </p:sp>
      <p:sp>
        <p:nvSpPr>
          <p:cNvPr id="51209" name="object 9"/>
          <p:cNvSpPr>
            <a:spLocks noChangeArrowheads="1"/>
          </p:cNvSpPr>
          <p:nvPr/>
        </p:nvSpPr>
        <p:spPr bwMode="auto">
          <a:xfrm>
            <a:off x="930275" y="4708541"/>
            <a:ext cx="746125" cy="9350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163"/>
              </a:lnSpc>
              <a:buFont typeface="Calibri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EUOVBA+CourierNewPS-BoldMT"/>
                <a:ea typeface="EUOVBA+CourierNewPS-BoldMT"/>
                <a:cs typeface="EUOVBA+CourierNewPS-BoldMT"/>
              </a:rPr>
              <a:t>}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1"/>
          <p:cNvSpPr>
            <a:spLocks noChangeArrowheads="1"/>
          </p:cNvSpPr>
          <p:nvPr/>
        </p:nvSpPr>
        <p:spPr bwMode="auto">
          <a:xfrm>
            <a:off x="190544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2227" name="object 3"/>
          <p:cNvSpPr>
            <a:spLocks noChangeArrowheads="1"/>
          </p:cNvSpPr>
          <p:nvPr/>
        </p:nvSpPr>
        <p:spPr bwMode="auto">
          <a:xfrm>
            <a:off x="930275" y="649288"/>
            <a:ext cx="378777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Object Name</a:t>
            </a:r>
          </a:p>
        </p:txBody>
      </p:sp>
      <p:sp>
        <p:nvSpPr>
          <p:cNvPr id="52228" name="object 4"/>
          <p:cNvSpPr>
            <a:spLocks noChangeArrowheads="1"/>
          </p:cNvSpPr>
          <p:nvPr/>
        </p:nvSpPr>
        <p:spPr bwMode="auto">
          <a:xfrm>
            <a:off x="6442081" y="1473200"/>
            <a:ext cx="439737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2863">
              <a:lnSpc>
                <a:spcPts val="1513"/>
              </a:lnSpc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itu</a:t>
            </a:r>
          </a:p>
          <a:p>
            <a:pPr marL="42863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</a:t>
            </a:r>
          </a:p>
        </p:txBody>
      </p:sp>
      <p:sp>
        <p:nvSpPr>
          <p:cNvPr id="52229" name="object 5"/>
          <p:cNvSpPr>
            <a:spLocks noChangeArrowheads="1"/>
          </p:cNvSpPr>
          <p:nvPr/>
        </p:nvSpPr>
        <p:spPr bwMode="auto">
          <a:xfrm>
            <a:off x="7761302" y="1473200"/>
            <a:ext cx="477838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1913">
              <a:lnSpc>
                <a:spcPts val="1513"/>
              </a:lnSpc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iso</a:t>
            </a:r>
          </a:p>
          <a:p>
            <a:pPr marL="61913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1</a:t>
            </a:r>
          </a:p>
        </p:txBody>
      </p:sp>
      <p:sp>
        <p:nvSpPr>
          <p:cNvPr id="52230" name="object 6"/>
          <p:cNvSpPr>
            <a:spLocks noChangeArrowheads="1"/>
          </p:cNvSpPr>
          <p:nvPr/>
        </p:nvSpPr>
        <p:spPr bwMode="auto">
          <a:xfrm>
            <a:off x="8878912" y="1473200"/>
            <a:ext cx="717550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80975">
              <a:lnSpc>
                <a:spcPts val="1513"/>
              </a:lnSpc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iso-itu</a:t>
            </a:r>
          </a:p>
          <a:p>
            <a:pPr marL="180975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2</a:t>
            </a:r>
          </a:p>
        </p:txBody>
      </p:sp>
      <p:sp>
        <p:nvSpPr>
          <p:cNvPr id="52231" name="object 7"/>
          <p:cNvSpPr>
            <a:spLocks noChangeArrowheads="1"/>
          </p:cNvSpPr>
          <p:nvPr/>
        </p:nvSpPr>
        <p:spPr bwMode="auto">
          <a:xfrm>
            <a:off x="7591425" y="2249488"/>
            <a:ext cx="506413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76200">
              <a:lnSpc>
                <a:spcPts val="1513"/>
              </a:lnSpc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org</a:t>
            </a:r>
          </a:p>
          <a:p>
            <a:pPr marL="76200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3</a:t>
            </a:r>
          </a:p>
        </p:txBody>
      </p:sp>
      <p:sp>
        <p:nvSpPr>
          <p:cNvPr id="52232" name="object 8"/>
          <p:cNvSpPr>
            <a:spLocks noChangeArrowheads="1"/>
          </p:cNvSpPr>
          <p:nvPr/>
        </p:nvSpPr>
        <p:spPr bwMode="auto">
          <a:xfrm>
            <a:off x="7572375" y="3024188"/>
            <a:ext cx="544513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95250">
              <a:lnSpc>
                <a:spcPts val="1513"/>
              </a:lnSpc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dod</a:t>
            </a:r>
          </a:p>
          <a:p>
            <a:pPr marL="95250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6</a:t>
            </a:r>
          </a:p>
        </p:txBody>
      </p:sp>
      <p:sp>
        <p:nvSpPr>
          <p:cNvPr id="52233" name="object 9"/>
          <p:cNvSpPr>
            <a:spLocks noChangeArrowheads="1"/>
          </p:cNvSpPr>
          <p:nvPr/>
        </p:nvSpPr>
        <p:spPr bwMode="auto">
          <a:xfrm>
            <a:off x="7427913" y="3800475"/>
            <a:ext cx="831850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39713">
              <a:lnSpc>
                <a:spcPts val="1513"/>
              </a:lnSpc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internet</a:t>
            </a:r>
          </a:p>
          <a:p>
            <a:pPr marL="239713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1</a:t>
            </a:r>
          </a:p>
        </p:txBody>
      </p:sp>
      <p:sp>
        <p:nvSpPr>
          <p:cNvPr id="52234" name="object 10"/>
          <p:cNvSpPr>
            <a:spLocks noChangeArrowheads="1"/>
          </p:cNvSpPr>
          <p:nvPr/>
        </p:nvSpPr>
        <p:spPr bwMode="auto">
          <a:xfrm>
            <a:off x="7439025" y="4557713"/>
            <a:ext cx="774700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09550">
              <a:lnSpc>
                <a:spcPts val="1513"/>
              </a:lnSpc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private</a:t>
            </a:r>
          </a:p>
          <a:p>
            <a:pPr marL="209550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4</a:t>
            </a:r>
          </a:p>
        </p:txBody>
      </p:sp>
      <p:sp>
        <p:nvSpPr>
          <p:cNvPr id="52235" name="object 11"/>
          <p:cNvSpPr>
            <a:spLocks noChangeArrowheads="1"/>
          </p:cNvSpPr>
          <p:nvPr/>
        </p:nvSpPr>
        <p:spPr bwMode="auto">
          <a:xfrm>
            <a:off x="7239008" y="5334000"/>
            <a:ext cx="1139841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34963">
              <a:lnSpc>
                <a:spcPts val="1513"/>
              </a:lnSpc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enterprise</a:t>
            </a:r>
          </a:p>
          <a:p>
            <a:pPr marL="334963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1</a:t>
            </a:r>
          </a:p>
        </p:txBody>
      </p:sp>
      <p:sp>
        <p:nvSpPr>
          <p:cNvPr id="52236" name="object 12"/>
          <p:cNvSpPr>
            <a:spLocks noChangeArrowheads="1"/>
          </p:cNvSpPr>
          <p:nvPr/>
        </p:nvSpPr>
        <p:spPr bwMode="auto">
          <a:xfrm>
            <a:off x="930275" y="5478463"/>
            <a:ext cx="3446463" cy="8969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188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Calibri" charset="0"/>
                <a:cs typeface="Calibri" charset="0"/>
              </a:rPr>
              <a:t>internet OBJECT IDENTIFIER ::=</a:t>
            </a:r>
          </a:p>
          <a:p>
            <a:pPr>
              <a:lnSpc>
                <a:spcPts val="2150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Calibri" charset="0"/>
                <a:cs typeface="Calibri" charset="0"/>
              </a:rPr>
              <a:t>{iso(1) org(3) dod(6) internet(1)}</a:t>
            </a:r>
          </a:p>
        </p:txBody>
      </p:sp>
      <p:sp>
        <p:nvSpPr>
          <p:cNvPr id="52237" name="object 13"/>
          <p:cNvSpPr>
            <a:spLocks noChangeArrowheads="1"/>
          </p:cNvSpPr>
          <p:nvPr/>
        </p:nvSpPr>
        <p:spPr bwMode="auto">
          <a:xfrm>
            <a:off x="7604139" y="6110288"/>
            <a:ext cx="563563" cy="6572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04775">
              <a:lnSpc>
                <a:spcPts val="1513"/>
              </a:lnSpc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IBM</a:t>
            </a:r>
          </a:p>
          <a:p>
            <a:pPr marL="104775">
              <a:lnSpc>
                <a:spcPts val="151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300" dirty="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2</a:t>
            </a: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3251" name="object 3"/>
          <p:cNvSpPr>
            <a:spLocks noChangeArrowheads="1"/>
          </p:cNvSpPr>
          <p:nvPr/>
        </p:nvSpPr>
        <p:spPr bwMode="auto">
          <a:xfrm>
            <a:off x="930275" y="649288"/>
            <a:ext cx="68834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 dirty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Basic Encoding Rules (BER)</a:t>
            </a:r>
          </a:p>
        </p:txBody>
      </p:sp>
      <p:sp>
        <p:nvSpPr>
          <p:cNvPr id="53254" name="object 6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  <a:buFont typeface="Calibri" charset="0"/>
              <a:buNone/>
            </a:pPr>
            <a:r>
              <a:rPr lang="ru-RU" sz="1200">
                <a:solidFill>
                  <a:srgbClr val="898989"/>
                </a:solidFill>
                <a:latin typeface="Calibri" charset="0"/>
                <a:cs typeface="Calibri" charset="0"/>
              </a:rPr>
              <a:t>50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" y="1428736"/>
            <a:ext cx="1125382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/>
              <a:t> ASN.1 syntax containing management info is encoded</a:t>
            </a:r>
          </a:p>
          <a:p>
            <a:r>
              <a:rPr lang="en-US" altLang="en-US" sz="2800" dirty="0"/>
              <a:t>  using the BER (Basic Encoding Rules)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→</a:t>
            </a:r>
            <a:r>
              <a:rPr lang="en-US" altLang="en-US" sz="2800" dirty="0">
                <a:sym typeface="Wingdings" pitchFamily="2" charset="2"/>
              </a:rPr>
              <a:t> defined </a:t>
            </a:r>
            <a:r>
              <a:rPr lang="en-US" altLang="en-US" sz="2800" dirty="0" smtClean="0">
                <a:sym typeface="Wingdings" pitchFamily="2" charset="2"/>
              </a:rPr>
              <a:t>for the </a:t>
            </a:r>
            <a:r>
              <a:rPr lang="en-US" altLang="en-US" sz="2800" dirty="0">
                <a:sym typeface="Wingdings" pitchFamily="2" charset="2"/>
              </a:rPr>
              <a:t>transfer syntax.</a:t>
            </a:r>
          </a:p>
          <a:p>
            <a:endParaRPr lang="en-US" altLang="en-US" sz="2800" dirty="0"/>
          </a:p>
          <a:p>
            <a:pPr>
              <a:buFontTx/>
              <a:buChar char="•"/>
            </a:pPr>
            <a:r>
              <a:rPr lang="en-US" altLang="en-US" sz="2800" dirty="0"/>
              <a:t> ASCII text data is converted to bit-oriented data.</a:t>
            </a:r>
          </a:p>
          <a:p>
            <a:endParaRPr lang="en-US" altLang="en-US" sz="2800" dirty="0"/>
          </a:p>
          <a:p>
            <a:pPr>
              <a:buFontTx/>
              <a:buChar char="•"/>
            </a:pPr>
            <a:r>
              <a:rPr lang="en-US" altLang="en-US" sz="2800" dirty="0"/>
              <a:t> TLV: Type, Length, and Value are components </a:t>
            </a:r>
            <a:br>
              <a:rPr lang="en-US" altLang="en-US" sz="2800" dirty="0"/>
            </a:br>
            <a:r>
              <a:rPr lang="en-US" altLang="en-US" sz="2800" dirty="0"/>
              <a:t>  of the structure.</a:t>
            </a:r>
          </a:p>
          <a:p>
            <a:pPr>
              <a:buFontTx/>
              <a:buChar char="•"/>
            </a:pPr>
            <a:endParaRPr lang="en-US" altLang="en-US" sz="2800" dirty="0"/>
          </a:p>
          <a:p>
            <a:pPr>
              <a:buFontTx/>
              <a:buChar char="•"/>
            </a:pPr>
            <a:r>
              <a:rPr lang="en-US" altLang="en-US" sz="2800" dirty="0"/>
              <a:t> Length: of the Value field in number of octets.</a:t>
            </a:r>
          </a:p>
          <a:p>
            <a:pPr>
              <a:buFontTx/>
              <a:buChar char="•"/>
            </a:pPr>
            <a:endParaRPr lang="en-US" altLang="en-US" sz="2800" dirty="0"/>
          </a:p>
          <a:p>
            <a:pPr>
              <a:buFontTx/>
              <a:buChar char="•"/>
            </a:pPr>
            <a:r>
              <a:rPr lang="en-US" altLang="en-US" sz="2800" dirty="0"/>
              <a:t> Value: is encoded based on the data type.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4F607AFB-ADC6-4B64-91AF-7FD29CD0B67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/>
        </p:nvGraphicFramePr>
        <p:xfrm>
          <a:off x="1595406" y="1571612"/>
          <a:ext cx="7031597" cy="2401883"/>
        </p:xfrm>
        <a:graphic>
          <a:graphicData uri="http://schemas.openxmlformats.org/presentationml/2006/ole">
            <p:oleObj spid="_x0000_s4098" name="VISIO" r:id="rId3" imgW="4166616" imgH="1423416" progId="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1542983" y="4643446"/>
          <a:ext cx="8474657" cy="1714512"/>
        </p:xfrm>
        <a:graphic>
          <a:graphicData uri="http://schemas.openxmlformats.org/presentationml/2006/ole">
            <p:oleObj spid="_x0000_s4099" name="Document" r:id="rId4" imgW="5632704" imgH="1139952" progId="Word.Document.8">
              <p:embed/>
            </p:oleObj>
          </a:graphicData>
        </a:graphic>
      </p:graphicFrame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024958" y="3143248"/>
            <a:ext cx="17081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b="1" u="sng" dirty="0"/>
              <a:t>P/C bit:</a:t>
            </a:r>
          </a:p>
          <a:p>
            <a:r>
              <a:rPr lang="en-US" altLang="en-US" sz="2000" dirty="0"/>
              <a:t>0: primitive</a:t>
            </a:r>
          </a:p>
          <a:p>
            <a:r>
              <a:rPr lang="en-US" altLang="en-US" sz="2000" dirty="0"/>
              <a:t>1: construct</a:t>
            </a:r>
          </a:p>
        </p:txBody>
      </p:sp>
      <p:sp>
        <p:nvSpPr>
          <p:cNvPr id="10" name="object 3"/>
          <p:cNvSpPr>
            <a:spLocks noChangeArrowheads="1"/>
          </p:cNvSpPr>
          <p:nvPr/>
        </p:nvSpPr>
        <p:spPr bwMode="auto">
          <a:xfrm>
            <a:off x="930274" y="285728"/>
            <a:ext cx="9237691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en-US" sz="44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Type Length Value</a:t>
            </a:r>
            <a:r>
              <a:rPr lang="ru-RU" sz="44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(</a:t>
            </a:r>
            <a:r>
              <a:rPr lang="en-US" sz="44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TLV</a:t>
            </a:r>
            <a:r>
              <a:rPr lang="ru-RU" sz="44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)</a:t>
            </a:r>
            <a:r>
              <a:rPr lang="en-US" sz="4400" dirty="0" smtClean="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 Encoding</a:t>
            </a:r>
            <a:endParaRPr lang="ru-RU" sz="4400" dirty="0">
              <a:solidFill>
                <a:srgbClr val="000000"/>
              </a:solidFill>
              <a:latin typeface="JHBAHH+Calibri-Light"/>
              <a:ea typeface="JHBAHH+Calibri-Light"/>
              <a:cs typeface="JHBAHH+Calibri-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4275" name="object 3"/>
          <p:cNvSpPr>
            <a:spLocks noChangeArrowheads="1"/>
          </p:cNvSpPr>
          <p:nvPr/>
        </p:nvSpPr>
        <p:spPr bwMode="auto">
          <a:xfrm>
            <a:off x="930275" y="649288"/>
            <a:ext cx="6880225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Basic Encoding Rules (BER)</a:t>
            </a:r>
          </a:p>
        </p:txBody>
      </p:sp>
      <p:sp>
        <p:nvSpPr>
          <p:cNvPr id="54276" name="object 4"/>
          <p:cNvSpPr>
            <a:spLocks noChangeArrowheads="1"/>
          </p:cNvSpPr>
          <p:nvPr/>
        </p:nvSpPr>
        <p:spPr bwMode="auto">
          <a:xfrm>
            <a:off x="930275" y="1654175"/>
            <a:ext cx="4154488" cy="11064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 b="1">
                <a:solidFill>
                  <a:srgbClr val="FFFFFF"/>
                </a:solidFill>
                <a:latin typeface="PHGIWN+CALIBRI,Bold"/>
                <a:ea typeface="PHGIWN+CALIBRI,Bold"/>
                <a:cs typeface="PHGIWN+CALIBRI,Bold"/>
              </a:rPr>
              <a:t>Tag Value Type</a:t>
            </a:r>
          </a:p>
        </p:txBody>
      </p:sp>
      <p:sp>
        <p:nvSpPr>
          <p:cNvPr id="54277" name="object 5"/>
          <p:cNvSpPr>
            <a:spLocks noChangeArrowheads="1"/>
          </p:cNvSpPr>
          <p:nvPr/>
        </p:nvSpPr>
        <p:spPr bwMode="auto">
          <a:xfrm>
            <a:off x="930275" y="2233613"/>
            <a:ext cx="815975" cy="45815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13"/>
              </a:lnSpc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1</a:t>
            </a:r>
          </a:p>
          <a:p>
            <a:pPr>
              <a:lnSpc>
                <a:spcPts val="3900"/>
              </a:lnSpc>
              <a:spcBef>
                <a:spcPts val="65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</a:p>
          <a:p>
            <a:pPr>
              <a:lnSpc>
                <a:spcPts val="3913"/>
              </a:lnSpc>
              <a:spcBef>
                <a:spcPts val="63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3</a:t>
            </a:r>
          </a:p>
          <a:p>
            <a:pPr>
              <a:lnSpc>
                <a:spcPts val="3900"/>
              </a:lnSpc>
              <a:spcBef>
                <a:spcPts val="65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4</a:t>
            </a:r>
          </a:p>
          <a:p>
            <a:pPr>
              <a:lnSpc>
                <a:spcPts val="3913"/>
              </a:lnSpc>
              <a:spcBef>
                <a:spcPts val="6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5</a:t>
            </a:r>
          </a:p>
          <a:p>
            <a:pPr>
              <a:lnSpc>
                <a:spcPts val="3900"/>
              </a:lnSpc>
              <a:spcBef>
                <a:spcPts val="60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6</a:t>
            </a:r>
          </a:p>
          <a:p>
            <a:pPr>
              <a:lnSpc>
                <a:spcPts val="3913"/>
              </a:lnSpc>
              <a:spcBef>
                <a:spcPts val="6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9</a:t>
            </a:r>
          </a:p>
        </p:txBody>
      </p:sp>
      <p:sp>
        <p:nvSpPr>
          <p:cNvPr id="54278" name="object 6"/>
          <p:cNvSpPr>
            <a:spLocks noChangeArrowheads="1"/>
          </p:cNvSpPr>
          <p:nvPr/>
        </p:nvSpPr>
        <p:spPr bwMode="auto">
          <a:xfrm>
            <a:off x="3670300" y="2233613"/>
            <a:ext cx="3011488" cy="34242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13"/>
              </a:lnSpc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BOOLEAN</a:t>
            </a:r>
          </a:p>
          <a:p>
            <a:pPr>
              <a:lnSpc>
                <a:spcPts val="3900"/>
              </a:lnSpc>
              <a:spcBef>
                <a:spcPts val="65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INTEGER</a:t>
            </a:r>
          </a:p>
          <a:p>
            <a:pPr>
              <a:lnSpc>
                <a:spcPts val="3913"/>
              </a:lnSpc>
              <a:spcBef>
                <a:spcPts val="63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BIT STRING</a:t>
            </a:r>
          </a:p>
          <a:p>
            <a:pPr>
              <a:lnSpc>
                <a:spcPts val="3900"/>
              </a:lnSpc>
              <a:spcBef>
                <a:spcPts val="650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OCTET STRING</a:t>
            </a:r>
          </a:p>
          <a:p>
            <a:pPr>
              <a:lnSpc>
                <a:spcPts val="3913"/>
              </a:lnSpc>
              <a:spcBef>
                <a:spcPts val="6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NULL</a:t>
            </a:r>
          </a:p>
        </p:txBody>
      </p:sp>
      <p:sp>
        <p:nvSpPr>
          <p:cNvPr id="54279" name="object 7"/>
          <p:cNvSpPr>
            <a:spLocks noChangeArrowheads="1"/>
          </p:cNvSpPr>
          <p:nvPr/>
        </p:nvSpPr>
        <p:spPr bwMode="auto">
          <a:xfrm>
            <a:off x="3670300" y="5130800"/>
            <a:ext cx="3756025" cy="16859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3900"/>
              </a:lnSpc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OBJECT IDENTIFIER</a:t>
            </a:r>
          </a:p>
          <a:p>
            <a:pPr>
              <a:lnSpc>
                <a:spcPts val="3913"/>
              </a:lnSpc>
              <a:spcBef>
                <a:spcPts val="688"/>
              </a:spcBef>
              <a:buFont typeface="Calibri" charset="0"/>
              <a:buNone/>
            </a:pPr>
            <a:r>
              <a:rPr lang="ru-RU" sz="3200">
                <a:solidFill>
                  <a:srgbClr val="000000"/>
                </a:solidFill>
                <a:latin typeface="Calibri" charset="0"/>
                <a:cs typeface="Calibri" charset="0"/>
              </a:rPr>
              <a:t>REAL</a:t>
            </a:r>
          </a:p>
        </p:txBody>
      </p:sp>
      <p:sp>
        <p:nvSpPr>
          <p:cNvPr id="54280" name="object 8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  <a:buFont typeface="Calibri" charset="0"/>
              <a:buNone/>
            </a:pPr>
            <a:r>
              <a:rPr lang="ru-RU" sz="1200">
                <a:solidFill>
                  <a:srgbClr val="898989"/>
                </a:solidFill>
                <a:latin typeface="Calibri" charset="0"/>
                <a:cs typeface="Calibri" charset="0"/>
              </a:rPr>
              <a:t>51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10147490" cy="1710943"/>
          </a:xfrm>
        </p:spPr>
        <p:txBody>
          <a:bodyPr/>
          <a:lstStyle/>
          <a:p>
            <a:r>
              <a:rPr lang="en-US" dirty="0" smtClean="0"/>
              <a:t>SMI Structure Of Management Information 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77666" y="1214422"/>
            <a:ext cx="10361804" cy="8302704"/>
          </a:xfrm>
        </p:spPr>
        <p:txBody>
          <a:bodyPr/>
          <a:lstStyle/>
          <a:p>
            <a:pPr marL="0" lvl="1">
              <a:buFont typeface="Arial" pitchFamily="34" charset="0"/>
              <a:buChar char="•"/>
            </a:pPr>
            <a:r>
              <a:rPr lang="en-US" sz="2400" dirty="0" smtClean="0"/>
              <a:t>SMI is a data </a:t>
            </a:r>
            <a:r>
              <a:rPr lang="en-US" sz="2400" dirty="0" smtClean="0"/>
              <a:t>definition language for MIB objects</a:t>
            </a: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2398" y="1714488"/>
            <a:ext cx="8358246" cy="5475288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ZapfDingbats" pitchFamily="82" charset="2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cs typeface="Arial" charset="0"/>
              </a:rPr>
              <a:t>Purpose: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well-defined, unambiguous syntax and semantics of mgmt data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b="1" u="sng" kern="0" dirty="0" smtClean="0">
                <a:latin typeface="Calibri" charset="0"/>
                <a:cs typeface="Arial" charset="0"/>
              </a:rPr>
              <a:t>B</a:t>
            </a:r>
            <a:r>
              <a:rPr kumimoji="0" 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ase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 data types: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straightforward, boring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OBJECT-TYPE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standard type of managed info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defines data structure, semantics of managed object, including status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MODULE-IDENTITY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cs typeface="Arial" charset="0"/>
              </a:rPr>
              <a:t>groups related objects into a MIB module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53520" y="1752889"/>
            <a:ext cx="257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  <a:latin typeface="Arial" charset="0"/>
              </a:rPr>
              <a:t>Basic Data Types</a:t>
            </a:r>
            <a:endParaRPr lang="en-US" sz="2400" dirty="0">
              <a:latin typeface="Arial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266282" y="2192363"/>
            <a:ext cx="31877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INTEGER</a:t>
            </a:r>
          </a:p>
          <a:p>
            <a:r>
              <a:rPr lang="en-US" dirty="0">
                <a:latin typeface="Arial" charset="0"/>
              </a:rPr>
              <a:t>Integer32</a:t>
            </a:r>
          </a:p>
          <a:p>
            <a:r>
              <a:rPr lang="en-US" dirty="0">
                <a:latin typeface="Arial" charset="0"/>
              </a:rPr>
              <a:t>Unsigned32</a:t>
            </a:r>
          </a:p>
          <a:p>
            <a:r>
              <a:rPr lang="en-US" dirty="0">
                <a:latin typeface="Arial" charset="0"/>
              </a:rPr>
              <a:t>OCTET STRING</a:t>
            </a:r>
          </a:p>
          <a:p>
            <a:r>
              <a:rPr lang="en-US" dirty="0">
                <a:latin typeface="Arial" charset="0"/>
              </a:rPr>
              <a:t>OBJECT IDENTIFIED</a:t>
            </a:r>
          </a:p>
          <a:p>
            <a:r>
              <a:rPr lang="en-US" dirty="0" err="1">
                <a:latin typeface="Arial" charset="0"/>
              </a:rPr>
              <a:t>IpAddress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Counter32</a:t>
            </a:r>
          </a:p>
          <a:p>
            <a:r>
              <a:rPr lang="en-US" dirty="0">
                <a:latin typeface="Arial" charset="0"/>
              </a:rPr>
              <a:t>Counter64</a:t>
            </a:r>
          </a:p>
          <a:p>
            <a:r>
              <a:rPr lang="en-US" dirty="0">
                <a:latin typeface="Arial" charset="0"/>
              </a:rPr>
              <a:t>Gauge32</a:t>
            </a:r>
          </a:p>
          <a:p>
            <a:r>
              <a:rPr lang="en-US" dirty="0" err="1">
                <a:latin typeface="Arial" charset="0"/>
              </a:rPr>
              <a:t>TimeTicks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Opaque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buFont typeface="Calibri" charset="0"/>
              <a:buNone/>
            </a:pPr>
            <a:endParaRPr lang="en-US">
              <a:latin typeface="Calibri" charset="0"/>
            </a:endParaRPr>
          </a:p>
        </p:txBody>
      </p:sp>
      <p:sp>
        <p:nvSpPr>
          <p:cNvPr id="55299" name="object 3"/>
          <p:cNvSpPr>
            <a:spLocks noChangeArrowheads="1"/>
          </p:cNvSpPr>
          <p:nvPr/>
        </p:nvSpPr>
        <p:spPr bwMode="auto">
          <a:xfrm>
            <a:off x="9361488" y="428625"/>
            <a:ext cx="1747837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63"/>
              </a:lnSpc>
              <a:buFont typeface="Calibri" charset="0"/>
              <a:buNone/>
            </a:pPr>
            <a:r>
              <a:rPr lang="ru-RU" sz="1400">
                <a:solidFill>
                  <a:srgbClr val="FFFFFF"/>
                </a:solidFill>
                <a:latin typeface="FOLLVE+ArialMT"/>
                <a:ea typeface="FOLLVE+ArialMT"/>
                <a:cs typeface="FOLLVE+ArialMT"/>
              </a:rPr>
              <a:t>{weight, 259}</a:t>
            </a:r>
          </a:p>
          <a:p>
            <a:pPr>
              <a:lnSpc>
                <a:spcPts val="1563"/>
              </a:lnSpc>
              <a:spcBef>
                <a:spcPts val="50"/>
              </a:spcBef>
              <a:buFont typeface="Calibri" charset="0"/>
              <a:buNone/>
            </a:pPr>
            <a:r>
              <a:rPr lang="ru-RU" sz="1400">
                <a:solidFill>
                  <a:srgbClr val="FFFFFF"/>
                </a:solidFill>
                <a:latin typeface="JDUODN+ArialMT"/>
                <a:ea typeface="JDUODN+ArialMT"/>
                <a:cs typeface="JDUODN+ArialMT"/>
              </a:rPr>
              <a:t>{lastname, “smith”}</a:t>
            </a:r>
          </a:p>
        </p:txBody>
      </p:sp>
      <p:sp>
        <p:nvSpPr>
          <p:cNvPr id="55300" name="object 4"/>
          <p:cNvSpPr>
            <a:spLocks noChangeArrowheads="1"/>
          </p:cNvSpPr>
          <p:nvPr/>
        </p:nvSpPr>
        <p:spPr bwMode="auto">
          <a:xfrm>
            <a:off x="6538913" y="460375"/>
            <a:ext cx="2214562" cy="6826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588"/>
              </a:lnSpc>
              <a:buFont typeface="Calibri" charset="0"/>
              <a:buNone/>
            </a:pPr>
            <a:r>
              <a:rPr lang="ru-RU" sz="1400">
                <a:solidFill>
                  <a:srgbClr val="FFFFFF"/>
                </a:solidFill>
                <a:latin typeface="JLHWVE+ArialNarrow"/>
                <a:ea typeface="JLHWVE+ArialNarrow"/>
                <a:cs typeface="JLHWVE+ArialNarrow"/>
              </a:rPr>
              <a:t>lastname ::= OCTET STRING</a:t>
            </a:r>
          </a:p>
          <a:p>
            <a:pPr>
              <a:lnSpc>
                <a:spcPts val="1588"/>
              </a:lnSpc>
              <a:spcBef>
                <a:spcPts val="88"/>
              </a:spcBef>
              <a:buFont typeface="Calibri" charset="0"/>
              <a:buNone/>
            </a:pPr>
            <a:r>
              <a:rPr lang="ru-RU" sz="1400">
                <a:solidFill>
                  <a:srgbClr val="FFFFFF"/>
                </a:solidFill>
                <a:latin typeface="JLHWVE+ArialNarrow"/>
                <a:ea typeface="JLHWVE+ArialNarrow"/>
                <a:cs typeface="JLHWVE+ArialNarrow"/>
              </a:rPr>
              <a:t>weight ::= INTEGER</a:t>
            </a:r>
          </a:p>
        </p:txBody>
      </p:sp>
      <p:sp>
        <p:nvSpPr>
          <p:cNvPr id="55301" name="object 5"/>
          <p:cNvSpPr>
            <a:spLocks noChangeArrowheads="1"/>
          </p:cNvSpPr>
          <p:nvPr/>
        </p:nvSpPr>
        <p:spPr bwMode="auto">
          <a:xfrm>
            <a:off x="930275" y="649288"/>
            <a:ext cx="5816600" cy="15208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5375"/>
              </a:lnSpc>
              <a:buFont typeface="Calibri" charset="0"/>
              <a:buNone/>
            </a:pPr>
            <a:r>
              <a:rPr lang="ru-RU" sz="4400">
                <a:solidFill>
                  <a:srgbClr val="000000"/>
                </a:solidFill>
                <a:latin typeface="JHBAHH+Calibri-Light"/>
                <a:ea typeface="JHBAHH+Calibri-Light"/>
                <a:cs typeface="JHBAHH+Calibri-Light"/>
              </a:rPr>
              <a:t>TLV Encoding Example</a:t>
            </a:r>
          </a:p>
        </p:txBody>
      </p:sp>
      <p:sp>
        <p:nvSpPr>
          <p:cNvPr id="55302" name="object 6"/>
          <p:cNvSpPr>
            <a:spLocks noChangeArrowheads="1"/>
          </p:cNvSpPr>
          <p:nvPr/>
        </p:nvSpPr>
        <p:spPr bwMode="auto">
          <a:xfrm>
            <a:off x="6421438" y="1220788"/>
            <a:ext cx="1970087" cy="8921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173038">
              <a:lnSpc>
                <a:spcPts val="1563"/>
              </a:lnSpc>
              <a:buFont typeface="Calibri" charset="0"/>
              <a:buNone/>
            </a:pPr>
            <a:r>
              <a:rPr lang="ru-RU" sz="14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module of data type</a:t>
            </a:r>
          </a:p>
          <a:p>
            <a:pPr marL="173038">
              <a:lnSpc>
                <a:spcPts val="1563"/>
              </a:lnSpc>
              <a:spcBef>
                <a:spcPts val="50"/>
              </a:spcBef>
              <a:buFont typeface="Calibri" charset="0"/>
              <a:buNone/>
            </a:pPr>
            <a:r>
              <a:rPr lang="ru-RU" sz="14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declarations written</a:t>
            </a:r>
          </a:p>
          <a:p>
            <a:pPr marL="173038">
              <a:lnSpc>
                <a:spcPts val="1563"/>
              </a:lnSpc>
              <a:spcBef>
                <a:spcPts val="100"/>
              </a:spcBef>
              <a:buFont typeface="Calibri" charset="0"/>
              <a:buNone/>
            </a:pPr>
            <a:r>
              <a:rPr lang="ru-RU" sz="14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in ASN.1</a:t>
            </a:r>
          </a:p>
        </p:txBody>
      </p:sp>
      <p:sp>
        <p:nvSpPr>
          <p:cNvPr id="55303" name="object 7"/>
          <p:cNvSpPr>
            <a:spLocks noChangeArrowheads="1"/>
          </p:cNvSpPr>
          <p:nvPr/>
        </p:nvSpPr>
        <p:spPr bwMode="auto">
          <a:xfrm>
            <a:off x="9340850" y="1320800"/>
            <a:ext cx="2209800" cy="67945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00050">
              <a:lnSpc>
                <a:spcPts val="1563"/>
              </a:lnSpc>
              <a:buFont typeface="Calibri" charset="0"/>
              <a:buNone/>
            </a:pPr>
            <a:r>
              <a:rPr lang="ru-RU" sz="14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instances of data type</a:t>
            </a:r>
          </a:p>
          <a:p>
            <a:pPr marL="400050">
              <a:lnSpc>
                <a:spcPts val="1563"/>
              </a:lnSpc>
              <a:spcBef>
                <a:spcPts val="50"/>
              </a:spcBef>
              <a:buFont typeface="Calibri" charset="0"/>
              <a:buNone/>
            </a:pPr>
            <a:r>
              <a:rPr lang="ru-RU" sz="14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specified in module</a:t>
            </a:r>
          </a:p>
        </p:txBody>
      </p:sp>
      <p:sp>
        <p:nvSpPr>
          <p:cNvPr id="55304" name="object 8"/>
          <p:cNvSpPr>
            <a:spLocks noChangeArrowheads="1"/>
          </p:cNvSpPr>
          <p:nvPr/>
        </p:nvSpPr>
        <p:spPr bwMode="auto">
          <a:xfrm>
            <a:off x="7974013" y="2058988"/>
            <a:ext cx="2168525" cy="8763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38"/>
              </a:lnSpc>
              <a:buFont typeface="Calibri" charset="0"/>
              <a:buNone/>
            </a:pPr>
            <a:r>
              <a:rPr lang="ru-RU">
                <a:solidFill>
                  <a:srgbClr val="FFFFFF"/>
                </a:solidFill>
                <a:latin typeface="JLHWVE+ArialNarrow"/>
                <a:ea typeface="JLHWVE+ArialNarrow"/>
                <a:cs typeface="JLHWVE+ArialNarrow"/>
              </a:rPr>
              <a:t>Basic Encoding Rules</a:t>
            </a:r>
          </a:p>
          <a:p>
            <a:pPr>
              <a:lnSpc>
                <a:spcPts val="2038"/>
              </a:lnSpc>
              <a:spcBef>
                <a:spcPts val="163"/>
              </a:spcBef>
              <a:buFont typeface="Calibri" charset="0"/>
              <a:buNone/>
            </a:pPr>
            <a:r>
              <a:rPr lang="ru-RU">
                <a:solidFill>
                  <a:srgbClr val="FFFFFF"/>
                </a:solidFill>
                <a:latin typeface="JLHWVE+ArialNarrow"/>
                <a:ea typeface="JLHWVE+ArialNarrow"/>
                <a:cs typeface="JLHWVE+ArialNarrow"/>
              </a:rPr>
              <a:t>(BER)</a:t>
            </a:r>
          </a:p>
        </p:txBody>
      </p:sp>
      <p:sp>
        <p:nvSpPr>
          <p:cNvPr id="55305" name="object 9"/>
          <p:cNvSpPr>
            <a:spLocks noChangeArrowheads="1"/>
          </p:cNvSpPr>
          <p:nvPr/>
        </p:nvSpPr>
        <p:spPr bwMode="auto">
          <a:xfrm>
            <a:off x="8915400" y="2857500"/>
            <a:ext cx="604838" cy="225901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175">
              <a:lnSpc>
                <a:spcPts val="2000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03</a:t>
            </a:r>
          </a:p>
          <a:p>
            <a:pPr marL="3175">
              <a:lnSpc>
                <a:spcPts val="2000"/>
              </a:lnSpc>
              <a:spcBef>
                <a:spcPts val="588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01</a:t>
            </a:r>
          </a:p>
          <a:p>
            <a:pPr marL="3175">
              <a:lnSpc>
                <a:spcPts val="2000"/>
              </a:lnSpc>
              <a:spcBef>
                <a:spcPts val="600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02</a:t>
            </a:r>
          </a:p>
          <a:p>
            <a:pPr marL="3175">
              <a:lnSpc>
                <a:spcPts val="2013"/>
              </a:lnSpc>
              <a:spcBef>
                <a:spcPts val="575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02</a:t>
            </a:r>
          </a:p>
          <a:p>
            <a:pPr marL="3175">
              <a:lnSpc>
                <a:spcPts val="2000"/>
              </a:lnSpc>
              <a:spcBef>
                <a:spcPts val="650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‘h’</a:t>
            </a:r>
          </a:p>
          <a:p>
            <a:pPr marL="3175">
              <a:lnSpc>
                <a:spcPts val="2000"/>
              </a:lnSpc>
              <a:spcBef>
                <a:spcPts val="588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‘t’</a:t>
            </a:r>
          </a:p>
        </p:txBody>
      </p:sp>
      <p:sp>
        <p:nvSpPr>
          <p:cNvPr id="55306" name="object 10"/>
          <p:cNvSpPr>
            <a:spLocks noChangeArrowheads="1"/>
          </p:cNvSpPr>
          <p:nvPr/>
        </p:nvSpPr>
        <p:spPr bwMode="auto">
          <a:xfrm>
            <a:off x="6048375" y="2968625"/>
            <a:ext cx="1576388" cy="6651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38"/>
              </a:lnSpc>
              <a:buFont typeface="Calibri" charset="0"/>
              <a:buNone/>
            </a:pPr>
            <a:r>
              <a:rPr lang="ru-RU" sz="2000">
                <a:solidFill>
                  <a:srgbClr val="CC0000"/>
                </a:solidFill>
                <a:latin typeface="FOLLVE+ArialMT"/>
                <a:ea typeface="FOLLVE+ArialMT"/>
                <a:cs typeface="FOLLVE+ArialMT"/>
              </a:rPr>
              <a:t>V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alue, 259</a:t>
            </a:r>
          </a:p>
        </p:txBody>
      </p:sp>
      <p:sp>
        <p:nvSpPr>
          <p:cNvPr id="55307" name="object 11"/>
          <p:cNvSpPr>
            <a:spLocks noChangeArrowheads="1"/>
          </p:cNvSpPr>
          <p:nvPr/>
        </p:nvSpPr>
        <p:spPr bwMode="auto">
          <a:xfrm>
            <a:off x="5562600" y="3532188"/>
            <a:ext cx="2139950" cy="9699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2225">
              <a:lnSpc>
                <a:spcPts val="2238"/>
              </a:lnSpc>
              <a:buFont typeface="Calibri" charset="0"/>
              <a:buNone/>
            </a:pPr>
            <a:r>
              <a:rPr lang="ru-RU" sz="2000">
                <a:solidFill>
                  <a:srgbClr val="FF0000"/>
                </a:solidFill>
                <a:latin typeface="FOLLVE+ArialMT"/>
                <a:ea typeface="FOLLVE+ArialMT"/>
                <a:cs typeface="FOLLVE+ArialMT"/>
              </a:rPr>
              <a:t>L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ength, 2 bytes</a:t>
            </a:r>
          </a:p>
          <a:p>
            <a:pPr marL="22225">
              <a:lnSpc>
                <a:spcPts val="2238"/>
              </a:lnSpc>
              <a:spcBef>
                <a:spcPts val="163"/>
              </a:spcBef>
              <a:buFont typeface="Calibri" charset="0"/>
              <a:buNone/>
            </a:pPr>
            <a:r>
              <a:rPr lang="ru-RU" sz="2000">
                <a:solidFill>
                  <a:srgbClr val="FF0000"/>
                </a:solidFill>
                <a:latin typeface="FOLLVE+ArialMT"/>
                <a:ea typeface="FOLLVE+ArialMT"/>
                <a:cs typeface="FOLLVE+ArialMT"/>
              </a:rPr>
              <a:t>T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ype=2, integer</a:t>
            </a:r>
          </a:p>
        </p:txBody>
      </p:sp>
      <p:sp>
        <p:nvSpPr>
          <p:cNvPr id="55308" name="object 12"/>
          <p:cNvSpPr>
            <a:spLocks noChangeArrowheads="1"/>
          </p:cNvSpPr>
          <p:nvPr/>
        </p:nvSpPr>
        <p:spPr bwMode="auto">
          <a:xfrm>
            <a:off x="9502775" y="4129088"/>
            <a:ext cx="1639888" cy="12747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38"/>
              </a:lnSpc>
              <a:buFont typeface="Calibri" charset="0"/>
              <a:buNone/>
            </a:pPr>
            <a:r>
              <a:rPr lang="ru-RU" sz="20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transmitted</a:t>
            </a:r>
          </a:p>
          <a:p>
            <a:pPr>
              <a:lnSpc>
                <a:spcPts val="2238"/>
              </a:lnSpc>
              <a:spcBef>
                <a:spcPts val="150"/>
              </a:spcBef>
              <a:buFont typeface="Calibri" charset="0"/>
              <a:buNone/>
            </a:pPr>
            <a:r>
              <a:rPr lang="ru-RU" sz="20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byte</a:t>
            </a:r>
          </a:p>
          <a:p>
            <a:pPr>
              <a:lnSpc>
                <a:spcPts val="2238"/>
              </a:lnSpc>
              <a:spcBef>
                <a:spcPts val="163"/>
              </a:spcBef>
              <a:buFont typeface="Calibri" charset="0"/>
              <a:buNone/>
            </a:pPr>
            <a:r>
              <a:rPr lang="ru-RU" sz="2000" i="1">
                <a:solidFill>
                  <a:srgbClr val="000000"/>
                </a:solidFill>
                <a:latin typeface="DALBQB+Arial-ItalicMT"/>
                <a:ea typeface="DALBQB+Arial-ItalicMT"/>
                <a:cs typeface="DALBQB+Arial-ItalicMT"/>
              </a:rPr>
              <a:t>stream</a:t>
            </a:r>
          </a:p>
        </p:txBody>
      </p:sp>
      <p:sp>
        <p:nvSpPr>
          <p:cNvPr id="55309" name="object 13"/>
          <p:cNvSpPr>
            <a:spLocks noChangeArrowheads="1"/>
          </p:cNvSpPr>
          <p:nvPr/>
        </p:nvSpPr>
        <p:spPr bwMode="auto">
          <a:xfrm>
            <a:off x="4775200" y="4868863"/>
            <a:ext cx="2903538" cy="665162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238"/>
              </a:lnSpc>
              <a:buFont typeface="Calibri" charset="0"/>
              <a:buNone/>
            </a:pPr>
            <a:r>
              <a:rPr lang="ru-RU" sz="2000">
                <a:solidFill>
                  <a:srgbClr val="FF0000"/>
                </a:solidFill>
                <a:latin typeface="FOLLVE+ArialMT"/>
                <a:ea typeface="FOLLVE+ArialMT"/>
                <a:cs typeface="FOLLVE+ArialMT"/>
              </a:rPr>
              <a:t>V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alue, 5 octets (chars)</a:t>
            </a:r>
          </a:p>
        </p:txBody>
      </p:sp>
      <p:sp>
        <p:nvSpPr>
          <p:cNvPr id="55310" name="object 14"/>
          <p:cNvSpPr>
            <a:spLocks noChangeArrowheads="1"/>
          </p:cNvSpPr>
          <p:nvPr/>
        </p:nvSpPr>
        <p:spPr bwMode="auto">
          <a:xfrm>
            <a:off x="8967788" y="4856163"/>
            <a:ext cx="495300" cy="59848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2000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‘</a:t>
            </a: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i</a:t>
            </a: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’</a:t>
            </a:r>
          </a:p>
        </p:txBody>
      </p:sp>
      <p:sp>
        <p:nvSpPr>
          <p:cNvPr id="55311" name="object 15"/>
          <p:cNvSpPr>
            <a:spLocks noChangeArrowheads="1"/>
          </p:cNvSpPr>
          <p:nvPr/>
        </p:nvSpPr>
        <p:spPr bwMode="auto">
          <a:xfrm>
            <a:off x="8894763" y="5194300"/>
            <a:ext cx="635000" cy="159067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1750">
              <a:lnSpc>
                <a:spcPts val="2000"/>
              </a:lnSpc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‘m’</a:t>
            </a:r>
          </a:p>
          <a:p>
            <a:pPr marL="31750">
              <a:lnSpc>
                <a:spcPts val="2000"/>
              </a:lnSpc>
              <a:spcBef>
                <a:spcPts val="588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JDUODN+ArialMT"/>
                <a:ea typeface="JDUODN+ArialMT"/>
                <a:cs typeface="JDUODN+ArialMT"/>
              </a:rPr>
              <a:t>‘s’</a:t>
            </a:r>
          </a:p>
          <a:p>
            <a:pPr marL="31750">
              <a:lnSpc>
                <a:spcPts val="2000"/>
              </a:lnSpc>
              <a:spcBef>
                <a:spcPts val="638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05</a:t>
            </a:r>
          </a:p>
          <a:p>
            <a:pPr marL="31750">
              <a:lnSpc>
                <a:spcPts val="2000"/>
              </a:lnSpc>
              <a:spcBef>
                <a:spcPts val="600"/>
              </a:spcBef>
              <a:buFont typeface="Calibri" charset="0"/>
              <a:buNone/>
            </a:pPr>
            <a:r>
              <a:rPr lang="ru-RU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04</a:t>
            </a:r>
          </a:p>
        </p:txBody>
      </p:sp>
      <p:sp>
        <p:nvSpPr>
          <p:cNvPr id="55312" name="object 16"/>
          <p:cNvSpPr>
            <a:spLocks noChangeArrowheads="1"/>
          </p:cNvSpPr>
          <p:nvPr/>
        </p:nvSpPr>
        <p:spPr bwMode="auto">
          <a:xfrm>
            <a:off x="5102225" y="5807075"/>
            <a:ext cx="2603500" cy="9699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485775">
              <a:lnSpc>
                <a:spcPts val="2238"/>
              </a:lnSpc>
              <a:buFont typeface="Calibri" charset="0"/>
              <a:buNone/>
            </a:pPr>
            <a:r>
              <a:rPr lang="ru-RU" sz="2000">
                <a:solidFill>
                  <a:srgbClr val="FF0000"/>
                </a:solidFill>
                <a:latin typeface="FOLLVE+ArialMT"/>
                <a:ea typeface="FOLLVE+ArialMT"/>
                <a:cs typeface="FOLLVE+ArialMT"/>
              </a:rPr>
              <a:t>L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ength, 5 bytes</a:t>
            </a:r>
          </a:p>
          <a:p>
            <a:pPr marL="485775">
              <a:lnSpc>
                <a:spcPts val="2238"/>
              </a:lnSpc>
              <a:spcBef>
                <a:spcPts val="150"/>
              </a:spcBef>
              <a:buFont typeface="Calibri" charset="0"/>
              <a:buNone/>
            </a:pPr>
            <a:r>
              <a:rPr lang="ru-RU" sz="2000">
                <a:solidFill>
                  <a:srgbClr val="FF0000"/>
                </a:solidFill>
                <a:latin typeface="FOLLVE+ArialMT"/>
                <a:ea typeface="FOLLVE+ArialMT"/>
                <a:cs typeface="FOLLVE+ArialMT"/>
              </a:rPr>
              <a:t>T</a:t>
            </a:r>
            <a:r>
              <a:rPr lang="ru-RU" sz="2000">
                <a:solidFill>
                  <a:srgbClr val="000000"/>
                </a:solidFill>
                <a:latin typeface="FOLLVE+ArialMT"/>
                <a:ea typeface="FOLLVE+ArialMT"/>
                <a:cs typeface="FOLLVE+ArialMT"/>
              </a:rPr>
              <a:t>ype=4, octet string</a:t>
            </a:r>
          </a:p>
        </p:txBody>
      </p:sp>
      <p:sp>
        <p:nvSpPr>
          <p:cNvPr id="55313" name="object 17"/>
          <p:cNvSpPr>
            <a:spLocks noChangeArrowheads="1"/>
          </p:cNvSpPr>
          <p:nvPr/>
        </p:nvSpPr>
        <p:spPr bwMode="auto">
          <a:xfrm>
            <a:off x="11106150" y="6446838"/>
            <a:ext cx="384175" cy="414337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ts val="1463"/>
              </a:lnSpc>
              <a:buFont typeface="Calibri" charset="0"/>
              <a:buNone/>
            </a:pPr>
            <a:r>
              <a:rPr lang="ru-RU" sz="1200">
                <a:solidFill>
                  <a:srgbClr val="898989"/>
                </a:solidFill>
                <a:latin typeface="Calibri" charset="0"/>
                <a:cs typeface="Calibri" charset="0"/>
              </a:rPr>
              <a:t>52</a:t>
            </a: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9575986" cy="70576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0EE44-C5B9-408E-B8D1-56DA051D6A1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4100" y="0"/>
            <a:ext cx="7772400" cy="11430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charset="0"/>
                <a:cs typeface="Arial" charset="0"/>
              </a:rPr>
              <a:t>SNMP MIB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275013" y="334803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67113" y="33877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000500" y="37846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013200" y="38417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025900" y="38989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024063" y="372268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16163" y="376237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749550" y="41592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762250" y="42164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774950" y="42735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3541713" y="3830638"/>
            <a:ext cx="2351087" cy="642937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33813" y="38703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OBJECT TYPE: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267200" y="42672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9900" y="432435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292600" y="4381500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3"/>
          <p:cNvSpPr>
            <a:spLocks noChangeArrowheads="1"/>
          </p:cNvSpPr>
          <p:nvPr/>
        </p:nvSpPr>
        <p:spPr bwMode="auto">
          <a:xfrm>
            <a:off x="1746250" y="3222625"/>
            <a:ext cx="4924425" cy="14001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416425" y="5018088"/>
            <a:ext cx="399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latin typeface="Comic Sans MS" pitchFamily="66" charset="0"/>
              </a:rPr>
              <a:t>objects specified via SMI</a:t>
            </a:r>
          </a:p>
          <a:p>
            <a:pPr algn="l"/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OBJECT-TYPE</a:t>
            </a:r>
            <a:r>
              <a:rPr lang="en-US">
                <a:latin typeface="Comic Sans MS" pitchFamily="66" charset="0"/>
              </a:rPr>
              <a:t> construct</a:t>
            </a:r>
            <a:endParaRPr lang="en-US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77838" y="1389063"/>
            <a:ext cx="496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380960" y="1000108"/>
            <a:ext cx="73564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MIB module specified via SMI </a:t>
            </a:r>
          </a:p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MODULE-IDENTITY</a:t>
            </a:r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(100 standardized modules, more vendor-specific)</a:t>
            </a:r>
          </a:p>
          <a:p>
            <a:endParaRPr lang="en-US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2452661" y="1643050"/>
            <a:ext cx="415951" cy="16605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 flipV="1">
            <a:off x="3232150" y="4424363"/>
            <a:ext cx="738188" cy="10572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V="1">
            <a:off x="3979863" y="4175125"/>
            <a:ext cx="7937" cy="13160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 flipH="1" flipV="1">
            <a:off x="3632200" y="3609975"/>
            <a:ext cx="333375" cy="1885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2"/>
          <p:cNvSpPr>
            <a:spLocks noChangeShapeType="1"/>
          </p:cNvSpPr>
          <p:nvPr/>
        </p:nvSpPr>
        <p:spPr bwMode="auto">
          <a:xfrm>
            <a:off x="3960813" y="5486400"/>
            <a:ext cx="527050" cy="12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1682750" y="3248025"/>
            <a:ext cx="1500188" cy="457200"/>
            <a:chOff x="4313" y="1355"/>
            <a:chExt cx="945" cy="288"/>
          </a:xfrm>
        </p:grpSpPr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4338" y="1398"/>
              <a:ext cx="870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313" y="1355"/>
              <a:ext cx="9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MODULE</a:t>
              </a:r>
              <a:endParaRPr lang="en-US"/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77825" y="427039"/>
            <a:ext cx="10075893" cy="715946"/>
          </a:xfrm>
        </p:spPr>
        <p:txBody>
          <a:bodyPr/>
          <a:lstStyle/>
          <a:p>
            <a:r>
              <a:rPr lang="en-US" dirty="0" smtClean="0"/>
              <a:t>SNMP MIB Object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10-</a:t>
            </a:r>
            <a:fld id="{4F607AFB-ADC6-4B64-91AF-7FD29CD0B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52398" y="1752600"/>
          <a:ext cx="4813300" cy="3578225"/>
        </p:xfrm>
        <a:graphic>
          <a:graphicData uri="http://schemas.openxmlformats.org/presentationml/2006/ole">
            <p:oleObj spid="_x0000_s3074" name="VISIO" r:id="rId3" imgW="4812792" imgH="3576828" progId="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881686" y="2198695"/>
            <a:ext cx="63246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4163" lvl="2">
              <a:spcBef>
                <a:spcPts val="600"/>
              </a:spcBef>
              <a:buFont typeface="Symbol" pitchFamily="18" charset="2"/>
              <a:buChar char="·"/>
              <a:tabLst>
                <a:tab pos="0" algn="l"/>
              </a:tabLst>
            </a:pPr>
            <a:r>
              <a:rPr lang="en-US" altLang="en-US" sz="1600" i="1" dirty="0"/>
              <a:t> object ID</a:t>
            </a:r>
            <a:r>
              <a:rPr lang="en-US" altLang="en-US" sz="1600" dirty="0"/>
              <a:t> 		unique ID</a:t>
            </a:r>
          </a:p>
          <a:p>
            <a:pPr marL="284163" lvl="2">
              <a:spcBef>
                <a:spcPts val="600"/>
              </a:spcBef>
              <a:tabLst>
                <a:tab pos="0" algn="l"/>
              </a:tabLst>
            </a:pPr>
            <a:r>
              <a:rPr lang="en-US" altLang="en-US" sz="1600" dirty="0"/>
              <a:t>   and </a:t>
            </a:r>
            <a:r>
              <a:rPr lang="en-US" altLang="en-US" sz="1600" i="1" dirty="0"/>
              <a:t>descriptor</a:t>
            </a:r>
            <a:r>
              <a:rPr lang="en-US" altLang="en-US" sz="1600" dirty="0"/>
              <a:t>		and name for the object</a:t>
            </a:r>
          </a:p>
          <a:p>
            <a:pPr marL="284163" lvl="2">
              <a:lnSpc>
                <a:spcPct val="70000"/>
              </a:lnSpc>
              <a:spcBef>
                <a:spcPts val="600"/>
              </a:spcBef>
              <a:buFont typeface="Symbol" pitchFamily="18" charset="2"/>
              <a:buChar char="·"/>
              <a:tabLst>
                <a:tab pos="0" algn="l"/>
              </a:tabLst>
            </a:pPr>
            <a:r>
              <a:rPr lang="en-US" altLang="en-US" sz="1600" i="1" dirty="0"/>
              <a:t> syntax </a:t>
            </a:r>
            <a:r>
              <a:rPr lang="en-US" altLang="en-US" sz="1600" dirty="0"/>
              <a:t>		used to model the object</a:t>
            </a:r>
          </a:p>
          <a:p>
            <a:pPr marL="284163" lvl="2">
              <a:spcBef>
                <a:spcPts val="600"/>
              </a:spcBef>
              <a:buFont typeface="Symbol" pitchFamily="18" charset="2"/>
              <a:buChar char="·"/>
              <a:tabLst>
                <a:tab pos="0" algn="l"/>
              </a:tabLst>
            </a:pPr>
            <a:r>
              <a:rPr lang="en-US" altLang="en-US" sz="1600" i="1" dirty="0"/>
              <a:t> access</a:t>
            </a:r>
            <a:r>
              <a:rPr lang="en-US" altLang="en-US" sz="1600" dirty="0"/>
              <a:t> 		</a:t>
            </a:r>
            <a:r>
              <a:rPr lang="en-US" altLang="en-US" sz="1600" dirty="0" err="1"/>
              <a:t>access</a:t>
            </a:r>
            <a:r>
              <a:rPr lang="en-US" altLang="en-US" sz="1600" dirty="0"/>
              <a:t> privilege to a managed object </a:t>
            </a:r>
          </a:p>
          <a:p>
            <a:pPr marL="284163" lvl="2">
              <a:spcBef>
                <a:spcPts val="600"/>
              </a:spcBef>
              <a:buFont typeface="Symbol" pitchFamily="18" charset="2"/>
              <a:buChar char="·"/>
              <a:tabLst>
                <a:tab pos="0" algn="l"/>
              </a:tabLst>
            </a:pPr>
            <a:r>
              <a:rPr lang="en-US" altLang="en-US" sz="1600" i="1" dirty="0"/>
              <a:t> status </a:t>
            </a:r>
            <a:r>
              <a:rPr lang="en-US" altLang="en-US" sz="1600" dirty="0"/>
              <a:t>		implementation requirements</a:t>
            </a:r>
          </a:p>
          <a:p>
            <a:pPr marL="284163" lvl="2">
              <a:spcBef>
                <a:spcPts val="600"/>
              </a:spcBef>
              <a:buFont typeface="Symbol" pitchFamily="18" charset="2"/>
              <a:buChar char="·"/>
              <a:tabLst>
                <a:tab pos="0" algn="l"/>
              </a:tabLst>
            </a:pPr>
            <a:r>
              <a:rPr lang="en-US" altLang="en-US" sz="1600" i="1" dirty="0"/>
              <a:t> definition</a:t>
            </a:r>
            <a:r>
              <a:rPr lang="en-US" altLang="en-US" sz="1600" dirty="0"/>
              <a:t>		textual description of the semantics 			of object type</a:t>
            </a:r>
          </a:p>
          <a:p>
            <a:pPr>
              <a:tabLst>
                <a:tab pos="0" algn="l"/>
              </a:tabLst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4485" y="6400800"/>
            <a:ext cx="109643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</a:t>
            </a:r>
            <a:fld id="{1DC4C848-A29B-4FC3-B09D-2CE711A5739B}" type="slidenum">
              <a:rPr lang="en-US"/>
              <a:pPr/>
              <a:t>6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1" y="254000"/>
            <a:ext cx="10363200" cy="1143000"/>
          </a:xfrm>
        </p:spPr>
        <p:txBody>
          <a:bodyPr/>
          <a:lstStyle/>
          <a:p>
            <a:r>
              <a:rPr lang="en-US" sz="3600" smtClean="0"/>
              <a:t>SMI: Object, module examples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562100"/>
            <a:ext cx="5573184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OBJECT-TYPE: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ipInDelivers</a:t>
            </a:r>
            <a:endParaRPr lang="en-US" sz="2400" smtClean="0"/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76951" y="1550988"/>
            <a:ext cx="508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MODULE-IDENTITY: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ipMIB</a:t>
            </a:r>
            <a:endParaRPr lang="en-US" sz="2400" smtClean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8001" y="2160589"/>
            <a:ext cx="4984751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ipInDelivers OBJECT TYPE</a:t>
            </a:r>
          </a:p>
          <a:p>
            <a:pPr algn="l"/>
            <a:r>
              <a:rPr lang="en-US" sz="2000">
                <a:latin typeface="Arial" charset="0"/>
              </a:rPr>
              <a:t>  SYNTAX       Counter32</a:t>
            </a:r>
          </a:p>
          <a:p>
            <a:pPr algn="l"/>
            <a:r>
              <a:rPr lang="en-US" sz="2000">
                <a:latin typeface="Arial" charset="0"/>
              </a:rPr>
              <a:t>  MAX-ACCESS   read-only</a:t>
            </a:r>
          </a:p>
          <a:p>
            <a:pPr algn="l"/>
            <a:r>
              <a:rPr lang="en-US" sz="2000">
                <a:latin typeface="Arial" charset="0"/>
              </a:rPr>
              <a:t>  STATUS   current</a:t>
            </a:r>
          </a:p>
          <a:p>
            <a:pPr algn="l"/>
            <a:r>
              <a:rPr lang="en-US" sz="2000">
                <a:latin typeface="Arial" charset="0"/>
              </a:rPr>
              <a:t>  DESCRIPTION</a:t>
            </a:r>
          </a:p>
          <a:p>
            <a:pPr algn="l"/>
            <a:r>
              <a:rPr lang="en-US" sz="2000">
                <a:latin typeface="Arial" charset="0"/>
              </a:rPr>
              <a:t>     “The total number of input </a:t>
            </a:r>
          </a:p>
          <a:p>
            <a:pPr algn="l"/>
            <a:r>
              <a:rPr lang="en-US" sz="2000">
                <a:latin typeface="Arial" charset="0"/>
              </a:rPr>
              <a:t>      datagrams successfully </a:t>
            </a:r>
          </a:p>
          <a:p>
            <a:pPr algn="l"/>
            <a:r>
              <a:rPr lang="en-US" sz="2000">
                <a:latin typeface="Arial" charset="0"/>
              </a:rPr>
              <a:t>      delivered to IP user-</a:t>
            </a:r>
          </a:p>
          <a:p>
            <a:pPr algn="l"/>
            <a:r>
              <a:rPr lang="en-US" sz="2000">
                <a:latin typeface="Arial" charset="0"/>
              </a:rPr>
              <a:t>      protocols (including ICMP)”</a:t>
            </a:r>
          </a:p>
          <a:p>
            <a:pPr algn="l"/>
            <a:r>
              <a:rPr lang="en-US" sz="2000">
                <a:latin typeface="Arial" charset="0"/>
              </a:rPr>
              <a:t>::= { ip   9}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86501" y="2112964"/>
            <a:ext cx="5289551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ipMIB MODULE-IDENTITY</a:t>
            </a:r>
          </a:p>
          <a:p>
            <a:pPr algn="l"/>
            <a:r>
              <a:rPr lang="en-US" sz="1800">
                <a:latin typeface="Arial" charset="0"/>
              </a:rPr>
              <a:t>  LAST-UPDATED “941101000Z”</a:t>
            </a:r>
          </a:p>
          <a:p>
            <a:pPr algn="l"/>
            <a:r>
              <a:rPr lang="en-US" sz="1800">
                <a:latin typeface="Arial" charset="0"/>
              </a:rPr>
              <a:t>  ORGANZATION “IETF SNMPv2</a:t>
            </a:r>
          </a:p>
          <a:p>
            <a:pPr algn="l"/>
            <a:r>
              <a:rPr lang="en-US" sz="1800">
                <a:latin typeface="Arial" charset="0"/>
              </a:rPr>
              <a:t>             Working Group”</a:t>
            </a:r>
          </a:p>
          <a:p>
            <a:pPr algn="l"/>
            <a:r>
              <a:rPr lang="en-US" sz="1800">
                <a:latin typeface="Arial" charset="0"/>
              </a:rPr>
              <a:t>  CONTACT-INFO</a:t>
            </a:r>
          </a:p>
          <a:p>
            <a:pPr algn="l"/>
            <a:r>
              <a:rPr lang="en-US" sz="1800">
                <a:latin typeface="Arial" charset="0"/>
              </a:rPr>
              <a:t>     “ Keith McCloghrie</a:t>
            </a:r>
          </a:p>
          <a:p>
            <a:pPr algn="l"/>
            <a:r>
              <a:rPr lang="en-US" sz="1800">
                <a:latin typeface="Arial" charset="0"/>
              </a:rPr>
              <a:t>     ……”</a:t>
            </a:r>
          </a:p>
          <a:p>
            <a:pPr algn="l"/>
            <a:r>
              <a:rPr lang="en-US" sz="1800">
                <a:latin typeface="Arial" charset="0"/>
              </a:rPr>
              <a:t>  DESCRIPTION</a:t>
            </a:r>
          </a:p>
          <a:p>
            <a:pPr algn="l"/>
            <a:r>
              <a:rPr lang="en-US" sz="1800">
                <a:latin typeface="Arial" charset="0"/>
              </a:rPr>
              <a:t>     “The MIB module for managing IP</a:t>
            </a:r>
          </a:p>
          <a:p>
            <a:pPr algn="l"/>
            <a:r>
              <a:rPr lang="en-US" sz="1800">
                <a:latin typeface="Arial" charset="0"/>
              </a:rPr>
              <a:t>     and ICMP implementations, but</a:t>
            </a:r>
          </a:p>
          <a:p>
            <a:pPr algn="l"/>
            <a:r>
              <a:rPr lang="en-US" sz="1800">
                <a:latin typeface="Arial" charset="0"/>
              </a:rPr>
              <a:t>     excluding their management of</a:t>
            </a:r>
          </a:p>
          <a:p>
            <a:pPr algn="l"/>
            <a:r>
              <a:rPr lang="en-US" sz="1800">
                <a:latin typeface="Arial" charset="0"/>
              </a:rPr>
              <a:t>     IP routes.”</a:t>
            </a:r>
          </a:p>
          <a:p>
            <a:pPr algn="l"/>
            <a:r>
              <a:rPr lang="en-US" sz="1800">
                <a:latin typeface="Arial" charset="0"/>
              </a:rPr>
              <a:t>  REVISION “019331000Z”</a:t>
            </a:r>
          </a:p>
          <a:p>
            <a:pPr algn="l"/>
            <a:r>
              <a:rPr lang="en-US" sz="1800">
                <a:latin typeface="Arial" charset="0"/>
              </a:rPr>
              <a:t> ………</a:t>
            </a:r>
          </a:p>
          <a:p>
            <a:pPr algn="l"/>
            <a:r>
              <a:rPr lang="en-US" sz="1800">
                <a:latin typeface="Arial" charset="0"/>
              </a:rPr>
              <a:t>::= {mib-2 48}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4485" y="6400800"/>
            <a:ext cx="109643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</a:t>
            </a:r>
            <a:fld id="{F693F15D-16BA-483D-A4C1-F843DB63C709}" type="slidenum">
              <a:rPr lang="en-US"/>
              <a:pPr/>
              <a:t>7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MIB example: UDP module</a:t>
            </a:r>
            <a:endParaRPr lang="en-US" smtClean="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520700" y="1479551"/>
            <a:ext cx="11353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  <a:latin typeface="Comic Sans MS" pitchFamily="66" charset="0"/>
              </a:rPr>
              <a:t>Object ID       Name                Type          Comments</a:t>
            </a:r>
            <a:endParaRPr lang="en-US" sz="2000">
              <a:latin typeface="Comic Sans MS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1.3.6.1.2.1.7.1     UDPInDatagrams  Counter32   total # datagrams delivered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                                                                          at this node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1.3.6.1.2.1.7.2    UDPNoPorts          Counter32   # underliverable datagrams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				       due to no app at port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1.3.6.1.2.1.7.3    UDInErrors           Counter32   # undeliverable datagrams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		 		       all other reasons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1.3.6.1.2.1.7.4    UDPOutDatagrams Counter32  # datagrams sent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1.3.6.1.2.1.7.5     udpTable	 	  </a:t>
            </a:r>
            <a:r>
              <a:rPr lang="en-US" sz="1600">
                <a:latin typeface="Comic Sans MS" pitchFamily="66" charset="0"/>
              </a:rPr>
              <a:t>SEQUENCE</a:t>
            </a:r>
            <a:r>
              <a:rPr lang="en-US" sz="1800">
                <a:latin typeface="Comic Sans MS" pitchFamily="66" charset="0"/>
              </a:rPr>
              <a:t> one entry for each port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				       in use by app, gives port #</a:t>
            </a:r>
          </a:p>
          <a:p>
            <a:pPr algn="l">
              <a:spcBef>
                <a:spcPct val="50000"/>
              </a:spcBef>
            </a:pPr>
            <a:r>
              <a:rPr lang="en-US" sz="1800">
                <a:latin typeface="Comic Sans MS" pitchFamily="66" charset="0"/>
              </a:rPr>
              <a:t>					       and IP address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4484" y="6400800"/>
            <a:ext cx="980016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</a:t>
            </a:r>
            <a:fld id="{8ACAB74E-EF5D-4ABA-B88C-01CF42888A3C}" type="slidenum">
              <a:rPr lang="en-US"/>
              <a:pPr/>
              <a:t>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427038"/>
            <a:ext cx="10147331" cy="1711325"/>
          </a:xfrm>
        </p:spPr>
        <p:txBody>
          <a:bodyPr/>
          <a:lstStyle/>
          <a:p>
            <a:r>
              <a:rPr lang="en-US" sz="3200" dirty="0" smtClean="0"/>
              <a:t>Why do we need ASN.1? What is </a:t>
            </a:r>
            <a:r>
              <a:rPr lang="en-US" sz="3200" dirty="0" smtClean="0"/>
              <a:t>t</a:t>
            </a:r>
            <a:r>
              <a:rPr lang="en-US" sz="3200" dirty="0" smtClean="0"/>
              <a:t>he </a:t>
            </a:r>
            <a:r>
              <a:rPr lang="en-US" sz="3200" dirty="0" smtClean="0"/>
              <a:t>presentation </a:t>
            </a:r>
            <a:r>
              <a:rPr lang="en-US" sz="3200" dirty="0" smtClean="0"/>
              <a:t>problem?</a:t>
            </a:r>
            <a:endParaRPr lang="en-US" sz="4000" dirty="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017" y="1214422"/>
            <a:ext cx="10363200" cy="15319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The </a:t>
            </a:r>
            <a:r>
              <a:rPr lang="en-US" sz="2800" u="sng" dirty="0" err="1" smtClean="0">
                <a:solidFill>
                  <a:srgbClr val="FF0000"/>
                </a:solidFill>
              </a:rPr>
              <a:t>Presintation</a:t>
            </a:r>
            <a:r>
              <a:rPr lang="en-US" sz="2800" u="sng" dirty="0" smtClean="0">
                <a:solidFill>
                  <a:srgbClr val="FF0000"/>
                </a:solidFill>
              </a:rPr>
              <a:t> Problem:</a:t>
            </a:r>
          </a:p>
          <a:p>
            <a:pPr>
              <a:buFont typeface="ZapfDingbats" pitchFamily="82" charset="2"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Q</a:t>
            </a:r>
            <a:r>
              <a:rPr lang="en-US" sz="2800" u="sng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does perfect memory-to-memory copy solve “the communication problem”?</a:t>
            </a:r>
          </a:p>
          <a:p>
            <a:pPr>
              <a:buFont typeface="ZapfDingbats" pitchFamily="82" charset="2"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A:</a:t>
            </a:r>
            <a:r>
              <a:rPr lang="en-US" sz="2800" dirty="0" smtClean="0"/>
              <a:t> not always!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022351" y="5678489"/>
            <a:ext cx="103632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  <a:latin typeface="Comic Sans MS" pitchFamily="66" charset="0"/>
              </a:rPr>
              <a:t>problem:</a:t>
            </a:r>
            <a:r>
              <a:rPr lang="en-US" sz="2400" dirty="0">
                <a:latin typeface="Comic Sans MS" pitchFamily="66" charset="0"/>
              </a:rPr>
              <a:t> different data format, storage conventions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1096434" y="3163888"/>
            <a:ext cx="16305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Arial" charset="0"/>
              </a:rPr>
              <a:t>struct {</a:t>
            </a:r>
          </a:p>
          <a:p>
            <a:pPr algn="l"/>
            <a:r>
              <a:rPr lang="en-US" sz="2000">
                <a:latin typeface="Arial" charset="0"/>
              </a:rPr>
              <a:t>   char code;</a:t>
            </a:r>
          </a:p>
          <a:p>
            <a:pPr algn="l"/>
            <a:r>
              <a:rPr lang="en-US" sz="2000">
                <a:latin typeface="Arial" charset="0"/>
              </a:rPr>
              <a:t>    int x;</a:t>
            </a:r>
          </a:p>
          <a:p>
            <a:pPr algn="l"/>
            <a:r>
              <a:rPr lang="en-US" sz="2000">
                <a:latin typeface="Arial" charset="0"/>
              </a:rPr>
              <a:t>    } test;</a:t>
            </a:r>
          </a:p>
          <a:p>
            <a:pPr algn="l"/>
            <a:r>
              <a:rPr lang="en-US" sz="2000">
                <a:latin typeface="Arial" charset="0"/>
              </a:rPr>
              <a:t>test.x = 259;</a:t>
            </a:r>
          </a:p>
          <a:p>
            <a:pPr algn="l"/>
            <a:r>
              <a:rPr lang="en-US" sz="2000">
                <a:latin typeface="Arial" charset="0"/>
              </a:rPr>
              <a:t>test.code=‘a’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90067" y="3236913"/>
            <a:ext cx="1847851" cy="1409700"/>
            <a:chOff x="1860" y="1944"/>
            <a:chExt cx="873" cy="879"/>
          </a:xfrm>
        </p:grpSpPr>
        <p:sp>
          <p:nvSpPr>
            <p:cNvPr id="22547" name="Rectangle 7"/>
            <p:cNvSpPr>
              <a:spLocks noChangeArrowheads="1"/>
            </p:cNvSpPr>
            <p:nvPr/>
          </p:nvSpPr>
          <p:spPr bwMode="auto">
            <a:xfrm>
              <a:off x="1860" y="1944"/>
              <a:ext cx="864" cy="8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8" name="Text Box 6"/>
            <p:cNvSpPr txBox="1">
              <a:spLocks noChangeArrowheads="1"/>
            </p:cNvSpPr>
            <p:nvPr/>
          </p:nvSpPr>
          <p:spPr bwMode="auto">
            <a:xfrm>
              <a:off x="1887" y="1970"/>
              <a:ext cx="626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a</a:t>
              </a:r>
            </a:p>
            <a:p>
              <a:r>
                <a:rPr lang="en-US" sz="2000">
                  <a:latin typeface="Arial" charset="0"/>
                </a:rPr>
                <a:t>00000001</a:t>
              </a:r>
            </a:p>
            <a:p>
              <a:r>
                <a:rPr lang="en-US" sz="2000">
                  <a:latin typeface="Arial" charset="0"/>
                </a:rPr>
                <a:t>00000011</a:t>
              </a:r>
            </a:p>
          </p:txBody>
        </p:sp>
        <p:sp>
          <p:nvSpPr>
            <p:cNvPr id="22549" name="Line 9"/>
            <p:cNvSpPr>
              <a:spLocks noChangeShapeType="1"/>
            </p:cNvSpPr>
            <p:nvPr/>
          </p:nvSpPr>
          <p:spPr bwMode="auto">
            <a:xfrm>
              <a:off x="1863" y="2175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Line 10"/>
            <p:cNvSpPr>
              <a:spLocks noChangeShapeType="1"/>
            </p:cNvSpPr>
            <p:nvPr/>
          </p:nvSpPr>
          <p:spPr bwMode="auto">
            <a:xfrm>
              <a:off x="1863" y="2388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11"/>
            <p:cNvSpPr>
              <a:spLocks noChangeShapeType="1"/>
            </p:cNvSpPr>
            <p:nvPr/>
          </p:nvSpPr>
          <p:spPr bwMode="auto">
            <a:xfrm>
              <a:off x="1866" y="2604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419167" y="3222626"/>
            <a:ext cx="1841500" cy="1395413"/>
            <a:chOff x="3081" y="1941"/>
            <a:chExt cx="870" cy="879"/>
          </a:xfrm>
        </p:grpSpPr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3081" y="1941"/>
              <a:ext cx="864" cy="87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3108" y="1967"/>
              <a:ext cx="626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a</a:t>
              </a:r>
            </a:p>
            <a:p>
              <a:endParaRPr lang="en-US" sz="2000">
                <a:latin typeface="Arial" charset="0"/>
              </a:endParaRPr>
            </a:p>
            <a:p>
              <a:r>
                <a:rPr lang="en-US" sz="2000">
                  <a:latin typeface="Arial" charset="0"/>
                </a:rPr>
                <a:t>00000011</a:t>
              </a:r>
            </a:p>
            <a:p>
              <a:r>
                <a:rPr lang="en-US" sz="2000">
                  <a:latin typeface="Arial" charset="0"/>
                </a:rPr>
                <a:t>00000001</a:t>
              </a:r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3084" y="2172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3084" y="2385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3081" y="2583"/>
              <a:ext cx="867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3920089" y="3257551"/>
            <a:ext cx="1223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test.code</a:t>
            </a:r>
          </a:p>
          <a:p>
            <a:pPr algn="r"/>
            <a:r>
              <a:rPr lang="en-US" sz="2000">
                <a:latin typeface="Arial" charset="0"/>
              </a:rPr>
              <a:t>test.x</a:t>
            </a: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8075041" y="3257551"/>
            <a:ext cx="12234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test.code</a:t>
            </a:r>
          </a:p>
          <a:p>
            <a:pPr algn="r"/>
            <a:endParaRPr lang="en-US" sz="2000">
              <a:latin typeface="Arial" charset="0"/>
            </a:endParaRPr>
          </a:p>
          <a:p>
            <a:pPr algn="r"/>
            <a:r>
              <a:rPr lang="en-US" sz="2000">
                <a:latin typeface="Arial" charset="0"/>
              </a:rPr>
              <a:t>test.x</a:t>
            </a:r>
          </a:p>
        </p:txBody>
      </p:sp>
      <p:sp>
        <p:nvSpPr>
          <p:cNvPr id="22540" name="Text Box 22"/>
          <p:cNvSpPr txBox="1">
            <a:spLocks noChangeArrowheads="1"/>
          </p:cNvSpPr>
          <p:nvPr/>
        </p:nvSpPr>
        <p:spPr bwMode="auto">
          <a:xfrm>
            <a:off x="5330372" y="4840289"/>
            <a:ext cx="18197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host 1 format</a:t>
            </a:r>
          </a:p>
        </p:txBody>
      </p:sp>
      <p:sp>
        <p:nvSpPr>
          <p:cNvPr id="22541" name="Text Box 23"/>
          <p:cNvSpPr txBox="1">
            <a:spLocks noChangeArrowheads="1"/>
          </p:cNvSpPr>
          <p:nvPr/>
        </p:nvSpPr>
        <p:spPr bwMode="auto">
          <a:xfrm>
            <a:off x="9441594" y="4803776"/>
            <a:ext cx="1861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host 2 format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4484" y="6400800"/>
            <a:ext cx="963083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10-</a:t>
            </a:r>
            <a:fld id="{294967A2-7174-495A-A9B9-4E16BB7F7D80}" type="slidenum">
              <a:rPr lang="en-US"/>
              <a:pPr/>
              <a:t>9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14290"/>
            <a:ext cx="9933017" cy="1711325"/>
          </a:xfrm>
        </p:spPr>
        <p:txBody>
          <a:bodyPr/>
          <a:lstStyle/>
          <a:p>
            <a:r>
              <a:rPr lang="en-US" sz="3200" dirty="0" smtClean="0"/>
              <a:t>Solving the presentation </a:t>
            </a:r>
            <a:r>
              <a:rPr lang="en-US" sz="3200" dirty="0" smtClean="0"/>
              <a:t>problem </a:t>
            </a:r>
            <a:br>
              <a:rPr lang="en-US" sz="3200" dirty="0" smtClean="0"/>
            </a:br>
            <a:r>
              <a:rPr lang="en-US" sz="3200" dirty="0" smtClean="0"/>
              <a:t>(The solution: ASN.1)</a:t>
            </a:r>
            <a:endParaRPr lang="en-US" sz="4000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1" y="1571612"/>
            <a:ext cx="11451167" cy="210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1.</a:t>
            </a:r>
            <a:r>
              <a:rPr lang="en-US" sz="2800" dirty="0" smtClean="0"/>
              <a:t> Translate local-host format to host-independent format</a:t>
            </a:r>
          </a:p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2.</a:t>
            </a:r>
            <a:r>
              <a:rPr lang="en-US" sz="2800" dirty="0" smtClean="0"/>
              <a:t> Transmit data in host-independent format</a:t>
            </a:r>
          </a:p>
          <a:p>
            <a:pPr>
              <a:buFont typeface="ZapfDingbats" pitchFamily="8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3.</a:t>
            </a:r>
            <a:r>
              <a:rPr lang="en-US" sz="2800" dirty="0" smtClean="0"/>
              <a:t> Translate host-independent format to remote-host format</a:t>
            </a:r>
          </a:p>
        </p:txBody>
      </p:sp>
      <p:pic>
        <p:nvPicPr>
          <p:cNvPr id="24582" name="Picture 4" descr="08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085" y="3260746"/>
            <a:ext cx="8485716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4387852" y="5851525"/>
            <a:ext cx="3179233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aging 60’s </a:t>
            </a:r>
          </a:p>
          <a:p>
            <a:r>
              <a:rPr lang="en-US" sz="1800">
                <a:latin typeface="Arial" charset="0"/>
              </a:rPr>
              <a:t>hippie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7973485" y="6073776"/>
            <a:ext cx="317923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2007 teenager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823385" y="6088063"/>
            <a:ext cx="317923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grandma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1382</Words>
  <Application>Microsoft Office PowerPoint</Application>
  <PresentationFormat>مخصص</PresentationFormat>
  <Paragraphs>408</Paragraphs>
  <Slides>30</Slides>
  <Notes>4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15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30</vt:i4>
      </vt:variant>
    </vt:vector>
  </HeadingPairs>
  <TitlesOfParts>
    <vt:vector size="48" baseType="lpstr">
      <vt:lpstr>Arial</vt:lpstr>
      <vt:lpstr>Calibri</vt:lpstr>
      <vt:lpstr>JHBAHH+Calibri-Light</vt:lpstr>
      <vt:lpstr>JDUODN+ArialMT</vt:lpstr>
      <vt:lpstr>ZapfDingbats</vt:lpstr>
      <vt:lpstr>Comic Sans MS</vt:lpstr>
      <vt:lpstr>Symbol</vt:lpstr>
      <vt:lpstr>EUOVBA+CourierNewPS-BoldMT</vt:lpstr>
      <vt:lpstr>PBHESQ+CourierNewPS-BoldMT</vt:lpstr>
      <vt:lpstr>FOLLVE+ArialMT</vt:lpstr>
      <vt:lpstr>PHGIWN+CALIBRI,Bold</vt:lpstr>
      <vt:lpstr>Times New Roman</vt:lpstr>
      <vt:lpstr>Wingdings</vt:lpstr>
      <vt:lpstr>JLHWVE+ArialNarrow</vt:lpstr>
      <vt:lpstr>DALBQB+Arial-ItalicMT</vt:lpstr>
      <vt:lpstr>Theme Office</vt:lpstr>
      <vt:lpstr>Document</vt:lpstr>
      <vt:lpstr>VISIO</vt:lpstr>
      <vt:lpstr>الشريحة 1</vt:lpstr>
      <vt:lpstr>الشريحة 2</vt:lpstr>
      <vt:lpstr>SMI Structure Of Management Information </vt:lpstr>
      <vt:lpstr>الشريحة 4</vt:lpstr>
      <vt:lpstr>SNMP MIB Object</vt:lpstr>
      <vt:lpstr>SMI: Object, module examples</vt:lpstr>
      <vt:lpstr>MIB example: UDP module</vt:lpstr>
      <vt:lpstr>Why do we need ASN.1? What is the presentation problem?</vt:lpstr>
      <vt:lpstr>Solving the presentation problem  (The solution: ASN.1)</vt:lpstr>
      <vt:lpstr>الشريحة 10</vt:lpstr>
      <vt:lpstr>ASN.1 &amp; BER in the OSI model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L</cp:lastModifiedBy>
  <cp:revision>45</cp:revision>
  <cp:lastPrinted>1601-01-01T00:00:00Z</cp:lastPrinted>
  <dcterms:created xsi:type="dcterms:W3CDTF">1601-01-01T00:00:00Z</dcterms:created>
  <dcterms:modified xsi:type="dcterms:W3CDTF">2019-09-23T23:12:25Z</dcterms:modified>
</cp:coreProperties>
</file>