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9" r:id="rId7"/>
    <p:sldId id="294" r:id="rId8"/>
    <p:sldId id="261" r:id="rId9"/>
    <p:sldId id="276" r:id="rId10"/>
    <p:sldId id="260" r:id="rId11"/>
    <p:sldId id="287" r:id="rId12"/>
    <p:sldId id="285" r:id="rId13"/>
    <p:sldId id="279" r:id="rId14"/>
    <p:sldId id="288" r:id="rId15"/>
    <p:sldId id="263" r:id="rId16"/>
    <p:sldId id="282" r:id="rId17"/>
    <p:sldId id="264" r:id="rId18"/>
    <p:sldId id="289" r:id="rId19"/>
    <p:sldId id="292" r:id="rId20"/>
    <p:sldId id="293" r:id="rId21"/>
    <p:sldId id="291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4D627-41E0-4954-9D66-243FF6574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4D627-41E0-4954-9D66-243FF6574E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C745-F732-4954-9856-7C761A6538D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84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2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5B30EE-06DE-4DB3-8AF3-106E5A92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80B6-6F88-4788-B098-E3C7B8411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1DF189-50B1-41E0-B7D0-4D5D09BBC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BCB-8275-4059-B73A-E088A058A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B470D1-9007-4FAF-9EFF-FF924C8C7F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CD7B-6CAE-4302-A07C-794427A9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D88B-A09D-406C-AEB8-91F0638F43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9707-2273-4B6D-9676-3F0A1C52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0A06-1D0B-498C-8B1A-823702004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E67454-D8F9-4870-A4DE-3C0C34419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8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3E54-F1B5-42CD-A7FB-68FD4E1E3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4637C8-2176-4AD7-842E-86EB3AD33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4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Network Topologies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1202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1268" y="2362200"/>
            <a:ext cx="8229600" cy="29718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/>
              <a:t>Ring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/>
              <a:t>Each node is connected to the two nearest nodes so the entire network forms a circle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/>
              <a:t>One method for passing data on ring networks is </a:t>
            </a:r>
            <a:r>
              <a:rPr lang="en-US" sz="1800" b="1" dirty="0" smtClean="0"/>
              <a:t>token passing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Data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travels around the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Traffic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flows in one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direction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Slow performance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workstation goes down; whole network goes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down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is highly dependent 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endParaRPr lang="en-US" sz="1800" dirty="0"/>
          </a:p>
        </p:txBody>
      </p:sp>
      <p:pic>
        <p:nvPicPr>
          <p:cNvPr id="28676" name="Picture 4" descr="Fig05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95600" cy="172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Ring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GB" dirty="0" smtClean="0"/>
              <a:t>Cable faults are easily located, making troubleshooting easier</a:t>
            </a:r>
          </a:p>
          <a:p>
            <a:pPr algn="l" rtl="0"/>
            <a:r>
              <a:rPr lang="en-GB" dirty="0" smtClean="0"/>
              <a:t>Ring networks are moderately easy to install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Expensive</a:t>
            </a:r>
          </a:p>
          <a:p>
            <a:pPr algn="l" rtl="0"/>
            <a:r>
              <a:rPr lang="en-US" dirty="0" smtClean="0"/>
              <a:t>Requires more cable and network equipment at the start</a:t>
            </a:r>
          </a:p>
          <a:p>
            <a:pPr algn="l" rtl="0"/>
            <a:r>
              <a:rPr lang="en-GB" dirty="0" smtClean="0"/>
              <a:t>Expansion to the network can cause network disruption</a:t>
            </a:r>
            <a:endParaRPr lang="en-US" dirty="0" smtClean="0"/>
          </a:p>
          <a:p>
            <a:pPr algn="l" rtl="0"/>
            <a:r>
              <a:rPr lang="en-GB" dirty="0" smtClean="0"/>
              <a:t>A single break in the cable can disrupt the entire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</a:t>
            </a:r>
          </a:p>
        </p:txBody>
      </p:sp>
      <p:pic>
        <p:nvPicPr>
          <p:cNvPr id="12292" name="Picture 4" descr="Fig06-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6718" y="1905000"/>
            <a:ext cx="73787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124" y="745471"/>
            <a:ext cx="7989752" cy="1083329"/>
          </a:xfrm>
        </p:spPr>
        <p:txBody>
          <a:bodyPr/>
          <a:lstStyle/>
          <a:p>
            <a:pPr rtl="0"/>
            <a:r>
              <a:rPr lang="en-US" dirty="0"/>
              <a:t>Simple Physical Topologies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135731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3000" dirty="0"/>
              <a:t>Star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Every node on the network is connected through a central </a:t>
            </a:r>
            <a:r>
              <a:rPr lang="en-US" sz="2600" dirty="0" smtClean="0"/>
              <a:t>device </a:t>
            </a:r>
            <a:r>
              <a:rPr lang="en-GB" sz="2400" dirty="0" smtClean="0"/>
              <a:t>called </a:t>
            </a:r>
            <a:r>
              <a:rPr lang="en-GB" sz="2400" b="1" dirty="0" smtClean="0"/>
              <a:t>hub or switch</a:t>
            </a:r>
            <a:r>
              <a:rPr lang="en-GB" sz="2400" dirty="0" smtClean="0"/>
              <a:t>. </a:t>
            </a:r>
            <a:endParaRPr lang="en-US" sz="2600" dirty="0"/>
          </a:p>
        </p:txBody>
      </p:sp>
      <p:pic>
        <p:nvPicPr>
          <p:cNvPr id="32772" name="Picture 4" descr="Fig05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132" y="3486997"/>
            <a:ext cx="46863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Star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7102" y="2133600"/>
            <a:ext cx="8377932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Any single cable connects only two devices</a:t>
            </a:r>
          </a:p>
          <a:p>
            <a:pPr lvl="1" algn="l" rtl="0"/>
            <a:r>
              <a:rPr lang="en-US" sz="2400" dirty="0"/>
              <a:t>Cabling problems affect two nodes at most</a:t>
            </a:r>
          </a:p>
          <a:p>
            <a:pPr algn="l" rtl="0"/>
            <a:r>
              <a:rPr lang="en-US" sz="2800" dirty="0"/>
              <a:t>Requires more cabling than ring or bus networks</a:t>
            </a:r>
          </a:p>
          <a:p>
            <a:pPr lvl="1" algn="l" rtl="0"/>
            <a:r>
              <a:rPr lang="en-US" sz="2400" dirty="0"/>
              <a:t>More fault-tolerant</a:t>
            </a:r>
          </a:p>
          <a:p>
            <a:pPr algn="l" rtl="0"/>
            <a:r>
              <a:rPr lang="en-US" sz="2800" dirty="0"/>
              <a:t>Easily moved, isolated, or interconnected with other networks</a:t>
            </a:r>
          </a:p>
          <a:p>
            <a:pPr lvl="1" algn="l" rtl="0"/>
            <a:r>
              <a:rPr lang="en-US" sz="2400" dirty="0"/>
              <a:t>Scalable</a:t>
            </a:r>
          </a:p>
          <a:p>
            <a:pPr algn="l" rtl="0"/>
            <a:r>
              <a:rPr lang="en-US" sz="2800" dirty="0"/>
              <a:t>Supports max of 1024 addressable nodes on logical </a:t>
            </a:r>
            <a:r>
              <a:rPr lang="en-US" sz="2800" dirty="0" smtClean="0"/>
              <a:t>network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Star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72" y="2926050"/>
            <a:ext cx="4263010" cy="2934999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Good option for modern networks</a:t>
            </a:r>
          </a:p>
          <a:p>
            <a:pPr algn="l" rtl="0"/>
            <a:r>
              <a:rPr lang="en-US" sz="2000" dirty="0" smtClean="0"/>
              <a:t>Low startup costs</a:t>
            </a:r>
          </a:p>
          <a:p>
            <a:pPr algn="l" rtl="0"/>
            <a:r>
              <a:rPr lang="en-US" sz="2000" dirty="0" smtClean="0"/>
              <a:t>Easy to manage</a:t>
            </a:r>
          </a:p>
          <a:p>
            <a:pPr algn="l" rtl="0"/>
            <a:r>
              <a:rPr lang="en-US" sz="2000" dirty="0" smtClean="0"/>
              <a:t>Offers opportunities for expansion</a:t>
            </a:r>
          </a:p>
          <a:p>
            <a:pPr algn="l" rtl="0"/>
            <a:r>
              <a:rPr lang="en-US" sz="2000" dirty="0" smtClean="0"/>
              <a:t>Most popular topology in use; wide variety of equipment available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023518" cy="2934999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Hub is a single point of failure</a:t>
            </a:r>
          </a:p>
          <a:p>
            <a:pPr algn="l" rtl="0"/>
            <a:r>
              <a:rPr lang="en-US" sz="2000" dirty="0" smtClean="0"/>
              <a:t>Requires more cable than the bus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48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43" y="1905000"/>
            <a:ext cx="4210050" cy="466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Simple Physical Topologies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198"/>
            <a:ext cx="7989752" cy="3630795"/>
          </a:xfrm>
        </p:spPr>
        <p:txBody>
          <a:bodyPr>
            <a:noAutofit/>
          </a:bodyPr>
          <a:lstStyle/>
          <a:p>
            <a:pPr algn="l" rtl="0"/>
            <a:r>
              <a:rPr lang="en-GB" sz="2000" b="1" dirty="0" smtClean="0">
                <a:solidFill>
                  <a:schemeClr val="accent2"/>
                </a:solidFill>
              </a:rPr>
              <a:t>Mesh Topology</a:t>
            </a:r>
            <a:r>
              <a:rPr lang="en-GB" sz="2000" dirty="0" smtClean="0"/>
              <a:t>:  </a:t>
            </a:r>
            <a:r>
              <a:rPr lang="en-GB" sz="2000" dirty="0" smtClean="0"/>
              <a:t>Each computer connects to every other. </a:t>
            </a:r>
          </a:p>
          <a:p>
            <a:pPr algn="l" rtl="0"/>
            <a:r>
              <a:rPr lang="en-GB" sz="2000" dirty="0" smtClean="0"/>
              <a:t>High level of redundancy.</a:t>
            </a:r>
          </a:p>
          <a:p>
            <a:pPr algn="l" rtl="0"/>
            <a:r>
              <a:rPr lang="en-GB" sz="2000" dirty="0" smtClean="0"/>
              <a:t>Rarely used.</a:t>
            </a:r>
          </a:p>
          <a:p>
            <a:pPr lvl="1" algn="l" rtl="0"/>
            <a:r>
              <a:rPr lang="en-GB" sz="1800" dirty="0" smtClean="0"/>
              <a:t> Wiring is very complicated</a:t>
            </a:r>
          </a:p>
          <a:p>
            <a:pPr lvl="1" algn="l" rtl="0"/>
            <a:r>
              <a:rPr lang="en-GB" sz="1800" dirty="0" smtClean="0"/>
              <a:t> Cabling cost is high</a:t>
            </a:r>
          </a:p>
          <a:p>
            <a:pPr lvl="1" algn="l" rtl="0"/>
            <a:r>
              <a:rPr lang="en-GB" sz="1800" dirty="0" smtClean="0"/>
              <a:t> Troubleshooting a failed cable is tricky</a:t>
            </a:r>
          </a:p>
          <a:p>
            <a:pPr lvl="1" algn="l" rtl="0"/>
            <a:r>
              <a:rPr lang="en-GB" sz="1800" dirty="0" smtClean="0"/>
              <a:t> A variation hybrid mesh – create point to point </a:t>
            </a:r>
          </a:p>
          <a:p>
            <a:pPr algn="l" rtl="0"/>
            <a:r>
              <a:rPr lang="en-GB" sz="2000" dirty="0" smtClean="0"/>
              <a:t>connection between specific network devices, often </a:t>
            </a:r>
          </a:p>
          <a:p>
            <a:pPr algn="l" rtl="0"/>
            <a:r>
              <a:rPr lang="en-GB" sz="2000" dirty="0" smtClean="0"/>
              <a:t>seen in WAN implementation.</a:t>
            </a:r>
          </a:p>
          <a:p>
            <a:pPr algn="l" rtl="0"/>
            <a:endParaRPr lang="en-GB" sz="2000" dirty="0"/>
          </a:p>
        </p:txBody>
      </p:sp>
      <p:sp>
        <p:nvSpPr>
          <p:cNvPr id="5" name="Shape 193"/>
          <p:cNvSpPr/>
          <p:nvPr/>
        </p:nvSpPr>
        <p:spPr>
          <a:xfrm>
            <a:off x="6324600" y="3498863"/>
            <a:ext cx="2438400" cy="135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6462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178" y="2926051"/>
            <a:ext cx="4067622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 smtClean="0"/>
              <a:t>Robust </a:t>
            </a:r>
          </a:p>
          <a:p>
            <a:pPr algn="l" rtl="0"/>
            <a:r>
              <a:rPr lang="en-GB" sz="2000" dirty="0" smtClean="0"/>
              <a:t>There is the advantage of privacy or security</a:t>
            </a:r>
          </a:p>
          <a:p>
            <a:pPr algn="l" rtl="0"/>
            <a:r>
              <a:rPr lang="en-GB" sz="2000" dirty="0" smtClean="0"/>
              <a:t>The network can be expanded  without disruption to current uses</a:t>
            </a:r>
          </a:p>
          <a:p>
            <a:pPr algn="l" rtl="0"/>
            <a:r>
              <a:rPr lang="en-GB" sz="2000" dirty="0" smtClean="0"/>
              <a:t>Point to point links make fault identification and fault isolation easy</a:t>
            </a:r>
          </a:p>
          <a:p>
            <a:pPr algn="l" rtl="0"/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175918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 smtClean="0"/>
              <a:t>Requires more cable than the other LAN topologies</a:t>
            </a:r>
          </a:p>
          <a:p>
            <a:pPr algn="l" rtl="0"/>
            <a:r>
              <a:rPr lang="en-US" sz="2000" dirty="0" smtClean="0"/>
              <a:t>Complicated implementation</a:t>
            </a:r>
          </a:p>
          <a:p>
            <a:pPr lvl="1" algn="l" rtl="0"/>
            <a:r>
              <a:rPr lang="en-GB" sz="1800" dirty="0" smtClean="0"/>
              <a:t>Installation and reconnection are difficult.</a:t>
            </a:r>
          </a:p>
          <a:p>
            <a:pPr lvl="1" algn="l" rtl="0"/>
            <a:r>
              <a:rPr lang="en-GB" sz="1800" dirty="0" smtClean="0"/>
              <a:t>Sheer bulk of wiring can be greater than the available space can accommodate</a:t>
            </a:r>
          </a:p>
          <a:p>
            <a:pPr algn="l" rtl="0"/>
            <a:r>
              <a:rPr lang="en-GB" sz="2000" dirty="0" smtClean="0"/>
              <a:t>Expensive</a:t>
            </a:r>
          </a:p>
          <a:p>
            <a:pPr lvl="1" algn="l" rt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1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81054" y="974459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3200" dirty="0" smtClean="0"/>
              <a:t>Hybrid Physical Topologies</a:t>
            </a:r>
            <a:endParaRPr lang="en-US" sz="36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idx="1"/>
          </p:nvPr>
        </p:nvSpPr>
        <p:spPr>
          <a:xfrm>
            <a:off x="261130" y="211935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example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000" b="1" dirty="0" smtClean="0"/>
              <a:t>Hybrid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Topology is  </a:t>
            </a:r>
            <a:r>
              <a:rPr lang="en-US" sz="2000" b="1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Tree</a:t>
            </a:r>
            <a:r>
              <a:rPr lang="en-US" sz="2000" b="0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topology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1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Tree</a:t>
            </a:r>
            <a:r>
              <a:rPr lang="en-US" sz="2000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topology:</a:t>
            </a:r>
            <a:r>
              <a:rPr lang="en-US" sz="2000" b="0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combination of Bus and Star topology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consists of groups of star-configured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workstations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connected to a linear bus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backbone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cable.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backbone line breaks, the entire 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segment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goes down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example of this network could be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cable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 technology</a:t>
            </a:r>
          </a:p>
        </p:txBody>
      </p:sp>
      <p:sp>
        <p:nvSpPr>
          <p:cNvPr id="186" name="Shape 186"/>
          <p:cNvSpPr/>
          <p:nvPr/>
        </p:nvSpPr>
        <p:spPr>
          <a:xfrm>
            <a:off x="5943600" y="3130977"/>
            <a:ext cx="3009900" cy="359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277197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Describe the basic and hybrid LAN physical topologies, and their uses, advantages and </a:t>
            </a:r>
            <a:r>
              <a:rPr lang="en-US" sz="2000" dirty="0" smtClean="0"/>
              <a:t>disadvantages.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Describe the backbone structures that form the foundation for most 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772400" cy="838200"/>
          </a:xfrm>
        </p:spPr>
        <p:txBody>
          <a:bodyPr/>
          <a:lstStyle/>
          <a:p>
            <a:pPr rtl="0"/>
            <a:r>
              <a:rPr lang="en-US" dirty="0"/>
              <a:t>Choosing a Topology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44321" y="19050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BUS</a:t>
            </a:r>
            <a:endParaRPr lang="en-US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small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frequently reconfigured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least expensive solution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not expected to grow much</a:t>
            </a:r>
            <a:endParaRPr lang="en-US" dirty="0" smtClean="0"/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STAR</a:t>
            </a:r>
            <a:endParaRPr lang="en-US" sz="2000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add/remove PCs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troubleshoot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large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expected to grow in the future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RING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must operate reasonably under heavy load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higher speed network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</a:t>
            </a:r>
            <a:r>
              <a:rPr lang="en-US" sz="2000" smtClean="0"/>
              <a:t>frequently </a:t>
            </a:r>
            <a:r>
              <a:rPr lang="en-US" sz="2000" smtClean="0"/>
              <a:t>reconfigured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1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Simple Physical Topologies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2800" dirty="0"/>
              <a:t>Physical topology:</a:t>
            </a:r>
            <a:r>
              <a:rPr lang="en-US" sz="2800" b="1" dirty="0"/>
              <a:t> </a:t>
            </a:r>
            <a:r>
              <a:rPr lang="en-US" sz="2800" dirty="0"/>
              <a:t>physical layout of nodes on a network</a:t>
            </a:r>
          </a:p>
          <a:p>
            <a:pPr algn="l" rtl="0"/>
            <a:r>
              <a:rPr lang="en-US" sz="2800" dirty="0" smtClean="0"/>
              <a:t>Four </a:t>
            </a:r>
            <a:r>
              <a:rPr lang="en-US" sz="2800" dirty="0"/>
              <a:t>fundamental shapes:</a:t>
            </a:r>
          </a:p>
          <a:p>
            <a:pPr lvl="1" algn="l" rtl="0"/>
            <a:r>
              <a:rPr lang="en-US" sz="2400" dirty="0"/>
              <a:t>Bus</a:t>
            </a:r>
          </a:p>
          <a:p>
            <a:pPr lvl="1" algn="l" rtl="0"/>
            <a:r>
              <a:rPr lang="en-US" sz="2400" dirty="0"/>
              <a:t>Ring</a:t>
            </a:r>
          </a:p>
          <a:p>
            <a:pPr lvl="1" algn="l" rtl="0"/>
            <a:r>
              <a:rPr lang="en-US" sz="2400" dirty="0" smtClean="0"/>
              <a:t>Star</a:t>
            </a:r>
          </a:p>
          <a:p>
            <a:pPr lvl="1" algn="l" rtl="0"/>
            <a:r>
              <a:rPr lang="en-US" sz="2400" dirty="0" smtClean="0"/>
              <a:t>Mesh</a:t>
            </a:r>
            <a:endParaRPr lang="en-US" sz="2400" dirty="0"/>
          </a:p>
          <a:p>
            <a:pPr algn="l" rtl="0"/>
            <a:r>
              <a:rPr lang="en-US" sz="2800" dirty="0"/>
              <a:t>May create hybrid topologies</a:t>
            </a:r>
          </a:p>
          <a:p>
            <a:pPr algn="l" rtl="0"/>
            <a:r>
              <a:rPr lang="en-US" sz="2800" dirty="0"/>
              <a:t>Topology </a:t>
            </a:r>
            <a:r>
              <a:rPr lang="en-US" sz="2800" dirty="0" smtClean="0"/>
              <a:t>integral to </a:t>
            </a:r>
            <a:r>
              <a:rPr lang="en-US" sz="2800" dirty="0"/>
              <a:t>type of network, cabling infrastructure, and transmission media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Why we need a topology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54361" y="1905000"/>
            <a:ext cx="7989752" cy="3630795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hoosing one topology over another can impact :</a:t>
            </a:r>
          </a:p>
          <a:p>
            <a:pPr lvl="1" algn="l" rtl="0"/>
            <a:r>
              <a:rPr lang="en-US" sz="2000" dirty="0" smtClean="0"/>
              <a:t>type of equipment the network needs</a:t>
            </a:r>
          </a:p>
          <a:p>
            <a:pPr lvl="1" algn="l" rtl="0"/>
            <a:r>
              <a:rPr lang="en-US" sz="2000" dirty="0" smtClean="0"/>
              <a:t>capabilities of the equipment</a:t>
            </a:r>
          </a:p>
          <a:p>
            <a:pPr lvl="1" algn="l" rtl="0"/>
            <a:r>
              <a:rPr lang="en-US" sz="2000" dirty="0" smtClean="0"/>
              <a:t>network’s growth</a:t>
            </a:r>
          </a:p>
          <a:p>
            <a:pPr lvl="1" algn="l" rtl="0"/>
            <a:r>
              <a:rPr lang="en-US" sz="2000" dirty="0" smtClean="0"/>
              <a:t>way a network is managed</a:t>
            </a:r>
          </a:p>
          <a:p>
            <a:pPr lvl="1"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9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</a:t>
            </a:r>
          </a:p>
        </p:txBody>
      </p:sp>
      <p:pic>
        <p:nvPicPr>
          <p:cNvPr id="10244" name="Picture 4" descr="Fig06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3" y="2198688"/>
            <a:ext cx="7724775" cy="3440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12963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 smtClean="0"/>
              <a:t>A </a:t>
            </a:r>
            <a:r>
              <a:rPr lang="en-US" sz="2800" b="1" dirty="0"/>
              <a:t>Bus topology</a:t>
            </a:r>
            <a:r>
              <a:rPr lang="en-US" sz="2600" dirty="0"/>
              <a:t> consists of a single cable—called a </a:t>
            </a:r>
            <a:r>
              <a:rPr lang="en-US" sz="2800" b="1" dirty="0" smtClean="0"/>
              <a:t>backbone</a:t>
            </a:r>
            <a:r>
              <a:rPr lang="en-US" sz="2600" dirty="0" smtClean="0"/>
              <a:t>— </a:t>
            </a:r>
            <a:r>
              <a:rPr lang="en-US" sz="2600" dirty="0"/>
              <a:t>connecting all nodes on a network without intervening connectivity devices</a:t>
            </a:r>
          </a:p>
        </p:txBody>
      </p:sp>
      <p:pic>
        <p:nvPicPr>
          <p:cNvPr id="25604" name="Picture 4" descr="Fig05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8620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Bus (continued)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1192" y="2228002"/>
            <a:ext cx="4082883" cy="3633047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Devices </a:t>
            </a:r>
            <a:r>
              <a:rPr lang="en-US" sz="2000" dirty="0"/>
              <a:t>share responsibility for getting data from one point to another</a:t>
            </a:r>
          </a:p>
          <a:p>
            <a:pPr algn="l" rtl="0"/>
            <a:r>
              <a:rPr lang="en-US" sz="2000" dirty="0"/>
              <a:t>Terminators stop signals after reaching end of wire</a:t>
            </a:r>
          </a:p>
          <a:p>
            <a:pPr lvl="1" algn="l" rtl="0"/>
            <a:r>
              <a:rPr lang="en-US" sz="1800" dirty="0"/>
              <a:t>Prevent signal bounce</a:t>
            </a:r>
          </a:p>
          <a:p>
            <a:pPr algn="l" rtl="0"/>
            <a:r>
              <a:rPr lang="en-US" sz="2000" dirty="0"/>
              <a:t>Inexpensive, not very scalable</a:t>
            </a:r>
          </a:p>
          <a:p>
            <a:pPr algn="l" rtl="0"/>
            <a:r>
              <a:rPr lang="en-US" sz="2000" dirty="0"/>
              <a:t>Difficult to troubleshoot, not fault-tolerant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075" y="3175076"/>
            <a:ext cx="3906838" cy="173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Bus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Works well for small networks</a:t>
            </a:r>
          </a:p>
          <a:p>
            <a:pPr algn="l" rtl="0"/>
            <a:r>
              <a:rPr lang="en-US" dirty="0" smtClean="0"/>
              <a:t>Easy to install</a:t>
            </a:r>
          </a:p>
          <a:p>
            <a:pPr algn="l" rtl="0"/>
            <a:r>
              <a:rPr lang="en-US" dirty="0" smtClean="0"/>
              <a:t>Relatively inexpensive to implement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Management costs can be high</a:t>
            </a:r>
          </a:p>
          <a:p>
            <a:pPr algn="l" rtl="0"/>
            <a:r>
              <a:rPr lang="en-GB" dirty="0" smtClean="0"/>
              <a:t>Network disruption when computers are added or removed</a:t>
            </a:r>
          </a:p>
          <a:p>
            <a:pPr algn="l" rtl="0"/>
            <a:r>
              <a:rPr lang="en-GB" dirty="0" smtClean="0"/>
              <a:t>A break in the cable will prevent all systems from accessing the network.</a:t>
            </a:r>
            <a:endParaRPr lang="en-US" dirty="0" smtClean="0"/>
          </a:p>
          <a:p>
            <a:pPr algn="l" rtl="0"/>
            <a:r>
              <a:rPr lang="en-GB" dirty="0" smtClean="0"/>
              <a:t>Difficult to troubleshoot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2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</a:t>
            </a:r>
          </a:p>
        </p:txBody>
      </p:sp>
      <p:pic>
        <p:nvPicPr>
          <p:cNvPr id="11268" name="Picture 4" descr="Fig06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193" y="2260242"/>
            <a:ext cx="714375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5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DE8C6A-0917-494C-8CB8-9ACADBA0C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43C593-66E2-4BD2-9842-2C37F1D7BD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E68081-45FB-4D57-A17C-010163709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153</TotalTime>
  <Words>681</Words>
  <Application>Microsoft Office PowerPoint</Application>
  <PresentationFormat>On-screen Show (4:3)</PresentationFormat>
  <Paragraphs>132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Wingdings 2</vt:lpstr>
      <vt:lpstr>Dividend</vt:lpstr>
      <vt:lpstr>Network Topologies</vt:lpstr>
      <vt:lpstr>Objectives</vt:lpstr>
      <vt:lpstr>Simple Physical Topologies</vt:lpstr>
      <vt:lpstr>Why we need a topology</vt:lpstr>
      <vt:lpstr>Bus </vt:lpstr>
      <vt:lpstr>Simple Physical Topologies</vt:lpstr>
      <vt:lpstr>Bus (continued)</vt:lpstr>
      <vt:lpstr>Bus</vt:lpstr>
      <vt:lpstr>Ring</vt:lpstr>
      <vt:lpstr>Simple Physical Topologies</vt:lpstr>
      <vt:lpstr>Ring</vt:lpstr>
      <vt:lpstr>Star</vt:lpstr>
      <vt:lpstr>Simple Physical Topologies</vt:lpstr>
      <vt:lpstr>Star (continued)</vt:lpstr>
      <vt:lpstr>Star</vt:lpstr>
      <vt:lpstr>Mesh</vt:lpstr>
      <vt:lpstr>Simple Physical Topologies</vt:lpstr>
      <vt:lpstr>Mesh</vt:lpstr>
      <vt:lpstr>Hybrid Physical Topologies</vt:lpstr>
      <vt:lpstr>Choosing a Topology</vt:lpstr>
    </vt:vector>
  </TitlesOfParts>
  <Company>California State University, Dominguez Hills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Topologies</dc:title>
  <dc:creator>meyadat</dc:creator>
  <cp:lastModifiedBy>Aseel</cp:lastModifiedBy>
  <cp:revision>36</cp:revision>
  <dcterms:created xsi:type="dcterms:W3CDTF">2006-11-08T20:42:21Z</dcterms:created>
  <dcterms:modified xsi:type="dcterms:W3CDTF">2014-09-10T14:48:19Z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