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56" r:id="rId5"/>
    <p:sldId id="332" r:id="rId6"/>
    <p:sldId id="333" r:id="rId7"/>
    <p:sldId id="341" r:id="rId8"/>
    <p:sldId id="320" r:id="rId9"/>
    <p:sldId id="334" r:id="rId10"/>
    <p:sldId id="321" r:id="rId11"/>
    <p:sldId id="293" r:id="rId12"/>
    <p:sldId id="328" r:id="rId13"/>
    <p:sldId id="336" r:id="rId14"/>
    <p:sldId id="337" r:id="rId15"/>
    <p:sldId id="338" r:id="rId16"/>
    <p:sldId id="325" r:id="rId17"/>
    <p:sldId id="343" r:id="rId18"/>
    <p:sldId id="344" r:id="rId19"/>
    <p:sldId id="346" r:id="rId20"/>
    <p:sldId id="34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88172" autoAdjust="0"/>
  </p:normalViewPr>
  <p:slideViewPr>
    <p:cSldViewPr>
      <p:cViewPr varScale="1">
        <p:scale>
          <a:sx n="80" d="100"/>
          <a:sy n="80" d="100"/>
        </p:scale>
        <p:origin x="-8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3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9633CA-2940-4F0C-8B12-AD724D4449A4}" type="datetimeFigureOut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EB1728-BB9F-47BB-A28A-1376C2EA1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15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B5F7F6-CAA4-494A-9C12-C04EE3E6A83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78E486-29D1-438A-8B5F-3A0435AC176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8B7B00-A2C4-4FC6-A464-6A5F84977F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B5F7F6-CAA4-494A-9C12-C04EE3E6A83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B1728-BB9F-47BB-A28A-1376C2EA1B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AD2E7E-76D0-4A09-9E72-18956C51D68F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5C142BE-78F4-4A04-995D-91BE91D00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40870-B1C3-4711-BC31-D54F62B521F3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42ECB-0499-4C2C-BAFA-C21E17F67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802A8-1C91-4197-A81B-32F0E83E6263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96948-D2B1-4AE9-A3C7-BC56BB5AF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9812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62000" y="41148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4900" y="41148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4F502-85CA-4443-B667-4E2BB1A7F6A4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7157-7555-426A-B392-D56876E58869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D17B8-54E2-42B9-8C12-A2EC8A8E0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D9295-B4F5-4A70-A66A-D55BF859BF5C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ACFD4A-2EF5-4605-83DE-1280FB557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5459B2-2D2A-4686-84E3-03E10959AB01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C56CFA-796B-4321-B256-30C297608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192D85-CBAB-447C-BC11-1F99E0F22903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A64CB05-D4EA-4DB8-B320-75F1C0D39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E64BE-8D88-4418-9742-E35299531781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2B6B3-5F09-42A5-80FD-A14A596DB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527E4-22FF-47D5-93A5-E46DB089A965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7103470-84B7-4B68-A94C-294A6685F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4897A-A0EC-41DE-9F42-1BD58FA65270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A5FEE-13E7-4E99-8DB1-715CD1CD0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B3B046D-0F52-49C5-B99F-BCE776FC26A5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CEE7C5B4-2E6E-4134-B385-080B50373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654587-A96D-4162-B31F-4C93CB440F02}" type="datetime1">
              <a:rPr lang="en-US"/>
              <a:pPr>
                <a:defRPr/>
              </a:pPr>
              <a:t>15-08-26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Asma Alosaimi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DB7176-F6E6-46BF-BD00-6CE293250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1" r:id="rId2"/>
    <p:sldLayoutId id="2147483776" r:id="rId3"/>
    <p:sldLayoutId id="2147483777" r:id="rId4"/>
    <p:sldLayoutId id="2147483778" r:id="rId5"/>
    <p:sldLayoutId id="2147483772" r:id="rId6"/>
    <p:sldLayoutId id="2147483779" r:id="rId7"/>
    <p:sldLayoutId id="2147483773" r:id="rId8"/>
    <p:sldLayoutId id="2147483780" r:id="rId9"/>
    <p:sldLayoutId id="2147483774" r:id="rId10"/>
    <p:sldLayoutId id="2147483781" r:id="rId11"/>
    <p:sldLayoutId id="2147483783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4038600"/>
            <a:ext cx="7219528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x-none" sz="3100" b="1" dirty="0" smtClean="0"/>
              <a:t/>
            </a:r>
            <a:br>
              <a:rPr lang="en-US" altLang="x-none" sz="3100" b="1" dirty="0" smtClean="0"/>
            </a:br>
            <a:r>
              <a:rPr lang="en-US" altLang="x-none" sz="3100" b="1" dirty="0" smtClean="0"/>
              <a:t> </a:t>
            </a:r>
            <a:r>
              <a:rPr lang="en-US" altLang="x-none" b="1" dirty="0" smtClean="0"/>
              <a:t>C</a:t>
            </a:r>
            <a:r>
              <a:rPr lang="en-US" dirty="0" smtClean="0"/>
              <a:t>hapter 1</a:t>
            </a:r>
            <a:br>
              <a:rPr lang="en-US" dirty="0" smtClean="0"/>
            </a:br>
            <a:r>
              <a:rPr lang="en-US" dirty="0" smtClean="0"/>
              <a:t>Pseudocode &amp; Flowcharts</a:t>
            </a:r>
            <a:endParaRPr lang="en-US" dirty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  </a:t>
            </a:r>
            <a:r>
              <a:rPr lang="en-US" smtClean="0"/>
              <a:t>Semester </a:t>
            </a:r>
            <a:r>
              <a:rPr lang="en-US" smtClean="0"/>
              <a:t>2015</a:t>
            </a:r>
            <a:endParaRPr lang="en-US" dirty="0" smtClean="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23850" y="1125538"/>
            <a:ext cx="58674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x-none" sz="2000" b="1" dirty="0" smtClean="0"/>
              <a:t>King Saud University </a:t>
            </a:r>
            <a:r>
              <a:rPr lang="en-US" altLang="x-none" sz="2000" dirty="0" smtClean="0"/>
              <a:t/>
            </a:r>
            <a:br>
              <a:rPr lang="en-US" altLang="x-none" sz="2000" dirty="0" smtClean="0"/>
            </a:br>
            <a:r>
              <a:rPr lang="en-US" sz="2000" b="1" dirty="0" smtClean="0"/>
              <a:t>College Of Applied Studies and Community Services  </a:t>
            </a:r>
            <a:r>
              <a:rPr lang="en-US" altLang="x-none" sz="2400" b="1" dirty="0" smtClean="0"/>
              <a:t/>
            </a:r>
            <a:br>
              <a:rPr lang="en-US" altLang="x-none" sz="2400" b="1" dirty="0" smtClean="0"/>
            </a:br>
            <a:r>
              <a:rPr lang="en-US" altLang="x-none" sz="2000" b="1" dirty="0" smtClean="0"/>
              <a:t>CSC 1101</a:t>
            </a:r>
            <a:r>
              <a:rPr lang="en-US" altLang="x-none" sz="2000" dirty="0" smtClean="0"/>
              <a:t/>
            </a:r>
            <a:br>
              <a:rPr lang="en-US" altLang="x-none" sz="2000" dirty="0" smtClean="0"/>
            </a:br>
            <a:r>
              <a:rPr lang="en-US" altLang="x-none" sz="2000" b="1" dirty="0" smtClean="0"/>
              <a:t>Computer Programming-1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x-none" sz="2000" b="1" dirty="0" smtClean="0"/>
              <a:t>Done By: </a:t>
            </a:r>
            <a:r>
              <a:rPr lang="en-US" altLang="x-none" sz="2000" b="1" dirty="0" err="1" smtClean="0"/>
              <a:t>Asmal</a:t>
            </a:r>
            <a:r>
              <a:rPr lang="en-US" altLang="x-none" sz="2000" b="1" dirty="0" smtClean="0"/>
              <a:t> </a:t>
            </a:r>
            <a:r>
              <a:rPr lang="en-US" altLang="x-none" sz="2000" b="1" dirty="0" err="1" smtClean="0"/>
              <a:t>Alosaimi</a:t>
            </a:r>
            <a:endParaRPr lang="en-US" altLang="x-none" sz="2000" b="1" dirty="0" smtClean="0"/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x-none" sz="2000" b="1" dirty="0" smtClean="0"/>
              <a:t>Edited By: </a:t>
            </a:r>
            <a:r>
              <a:rPr lang="en-US" altLang="x-none" sz="2000" b="1" dirty="0" err="1" smtClean="0"/>
              <a:t>Noor</a:t>
            </a:r>
            <a:r>
              <a:rPr lang="en-US" altLang="x-none" sz="2000" b="1" dirty="0" smtClean="0"/>
              <a:t> </a:t>
            </a:r>
            <a:r>
              <a:rPr lang="en-US" altLang="x-none" sz="2000" b="1" dirty="0" err="1" smtClean="0"/>
              <a:t>Alhareqi</a:t>
            </a:r>
            <a:r>
              <a:rPr lang="en-US" altLang="x-none" sz="2000" b="1" dirty="0" smtClean="0"/>
              <a:t> &amp; Alaa </a:t>
            </a:r>
            <a:r>
              <a:rPr lang="en-US" altLang="x-none" sz="2000" b="1" dirty="0" err="1" smtClean="0"/>
              <a:t>Altheneyan</a:t>
            </a:r>
            <a:endParaRPr lang="en-US" altLang="x-none" sz="2000" b="1" dirty="0" smtClean="0"/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x-none" sz="2000" b="1" dirty="0" smtClean="0"/>
              <a:t>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Asma Alosaimi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4A89915-B7C9-4DCE-9C1A-9DEBCEC009D4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228184" y="1556792"/>
            <a:ext cx="2305050" cy="50358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5975350" y="2420888"/>
            <a:ext cx="3168650" cy="504825"/>
          </a:xfrm>
          <a:prstGeom prst="flowChartInputOutpu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Read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Salary</a:t>
            </a:r>
            <a:endParaRPr lang="en-US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5724128" y="5301208"/>
            <a:ext cx="3168650" cy="431800"/>
          </a:xfrm>
          <a:prstGeom prst="flowChartInputOutpu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Print </a:t>
            </a:r>
            <a:r>
              <a:rPr lang="en-US" sz="2400" dirty="0" err="1" smtClean="0">
                <a:solidFill>
                  <a:schemeClr val="tx1"/>
                </a:solidFill>
              </a:rPr>
              <a:t>Total_Sal</a:t>
            </a:r>
            <a:endParaRPr lang="en-US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6011863" y="6092825"/>
            <a:ext cx="2736850" cy="576263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13" name="AutoShape 9"/>
          <p:cNvCxnSpPr>
            <a:cxnSpLocks noChangeShapeType="1"/>
          </p:cNvCxnSpPr>
          <p:nvPr/>
        </p:nvCxnSpPr>
        <p:spPr bwMode="auto">
          <a:xfrm flipH="1">
            <a:off x="7380312" y="2060848"/>
            <a:ext cx="397" cy="288503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4" name="AutoShape 10"/>
          <p:cNvCxnSpPr>
            <a:cxnSpLocks noChangeShapeType="1"/>
            <a:endCxn id="18" idx="0"/>
          </p:cNvCxnSpPr>
          <p:nvPr/>
        </p:nvCxnSpPr>
        <p:spPr bwMode="auto">
          <a:xfrm flipH="1">
            <a:off x="7308453" y="3788668"/>
            <a:ext cx="24" cy="216396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6" name="AutoShape 12"/>
          <p:cNvCxnSpPr>
            <a:cxnSpLocks noChangeShapeType="1"/>
            <a:endCxn id="11" idx="1"/>
          </p:cNvCxnSpPr>
          <p:nvPr/>
        </p:nvCxnSpPr>
        <p:spPr bwMode="auto">
          <a:xfrm>
            <a:off x="7308453" y="4969421"/>
            <a:ext cx="0" cy="303212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7" name="AutoShape 13"/>
          <p:cNvCxnSpPr>
            <a:cxnSpLocks noChangeShapeType="1"/>
            <a:endCxn id="12" idx="0"/>
          </p:cNvCxnSpPr>
          <p:nvPr/>
        </p:nvCxnSpPr>
        <p:spPr bwMode="auto">
          <a:xfrm>
            <a:off x="7380288" y="5805488"/>
            <a:ext cx="0" cy="287337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5724128" y="4005064"/>
            <a:ext cx="3168650" cy="935732"/>
          </a:xfrm>
          <a:prstGeom prst="flowChartProcess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639763" lvl="1" indent="-27305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Total_Sal</a:t>
            </a:r>
            <a:r>
              <a:rPr lang="en-US" sz="2400" dirty="0" smtClean="0">
                <a:solidFill>
                  <a:schemeClr val="tx1"/>
                </a:solidFill>
              </a:rPr>
              <a:t> =</a:t>
            </a:r>
          </a:p>
          <a:p>
            <a:pPr marL="639763" lvl="1" indent="-27305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 Salary +Overtime    </a:t>
            </a: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80920" cy="115140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Solution</a:t>
            </a:r>
          </a:p>
        </p:txBody>
      </p:sp>
      <p:sp>
        <p:nvSpPr>
          <p:cNvPr id="2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755576" y="1772816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639763" marR="0" lvl="1" indent="-273050" algn="l" defTabSz="914400" rtl="0" eaLnBrk="1" fontAlgn="base" latinLnBrk="0" hangingPunct="1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Salary</a:t>
            </a:r>
          </a:p>
          <a:p>
            <a:pPr marL="639763" marR="0" lvl="1" indent="-273050" algn="l" defTabSz="914400" rtl="0" eaLnBrk="1" fontAlgn="base" latinLnBrk="0" hangingPunct="1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Overtime</a:t>
            </a:r>
          </a:p>
          <a:p>
            <a:pPr marL="319088" marR="0" lvl="0" indent="-319088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Processing</a:t>
            </a:r>
          </a:p>
          <a:p>
            <a:pPr marL="639763" marR="0" lvl="1" indent="-273050" algn="l" defTabSz="914400" rtl="0" eaLnBrk="1" fontAlgn="base" latinLnBrk="0" hangingPunct="1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Total_Sal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Salary +Overtime    </a:t>
            </a:r>
          </a:p>
          <a:p>
            <a:pPr marL="319088" marR="0" lvl="0" indent="-319088" algn="l" defTabSz="914400" rtl="0" eaLnBrk="1" fontAlgn="base" latinLnBrk="0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</a:t>
            </a:r>
          </a:p>
          <a:p>
            <a:pPr marL="639763" marR="0" lvl="1" indent="-273050" algn="l" defTabSz="914400" rtl="0" eaLnBrk="1" fontAlgn="base" latinLnBrk="0" hangingPunct="1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Total_Sal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5796136" y="3212976"/>
            <a:ext cx="3168650" cy="504825"/>
          </a:xfrm>
          <a:prstGeom prst="flowChartInputOutpu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Read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Overtime</a:t>
            </a:r>
            <a:endParaRPr lang="en-US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1" name="AutoShape 10"/>
          <p:cNvCxnSpPr>
            <a:cxnSpLocks noChangeShapeType="1"/>
          </p:cNvCxnSpPr>
          <p:nvPr/>
        </p:nvCxnSpPr>
        <p:spPr bwMode="auto">
          <a:xfrm flipH="1">
            <a:off x="7308304" y="2924944"/>
            <a:ext cx="24" cy="216396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8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3</a:t>
            </a:r>
            <a:endParaRPr lang="x-none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Asma Alosaimi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53D17B8-54E2-42B9-8C12-A2EC8A8E064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Draw a flowchart for a program that determine if the temperature degree is above or below freezing.</a:t>
            </a:r>
          </a:p>
          <a:p>
            <a:pPr lvl="0" eaLnBrk="1" hangingPunct="1">
              <a:lnSpc>
                <a:spcPct val="90000"/>
              </a:lnSpc>
              <a:defRPr/>
            </a:pPr>
            <a:r>
              <a:rPr lang="en-US" sz="2400" b="1" dirty="0" smtClean="0"/>
              <a:t>Input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Temp.</a:t>
            </a:r>
          </a:p>
          <a:p>
            <a:pPr lvl="0" eaLnBrk="1" hangingPunct="1">
              <a:lnSpc>
                <a:spcPct val="90000"/>
              </a:lnSpc>
              <a:defRPr/>
            </a:pPr>
            <a:r>
              <a:rPr lang="en-US" sz="2400" b="1" dirty="0" smtClean="0"/>
              <a:t>Processing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Check if Temp is below the 32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below freezing.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Check if Temp is above the 32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above freezing.     </a:t>
            </a:r>
          </a:p>
          <a:p>
            <a:pPr lvl="0" eaLnBrk="1" hangingPunct="1">
              <a:lnSpc>
                <a:spcPct val="90000"/>
              </a:lnSpc>
              <a:defRPr/>
            </a:pPr>
            <a:r>
              <a:rPr lang="en-US" sz="2400" b="1" dirty="0" smtClean="0"/>
              <a:t>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Print “below freezing” or “above freezing”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</a:t>
            </a:r>
            <a:endParaRPr lang="x-none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Asma Alosaimi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53D17B8-54E2-42B9-8C12-A2EC8A8E064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628800"/>
            <a:ext cx="7632848" cy="5047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Example 4</a:t>
            </a:r>
          </a:p>
        </p:txBody>
      </p:sp>
      <p:sp>
        <p:nvSpPr>
          <p:cNvPr id="40963" name="Footer Placeholder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Asma Alosaimi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4E6D967-8A9E-4D2E-860A-4AB1380F0D4F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4037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Draw a flowchart for a program that calculates the </a:t>
            </a:r>
            <a:r>
              <a:rPr lang="en-US" dirty="0" err="1" smtClean="0"/>
              <a:t>Zakat</a:t>
            </a:r>
            <a:r>
              <a:rPr lang="en-US" dirty="0" smtClean="0"/>
              <a:t>, where the user enter the amount of  money then the program show the </a:t>
            </a:r>
            <a:r>
              <a:rPr lang="en-US" dirty="0" err="1" smtClean="0"/>
              <a:t>zakat</a:t>
            </a:r>
            <a:r>
              <a:rPr lang="en-US" dirty="0" smtClean="0"/>
              <a:t>. </a:t>
            </a:r>
          </a:p>
          <a:p>
            <a:pPr lvl="2" eaLnBrk="1" hangingPunct="1"/>
            <a:r>
              <a:rPr lang="en-US" dirty="0" err="1" smtClean="0"/>
              <a:t>Zakat</a:t>
            </a:r>
            <a:r>
              <a:rPr lang="en-US" dirty="0" smtClean="0"/>
              <a:t> =(2.5/100) * amount. </a:t>
            </a:r>
          </a:p>
          <a:p>
            <a:pPr lvl="1" eaLnBrk="1" hangingPunct="1"/>
            <a:r>
              <a:rPr lang="en-US" dirty="0" err="1" smtClean="0"/>
              <a:t>Zakat</a:t>
            </a:r>
            <a:r>
              <a:rPr lang="en-US" dirty="0" smtClean="0"/>
              <a:t> is not calculated if the amount is less than 1000 S.R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  <a:defRPr/>
            </a:pPr>
            <a:r>
              <a:rPr lang="en-US" sz="2400" b="1" dirty="0" smtClean="0"/>
              <a:t>Input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amount.</a:t>
            </a:r>
          </a:p>
          <a:p>
            <a:pPr lvl="0" eaLnBrk="1" hangingPunct="1">
              <a:lnSpc>
                <a:spcPct val="90000"/>
              </a:lnSpc>
              <a:defRPr/>
            </a:pPr>
            <a:r>
              <a:rPr lang="en-US" sz="2400" b="1" dirty="0" smtClean="0"/>
              <a:t>Processing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Check if amount is below 1000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/>
              <a:t>Zakat</a:t>
            </a:r>
            <a:r>
              <a:rPr lang="en-US" sz="2400" dirty="0" smtClean="0"/>
              <a:t> =0.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Check if amount is above 1000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/>
              <a:t>Zakat</a:t>
            </a:r>
            <a:r>
              <a:rPr lang="en-US" sz="2400" dirty="0" smtClean="0"/>
              <a:t> =(2.5/100) * amount</a:t>
            </a:r>
          </a:p>
          <a:p>
            <a:pPr lvl="0" eaLnBrk="1" hangingPunct="1">
              <a:lnSpc>
                <a:spcPct val="90000"/>
              </a:lnSpc>
              <a:defRPr/>
            </a:pPr>
            <a:r>
              <a:rPr lang="en-US" sz="2400" b="1" dirty="0" smtClean="0"/>
              <a:t>Output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Zakat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Asma Alosaimi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53D17B8-54E2-42B9-8C12-A2EC8A8E064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153400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Solution</a:t>
            </a:r>
            <a:endParaRPr lang="en-US" dirty="0" smtClean="0"/>
          </a:p>
        </p:txBody>
      </p:sp>
      <p:sp>
        <p:nvSpPr>
          <p:cNvPr id="39939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79512" y="6248400"/>
            <a:ext cx="5421313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Asma Alosaimi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F6C9DB5-173B-48A6-AC98-D653C8939A20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2984340" y="1628800"/>
            <a:ext cx="3180933" cy="402605"/>
          </a:xfrm>
          <a:prstGeom prst="ellipse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2000" dirty="0">
                <a:latin typeface="Calibri" pitchFamily="34" charset="0"/>
                <a:ea typeface="Arial" pitchFamily="34" charset="0"/>
              </a:rPr>
              <a:t>Start</a:t>
            </a:r>
            <a:endParaRPr lang="en-US" sz="2000" dirty="0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2984340" y="6266755"/>
            <a:ext cx="3180933" cy="402605"/>
          </a:xfrm>
          <a:prstGeom prst="ellipse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2000" b="1" dirty="0">
                <a:latin typeface="Calibri" pitchFamily="34" charset="0"/>
                <a:ea typeface="Arial" pitchFamily="34" charset="0"/>
              </a:rPr>
              <a:t>End</a:t>
            </a:r>
            <a:endParaRPr lang="en-US" sz="2000" b="1" dirty="0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499727" y="2990681"/>
            <a:ext cx="4372084" cy="1070465"/>
          </a:xfrm>
          <a:prstGeom prst="diamond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2000" b="1" dirty="0" smtClean="0">
                <a:latin typeface="Calibri" pitchFamily="34" charset="0"/>
              </a:rPr>
              <a:t>Amount &gt; 1000</a:t>
            </a:r>
            <a:endParaRPr lang="en-US" sz="2000" b="1" dirty="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23528" y="4408354"/>
            <a:ext cx="2952328" cy="388798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4BACC6"/>
              </a:gs>
              <a:gs pos="100000">
                <a:srgbClr val="92CDDC"/>
              </a:gs>
            </a:gsLst>
            <a:lin ang="5400000" scaled="1"/>
          </a:gradFill>
          <a:ln w="12700">
            <a:solidFill>
              <a:srgbClr val="4BACC6"/>
            </a:solidFill>
            <a:miter lim="800000"/>
            <a:headEnd/>
            <a:tailEnd/>
          </a:ln>
          <a:effectLst>
            <a:outerShdw dist="28398" dir="3806097" algn="ctr" rotWithShape="0">
              <a:srgbClr val="205867"/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2000" b="1" dirty="0" err="1" smtClean="0">
                <a:latin typeface="Calibri" pitchFamily="34" charset="0"/>
              </a:rPr>
              <a:t>Zakat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alibri" pitchFamily="34" charset="0"/>
              </a:rPr>
              <a:t>=0.</a:t>
            </a:r>
            <a:endParaRPr lang="en-US" sz="2000" b="1" dirty="0">
              <a:latin typeface="Calibri" pitchFamily="34" charset="0"/>
            </a:endParaRP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2629561" y="5425208"/>
            <a:ext cx="4245270" cy="414233"/>
          </a:xfrm>
          <a:prstGeom prst="parallelogram">
            <a:avLst>
              <a:gd name="adj" fmla="val 178032"/>
            </a:avLst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2000" b="1" dirty="0">
                <a:latin typeface="Calibri" pitchFamily="34" charset="0"/>
                <a:ea typeface="Arial" pitchFamily="34" charset="0"/>
              </a:rPr>
              <a:t>Print </a:t>
            </a:r>
            <a:r>
              <a:rPr lang="en-US" sz="2000" b="1" dirty="0" err="1" smtClean="0">
                <a:latin typeface="Calibri" pitchFamily="34" charset="0"/>
                <a:ea typeface="Arial" pitchFamily="34" charset="0"/>
              </a:rPr>
              <a:t>Zakat</a:t>
            </a:r>
            <a:endParaRPr lang="en-US" sz="2000" b="1" dirty="0"/>
          </a:p>
        </p:txBody>
      </p:sp>
      <p:cxnSp>
        <p:nvCxnSpPr>
          <p:cNvPr id="39950" name="AutoShape 10"/>
          <p:cNvCxnSpPr>
            <a:cxnSpLocks noChangeShapeType="1"/>
          </p:cNvCxnSpPr>
          <p:nvPr/>
        </p:nvCxnSpPr>
        <p:spPr bwMode="auto">
          <a:xfrm>
            <a:off x="4700866" y="2029952"/>
            <a:ext cx="0" cy="30449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9951" name="AutoShape 11"/>
          <p:cNvCxnSpPr>
            <a:cxnSpLocks noChangeShapeType="1"/>
          </p:cNvCxnSpPr>
          <p:nvPr/>
        </p:nvCxnSpPr>
        <p:spPr bwMode="auto">
          <a:xfrm>
            <a:off x="4700866" y="2686911"/>
            <a:ext cx="0" cy="30449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9954" name="AutoShape 14"/>
          <p:cNvCxnSpPr>
            <a:cxnSpLocks noChangeShapeType="1"/>
          </p:cNvCxnSpPr>
          <p:nvPr/>
        </p:nvCxnSpPr>
        <p:spPr bwMode="auto">
          <a:xfrm>
            <a:off x="4700866" y="5838714"/>
            <a:ext cx="0" cy="42949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6748016" y="2947078"/>
            <a:ext cx="1133783" cy="40260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>
            <a:outerShdw dist="107763" dir="2700000" algn="ctr" rotWithShape="0">
              <a:srgbClr val="2F6EBE">
                <a:alpha val="50000"/>
              </a:srgbClr>
            </a:outerShdw>
          </a:effectLst>
        </p:spPr>
        <p:txBody>
          <a:bodyPr lIns="0" tIns="0" rIns="0" bIns="0"/>
          <a:lstStyle/>
          <a:p>
            <a:pPr algn="ctr">
              <a:spcAft>
                <a:spcPts val="1000"/>
              </a:spcAft>
              <a:defRPr/>
            </a:pPr>
            <a:r>
              <a:rPr lang="en-US" sz="2000" b="1" dirty="0">
                <a:latin typeface="Calibri" pitchFamily="34" charset="0"/>
                <a:ea typeface="Arial" pitchFamily="34" charset="0"/>
              </a:rPr>
              <a:t>yes</a:t>
            </a:r>
            <a:endParaRPr lang="en-US" sz="2000" b="1" dirty="0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961345" y="3051726"/>
            <a:ext cx="1133783" cy="40260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>
            <a:outerShdw dist="107763" dir="2700000" algn="ctr" rotWithShape="0">
              <a:srgbClr val="2F6EBE">
                <a:alpha val="50000"/>
              </a:srgbClr>
            </a:outerShdw>
          </a:effectLst>
        </p:spPr>
        <p:txBody>
          <a:bodyPr lIns="0" tIns="0" rIns="0" bIns="0"/>
          <a:lstStyle/>
          <a:p>
            <a:pPr algn="ctr">
              <a:spcAft>
                <a:spcPts val="1000"/>
              </a:spcAft>
              <a:defRPr/>
            </a:pPr>
            <a:r>
              <a:rPr lang="en-US" sz="2400" b="1" i="1" dirty="0">
                <a:latin typeface="Calibri" pitchFamily="34" charset="0"/>
                <a:ea typeface="Arial" pitchFamily="34" charset="0"/>
              </a:rPr>
              <a:t>no</a:t>
            </a:r>
            <a:endParaRPr lang="en-US" sz="2400" b="1" dirty="0"/>
          </a:p>
        </p:txBody>
      </p: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2629744" y="2366695"/>
            <a:ext cx="4245270" cy="414233"/>
          </a:xfrm>
          <a:prstGeom prst="parallelogram">
            <a:avLst>
              <a:gd name="adj" fmla="val 178032"/>
            </a:avLst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2000" b="1" dirty="0" smtClean="0">
                <a:latin typeface="Calibri" pitchFamily="34" charset="0"/>
              </a:rPr>
              <a:t>Read amount</a:t>
            </a:r>
            <a:endParaRPr lang="en-US" sz="2000" b="1" dirty="0"/>
          </a:p>
        </p:txBody>
      </p:sp>
      <p:cxnSp>
        <p:nvCxnSpPr>
          <p:cNvPr id="28" name="AutoShape 15"/>
          <p:cNvCxnSpPr>
            <a:cxnSpLocks noChangeShapeType="1"/>
          </p:cNvCxnSpPr>
          <p:nvPr/>
        </p:nvCxnSpPr>
        <p:spPr bwMode="auto">
          <a:xfrm rot="10800000">
            <a:off x="6876256" y="3573016"/>
            <a:ext cx="881114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2" name="AutoShape 15"/>
          <p:cNvCxnSpPr>
            <a:cxnSpLocks noChangeShapeType="1"/>
          </p:cNvCxnSpPr>
          <p:nvPr/>
        </p:nvCxnSpPr>
        <p:spPr bwMode="auto">
          <a:xfrm rot="10800000">
            <a:off x="1619673" y="3573016"/>
            <a:ext cx="881114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6" name="AutoShape 14"/>
          <p:cNvCxnSpPr>
            <a:cxnSpLocks noChangeShapeType="1"/>
          </p:cNvCxnSpPr>
          <p:nvPr/>
        </p:nvCxnSpPr>
        <p:spPr bwMode="auto">
          <a:xfrm rot="5400000">
            <a:off x="1188418" y="4004270"/>
            <a:ext cx="864096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8" name="AutoShape 14"/>
          <p:cNvCxnSpPr>
            <a:cxnSpLocks noChangeShapeType="1"/>
          </p:cNvCxnSpPr>
          <p:nvPr/>
        </p:nvCxnSpPr>
        <p:spPr bwMode="auto">
          <a:xfrm rot="5400000">
            <a:off x="7309098" y="4004270"/>
            <a:ext cx="864096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5940152" y="4437112"/>
            <a:ext cx="3052936" cy="388798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4BACC6"/>
              </a:gs>
              <a:gs pos="100000">
                <a:srgbClr val="92CDDC"/>
              </a:gs>
            </a:gsLst>
            <a:lin ang="5400000" scaled="1"/>
          </a:gradFill>
          <a:ln w="12700">
            <a:solidFill>
              <a:srgbClr val="4BACC6"/>
            </a:solidFill>
            <a:miter lim="800000"/>
            <a:headEnd/>
            <a:tailEnd/>
          </a:ln>
          <a:effectLst>
            <a:outerShdw dist="28398" dir="3806097" algn="ctr" rotWithShape="0">
              <a:srgbClr val="205867"/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2000" b="1" dirty="0" err="1" smtClean="0">
                <a:latin typeface="Calibri" pitchFamily="34" charset="0"/>
              </a:rPr>
              <a:t>Zakat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alibri" pitchFamily="34" charset="0"/>
              </a:rPr>
              <a:t>=(2.5/100)*amount</a:t>
            </a:r>
            <a:endParaRPr lang="en-US" sz="2000" b="1" dirty="0">
              <a:latin typeface="Calibri" pitchFamily="34" charset="0"/>
            </a:endParaRPr>
          </a:p>
        </p:txBody>
      </p:sp>
      <p:cxnSp>
        <p:nvCxnSpPr>
          <p:cNvPr id="41" name="AutoShape 15"/>
          <p:cNvCxnSpPr>
            <a:cxnSpLocks noChangeShapeType="1"/>
          </p:cNvCxnSpPr>
          <p:nvPr/>
        </p:nvCxnSpPr>
        <p:spPr bwMode="auto">
          <a:xfrm rot="16200000">
            <a:off x="7300589" y="5308923"/>
            <a:ext cx="881114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2" name="AutoShape 14"/>
          <p:cNvCxnSpPr>
            <a:cxnSpLocks noChangeShapeType="1"/>
          </p:cNvCxnSpPr>
          <p:nvPr/>
        </p:nvCxnSpPr>
        <p:spPr bwMode="auto">
          <a:xfrm rot="10800000">
            <a:off x="6444208" y="5733256"/>
            <a:ext cx="1296144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4" name="AutoShape 15"/>
          <p:cNvCxnSpPr>
            <a:cxnSpLocks noChangeShapeType="1"/>
          </p:cNvCxnSpPr>
          <p:nvPr/>
        </p:nvCxnSpPr>
        <p:spPr bwMode="auto">
          <a:xfrm rot="5400000" flipH="1">
            <a:off x="1179909" y="5308923"/>
            <a:ext cx="881114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5" name="AutoShape 14"/>
          <p:cNvCxnSpPr>
            <a:cxnSpLocks noChangeShapeType="1"/>
          </p:cNvCxnSpPr>
          <p:nvPr/>
        </p:nvCxnSpPr>
        <p:spPr bwMode="auto">
          <a:xfrm flipV="1">
            <a:off x="1619672" y="5733256"/>
            <a:ext cx="1152128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Example 5</a:t>
            </a:r>
          </a:p>
        </p:txBody>
      </p:sp>
      <p:sp>
        <p:nvSpPr>
          <p:cNvPr id="40963" name="Footer Placeholder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Asma Alosaimi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4E6D967-8A9E-4D2E-860A-4AB1380F0D4F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4037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Draw a flowchart to find the sum of first 50 natural numbers.  </a:t>
            </a:r>
          </a:p>
          <a:p>
            <a:r>
              <a:rPr lang="en-US" dirty="0" smtClean="0"/>
              <a:t>1+2+3+ ….. +50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Asma Alosaimi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53D17B8-54E2-42B9-8C12-A2EC8A8E064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5544616" cy="6479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708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Levels of Program Development</a:t>
            </a:r>
          </a:p>
        </p:txBody>
      </p:sp>
      <p:sp>
        <p:nvSpPr>
          <p:cNvPr id="18435" name="Footer Placeholder 8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 smtClean="0"/>
              <a:t>Asma</a:t>
            </a:r>
            <a:r>
              <a:rPr lang="en-US" dirty="0" smtClean="0"/>
              <a:t> </a:t>
            </a:r>
            <a:r>
              <a:rPr lang="en-US" dirty="0" err="1" smtClean="0"/>
              <a:t>Alosaimi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DB77A42-77D3-40D7-957D-0C4E666DE6B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843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79512" y="1700808"/>
            <a:ext cx="8686800" cy="2819400"/>
          </a:xfrm>
        </p:spPr>
        <p:txBody>
          <a:bodyPr/>
          <a:lstStyle/>
          <a:p>
            <a:pPr marL="881063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200" dirty="0" smtClean="0"/>
              <a:t>Define the problem. 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Human thought</a:t>
            </a:r>
          </a:p>
          <a:p>
            <a:pPr marL="881063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Plan the problem solution.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 writing the algorithm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[pseudo-natural language (English, Arabic) or drawing the flowchart diagram). </a:t>
            </a:r>
          </a:p>
          <a:p>
            <a:pPr marL="881063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200" dirty="0" smtClean="0"/>
              <a:t>Code the program. 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 High Level Programming Language (C, C++, Java, …) </a:t>
            </a:r>
          </a:p>
          <a:p>
            <a:pPr marL="881063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200" dirty="0" smtClean="0"/>
              <a:t>Compile the program. 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 Machine Code</a:t>
            </a:r>
          </a:p>
          <a:p>
            <a:pPr marL="881063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200" dirty="0" smtClean="0"/>
              <a:t>Run the program.</a:t>
            </a:r>
          </a:p>
          <a:p>
            <a:pPr marL="881063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3200" dirty="0" smtClean="0"/>
              <a:t>Test and debug the program.</a:t>
            </a:r>
          </a:p>
          <a:p>
            <a:pPr eaLnBrk="1" hangingPunct="1"/>
            <a:endParaRPr lang="en-US" sz="3200" dirty="0" smtClean="0"/>
          </a:p>
          <a:p>
            <a:pPr eaLnBrk="1" hangingPunct="1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From </a:t>
            </a:r>
            <a:r>
              <a:rPr lang="en-US" sz="4000" b="1" i="1" dirty="0" smtClean="0"/>
              <a:t>Lec1</a:t>
            </a:r>
            <a:r>
              <a:rPr lang="en-US" sz="4000" b="1" dirty="0" smtClean="0"/>
              <a:t> we learn that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Asma Alosaimi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CEC2429-F676-46DB-9EB1-23409B04A818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0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8207375" cy="4492625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When planning for a problem solution, algorithms are used to outline the solution steps using</a:t>
            </a:r>
          </a:p>
          <a:p>
            <a:pPr marL="640715" lvl="1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500" dirty="0" smtClean="0"/>
              <a:t> </a:t>
            </a:r>
            <a:r>
              <a:rPr lang="en-US" sz="2500" b="1" dirty="0" smtClean="0"/>
              <a:t>English like statements</a:t>
            </a:r>
            <a:r>
              <a:rPr lang="en-US" sz="2500" dirty="0" smtClean="0"/>
              <a:t>, called </a:t>
            </a:r>
            <a:r>
              <a:rPr lang="en-US" sz="2500" b="1" i="1" dirty="0" err="1" smtClean="0">
                <a:solidFill>
                  <a:schemeClr val="accent2">
                    <a:lumMod val="75000"/>
                  </a:schemeClr>
                </a:solidFill>
              </a:rPr>
              <a:t>pseudocode</a:t>
            </a:r>
            <a:r>
              <a:rPr lang="en-US" sz="2500" dirty="0" smtClean="0"/>
              <a:t>. </a:t>
            </a:r>
          </a:p>
          <a:p>
            <a:pPr marL="640715" lvl="1" indent="-320040" eaLnBrk="1" fontAlgn="auto" hangingPunct="1">
              <a:spcAft>
                <a:spcPts val="0"/>
              </a:spcAft>
              <a:buNone/>
              <a:defRPr/>
            </a:pPr>
            <a:r>
              <a:rPr lang="en-US" sz="2500" dirty="0" smtClean="0"/>
              <a:t>or</a:t>
            </a:r>
          </a:p>
          <a:p>
            <a:pPr marL="640715" lvl="1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altLang="x-none" sz="2800" dirty="0" smtClean="0"/>
              <a:t> A </a:t>
            </a:r>
            <a:r>
              <a:rPr lang="en-US" altLang="x-none" sz="2800" b="1" i="1" dirty="0" smtClean="0">
                <a:solidFill>
                  <a:schemeClr val="accent2">
                    <a:lumMod val="75000"/>
                  </a:schemeClr>
                </a:solidFill>
              </a:rPr>
              <a:t>flowchart</a:t>
            </a:r>
            <a:r>
              <a:rPr lang="en-US" altLang="x-none" sz="2800" dirty="0" smtClean="0"/>
              <a:t> , which is a graphical representation of an algorithm.</a:t>
            </a:r>
          </a:p>
          <a:p>
            <a:pPr marL="320040" indent="-320040" eaLnBrk="1" fontAlgn="auto" hangingPunct="1">
              <a:lnSpc>
                <a:spcPct val="104000"/>
              </a:lnSpc>
              <a:spcAft>
                <a:spcPts val="0"/>
              </a:spcAft>
              <a:buNone/>
              <a:defRPr/>
            </a:pPr>
            <a:endParaRPr lang="en-US" altLang="x-none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800" dirty="0" smtClean="0"/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Pseudocode</a:t>
            </a:r>
            <a:r>
              <a:rPr lang="en-US" dirty="0" smtClean="0"/>
              <a:t> is a detailed description of what a computer program must do, expressed in an English like language rather than in a programming language.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Asma Alosaimi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53D17B8-54E2-42B9-8C12-A2EC8A8E064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Pseudocode Example </a:t>
            </a:r>
            <a:endParaRPr lang="en-US" dirty="0" smtClean="0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Asma Alosaimi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BBDCE5C-AD1D-492E-8928-D306D5E2AF6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b="1" dirty="0" smtClean="0"/>
              <a:t>Write a Program to Print the Sum of two integer Numbers</a:t>
            </a:r>
            <a:endParaRPr lang="x-none" sz="3200" b="1" dirty="0" smtClean="0">
              <a:cs typeface="Times New Roman" pitchFamily="18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en-US" sz="3200" b="1" dirty="0" smtClean="0">
              <a:cs typeface="Times New Roman" pitchFamily="18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3200" dirty="0" smtClean="0"/>
              <a:t>Start the program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3200" dirty="0" smtClean="0"/>
              <a:t>Read the first number and save in  the variable ( N1 )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3200" dirty="0" smtClean="0"/>
              <a:t>Read the second number and save in the variable ( N2 )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3200" dirty="0" smtClean="0"/>
              <a:t>Sum the both numbers and save the result in the variable ( Sum )    </a:t>
            </a:r>
            <a:r>
              <a:rPr lang="en-US" sz="3200" dirty="0" smtClean="0">
                <a:sym typeface="Wingdings" pitchFamily="2" charset="2"/>
              </a:rPr>
              <a:t></a:t>
            </a:r>
            <a:r>
              <a:rPr lang="en-US" sz="3200" dirty="0" smtClean="0"/>
              <a:t> Sum = N1 + N2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3200" dirty="0" smtClean="0"/>
              <a:t>Print the variable ( Sum ) 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3200" dirty="0" smtClean="0"/>
              <a:t>End the program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Flowchart </a:t>
            </a:r>
            <a:endParaRPr lang="x-non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 flowchart is a type of diagram that represents an algorithm , showing the steps as boxes of various kinds [ex: </a:t>
            </a:r>
            <a:r>
              <a:rPr lang="en-US" altLang="x-none" sz="3200" dirty="0" smtClean="0"/>
              <a:t>rectangles, diamonds, ovals</a:t>
            </a:r>
            <a:r>
              <a:rPr lang="en-US" dirty="0" smtClean="0"/>
              <a:t>], and their order by connecting these with arrows. </a:t>
            </a:r>
            <a:endParaRPr lang="x-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Asma Alosaimi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53D17B8-54E2-42B9-8C12-A2EC8A8E064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66" name="Rectangle 66"/>
          <p:cNvSpPr>
            <a:spLocks noGrp="1" noChangeArrowheads="1"/>
          </p:cNvSpPr>
          <p:nvPr>
            <p:ph type="title" sz="quarter"/>
          </p:nvPr>
        </p:nvSpPr>
        <p:spPr>
          <a:xfrm>
            <a:off x="323528" y="260648"/>
            <a:ext cx="8229600" cy="836613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Flowcharts Symbols</a:t>
            </a:r>
          </a:p>
        </p:txBody>
      </p:sp>
      <p:sp>
        <p:nvSpPr>
          <p:cNvPr id="8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0" y="2063677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BB0BCE51-16EE-4086-B523-4A0A4472517D}" type="slidenum">
              <a:rPr lang="x-none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230402" name="Group 2"/>
          <p:cNvGraphicFramePr>
            <a:graphicFrameLocks noGrp="1"/>
          </p:cNvGraphicFramePr>
          <p:nvPr/>
        </p:nvGraphicFramePr>
        <p:xfrm>
          <a:off x="179388" y="5157713"/>
          <a:ext cx="8734425" cy="1439639"/>
        </p:xfrm>
        <a:graphic>
          <a:graphicData uri="http://schemas.openxmlformats.org/drawingml/2006/table">
            <a:tbl>
              <a:tblPr rtl="1"/>
              <a:tblGrid>
                <a:gridCol w="4270375"/>
                <a:gridCol w="4464050"/>
              </a:tblGrid>
              <a:tr h="1439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Move from step to step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0410" name="Group 10"/>
          <p:cNvGraphicFramePr>
            <a:graphicFrameLocks noGrp="1"/>
          </p:cNvGraphicFramePr>
          <p:nvPr/>
        </p:nvGraphicFramePr>
        <p:xfrm>
          <a:off x="179388" y="1987625"/>
          <a:ext cx="8734425" cy="649288"/>
        </p:xfrm>
        <a:graphic>
          <a:graphicData uri="http://schemas.openxmlformats.org/drawingml/2006/table">
            <a:tbl>
              <a:tblPr rtl="1"/>
              <a:tblGrid>
                <a:gridCol w="4270375"/>
                <a:gridCol w="4464050"/>
              </a:tblGrid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Start/End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0418" name="Group 18"/>
          <p:cNvGraphicFramePr>
            <a:graphicFrameLocks noGrp="1"/>
          </p:cNvGraphicFramePr>
          <p:nvPr/>
        </p:nvGraphicFramePr>
        <p:xfrm>
          <a:off x="179388" y="2636764"/>
          <a:ext cx="8734425" cy="720080"/>
        </p:xfrm>
        <a:graphic>
          <a:graphicData uri="http://schemas.openxmlformats.org/drawingml/2006/table">
            <a:tbl>
              <a:tblPr rtl="1"/>
              <a:tblGrid>
                <a:gridCol w="4270375"/>
                <a:gridCol w="4464050"/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Read/Print (input/output)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0487" name="Group 87"/>
          <p:cNvGraphicFramePr>
            <a:graphicFrameLocks noGrp="1"/>
          </p:cNvGraphicFramePr>
          <p:nvPr/>
        </p:nvGraphicFramePr>
        <p:xfrm>
          <a:off x="179388" y="3357489"/>
          <a:ext cx="8734425" cy="720080"/>
        </p:xfrm>
        <a:graphic>
          <a:graphicData uri="http://schemas.openxmlformats.org/drawingml/2006/table">
            <a:tbl>
              <a:tblPr rtl="1"/>
              <a:tblGrid>
                <a:gridCol w="4270375"/>
                <a:gridCol w="4464050"/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Arithmetic Operations (process)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0434" name="Group 34"/>
          <p:cNvGraphicFramePr>
            <a:graphicFrameLocks noGrp="1"/>
          </p:cNvGraphicFramePr>
          <p:nvPr/>
        </p:nvGraphicFramePr>
        <p:xfrm>
          <a:off x="179388" y="4149652"/>
          <a:ext cx="8734425" cy="936104"/>
        </p:xfrm>
        <a:graphic>
          <a:graphicData uri="http://schemas.openxmlformats.org/drawingml/2006/table">
            <a:tbl>
              <a:tblPr rtl="1"/>
              <a:tblGrid>
                <a:gridCol w="4270375"/>
                <a:gridCol w="4464050"/>
              </a:tblGrid>
              <a:tr h="936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Decision , can be used with loops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66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0467" name="AutoShape 67"/>
          <p:cNvSpPr>
            <a:spLocks noChangeArrowheads="1"/>
          </p:cNvSpPr>
          <p:nvPr/>
        </p:nvSpPr>
        <p:spPr bwMode="auto">
          <a:xfrm>
            <a:off x="2555875" y="2060502"/>
            <a:ext cx="1441450" cy="431800"/>
          </a:xfrm>
          <a:prstGeom prst="flowChartTerminator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/>
              <a:t>Start</a:t>
            </a:r>
          </a:p>
        </p:txBody>
      </p:sp>
      <p:sp>
        <p:nvSpPr>
          <p:cNvPr id="230468" name="AutoShape 68"/>
          <p:cNvSpPr>
            <a:spLocks noChangeArrowheads="1"/>
          </p:cNvSpPr>
          <p:nvPr/>
        </p:nvSpPr>
        <p:spPr bwMode="auto">
          <a:xfrm>
            <a:off x="2555875" y="2708202"/>
            <a:ext cx="1870075" cy="358775"/>
          </a:xfrm>
          <a:prstGeom prst="flowChartInputOutpu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/>
              <a:t>Read n1</a:t>
            </a:r>
          </a:p>
        </p:txBody>
      </p:sp>
      <p:sp>
        <p:nvSpPr>
          <p:cNvPr id="230469" name="AutoShape 69"/>
          <p:cNvSpPr>
            <a:spLocks noChangeArrowheads="1"/>
          </p:cNvSpPr>
          <p:nvPr/>
        </p:nvSpPr>
        <p:spPr bwMode="auto">
          <a:xfrm>
            <a:off x="2916238" y="3428927"/>
            <a:ext cx="1366837" cy="574675"/>
          </a:xfrm>
          <a:prstGeom prst="flowChartProcess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/>
              <a:t>N2 = 5</a:t>
            </a:r>
          </a:p>
        </p:txBody>
      </p:sp>
      <p:sp>
        <p:nvSpPr>
          <p:cNvPr id="230470" name="AutoShape 70"/>
          <p:cNvSpPr>
            <a:spLocks noChangeArrowheads="1"/>
          </p:cNvSpPr>
          <p:nvPr/>
        </p:nvSpPr>
        <p:spPr bwMode="auto">
          <a:xfrm>
            <a:off x="900113" y="2133527"/>
            <a:ext cx="1441450" cy="431800"/>
          </a:xfrm>
          <a:prstGeom prst="flowChartTerminator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/>
              <a:t>End</a:t>
            </a:r>
          </a:p>
        </p:txBody>
      </p:sp>
      <p:sp>
        <p:nvSpPr>
          <p:cNvPr id="230471" name="AutoShape 71"/>
          <p:cNvSpPr>
            <a:spLocks noChangeArrowheads="1"/>
          </p:cNvSpPr>
          <p:nvPr/>
        </p:nvSpPr>
        <p:spPr bwMode="auto">
          <a:xfrm>
            <a:off x="539750" y="2708202"/>
            <a:ext cx="1944688" cy="358775"/>
          </a:xfrm>
          <a:prstGeom prst="flowChartInputOutpu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/>
              <a:t>Print n1</a:t>
            </a:r>
          </a:p>
        </p:txBody>
      </p:sp>
      <p:sp>
        <p:nvSpPr>
          <p:cNvPr id="230472" name="AutoShape 72"/>
          <p:cNvSpPr>
            <a:spLocks noChangeArrowheads="1"/>
          </p:cNvSpPr>
          <p:nvPr/>
        </p:nvSpPr>
        <p:spPr bwMode="auto">
          <a:xfrm>
            <a:off x="900113" y="3428927"/>
            <a:ext cx="1728787" cy="574675"/>
          </a:xfrm>
          <a:prstGeom prst="flowChartProcess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/>
              <a:t>N2 = n1+3</a:t>
            </a:r>
          </a:p>
        </p:txBody>
      </p:sp>
      <p:sp>
        <p:nvSpPr>
          <p:cNvPr id="230473" name="AutoShape 73"/>
          <p:cNvSpPr>
            <a:spLocks noChangeArrowheads="1"/>
          </p:cNvSpPr>
          <p:nvPr/>
        </p:nvSpPr>
        <p:spPr bwMode="auto">
          <a:xfrm>
            <a:off x="1403350" y="4292527"/>
            <a:ext cx="2230438" cy="576262"/>
          </a:xfrm>
          <a:prstGeom prst="flowChartDecision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/>
              <a:t>n1 &gt; 3</a:t>
            </a:r>
          </a:p>
        </p:txBody>
      </p:sp>
      <p:sp>
        <p:nvSpPr>
          <p:cNvPr id="230474" name="Line 74"/>
          <p:cNvSpPr>
            <a:spLocks noChangeShapeType="1"/>
          </p:cNvSpPr>
          <p:nvPr/>
        </p:nvSpPr>
        <p:spPr bwMode="auto">
          <a:xfrm>
            <a:off x="3635375" y="4581452"/>
            <a:ext cx="431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30475" name="Line 75"/>
          <p:cNvSpPr>
            <a:spLocks noChangeShapeType="1"/>
          </p:cNvSpPr>
          <p:nvPr/>
        </p:nvSpPr>
        <p:spPr bwMode="auto">
          <a:xfrm>
            <a:off x="971550" y="4581452"/>
            <a:ext cx="431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30477" name="Line 77"/>
          <p:cNvSpPr>
            <a:spLocks noChangeShapeType="1"/>
          </p:cNvSpPr>
          <p:nvPr/>
        </p:nvSpPr>
        <p:spPr bwMode="auto">
          <a:xfrm flipH="1">
            <a:off x="2627784" y="6021289"/>
            <a:ext cx="12239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30478" name="Line 78"/>
          <p:cNvSpPr>
            <a:spLocks noChangeShapeType="1"/>
          </p:cNvSpPr>
          <p:nvPr/>
        </p:nvSpPr>
        <p:spPr bwMode="auto">
          <a:xfrm>
            <a:off x="2699792" y="5589241"/>
            <a:ext cx="11525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30479" name="Line 79"/>
          <p:cNvSpPr>
            <a:spLocks noChangeShapeType="1"/>
          </p:cNvSpPr>
          <p:nvPr/>
        </p:nvSpPr>
        <p:spPr bwMode="auto">
          <a:xfrm>
            <a:off x="2267744" y="5589241"/>
            <a:ext cx="0" cy="5016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30480" name="Line 80"/>
          <p:cNvSpPr>
            <a:spLocks noChangeShapeType="1"/>
          </p:cNvSpPr>
          <p:nvPr/>
        </p:nvSpPr>
        <p:spPr bwMode="auto">
          <a:xfrm flipV="1">
            <a:off x="1907704" y="5589241"/>
            <a:ext cx="0" cy="574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0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0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0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0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0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0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0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0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0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0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0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0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0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0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0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0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0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0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0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0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0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0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0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0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0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66" grpId="0"/>
      <p:bldP spid="230467" grpId="0" animBg="1"/>
      <p:bldP spid="230468" grpId="0" animBg="1"/>
      <p:bldP spid="230469" grpId="0" animBg="1"/>
      <p:bldP spid="230470" grpId="0" animBg="1"/>
      <p:bldP spid="230471" grpId="0" animBg="1"/>
      <p:bldP spid="230472" grpId="0" animBg="1"/>
      <p:bldP spid="2304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Asma Alosaimi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4A89915-B7C9-4DCE-9C1A-9DEBCEC009D4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686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83976" y="1700808"/>
            <a:ext cx="7772400" cy="515719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400" b="1" dirty="0" smtClean="0"/>
              <a:t>Draw a flowchart for a program that calculates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b="1" dirty="0" smtClean="0"/>
              <a:t>and print the  area and the perimeter of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b="1" dirty="0" smtClean="0"/>
              <a:t>a rectangle.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Input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Length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width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Processing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Area = length*width  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Perimeter = 2*( length + width)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Output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Area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Perimeter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227763" y="980728"/>
            <a:ext cx="2305050" cy="50358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5796137" y="1844675"/>
            <a:ext cx="3168476" cy="504825"/>
          </a:xfrm>
          <a:prstGeom prst="flowChartInputOutpu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Read L, W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795963" y="3716338"/>
            <a:ext cx="3168650" cy="504825"/>
          </a:xfrm>
          <a:prstGeom prst="flowChartProcess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p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erimeter = 2 (L+W)</a:t>
            </a:r>
            <a:endParaRPr lang="en-US" sz="2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5795963" y="4581525"/>
            <a:ext cx="3168650" cy="431800"/>
          </a:xfrm>
          <a:prstGeom prst="flowChartInputOutpu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Print area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6011863" y="6092825"/>
            <a:ext cx="2736850" cy="576263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13" name="AutoShape 9"/>
          <p:cNvCxnSpPr>
            <a:cxnSpLocks noChangeShapeType="1"/>
            <a:stCxn id="8" idx="2"/>
            <a:endCxn id="9" idx="1"/>
          </p:cNvCxnSpPr>
          <p:nvPr/>
        </p:nvCxnSpPr>
        <p:spPr bwMode="auto">
          <a:xfrm>
            <a:off x="7380288" y="1484313"/>
            <a:ext cx="87" cy="360362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4" name="AutoShape 10"/>
          <p:cNvCxnSpPr>
            <a:cxnSpLocks noChangeShapeType="1"/>
            <a:stCxn id="9" idx="4"/>
            <a:endCxn id="18" idx="0"/>
          </p:cNvCxnSpPr>
          <p:nvPr/>
        </p:nvCxnSpPr>
        <p:spPr bwMode="auto">
          <a:xfrm flipH="1">
            <a:off x="7380288" y="2349500"/>
            <a:ext cx="87" cy="4318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5" name="AutoShape 11"/>
          <p:cNvCxnSpPr>
            <a:cxnSpLocks noChangeShapeType="1"/>
            <a:stCxn id="18" idx="2"/>
            <a:endCxn id="10" idx="0"/>
          </p:cNvCxnSpPr>
          <p:nvPr/>
        </p:nvCxnSpPr>
        <p:spPr bwMode="auto">
          <a:xfrm>
            <a:off x="7380288" y="3314700"/>
            <a:ext cx="0" cy="373063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6" name="AutoShape 12"/>
          <p:cNvCxnSpPr>
            <a:cxnSpLocks noChangeShapeType="1"/>
            <a:stCxn id="10" idx="2"/>
            <a:endCxn id="11" idx="1"/>
          </p:cNvCxnSpPr>
          <p:nvPr/>
        </p:nvCxnSpPr>
        <p:spPr bwMode="auto">
          <a:xfrm>
            <a:off x="7380288" y="4249738"/>
            <a:ext cx="0" cy="303212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7" name="AutoShape 13"/>
          <p:cNvCxnSpPr>
            <a:cxnSpLocks noChangeShapeType="1"/>
            <a:stCxn id="19" idx="4"/>
            <a:endCxn id="12" idx="0"/>
          </p:cNvCxnSpPr>
          <p:nvPr/>
        </p:nvCxnSpPr>
        <p:spPr bwMode="auto">
          <a:xfrm>
            <a:off x="7380288" y="5805488"/>
            <a:ext cx="0" cy="287337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5795963" y="2781300"/>
            <a:ext cx="3168650" cy="504825"/>
          </a:xfrm>
          <a:prstGeom prst="flowChartProcess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area = L * W </a:t>
            </a:r>
          </a:p>
        </p:txBody>
      </p:sp>
      <p:sp>
        <p:nvSpPr>
          <p:cNvPr id="19" name="AutoShape 15"/>
          <p:cNvSpPr>
            <a:spLocks noChangeArrowheads="1"/>
          </p:cNvSpPr>
          <p:nvPr/>
        </p:nvSpPr>
        <p:spPr bwMode="auto">
          <a:xfrm>
            <a:off x="5795963" y="5373688"/>
            <a:ext cx="3168650" cy="431800"/>
          </a:xfrm>
          <a:prstGeom prst="flowChartInputOutpu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cs typeface="Arial" charset="0"/>
              </a:rPr>
              <a:t>Print perimeter</a:t>
            </a:r>
          </a:p>
        </p:txBody>
      </p:sp>
      <p:cxnSp>
        <p:nvCxnSpPr>
          <p:cNvPr id="20" name="AutoShape 16"/>
          <p:cNvCxnSpPr>
            <a:cxnSpLocks noChangeShapeType="1"/>
            <a:stCxn id="11" idx="4"/>
            <a:endCxn id="19" idx="1"/>
          </p:cNvCxnSpPr>
          <p:nvPr/>
        </p:nvCxnSpPr>
        <p:spPr bwMode="auto">
          <a:xfrm>
            <a:off x="7380288" y="5041900"/>
            <a:ext cx="0" cy="303213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80920" cy="115140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Solution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Example 2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dirty="0" smtClean="0"/>
              <a:t>Draw the flow chart for a program that calculates the total salary for an employee using this equation: </a:t>
            </a: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dirty="0" err="1" smtClean="0"/>
              <a:t>Total_Sal</a:t>
            </a:r>
            <a:r>
              <a:rPr lang="en-US" dirty="0" smtClean="0"/>
              <a:t> = Salary +Overtime</a:t>
            </a: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US" dirty="0" smtClean="0"/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Asma</a:t>
            </a:r>
            <a:r>
              <a:rPr lang="en-US" dirty="0" smtClean="0"/>
              <a:t> </a:t>
            </a:r>
            <a:r>
              <a:rPr lang="en-US" dirty="0" err="1" smtClean="0"/>
              <a:t>Alosaimi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A2D73A7-7E67-47B4-B1B5-10ABD86370F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36D3F0254A364FA5233E32238759C0" ma:contentTypeVersion="0" ma:contentTypeDescription="Create a new document." ma:contentTypeScope="" ma:versionID="bf3d6544d6646c1c63426f080d38fc8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2718446-F89C-436E-8AF9-4A90361EC5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23E6D47-A9F1-4DBF-B279-FD4D69F52D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198A23-0425-4027-8334-342A91D80C4D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1497</TotalTime>
  <Words>632</Words>
  <Application>Microsoft Macintosh PowerPoint</Application>
  <PresentationFormat>On-screen Show (4:3)</PresentationFormat>
  <Paragraphs>167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  Chapter 1 Pseudocode &amp; Flowcharts</vt:lpstr>
      <vt:lpstr>Levels of Program Development</vt:lpstr>
      <vt:lpstr>From Lec1 we learn that</vt:lpstr>
      <vt:lpstr>Pseudocode</vt:lpstr>
      <vt:lpstr>Pseudocode Example </vt:lpstr>
      <vt:lpstr>Flowchart </vt:lpstr>
      <vt:lpstr>Flowcharts Symbols</vt:lpstr>
      <vt:lpstr>Solution</vt:lpstr>
      <vt:lpstr>Example 2</vt:lpstr>
      <vt:lpstr>Solution</vt:lpstr>
      <vt:lpstr>Example 3</vt:lpstr>
      <vt:lpstr>Solution</vt:lpstr>
      <vt:lpstr>Example 4</vt:lpstr>
      <vt:lpstr>Solution</vt:lpstr>
      <vt:lpstr>Solution</vt:lpstr>
      <vt:lpstr>Example 5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Nada</cp:lastModifiedBy>
  <cp:revision>97</cp:revision>
  <dcterms:created xsi:type="dcterms:W3CDTF">2011-09-17T11:23:47Z</dcterms:created>
  <dcterms:modified xsi:type="dcterms:W3CDTF">2015-08-26T09:09:39Z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0x0101002236D3F0254A364FA5233E32238759C0</vt:lpwstr>
  </property>
</Properties>
</file>