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12192000" cy="68580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EFGIQE+Calibri-Light" charset="0"/>
      <p:regular r:id="rId41"/>
    </p:embeddedFont>
    <p:embeddedFont>
      <p:font typeface="HAJIVL+ArialMT" charset="0"/>
      <p:regular r:id="rId42"/>
    </p:embeddedFont>
    <p:embeddedFont>
      <p:font typeface="QLJUCK+Arial-BoldMT" charset="0"/>
      <p:regular r:id="rId43"/>
    </p:embeddedFont>
    <p:embeddedFont>
      <p:font typeface="NJUEHM+ArialMT" charset="0"/>
      <p:regular r:id="rId44"/>
    </p:embeddedFont>
    <p:embeddedFont>
      <p:font typeface="EIJFKD+CALIBRI,Bold" charset="0"/>
      <p:regular r:id="rId45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19A8E-C40D-4911-92BB-171019FC34C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1388C-6B51-4D9A-B043-CFB2588679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138499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16DD-ADC4-4551-9BBB-EA7A63F25D43}" type="datetime1">
              <a:rPr lang="en-US" smtClean="0"/>
              <a:t>9/17/2019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D7EA-CA2E-4010-89D4-B8BD49754AA9}" type="datetime1">
              <a:rPr lang="en-US" smtClean="0"/>
              <a:t>9/17/2019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rtl="0">
        <a:defRPr>
          <a:latin typeface="+mj-lt"/>
          <a:ea typeface="+mj-ea"/>
          <a:cs typeface="+mj-cs"/>
        </a:defRPr>
      </a:lvl1pPr>
    </p:titleStyle>
    <p:bodyStyle>
      <a:lvl1pPr marL="0" rt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ahshan@ksu.edu.s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1463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2854" y="1357298"/>
            <a:ext cx="2351840" cy="6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CT1305</a:t>
            </a:r>
            <a:endParaRPr sz="4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6844" y="2071678"/>
            <a:ext cx="8005569" cy="1381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EFGIQE+Calibri-Light"/>
                <a:cs typeface="EFGIQE+Calibri-Light"/>
              </a:rPr>
              <a:t>Computer</a:t>
            </a:r>
            <a:r>
              <a:rPr sz="4000" spc="1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000" spc="-12" dirty="0">
                <a:solidFill>
                  <a:srgbClr val="000000"/>
                </a:solidFill>
                <a:latin typeface="EFGIQE+Calibri-Light"/>
                <a:cs typeface="EFGIQE+Calibri-Light"/>
              </a:rPr>
              <a:t>Networks</a:t>
            </a:r>
            <a:r>
              <a:rPr sz="4000" dirty="0">
                <a:solidFill>
                  <a:srgbClr val="000000"/>
                </a:solidFill>
                <a:latin typeface="EFGIQE+Calibri-Light"/>
                <a:cs typeface="EFGIQE+Calibri-Light"/>
              </a:rPr>
              <a:t> 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2398" y="2643182"/>
            <a:ext cx="10243281" cy="1832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77"/>
              </a:lnSpc>
              <a:spcBef>
                <a:spcPts val="0"/>
              </a:spcBef>
              <a:spcAft>
                <a:spcPts val="0"/>
              </a:spcAft>
            </a:pPr>
            <a:r>
              <a:rPr sz="5300" spc="-12" dirty="0">
                <a:solidFill>
                  <a:srgbClr val="000000"/>
                </a:solidFill>
                <a:latin typeface="EFGIQE+Calibri-Light"/>
                <a:cs typeface="EFGIQE+Calibri-Light"/>
              </a:rPr>
              <a:t>Standards,</a:t>
            </a:r>
            <a:r>
              <a:rPr sz="5300" spc="-23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53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Models and</a:t>
            </a:r>
            <a:r>
              <a:rPr sz="5300" spc="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5300" dirty="0">
                <a:solidFill>
                  <a:srgbClr val="000000"/>
                </a:solidFill>
                <a:latin typeface="EFGIQE+Calibri-Light"/>
                <a:cs typeface="EFGIQE+Calibri-Light"/>
              </a:rPr>
              <a:t>Language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38282" y="3786190"/>
            <a:ext cx="6590791" cy="1707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4652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79" dirty="0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sz="2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Mostafa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H. Dahshan</a:t>
            </a:r>
          </a:p>
          <a:p>
            <a:pPr marL="527684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Department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of Computer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Engineering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College of Computer and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Sciences</a:t>
            </a:r>
          </a:p>
          <a:p>
            <a:pPr marL="1606676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King Saud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University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67108" y="5000636"/>
            <a:ext cx="3333898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mdahshan@ksu.edu.sa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04858" y="25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849127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SNMP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5967" y="2191225"/>
            <a:ext cx="2037489" cy="105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599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Network</a:t>
            </a:r>
          </a:p>
          <a:p>
            <a:pPr marL="0" marR="0">
              <a:lnSpc>
                <a:spcPts val="2434"/>
              </a:lnSpc>
              <a:spcBef>
                <a:spcPts val="175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6029" y="3848869"/>
            <a:ext cx="1991188" cy="105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Organization</a:t>
            </a:r>
          </a:p>
          <a:p>
            <a:pPr marL="408453" marR="0">
              <a:lnSpc>
                <a:spcPts val="2434"/>
              </a:lnSpc>
              <a:spcBef>
                <a:spcPts val="175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94043" y="3848869"/>
            <a:ext cx="1806117" cy="105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Information</a:t>
            </a:r>
          </a:p>
          <a:p>
            <a:pPr marL="315848" marR="0">
              <a:lnSpc>
                <a:spcPts val="2434"/>
              </a:lnSpc>
              <a:spcBef>
                <a:spcPts val="175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23742" y="3848869"/>
            <a:ext cx="2345354" cy="105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Communication</a:t>
            </a:r>
          </a:p>
          <a:p>
            <a:pPr marL="585485" marR="0">
              <a:lnSpc>
                <a:spcPts val="2434"/>
              </a:lnSpc>
              <a:spcBef>
                <a:spcPts val="175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46551" y="3848870"/>
            <a:ext cx="1698350" cy="105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Functional</a:t>
            </a:r>
          </a:p>
          <a:p>
            <a:pPr marL="262012" marR="0">
              <a:lnSpc>
                <a:spcPts val="2434"/>
              </a:lnSpc>
              <a:spcBef>
                <a:spcPts val="175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849127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SNMP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4065803" cy="2252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Organization</a:t>
            </a:r>
          </a:p>
          <a:p>
            <a:pPr marL="457454" marR="0" algn="l" rtl="0">
              <a:lnSpc>
                <a:spcPts val="2929"/>
              </a:lnSpc>
              <a:spcBef>
                <a:spcPts val="27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Same as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OSI model</a:t>
            </a:r>
          </a:p>
          <a:p>
            <a:pPr marL="0" marR="0" algn="l" rtl="0">
              <a:lnSpc>
                <a:spcPts val="3413"/>
              </a:lnSpc>
              <a:spcBef>
                <a:spcPts val="49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  <a:p>
            <a:pPr marL="457454" marR="0" algn="l" rtl="0">
              <a:lnSpc>
                <a:spcPts val="2932"/>
              </a:lnSpc>
              <a:spcBef>
                <a:spcPts val="27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Same as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OSI, but scalar</a:t>
            </a:r>
          </a:p>
          <a:p>
            <a:pPr marL="0" marR="0" algn="l" rtl="0">
              <a:lnSpc>
                <a:spcPts val="3413"/>
              </a:lnSpc>
              <a:spcBef>
                <a:spcPts val="5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Communication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4086078"/>
            <a:ext cx="7489821" cy="75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Messages less complex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than OSI and unidirectional</a:t>
            </a:r>
          </a:p>
          <a:p>
            <a:pPr marL="0" marR="0" algn="l" rtl="0">
              <a:lnSpc>
                <a:spcPts val="2932"/>
              </a:lnSpc>
              <a:spcBef>
                <a:spcPts val="16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  <a:r>
              <a:rPr sz="24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structure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(PDU)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849127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SNMP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216123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8216" y="2278360"/>
            <a:ext cx="327600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</a:p>
          <a:p>
            <a:pPr marL="457200" marR="0" algn="l" rtl="0">
              <a:lnSpc>
                <a:spcPts val="2446"/>
              </a:lnSpc>
              <a:spcBef>
                <a:spcPts val="3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Fault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4294" y="3015093"/>
            <a:ext cx="3520897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  <a:p>
            <a:pPr marL="0" marR="0" algn="l" rtl="0">
              <a:lnSpc>
                <a:spcPts val="2446"/>
              </a:lnSpc>
              <a:spcBef>
                <a:spcPts val="26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Account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  <a:p>
            <a:pPr marL="0" marR="0" algn="l" rtl="0">
              <a:lnSpc>
                <a:spcPts val="2446"/>
              </a:lnSpc>
              <a:spcBef>
                <a:spcPts val="25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sz="20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  <a:p>
            <a:pPr marL="0" marR="0" algn="l" rtl="0">
              <a:lnSpc>
                <a:spcPts val="2446"/>
              </a:lnSpc>
              <a:spcBef>
                <a:spcPts val="21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Security management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847342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TMN 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785926"/>
            <a:ext cx="6952311" cy="1910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Addresses</a:t>
            </a:r>
            <a:r>
              <a:rPr sz="2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 of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telecommunication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networks</a:t>
            </a:r>
          </a:p>
          <a:p>
            <a:pPr marL="0" marR="0" algn="l" rtl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Based on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OSI model</a:t>
            </a:r>
          </a:p>
          <a:p>
            <a:pPr marL="0" marR="0" algn="l" rtl="0">
              <a:lnSpc>
                <a:spcPts val="3413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Superstructure</a:t>
            </a:r>
            <a:r>
              <a:rPr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OSI network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786190"/>
            <a:ext cx="6952311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Addresses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service,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business</a:t>
            </a:r>
            <a:r>
              <a:rPr sz="28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13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739074" y="1500174"/>
          <a:ext cx="3127375" cy="4648200"/>
        </p:xfrm>
        <a:graphic>
          <a:graphicData uri="http://schemas.openxmlformats.org/presentationml/2006/ole">
            <p:oleObj spid="_x0000_s1026" name="VISIO" r:id="rId4" imgW="3265932" imgH="4853940" progId="Visio.Drawing.11">
              <p:embed/>
            </p:oleObj>
          </a:graphicData>
        </a:graphic>
      </p:graphicFrame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645498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8" dirty="0">
                <a:solidFill>
                  <a:srgbClr val="000000"/>
                </a:solidFill>
                <a:latin typeface="EFGIQE+Calibri-Light"/>
                <a:cs typeface="EFGIQE+Calibri-Light"/>
              </a:rPr>
              <a:t>Organizational</a:t>
            </a:r>
            <a:r>
              <a:rPr sz="4400" spc="2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2059423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278360"/>
            <a:ext cx="6209104" cy="2778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2400" spc="293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293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Manages the managed objects.</a:t>
            </a:r>
            <a:endParaRPr lang="en-US" sz="2400" spc="293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Sends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requests </a:t>
            </a:r>
            <a:r>
              <a:rPr sz="2400" spc="-28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sz="2400" spc="2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agents</a:t>
            </a:r>
          </a:p>
          <a:p>
            <a:pPr marL="0" marR="0" algn="l" rtl="0">
              <a:lnSpc>
                <a:spcPct val="150000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Monitors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alarms</a:t>
            </a:r>
          </a:p>
          <a:p>
            <a:pPr marL="0" marR="0" algn="l" rtl="0">
              <a:lnSpc>
                <a:spcPct val="150000"/>
              </a:lnSpc>
              <a:spcBef>
                <a:spcPts val="1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Houses applications</a:t>
            </a:r>
          </a:p>
          <a:p>
            <a:pPr marL="0" marR="0" algn="l" rtl="0">
              <a:lnSpc>
                <a:spcPct val="150000"/>
              </a:lnSpc>
              <a:spcBef>
                <a:spcPts val="16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Provides</a:t>
            </a:r>
            <a:r>
              <a:rPr sz="2400" spc="14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user </a:t>
            </a:r>
            <a:r>
              <a:rPr sz="240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interface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645498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8" dirty="0">
                <a:solidFill>
                  <a:srgbClr val="000000"/>
                </a:solidFill>
                <a:latin typeface="EFGIQE+Calibri-Light"/>
                <a:cs typeface="EFGIQE+Calibri-Light"/>
              </a:rPr>
              <a:t>Organizational</a:t>
            </a:r>
            <a:r>
              <a:rPr sz="4400" spc="2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1612450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278360"/>
            <a:ext cx="6950178" cy="155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Gathers information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</a:p>
          <a:p>
            <a:pPr marL="0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Configures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of objects</a:t>
            </a:r>
          </a:p>
          <a:p>
            <a:pPr marL="0" marR="0" algn="l" rtl="0">
              <a:lnSpc>
                <a:spcPts val="2932"/>
              </a:lnSpc>
              <a:spcBef>
                <a:spcPts val="1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Responds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managers’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requests</a:t>
            </a:r>
          </a:p>
          <a:p>
            <a:pPr marL="0" marR="0" algn="l" rtl="0">
              <a:lnSpc>
                <a:spcPts val="2929"/>
              </a:lnSpc>
              <a:spcBef>
                <a:spcPts val="16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Generates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alarms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and sends them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905604"/>
            <a:ext cx="3106839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Managed object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7094" y="4360107"/>
            <a:ext cx="7995054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that is managed</a:t>
            </a:r>
          </a:p>
          <a:p>
            <a:pPr marL="0" marR="0" algn="l" rtl="0">
              <a:lnSpc>
                <a:spcPts val="2929"/>
              </a:lnSpc>
              <a:spcBef>
                <a:spcPts val="16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Houses management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agent</a:t>
            </a:r>
          </a:p>
          <a:p>
            <a:pPr marL="0" marR="0" algn="l" rtl="0">
              <a:lnSpc>
                <a:spcPts val="2929"/>
              </a:lnSpc>
              <a:spcBef>
                <a:spcPts val="15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  <a:r>
              <a:rPr sz="24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smtClean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lang="en-US" sz="2400" spc="-15" dirty="0" smtClean="0">
                <a:solidFill>
                  <a:srgbClr val="000000"/>
                </a:solidFill>
                <a:latin typeface="Calibri"/>
                <a:cs typeface="Calibri"/>
              </a:rPr>
              <a:t> classified as either</a:t>
            </a:r>
            <a:r>
              <a:rPr sz="2400" spc="1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not managed / manageable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9106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374101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3" dirty="0">
                <a:solidFill>
                  <a:srgbClr val="000000"/>
                </a:solidFill>
                <a:latin typeface="EFGIQE+Calibri-Light"/>
                <a:cs typeface="EFGIQE+Calibri-Light"/>
              </a:rPr>
              <a:t>Two-Tier</a:t>
            </a:r>
            <a:r>
              <a:rPr sz="4400" spc="5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83811" y="2058815"/>
            <a:ext cx="1117971" cy="5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2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53058" y="2145726"/>
            <a:ext cx="762642" cy="5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7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05746" y="3975668"/>
            <a:ext cx="1873995" cy="5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2" dirty="0">
                <a:solidFill>
                  <a:srgbClr val="000000"/>
                </a:solidFill>
                <a:latin typeface="NJUEHM+ArialMT"/>
                <a:cs typeface="NJUEHM+ArialMT"/>
              </a:rPr>
              <a:t>Managed</a:t>
            </a:r>
            <a:r>
              <a:rPr sz="160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NJUEHM+ArialMT"/>
                <a:cs typeface="NJUEHM+ArialMT"/>
              </a:rPr>
              <a:t>objects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74059" y="4470339"/>
            <a:ext cx="2137367" cy="5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sz="1600" spc="14" dirty="0">
                <a:solidFill>
                  <a:srgbClr val="000000"/>
                </a:solidFill>
                <a:latin typeface="NJUEHM+ArialMT"/>
                <a:cs typeface="NJUEHM+ArialMT"/>
              </a:rPr>
              <a:t>Unmanaged</a:t>
            </a:r>
            <a:r>
              <a:rPr sz="160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NJUEHM+ArialMT"/>
                <a:cs typeface="NJUEHM+ArialMT"/>
              </a:rPr>
              <a:t>objects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05815" y="4857760"/>
            <a:ext cx="2833061" cy="917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600" spc="15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1600" spc="3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Calibri"/>
                <a:cs typeface="Calibri"/>
              </a:rPr>
              <a:t>Database</a:t>
            </a:r>
          </a:p>
          <a:p>
            <a:pPr marL="1127585" marR="0">
              <a:lnSpc>
                <a:spcPts val="1980"/>
              </a:lnSpc>
              <a:spcBef>
                <a:spcPts val="809"/>
              </a:spcBef>
              <a:spcAft>
                <a:spcPts val="0"/>
              </a:spcAft>
            </a:pPr>
            <a:r>
              <a:rPr sz="1600" spc="11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58039" y="5991104"/>
            <a:ext cx="6245711" cy="556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3.2</a:t>
            </a:r>
            <a:r>
              <a:rPr sz="1600" b="1" spc="375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600" b="1" spc="10" dirty="0">
                <a:solidFill>
                  <a:srgbClr val="000000"/>
                </a:solidFill>
                <a:latin typeface="EIJFKD+CALIBRI,Bold"/>
                <a:cs typeface="EIJFKD+CALIBRI,Bold"/>
              </a:rPr>
              <a:t>Two-Tier</a:t>
            </a:r>
            <a:r>
              <a:rPr sz="16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600" b="1" spc="11" dirty="0">
                <a:solidFill>
                  <a:srgbClr val="000000"/>
                </a:solidFill>
                <a:latin typeface="EIJFKD+CALIBRI,Bold"/>
                <a:cs typeface="EIJFKD+CALIBRI,Bold"/>
              </a:rPr>
              <a:t>Network</a:t>
            </a:r>
            <a:r>
              <a:rPr sz="16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600" b="1" spc="12" dirty="0">
                <a:solidFill>
                  <a:srgbClr val="000000"/>
                </a:solidFill>
                <a:latin typeface="EIJFKD+CALIBRI,Bold"/>
                <a:cs typeface="EIJFKD+CALIBRI,Bold"/>
              </a:rPr>
              <a:t>Management</a:t>
            </a:r>
            <a:r>
              <a:rPr sz="16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600" b="1" spc="10" dirty="0">
                <a:solidFill>
                  <a:srgbClr val="000000"/>
                </a:solidFill>
                <a:latin typeface="EIJFKD+CALIBRI,Bold"/>
                <a:cs typeface="EIJFKD+CALIBRI,Bold"/>
              </a:rPr>
              <a:t>Organization</a:t>
            </a:r>
            <a:r>
              <a:rPr sz="16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600" b="1" spc="14" dirty="0">
                <a:solidFill>
                  <a:srgbClr val="000000"/>
                </a:solidFill>
                <a:latin typeface="EIJFKD+CALIBRI,Bold"/>
                <a:cs typeface="EIJFKD+CALIBRI,Bold"/>
              </a:rPr>
              <a:t>Model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374101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3" dirty="0">
                <a:solidFill>
                  <a:srgbClr val="000000"/>
                </a:solidFill>
                <a:latin typeface="EFGIQE+Calibri-Light"/>
                <a:cs typeface="EFGIQE+Calibri-Light"/>
              </a:rPr>
              <a:t>Two-Tier</a:t>
            </a:r>
            <a:r>
              <a:rPr sz="4400" spc="5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6934202" cy="2252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built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</a:p>
          <a:p>
            <a:pPr marL="457454" marR="0" algn="l" rtl="0">
              <a:lnSpc>
                <a:spcPts val="2929"/>
              </a:lnSpc>
              <a:spcBef>
                <a:spcPts val="27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Example: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Managed hub, managed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router</a:t>
            </a:r>
          </a:p>
          <a:p>
            <a:pPr marL="0" marR="0" algn="l" rtl="0">
              <a:lnSpc>
                <a:spcPts val="3413"/>
              </a:lnSpc>
              <a:spcBef>
                <a:spcPts val="49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 multiple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elements</a:t>
            </a:r>
          </a:p>
          <a:p>
            <a:pPr marL="457454" marR="0" algn="l" rtl="0">
              <a:lnSpc>
                <a:spcPts val="2932"/>
              </a:lnSpc>
              <a:spcBef>
                <a:spcPts val="27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Example: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Switched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hub, </a:t>
            </a:r>
            <a:r>
              <a:rPr sz="2400" spc="-93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2400" spc="-5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 switch</a:t>
            </a:r>
          </a:p>
          <a:p>
            <a:pPr marL="0" marR="0" algn="l" rtl="0">
              <a:lnSpc>
                <a:spcPts val="3413"/>
              </a:lnSpc>
              <a:spcBef>
                <a:spcPts val="5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sz="28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database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4143348"/>
            <a:ext cx="11227448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Unmanaged objects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elements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managed 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39" y="4527777"/>
            <a:ext cx="10285099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(unmanaged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hub)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logical (passive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elements)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04858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750528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Three-Tier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82795" y="1666764"/>
            <a:ext cx="1347752" cy="647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62696" y="1771129"/>
            <a:ext cx="921152" cy="157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  <a:p>
            <a:pPr marL="0" marR="0">
              <a:lnSpc>
                <a:spcPts val="2176"/>
              </a:lnSpc>
              <a:spcBef>
                <a:spcPts val="5131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56519" y="2594909"/>
            <a:ext cx="2200302" cy="647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NJUEHM+ArialMT"/>
                <a:cs typeface="NJUEHM+ArialMT"/>
              </a:rPr>
              <a:t>Agent / Manager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36139" y="4265487"/>
            <a:ext cx="2255420" cy="647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6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NJUEHM+ArialMT"/>
                <a:cs typeface="NJUEHM+ArialMT"/>
              </a:rPr>
              <a:t>Managed objects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55470" y="4625147"/>
            <a:ext cx="3583406" cy="1168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1950" spc="4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000000"/>
                </a:solidFill>
                <a:latin typeface="Calibri"/>
                <a:cs typeface="Calibri"/>
              </a:rPr>
              <a:t>Management Database</a:t>
            </a:r>
          </a:p>
          <a:p>
            <a:pPr marL="1696839" marR="0">
              <a:lnSpc>
                <a:spcPts val="2378"/>
              </a:lnSpc>
              <a:spcBef>
                <a:spcPts val="1519"/>
              </a:spcBef>
              <a:spcAft>
                <a:spcPts val="0"/>
              </a:spcAft>
            </a:pPr>
            <a:r>
              <a:rPr sz="1950" dirty="0">
                <a:solidFill>
                  <a:srgbClr val="000000"/>
                </a:solidFill>
                <a:latin typeface="Calibri"/>
                <a:cs typeface="Calibri"/>
              </a:rPr>
              <a:t>Agent process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77564" y="6017364"/>
            <a:ext cx="7673775" cy="67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95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3.3</a:t>
            </a:r>
            <a:r>
              <a:rPr sz="1950" b="1" spc="440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95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Three-Tier Network Management Organization Model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750528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Three-Tier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5505949" cy="1229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Middle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layer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plays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dual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role</a:t>
            </a:r>
          </a:p>
          <a:p>
            <a:pPr marL="457454" marR="0" algn="l" rtl="0">
              <a:lnSpc>
                <a:spcPts val="2929"/>
              </a:lnSpc>
              <a:spcBef>
                <a:spcPts val="27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top-level</a:t>
            </a:r>
            <a:r>
              <a:rPr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</a:p>
          <a:p>
            <a:pPr marL="457454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Manager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managed objects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120200"/>
            <a:ext cx="10108576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Example of middle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level: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Remote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monitoring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(RMON)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251708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Acknowledgements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0" y="1857364"/>
            <a:ext cx="5036816" cy="96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Notes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slides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9522" y="2357430"/>
            <a:ext cx="10448542" cy="1222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Management: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Principles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and Practice,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2E, Mani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Subramanian.</a:t>
            </a:r>
          </a:p>
          <a:p>
            <a:pPr marL="0" marR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Networking,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Top-Down</a:t>
            </a:r>
            <a:r>
              <a:rPr sz="24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Approach, 6E,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J.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Kurose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and K.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Ross.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84381" y="6446816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90544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790056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Manager </a:t>
            </a:r>
            <a:r>
              <a:rPr sz="4400" spc="-15" dirty="0">
                <a:solidFill>
                  <a:srgbClr val="000000"/>
                </a:solidFill>
                <a:latin typeface="EFGIQE+Calibri-Light"/>
                <a:cs typeface="EFGIQE+Calibri-Light"/>
              </a:rPr>
              <a:t>of</a:t>
            </a:r>
            <a:r>
              <a:rPr sz="4400" spc="2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2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59854" y="1541980"/>
            <a:ext cx="499095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MoM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70151" y="1598631"/>
            <a:ext cx="499093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20719" y="2321346"/>
            <a:ext cx="464536" cy="296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5"/>
              </a:lnSpc>
              <a:spcBef>
                <a:spcPts val="0"/>
              </a:spcBef>
              <a:spcAft>
                <a:spcPts val="0"/>
              </a:spcAft>
            </a:pPr>
            <a:r>
              <a:rPr sz="900" spc="-10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67059" y="2321346"/>
            <a:ext cx="464535" cy="296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5"/>
              </a:lnSpc>
              <a:spcBef>
                <a:spcPts val="0"/>
              </a:spcBef>
              <a:spcAft>
                <a:spcPts val="0"/>
              </a:spcAft>
            </a:pPr>
            <a:r>
              <a:rPr sz="900" spc="-10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3188" y="2462276"/>
            <a:ext cx="873904" cy="472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Agent NMS</a:t>
            </a:r>
          </a:p>
          <a:p>
            <a:pPr marL="122760" marR="0">
              <a:lnSpc>
                <a:spcPts val="985"/>
              </a:lnSpc>
              <a:spcBef>
                <a:spcPts val="125"/>
              </a:spcBef>
              <a:spcAft>
                <a:spcPts val="0"/>
              </a:spcAft>
            </a:pPr>
            <a:r>
              <a:rPr sz="900" spc="-1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69449" y="2462276"/>
            <a:ext cx="873904" cy="472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Agent NMS</a:t>
            </a:r>
          </a:p>
          <a:p>
            <a:pPr marL="122804" marR="0">
              <a:lnSpc>
                <a:spcPts val="985"/>
              </a:lnSpc>
              <a:spcBef>
                <a:spcPts val="125"/>
              </a:spcBef>
              <a:spcAft>
                <a:spcPts val="0"/>
              </a:spcAft>
            </a:pPr>
            <a:r>
              <a:rPr sz="900" spc="-1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53301" y="2505492"/>
            <a:ext cx="499093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86065" y="2505492"/>
            <a:ext cx="499093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54759" y="3728523"/>
            <a:ext cx="1225044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Managed objects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13671" y="3930048"/>
            <a:ext cx="1225043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Managed objects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91442" y="4867137"/>
            <a:ext cx="888191" cy="35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NJUEHM+ArialMT"/>
                <a:cs typeface="NJUEHM+ArialMT"/>
              </a:rPr>
              <a:t>Agent NMS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77445" y="5129534"/>
            <a:ext cx="691966" cy="36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83140" y="5183274"/>
            <a:ext cx="1920567" cy="52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MoM</a:t>
            </a:r>
            <a:r>
              <a:rPr sz="1050" spc="7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Manager of Managers</a:t>
            </a:r>
          </a:p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1050" spc="7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Management Database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13760" y="5221899"/>
            <a:ext cx="523999" cy="36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10221" y="5633346"/>
            <a:ext cx="972165" cy="36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Agent process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54197" y="6004986"/>
            <a:ext cx="4886443" cy="42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7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3.4</a:t>
            </a:r>
            <a:r>
              <a:rPr sz="1250" b="1" spc="275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25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Network Management Organization Model with </a:t>
            </a:r>
            <a:r>
              <a:rPr sz="1250" b="1" spc="-10" dirty="0">
                <a:solidFill>
                  <a:srgbClr val="000000"/>
                </a:solidFill>
                <a:latin typeface="EIJFKD+CALIBRI,Bold"/>
                <a:cs typeface="EIJFKD+CALIBRI,Bold"/>
              </a:rPr>
              <a:t>MoM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21" name="عنصر نائب لرقم الشريحة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790056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Manager </a:t>
            </a:r>
            <a:r>
              <a:rPr sz="4400" spc="-15" dirty="0">
                <a:solidFill>
                  <a:srgbClr val="000000"/>
                </a:solidFill>
                <a:latin typeface="EFGIQE+Calibri-Light"/>
                <a:cs typeface="EFGIQE+Calibri-Light"/>
              </a:rPr>
              <a:t>of</a:t>
            </a:r>
            <a:r>
              <a:rPr sz="4400" spc="2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2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7310710" cy="94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NMS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manages the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domain</a:t>
            </a:r>
          </a:p>
          <a:p>
            <a:pPr marL="0" marR="0" algn="l" rtl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MoM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presents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view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domains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846170"/>
            <a:ext cx="1035691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Domain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geographical,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administrative,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vendor-specific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39" y="3229928"/>
            <a:ext cx="2510629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products,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etc.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21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61982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3280027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1" dirty="0">
                <a:solidFill>
                  <a:srgbClr val="000000"/>
                </a:solidFill>
                <a:latin typeface="EFGIQE+Calibri-Light"/>
                <a:cs typeface="EFGIQE+Calibri-Light"/>
              </a:rPr>
              <a:t>Peer</a:t>
            </a:r>
            <a:r>
              <a:rPr sz="4400" spc="3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NMSs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4124393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Dual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role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both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NMSs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89914" y="2091139"/>
            <a:ext cx="1432100" cy="5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72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800" spc="-94" dirty="0">
                <a:solidFill>
                  <a:srgbClr val="000000"/>
                </a:solidFill>
                <a:latin typeface="NJUEHM+ArialMT"/>
                <a:cs typeface="NJUEHM+ArialMT"/>
              </a:rPr>
              <a:t>NMS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43055" y="2091139"/>
            <a:ext cx="1716148" cy="133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74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800" spc="-94" dirty="0">
                <a:solidFill>
                  <a:srgbClr val="000000"/>
                </a:solidFill>
                <a:latin typeface="NJUEHM+ArialMT"/>
                <a:cs typeface="NJUEHM+ArialMT"/>
              </a:rPr>
              <a:t>NMS</a:t>
            </a:r>
          </a:p>
          <a:p>
            <a:pPr marL="142007" marR="0">
              <a:lnSpc>
                <a:spcPts val="2017"/>
              </a:lnSpc>
              <a:spcBef>
                <a:spcPts val="3786"/>
              </a:spcBef>
              <a:spcAft>
                <a:spcPts val="0"/>
              </a:spcAft>
            </a:pPr>
            <a:r>
              <a:rPr sz="1800" spc="-72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800" spc="-94" dirty="0">
                <a:solidFill>
                  <a:srgbClr val="000000"/>
                </a:solidFill>
                <a:latin typeface="NJUEHM+ArialMT"/>
                <a:cs typeface="NJUEHM+ArialMT"/>
              </a:rPr>
              <a:t>NMS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2335630"/>
            <a:ext cx="5235860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239" y="2719678"/>
            <a:ext cx="2380628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acts as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peers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47890" y="2828228"/>
            <a:ext cx="1716148" cy="5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74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1800" spc="-94" dirty="0">
                <a:solidFill>
                  <a:srgbClr val="000000"/>
                </a:solidFill>
                <a:latin typeface="NJUEHM+ArialMT"/>
                <a:cs typeface="NJUEHM+ArialMT"/>
              </a:rPr>
              <a:t>NMS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639" y="3229928"/>
            <a:ext cx="5136730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Manager and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functions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8239" y="3614520"/>
            <a:ext cx="5038419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processes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not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66347" y="3947216"/>
            <a:ext cx="3831197" cy="519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7"/>
              </a:lnSpc>
              <a:spcBef>
                <a:spcPts val="0"/>
              </a:spcBef>
              <a:spcAft>
                <a:spcPts val="0"/>
              </a:spcAft>
            </a:pPr>
            <a:r>
              <a:rPr sz="1500" b="1" spc="-4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</a:t>
            </a:r>
            <a:r>
              <a:rPr sz="1500" b="1" spc="-3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500" b="1" spc="-40" dirty="0">
                <a:solidFill>
                  <a:srgbClr val="000000"/>
                </a:solidFill>
                <a:latin typeface="EIJFKD+CALIBRI,Bold"/>
                <a:cs typeface="EIJFKD+CALIBRI,Bold"/>
              </a:rPr>
              <a:t>3.5</a:t>
            </a:r>
            <a:r>
              <a:rPr sz="1500" b="1" spc="280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500" b="1" spc="-56" dirty="0">
                <a:solidFill>
                  <a:srgbClr val="000000"/>
                </a:solidFill>
                <a:latin typeface="EIJFKD+CALIBRI,Bold"/>
                <a:cs typeface="EIJFKD+CALIBRI,Bold"/>
              </a:rPr>
              <a:t>Dual</a:t>
            </a:r>
            <a:r>
              <a:rPr sz="15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500" b="1" spc="-46" dirty="0">
                <a:solidFill>
                  <a:srgbClr val="000000"/>
                </a:solidFill>
                <a:latin typeface="EIJFKD+CALIBRI,Bold"/>
                <a:cs typeface="EIJFKD+CALIBRI,Bold"/>
              </a:rPr>
              <a:t>Role</a:t>
            </a:r>
            <a:r>
              <a:rPr sz="1500" b="1" spc="-28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500" b="1" spc="-55" dirty="0">
                <a:solidFill>
                  <a:srgbClr val="000000"/>
                </a:solidFill>
                <a:latin typeface="EIJFKD+CALIBRI,Bold"/>
                <a:cs typeface="EIJFKD+CALIBRI,Bold"/>
              </a:rPr>
              <a:t>of</a:t>
            </a:r>
            <a:r>
              <a:rPr sz="15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500" b="1" spc="-58" dirty="0">
                <a:solidFill>
                  <a:srgbClr val="000000"/>
                </a:solidFill>
                <a:latin typeface="EIJFKD+CALIBRI,Bold"/>
                <a:cs typeface="EIJFKD+CALIBRI,Bold"/>
              </a:rPr>
              <a:t>Management</a:t>
            </a:r>
            <a:r>
              <a:rPr sz="15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500" b="1" spc="-46" dirty="0">
                <a:solidFill>
                  <a:srgbClr val="000000"/>
                </a:solidFill>
                <a:latin typeface="EIJFKD+CALIBRI,Bold"/>
                <a:cs typeface="EIJFKD+CALIBRI,Bold"/>
              </a:rPr>
              <a:t>Process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22</a:t>
            </a:r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247016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4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 Model:</a:t>
            </a:r>
            <a:r>
              <a:rPr sz="4400" spc="-17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Analogy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9185217" cy="167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3416"/>
              </a:lnSpc>
            </a:pPr>
            <a:r>
              <a:rPr sz="2800" smtClean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lang="ar-SA" sz="2800" dirty="0" smtClean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lang="en-US" altLang="en-US" sz="2800" dirty="0" smtClean="0"/>
              <a:t>Information model – Structure &amp; storage of information</a:t>
            </a:r>
            <a:r>
              <a:rPr sz="2800" spc="41" smtClean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endParaRPr lang="ar-SA" sz="2800" spc="41" dirty="0" smtClean="0">
              <a:solidFill>
                <a:srgbClr val="000000"/>
              </a:solidFill>
              <a:latin typeface="HAJIVL+ArialMT"/>
              <a:cs typeface="HAJIVL+ArialMT"/>
            </a:endParaRPr>
          </a:p>
          <a:p>
            <a:pPr algn="l" rtl="0">
              <a:lnSpc>
                <a:spcPts val="3416"/>
              </a:lnSpc>
            </a:pPr>
            <a:r>
              <a:rPr lang="en-US" sz="2800" dirty="0" smtClean="0">
                <a:solidFill>
                  <a:srgbClr val="000000"/>
                </a:solidFill>
                <a:latin typeface="HAJIVL+ArialMT"/>
                <a:cs typeface="HAJIVL+ArialMT"/>
              </a:rPr>
              <a:t>• </a:t>
            </a:r>
            <a:r>
              <a:rPr lang="en-US" sz="2800" dirty="0" smtClean="0">
                <a:solidFill>
                  <a:srgbClr val="000000"/>
                </a:solidFill>
                <a:latin typeface="HAJIVL+ArialMT"/>
                <a:cs typeface="HAJIVL+ArialMT"/>
              </a:rPr>
              <a:t>Ex. </a:t>
            </a:r>
            <a:r>
              <a:rPr sz="2800" smtClean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2800" spc="23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a book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uniquely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identified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  <a:p>
            <a:pPr marL="457454" marR="0" algn="l" rtl="0">
              <a:lnSpc>
                <a:spcPts val="2929"/>
              </a:lnSpc>
              <a:spcBef>
                <a:spcPts val="27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ISBN,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Chapter,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and Figure number in that hierarchical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</a:p>
          <a:p>
            <a:pPr marL="457454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ID: {ISBN,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chapter,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figure}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500438"/>
            <a:ext cx="753226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elements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define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u="sng" spc="-28" dirty="0">
                <a:solidFill>
                  <a:srgbClr val="000000"/>
                </a:solidFill>
                <a:latin typeface="Calibri"/>
                <a:cs typeface="Calibri"/>
              </a:rPr>
              <a:t>syntax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4011522"/>
            <a:ext cx="11763188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b="1" u="sng" dirty="0">
                <a:solidFill>
                  <a:srgbClr val="000000"/>
                </a:solidFill>
                <a:latin typeface="Calibri"/>
                <a:cs typeface="Calibri"/>
              </a:rPr>
              <a:t>Semantics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the meaning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entities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Webster</a:t>
            </a:r>
            <a:r>
              <a:rPr sz="2800" spc="-5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85" dirty="0">
                <a:solidFill>
                  <a:srgbClr val="000000"/>
                </a:solidFill>
                <a:latin typeface="Calibri"/>
                <a:cs typeface="Calibri"/>
              </a:rPr>
              <a:t>’s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239" y="4395570"/>
            <a:ext cx="1981336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dictionary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4908015"/>
            <a:ext cx="11038863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comprises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syntax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semantics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 object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23</a:t>
            </a: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347402"/>
            <a:ext cx="9885343" cy="65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EFGIQE+Calibri-Light"/>
                <a:cs typeface="EFGIQE+Calibri-Light"/>
              </a:rPr>
              <a:t>Structure</a:t>
            </a:r>
            <a:r>
              <a:rPr sz="4000" spc="-33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000" dirty="0">
                <a:solidFill>
                  <a:srgbClr val="000000"/>
                </a:solidFill>
                <a:latin typeface="EFGIQE+Calibri-Light"/>
                <a:cs typeface="EFGIQE+Calibri-Light"/>
              </a:rPr>
              <a:t>of </a:t>
            </a:r>
            <a:r>
              <a:rPr sz="400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000" spc="11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000" spc="-14" smtClean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lang="en-US" sz="4000" spc="-14" dirty="0" smtClean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000" smtClean="0">
                <a:solidFill>
                  <a:srgbClr val="000000"/>
                </a:solidFill>
                <a:latin typeface="EFGIQE+Calibri-Light"/>
                <a:cs typeface="EFGIQE+Calibri-Light"/>
              </a:rPr>
              <a:t>(SMI</a:t>
            </a:r>
            <a:r>
              <a:rPr sz="4000" dirty="0">
                <a:solidFill>
                  <a:srgbClr val="000000"/>
                </a:solidFill>
                <a:latin typeface="EFGIQE+Calibri-Light"/>
                <a:cs typeface="EFGIQE+Calibri-Light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6684368" cy="2124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SMI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defines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managed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</a:p>
          <a:p>
            <a:pPr marL="457454" marR="0" algn="l" rtl="0">
              <a:lnSpc>
                <a:spcPts val="2929"/>
              </a:lnSpc>
              <a:spcBef>
                <a:spcPts val="27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Syntax</a:t>
            </a:r>
          </a:p>
          <a:p>
            <a:pPr marL="457454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Semantics</a:t>
            </a:r>
          </a:p>
          <a:p>
            <a:pPr marL="457454" marR="0" algn="l" rtl="0">
              <a:lnSpc>
                <a:spcPts val="2932"/>
              </a:lnSpc>
              <a:spcBef>
                <a:spcPts val="1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Plus additional information such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status</a:t>
            </a:r>
          </a:p>
          <a:p>
            <a:pPr marL="0" marR="0" algn="l" rtl="0">
              <a:lnSpc>
                <a:spcPts val="3413"/>
              </a:lnSpc>
              <a:spcBef>
                <a:spcPts val="51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0038" y="3897984"/>
            <a:ext cx="8781073" cy="159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sysDescr:</a:t>
            </a:r>
            <a:r>
              <a:rPr sz="2800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{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 }</a:t>
            </a:r>
          </a:p>
          <a:p>
            <a:pPr marL="324611" marR="0" algn="l" rtl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Syntax: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OCTET STRING</a:t>
            </a:r>
          </a:p>
          <a:p>
            <a:pPr marL="324611" marR="0" algn="l" rtl="0">
              <a:lnSpc>
                <a:spcPts val="30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Definition:</a:t>
            </a:r>
            <a:r>
              <a:rPr sz="2800" spc="3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"A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textual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description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entity.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"</a:t>
            </a:r>
          </a:p>
          <a:p>
            <a:pPr marL="324611" marR="0" algn="l" rtl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Access:</a:t>
            </a:r>
            <a:r>
              <a:rPr sz="2800" spc="-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read-only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4650" y="5434216"/>
            <a:ext cx="3229896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Status:</a:t>
            </a:r>
            <a:r>
              <a:rPr sz="2800" spc="4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mandatory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95274" y="1214422"/>
            <a:ext cx="11001452" cy="519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altLang="en-US" sz="2800" dirty="0"/>
              <a:t> Management information model =</a:t>
            </a:r>
          </a:p>
          <a:p>
            <a:pPr algn="l" rtl="0">
              <a:lnSpc>
                <a:spcPct val="150000"/>
              </a:lnSpc>
            </a:pPr>
            <a:r>
              <a:rPr lang="en-US" altLang="en-US" sz="2800" dirty="0"/>
              <a:t>	objects representation (SMI) +</a:t>
            </a:r>
          </a:p>
          <a:p>
            <a:pPr algn="l" rtl="0">
              <a:lnSpc>
                <a:spcPct val="150000"/>
              </a:lnSpc>
            </a:pPr>
            <a:r>
              <a:rPr lang="en-US" altLang="en-US" sz="2800" dirty="0"/>
              <a:t>	management information of objects (MIB)</a:t>
            </a:r>
          </a:p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altLang="en-US" sz="2800" dirty="0"/>
              <a:t> SMI defines the syntax &amp; semantics of management </a:t>
            </a:r>
          </a:p>
          <a:p>
            <a:pPr algn="l" rtl="0">
              <a:lnSpc>
                <a:spcPct val="150000"/>
              </a:lnSpc>
            </a:pPr>
            <a:r>
              <a:rPr lang="en-US" altLang="en-US" sz="2800" dirty="0"/>
              <a:t>  information stored in the MIB</a:t>
            </a:r>
          </a:p>
          <a:p>
            <a:pPr algn="l" rtl="0">
              <a:lnSpc>
                <a:spcPct val="150000"/>
              </a:lnSpc>
              <a:buFontTx/>
              <a:buChar char="•"/>
            </a:pPr>
            <a:r>
              <a:rPr lang="en-US" altLang="en-US" sz="2800" dirty="0"/>
              <a:t> Information model specifies the information base to </a:t>
            </a:r>
          </a:p>
          <a:p>
            <a:pPr algn="l" rtl="0">
              <a:lnSpc>
                <a:spcPct val="150000"/>
              </a:lnSpc>
            </a:pPr>
            <a:r>
              <a:rPr lang="en-US" altLang="en-US" sz="2800" dirty="0"/>
              <a:t>  describe managed objects and their relationships</a:t>
            </a:r>
          </a:p>
          <a:p>
            <a:pPr algn="l" rtl="0">
              <a:lnSpc>
                <a:spcPct val="150000"/>
              </a:lnSpc>
            </a:pPr>
            <a:r>
              <a:rPr lang="en-US" altLang="en-US" sz="2800" dirty="0"/>
              <a:t>  (i.e., MIB)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929639" y="347402"/>
            <a:ext cx="9885343" cy="65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EFGIQE+Calibri-Light"/>
                <a:cs typeface="EFGIQE+Calibri-Light"/>
              </a:rPr>
              <a:t>Structure</a:t>
            </a:r>
            <a:r>
              <a:rPr sz="4000" spc="-33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000" dirty="0">
                <a:solidFill>
                  <a:srgbClr val="000000"/>
                </a:solidFill>
                <a:latin typeface="EFGIQE+Calibri-Light"/>
                <a:cs typeface="EFGIQE+Calibri-Light"/>
              </a:rPr>
              <a:t>of </a:t>
            </a:r>
            <a:r>
              <a:rPr sz="400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000" spc="11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000" spc="-14" smtClean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lang="en-US" sz="4000" spc="-14" dirty="0" smtClean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lang="en-US" sz="4000" spc="-14" dirty="0" smtClean="0">
                <a:solidFill>
                  <a:srgbClr val="000000"/>
                </a:solidFill>
                <a:latin typeface="EFGIQE+Calibri-Light"/>
                <a:cs typeface="EFGIQE+Calibri-Light"/>
              </a:rPr>
              <a:t>(</a:t>
            </a:r>
            <a:r>
              <a:rPr sz="4000" smtClean="0">
                <a:solidFill>
                  <a:srgbClr val="000000"/>
                </a:solidFill>
                <a:latin typeface="EFGIQE+Calibri-Light"/>
                <a:cs typeface="EFGIQE+Calibri-Light"/>
              </a:rPr>
              <a:t>SMI</a:t>
            </a:r>
            <a:r>
              <a:rPr lang="en-US" sz="4000" dirty="0" smtClean="0">
                <a:solidFill>
                  <a:srgbClr val="000000"/>
                </a:solidFill>
                <a:latin typeface="EFGIQE+Calibri-Light"/>
                <a:cs typeface="EFGIQE+Calibri-Light"/>
              </a:rPr>
              <a:t>)</a:t>
            </a:r>
            <a:endParaRPr sz="4000" dirty="0">
              <a:solidFill>
                <a:srgbClr val="000000"/>
              </a:solidFill>
              <a:latin typeface="EFGIQE+Calibri-Light"/>
              <a:cs typeface="EFGIQE+Calibri-Light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9592965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sz="4400" spc="2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Base</a:t>
            </a:r>
            <a:r>
              <a:rPr sz="4400" spc="-12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(MIB)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9008842" cy="14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contains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</a:p>
          <a:p>
            <a:pPr marL="0" marR="0" algn="l" rtl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grouping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related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</a:p>
          <a:p>
            <a:pPr marL="0" marR="0" algn="l" rtl="0">
              <a:lnSpc>
                <a:spcPts val="3413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Defines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relationship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between objects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356964"/>
            <a:ext cx="11536974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It is </a:t>
            </a:r>
            <a:r>
              <a:rPr sz="2800" spc="-44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28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database.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It is a virtual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database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compiled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39" y="3741012"/>
            <a:ext cx="4306806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 module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25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8747674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MIB</a:t>
            </a:r>
            <a:r>
              <a:rPr sz="4400" spc="-12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View</a:t>
            </a:r>
            <a:r>
              <a:rPr sz="4400" spc="28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 Access </a:t>
            </a:r>
            <a:r>
              <a:rPr sz="4400" spc="-15" dirty="0">
                <a:solidFill>
                  <a:srgbClr val="000000"/>
                </a:solidFill>
                <a:latin typeface="EFGIQE+Calibri-Light"/>
                <a:cs typeface="EFGIQE+Calibri-Light"/>
              </a:rPr>
              <a:t>of</a:t>
            </a:r>
            <a:r>
              <a:rPr sz="4400" spc="2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Object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11370677" cy="94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managed object has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attributes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–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</a:p>
          <a:p>
            <a:pPr marL="0" marR="0" algn="l" rtl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680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several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performed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objects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846170"/>
            <a:ext cx="11372698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680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user (manager) can view and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perform</a:t>
            </a:r>
            <a:r>
              <a:rPr sz="2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only certain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39" y="3229928"/>
            <a:ext cx="7631498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object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invoking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3741012"/>
            <a:ext cx="11262900" cy="93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680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view of object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attributes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perceives is the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MIB</a:t>
            </a:r>
            <a:r>
              <a:rPr sz="2800" b="1" spc="18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view</a:t>
            </a:r>
          </a:p>
          <a:p>
            <a:pPr marL="0" marR="0" algn="l" rtl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680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 user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perform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the </a:t>
            </a:r>
            <a:r>
              <a:rPr sz="28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MIB</a:t>
            </a:r>
            <a:r>
              <a:rPr sz="2800" b="1" spc="14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access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26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61982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70" y="649154"/>
            <a:ext cx="11095344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33" dirty="0">
                <a:solidFill>
                  <a:srgbClr val="000000"/>
                </a:solidFill>
                <a:latin typeface="EFGIQE+Calibri-Light"/>
                <a:cs typeface="EFGIQE+Calibri-Light"/>
              </a:rPr>
              <a:t>Data</a:t>
            </a:r>
            <a:r>
              <a:rPr sz="4400" spc="37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Base / </a:t>
            </a:r>
            <a:r>
              <a:rPr sz="4400" spc="-14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sz="4400" spc="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Base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07339" y="2066634"/>
            <a:ext cx="1009293" cy="4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35191" y="2144865"/>
            <a:ext cx="688967" cy="4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450" spc="10" dirty="0">
                <a:solidFill>
                  <a:srgbClr val="000000"/>
                </a:solidFill>
                <a:latin typeface="NJUEHM+ArialMT"/>
                <a:cs typeface="NJUEHM+ArialMT"/>
              </a:rPr>
              <a:t>MDB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41066" y="2144865"/>
            <a:ext cx="606440" cy="4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MIB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4908" y="2970274"/>
            <a:ext cx="3109465" cy="725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4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145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0000"/>
                </a:solidFill>
                <a:latin typeface="Calibri"/>
                <a:cs typeface="Calibri"/>
              </a:rPr>
              <a:t>Management Database</a:t>
            </a:r>
          </a:p>
          <a:p>
            <a:pPr marL="0" marR="0">
              <a:lnSpc>
                <a:spcPts val="1753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alibri"/>
                <a:cs typeface="Calibri"/>
              </a:rPr>
              <a:t>MIB Management Information Base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05522" y="3707755"/>
            <a:ext cx="1341851" cy="502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4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alibri"/>
                <a:cs typeface="Calibri"/>
              </a:rPr>
              <a:t>Agent process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66562" y="4014695"/>
            <a:ext cx="1690846" cy="4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Managed objects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81189" y="5586288"/>
            <a:ext cx="5837714" cy="502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4"/>
              </a:lnSpc>
              <a:spcBef>
                <a:spcPts val="0"/>
              </a:spcBef>
              <a:spcAft>
                <a:spcPts val="0"/>
              </a:spcAft>
            </a:pPr>
            <a:r>
              <a:rPr sz="145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3.6 Network Configuration with Data and Information Base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27</a:t>
            </a: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11094973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33" dirty="0">
                <a:solidFill>
                  <a:srgbClr val="000000"/>
                </a:solidFill>
                <a:latin typeface="EFGIQE+Calibri-Light"/>
                <a:cs typeface="EFGIQE+Calibri-Light"/>
              </a:rPr>
              <a:t>Data</a:t>
            </a:r>
            <a:r>
              <a:rPr sz="4400" spc="37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Base / </a:t>
            </a:r>
            <a:r>
              <a:rPr sz="4400" spc="-14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 Base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600846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Distinction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278360"/>
            <a:ext cx="9793053" cy="75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MDB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database; e.g.,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Oracle, Sybase</a:t>
            </a:r>
          </a:p>
          <a:p>
            <a:pPr marL="0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MIB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virtual database;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schema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compiled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management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120200"/>
            <a:ext cx="11685039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 NMS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automatically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discover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managed object, such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 a hub,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239" y="3504792"/>
            <a:ext cx="4634262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added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4015332"/>
            <a:ext cx="10686084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NMS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identify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 hub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after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MIB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239" y="4399090"/>
            <a:ext cx="8262284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schema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hub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compiled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NMS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28</a:t>
            </a: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2957241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6817046" cy="2483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</a:p>
          <a:p>
            <a:pPr marL="0" marR="0" algn="l" rtl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Models</a:t>
            </a:r>
          </a:p>
          <a:p>
            <a:pPr marL="0" marR="0" algn="l" rtl="0">
              <a:lnSpc>
                <a:spcPts val="3413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communication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protocols</a:t>
            </a:r>
          </a:p>
          <a:p>
            <a:pPr marL="0" marR="0" algn="l" rtl="0">
              <a:lnSpc>
                <a:spcPts val="3413"/>
              </a:lnSpc>
              <a:spcBef>
                <a:spcPts val="60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ASN.1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language</a:t>
            </a:r>
          </a:p>
          <a:p>
            <a:pPr marL="0" marR="0" algn="l" rtl="0">
              <a:lnSpc>
                <a:spcPts val="3413"/>
              </a:lnSpc>
              <a:spcBef>
                <a:spcPts val="61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Basic encoding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rule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4379278"/>
            <a:ext cx="6059618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84381" y="6446816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562610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Managed Object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4306462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Managed objects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be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278360"/>
            <a:ext cx="6084495" cy="1832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elements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(hardware,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system)</a:t>
            </a:r>
          </a:p>
          <a:p>
            <a:pPr marL="457200" marR="0" algn="l" rtl="0">
              <a:lnSpc>
                <a:spcPts val="2446"/>
              </a:lnSpc>
              <a:spcBef>
                <a:spcPts val="3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Hubs, bridges, </a:t>
            </a: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routers,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transmission</a:t>
            </a:r>
            <a:r>
              <a:rPr sz="20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facilities</a:t>
            </a:r>
          </a:p>
          <a:p>
            <a:pPr marL="0" marR="0" algn="l" rtl="0">
              <a:lnSpc>
                <a:spcPts val="2929"/>
              </a:lnSpc>
              <a:spcBef>
                <a:spcPts val="5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Software (non-physical)</a:t>
            </a:r>
          </a:p>
          <a:p>
            <a:pPr marL="457200" marR="0" algn="l" rtl="0">
              <a:lnSpc>
                <a:spcPts val="2446"/>
              </a:lnSpc>
              <a:spcBef>
                <a:spcPts val="37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Programs,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algorithms</a:t>
            </a:r>
          </a:p>
          <a:p>
            <a:pPr marL="0" marR="0" algn="l" rtl="0">
              <a:lnSpc>
                <a:spcPts val="2929"/>
              </a:lnSpc>
              <a:spcBef>
                <a:spcPts val="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Administrative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4294" y="4138535"/>
            <a:ext cx="641285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Contact person, name of group of objects (IP group)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29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920318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sz="4400" spc="2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89" dirty="0">
                <a:solidFill>
                  <a:srgbClr val="000000"/>
                </a:solidFill>
                <a:latin typeface="EFGIQE+Calibri-Light"/>
                <a:cs typeface="EFGIQE+Calibri-Light"/>
              </a:rPr>
              <a:t>Tree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6015" y="1735524"/>
            <a:ext cx="919857" cy="72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Calibri"/>
                <a:cs typeface="Calibri"/>
              </a:rPr>
              <a:t>Root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5386" y="2543136"/>
            <a:ext cx="1161098" cy="234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Calibri"/>
                <a:cs typeface="Calibri"/>
              </a:rPr>
              <a:t>Level 1</a:t>
            </a:r>
          </a:p>
          <a:p>
            <a:pPr marL="0" marR="0">
              <a:lnSpc>
                <a:spcPts val="2586"/>
              </a:lnSpc>
              <a:spcBef>
                <a:spcPts val="3722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Calibri"/>
                <a:cs typeface="Calibri"/>
              </a:rPr>
              <a:t>Level 2</a:t>
            </a:r>
          </a:p>
          <a:p>
            <a:pPr marL="0" marR="0">
              <a:lnSpc>
                <a:spcPts val="2586"/>
              </a:lnSpc>
              <a:spcBef>
                <a:spcPts val="3772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Calibri"/>
                <a:cs typeface="Calibri"/>
              </a:rPr>
              <a:t>Level 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1113" y="5437008"/>
            <a:ext cx="8829135" cy="72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6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3.7</a:t>
            </a:r>
            <a:r>
              <a:rPr sz="2100" b="1" spc="484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21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Generic Representation </a:t>
            </a:r>
            <a:r>
              <a:rPr sz="2100" b="1" spc="10" dirty="0">
                <a:solidFill>
                  <a:srgbClr val="000000"/>
                </a:solidFill>
                <a:latin typeface="EIJFKD+CALIBRI,Bold"/>
                <a:cs typeface="EIJFKD+CALIBRI,Bold"/>
              </a:rPr>
              <a:t>of</a:t>
            </a:r>
            <a:r>
              <a:rPr sz="21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2100" b="1" spc="10" dirty="0">
                <a:solidFill>
                  <a:srgbClr val="000000"/>
                </a:solidFill>
                <a:latin typeface="EIJFKD+CALIBRI,Bold"/>
                <a:cs typeface="EIJFKD+CALIBRI,Bold"/>
              </a:rPr>
              <a:t>Management</a:t>
            </a:r>
            <a:r>
              <a:rPr sz="21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 Information Tree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9639" y="649154"/>
            <a:ext cx="8933632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OSI Management</a:t>
            </a:r>
            <a:r>
              <a:rPr sz="4400" spc="12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EFGIQE+Calibri-Light"/>
                <a:cs typeface="EFGIQE+Calibri-Light"/>
              </a:rPr>
              <a:t>Information</a:t>
            </a:r>
            <a:r>
              <a:rPr sz="4400" spc="1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88" dirty="0">
                <a:solidFill>
                  <a:srgbClr val="000000"/>
                </a:solidFill>
                <a:latin typeface="EFGIQE+Calibri-Light"/>
                <a:cs typeface="EFGIQE+Calibri-Light"/>
              </a:rPr>
              <a:t>Tree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6271890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iso</a:t>
            </a:r>
            <a:r>
              <a:rPr sz="2800" spc="15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International Standards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Organization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39" y="2207614"/>
            <a:ext cx="6566720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itu</a:t>
            </a:r>
            <a:r>
              <a:rPr sz="2800" spc="17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Telecommunications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Union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2591662"/>
            <a:ext cx="4391539" cy="93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dod</a:t>
            </a:r>
            <a:r>
              <a:rPr sz="2800" spc="3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Department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Defense</a:t>
            </a:r>
          </a:p>
          <a:p>
            <a:pPr marL="0" marR="0" algn="l" rtl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Designation: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87094" y="3557250"/>
            <a:ext cx="1166154" cy="115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iso</a:t>
            </a:r>
          </a:p>
          <a:p>
            <a:pPr marL="0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org</a:t>
            </a:r>
          </a:p>
          <a:p>
            <a:pPr marL="0" marR="0" algn="l" rtl="0">
              <a:lnSpc>
                <a:spcPts val="2932"/>
              </a:lnSpc>
              <a:spcBef>
                <a:spcPts val="16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58694" y="3557250"/>
            <a:ext cx="1075156" cy="1155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1.3</a:t>
            </a:r>
          </a:p>
          <a:p>
            <a:pPr marL="0" marR="0" algn="l" rtl="0">
              <a:lnSpc>
                <a:spcPts val="2932"/>
              </a:lnSpc>
              <a:spcBef>
                <a:spcPts val="16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1.3.6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87094" y="4735683"/>
            <a:ext cx="2673655" cy="35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  <a:r>
              <a:rPr sz="2400" spc="6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1.3.6.1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106657" y="6446816"/>
            <a:ext cx="38371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31</a:t>
            </a: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973924" y="1793893"/>
          <a:ext cx="4408488" cy="4206875"/>
        </p:xfrm>
        <a:graphic>
          <a:graphicData uri="http://schemas.openxmlformats.org/presentationml/2006/ole">
            <p:oleObj spid="_x0000_s2050" name="VISIO" r:id="rId3" imgW="4408932" imgH="4206240" progId="Visio.Drawing.4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04858" y="-24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10637884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1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 Communication</a:t>
            </a:r>
            <a:r>
              <a:rPr sz="4400" spc="12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96368" y="2706437"/>
            <a:ext cx="2627023" cy="59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Operations / Requests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28003" y="3395580"/>
            <a:ext cx="1248972" cy="59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4166" y="3395580"/>
            <a:ext cx="1491435" cy="59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Responses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82022" y="3395580"/>
            <a:ext cx="942837" cy="59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86813" y="3946837"/>
            <a:ext cx="2333141" cy="87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Network Elements /</a:t>
            </a:r>
          </a:p>
          <a:p>
            <a:pPr marL="95461" marR="0">
              <a:lnSpc>
                <a:spcPts val="2020"/>
              </a:lnSpc>
              <a:spcBef>
                <a:spcPts val="1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Managed Objects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89925" y="4084666"/>
            <a:ext cx="1580777" cy="59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Applications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24161" y="4084666"/>
            <a:ext cx="2371597" cy="59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JUEHM+ArialMT"/>
                <a:cs typeface="NJUEHM+ArialMT"/>
              </a:rPr>
              <a:t>Notifications / Traps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71164" y="5337331"/>
            <a:ext cx="6396782" cy="6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3.11</a:t>
            </a:r>
            <a:r>
              <a:rPr sz="1800" b="1" spc="41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Management Message Communication Model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32</a:t>
            </a:r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61982" y="25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845989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67" dirty="0">
                <a:solidFill>
                  <a:srgbClr val="000000"/>
                </a:solidFill>
                <a:latin typeface="EFGIQE+Calibri-Light"/>
                <a:cs typeface="EFGIQE+Calibri-Light"/>
              </a:rPr>
              <a:t>Transfer</a:t>
            </a:r>
            <a:r>
              <a:rPr sz="4400" spc="44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27" dirty="0">
                <a:solidFill>
                  <a:srgbClr val="000000"/>
                </a:solidFill>
                <a:latin typeface="EFGIQE+Calibri-Light"/>
                <a:cs typeface="EFGIQE+Calibri-Light"/>
              </a:rPr>
              <a:t>Protocols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2228" y="1929131"/>
            <a:ext cx="1003823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2656" y="1929131"/>
            <a:ext cx="3346722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Operations / Requests / Responses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48660" y="1929131"/>
            <a:ext cx="757990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09005" y="2149983"/>
            <a:ext cx="1270272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Applications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33269" y="2149983"/>
            <a:ext cx="1905291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Traps / Notifications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92569" y="2149983"/>
            <a:ext cx="1270271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Applications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65658" y="3060998"/>
            <a:ext cx="1556972" cy="92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569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Manager</a:t>
            </a:r>
          </a:p>
          <a:p>
            <a:pPr marL="0" marR="0">
              <a:lnSpc>
                <a:spcPts val="1620"/>
              </a:lnSpc>
              <a:spcBef>
                <a:spcPts val="168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Communication</a:t>
            </a:r>
          </a:p>
          <a:p>
            <a:pPr marL="338050" marR="0">
              <a:lnSpc>
                <a:spcPts val="1620"/>
              </a:lnSpc>
              <a:spcBef>
                <a:spcPts val="118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Module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49237" y="3060998"/>
            <a:ext cx="1556972" cy="92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422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Agent</a:t>
            </a:r>
          </a:p>
          <a:p>
            <a:pPr marL="0" marR="0">
              <a:lnSpc>
                <a:spcPts val="1620"/>
              </a:lnSpc>
              <a:spcBef>
                <a:spcPts val="168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Communication</a:t>
            </a:r>
          </a:p>
          <a:p>
            <a:pPr marL="337973" marR="0">
              <a:lnSpc>
                <a:spcPts val="1620"/>
              </a:lnSpc>
              <a:spcBef>
                <a:spcPts val="118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Module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81824" y="3171424"/>
            <a:ext cx="1608087" cy="702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SNMP (Internet)</a:t>
            </a:r>
          </a:p>
          <a:p>
            <a:pPr marL="189725" marR="0">
              <a:lnSpc>
                <a:spcPts val="1620"/>
              </a:lnSpc>
              <a:spcBef>
                <a:spcPts val="168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CMIP (OSI)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02968" y="4413717"/>
            <a:ext cx="2922017" cy="702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6681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UDP / IP (Internet)</a:t>
            </a:r>
          </a:p>
          <a:p>
            <a:pPr marL="0" marR="0">
              <a:lnSpc>
                <a:spcPts val="1620"/>
              </a:lnSpc>
              <a:spcBef>
                <a:spcPts val="168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OSI Lower Layer Profiles (OSI)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09309" y="4524143"/>
            <a:ext cx="1669662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Transport Layers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392858" y="4524143"/>
            <a:ext cx="1669661" cy="4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NJUEHM+ArialMT"/>
                <a:cs typeface="NJUEHM+ArialMT"/>
              </a:rPr>
              <a:t>Transport Layers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1320" y="5550722"/>
            <a:ext cx="1549043" cy="501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alibri"/>
                <a:cs typeface="Calibri"/>
              </a:rPr>
              <a:t>Physical Medium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18503" y="5976425"/>
            <a:ext cx="6189417" cy="58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3.12 Management Communication Transfer Protocols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106657" y="6446816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33</a:t>
            </a:r>
          </a:p>
        </p:txBody>
      </p:sp>
      <p:sp>
        <p:nvSpPr>
          <p:cNvPr id="19" name="عنصر نائب لرقم الشريحة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3083755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Standards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9172627" cy="14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organizations</a:t>
            </a:r>
          </a:p>
          <a:p>
            <a:pPr marL="0" marR="0" algn="l" rtl="0">
              <a:lnSpc>
                <a:spcPts val="3413"/>
              </a:lnSpc>
              <a:spcBef>
                <a:spcPts val="67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  <a:r>
              <a:rPr sz="28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transport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layers</a:t>
            </a:r>
          </a:p>
          <a:p>
            <a:pPr marL="0" marR="0" algn="l" rtl="0">
              <a:lnSpc>
                <a:spcPts val="3413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  <a:r>
              <a:rPr sz="28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management (application)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layer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84381" y="6446816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9639" y="649154"/>
            <a:ext cx="10998630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68" dirty="0">
                <a:solidFill>
                  <a:srgbClr val="000000"/>
                </a:solidFill>
                <a:latin typeface="EFGIQE+Calibri-Light"/>
                <a:cs typeface="EFGIQE+Calibri-Light"/>
              </a:rPr>
              <a:t>Table</a:t>
            </a:r>
            <a:r>
              <a:rPr sz="4400" spc="7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3.1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Network</a:t>
            </a:r>
            <a:r>
              <a:rPr sz="4400" spc="1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4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Standards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86414"/>
            <a:ext cx="1485354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QLJUCK+Arial-BoldMT"/>
                <a:cs typeface="QLJUCK+Arial-BoldMT"/>
              </a:rPr>
              <a:t>Standard</a:t>
            </a:r>
            <a:endParaRPr sz="2000" b="1" u="sng" dirty="0">
              <a:solidFill>
                <a:srgbClr val="000000"/>
              </a:solidFill>
              <a:latin typeface="QLJUCK+Arial-BoldMT"/>
              <a:cs typeface="QLJUCK+Arial-Bold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9194" y="1886414"/>
            <a:ext cx="236098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spc="-1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Notable</a:t>
            </a:r>
            <a:r>
              <a:rPr sz="2400" b="1" u="sng" spc="-11" smtClean="0">
                <a:solidFill>
                  <a:srgbClr val="000000"/>
                </a:solidFill>
                <a:latin typeface="QLJUCK+Arial-BoldMT"/>
                <a:cs typeface="QLJUCK+Arial-BoldMT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QLJUCK+Arial-BoldMT"/>
                <a:cs typeface="QLJUCK+Arial-BoldMT"/>
              </a:rPr>
              <a:t>Points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1026" y="2285992"/>
            <a:ext cx="152641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NJUEHM+ArialMT"/>
                <a:cs typeface="NJUEHM+ArialMT"/>
              </a:rPr>
              <a:t>OSI/CMIP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49194" y="2283311"/>
            <a:ext cx="8442155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1.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International</a:t>
            </a:r>
            <a:r>
              <a:rPr sz="2000" spc="-3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standard</a:t>
            </a:r>
            <a:r>
              <a:rPr sz="2000" spc="-4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(ISO/OSI)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2.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  <a:r>
              <a:rPr sz="2000" spc="-43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of</a:t>
            </a:r>
            <a:r>
              <a:rPr sz="2000" spc="-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data</a:t>
            </a:r>
            <a:r>
              <a:rPr sz="2000" spc="-1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communications</a:t>
            </a:r>
            <a:r>
              <a:rPr sz="2000" spc="-49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network</a:t>
            </a:r>
            <a:r>
              <a:rPr sz="2000" spc="-23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-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LAN and</a:t>
            </a:r>
            <a:r>
              <a:rPr sz="2000" spc="-15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spc="-30" dirty="0">
                <a:solidFill>
                  <a:srgbClr val="000000"/>
                </a:solidFill>
                <a:latin typeface="NJUEHM+ArialMT"/>
                <a:cs typeface="NJUEHM+ArialMT"/>
              </a:rPr>
              <a:t>WAN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3.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Deals</a:t>
            </a:r>
            <a:r>
              <a:rPr sz="2000" spc="-12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with</a:t>
            </a:r>
            <a:r>
              <a:rPr sz="2000" spc="-1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all 7 layers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49194" y="3197435"/>
            <a:ext cx="6037240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4.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Most</a:t>
            </a:r>
            <a:r>
              <a:rPr sz="2000" spc="-3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complete</a:t>
            </a:r>
          </a:p>
          <a:p>
            <a:pPr marL="0" marR="0" algn="l" rtl="0">
              <a:lnSpc>
                <a:spcPts val="2238"/>
              </a:lnSpc>
              <a:spcBef>
                <a:spcPts val="1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5.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Object</a:t>
            </a:r>
            <a:r>
              <a:rPr sz="2000" spc="-3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oriented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6.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Well</a:t>
            </a:r>
            <a:r>
              <a:rPr sz="2000" spc="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structured</a:t>
            </a:r>
            <a:r>
              <a:rPr sz="2000" spc="-4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layered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7.</a:t>
            </a:r>
            <a:r>
              <a:rPr sz="2000" spc="-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Consumes</a:t>
            </a:r>
            <a:r>
              <a:rPr sz="2000" spc="-36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large</a:t>
            </a:r>
            <a:r>
              <a:rPr sz="2000" spc="-15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resource</a:t>
            </a:r>
            <a:r>
              <a:rPr sz="2000" spc="-46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in implementation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39" y="4508329"/>
            <a:ext cx="10417141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NJUEHM+ArialMT"/>
                <a:cs typeface="NJUEHM+ArialMT"/>
              </a:rPr>
              <a:t>SNMP/Internet</a:t>
            </a:r>
            <a:r>
              <a:rPr sz="2000" spc="2212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1.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Industry</a:t>
            </a:r>
            <a:r>
              <a:rPr sz="2000" spc="-4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standard</a:t>
            </a:r>
            <a:r>
              <a:rPr sz="2000" spc="-3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>
                <a:solidFill>
                  <a:srgbClr val="000000"/>
                </a:solidFill>
                <a:latin typeface="NJUEHM+ArialMT"/>
                <a:cs typeface="NJUEHM+ArialMT"/>
              </a:rPr>
              <a:t>(</a:t>
            </a:r>
            <a:r>
              <a:rPr sz="2000" smtClean="0">
                <a:solidFill>
                  <a:srgbClr val="000000"/>
                </a:solidFill>
                <a:latin typeface="NJUEHM+ArialMT"/>
                <a:cs typeface="NJUEHM+ArialMT"/>
              </a:rPr>
              <a:t>IETF</a:t>
            </a:r>
            <a:r>
              <a:rPr lang="en-US" sz="2000" dirty="0" smtClean="0">
                <a:solidFill>
                  <a:srgbClr val="000000"/>
                </a:solidFill>
                <a:latin typeface="NJUEHM+ArialMT"/>
                <a:cs typeface="NJUEHM+ArialMT"/>
              </a:rPr>
              <a:t>)</a:t>
            </a:r>
            <a:endParaRPr sz="2000" dirty="0">
              <a:solidFill>
                <a:srgbClr val="000000"/>
              </a:solidFill>
              <a:latin typeface="NJUEHM+ArialMT"/>
              <a:cs typeface="NJUEHM+ArialMT"/>
            </a:endParaRPr>
          </a:p>
          <a:p>
            <a:pPr marL="2019554" marR="0" algn="l" rtl="0">
              <a:lnSpc>
                <a:spcPts val="2238"/>
              </a:lnSpc>
              <a:spcBef>
                <a:spcPts val="22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2.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Originally</a:t>
            </a:r>
            <a:r>
              <a:rPr sz="2000" spc="-2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intended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for</a:t>
            </a:r>
            <a:r>
              <a:rPr sz="2000" spc="-15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  <a:r>
              <a:rPr sz="2000" spc="-56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of Internet</a:t>
            </a:r>
            <a:r>
              <a:rPr sz="2000" spc="-4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components,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49194" y="5118586"/>
            <a:ext cx="7984075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891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currently</a:t>
            </a:r>
            <a:r>
              <a:rPr sz="2000" spc="-3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adopted</a:t>
            </a:r>
            <a:r>
              <a:rPr sz="2000" spc="-3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for</a:t>
            </a:r>
            <a:r>
              <a:rPr sz="2000" spc="-2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spc="-31" dirty="0">
                <a:solidFill>
                  <a:srgbClr val="000000"/>
                </a:solidFill>
                <a:latin typeface="NJUEHM+ArialMT"/>
                <a:cs typeface="NJUEHM+ArialMT"/>
              </a:rPr>
              <a:t>WAN</a:t>
            </a:r>
            <a:r>
              <a:rPr sz="2000" spc="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telecommunication</a:t>
            </a:r>
            <a:r>
              <a:rPr sz="2000" spc="-43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systems</a:t>
            </a:r>
          </a:p>
          <a:p>
            <a:pPr marL="0" marR="0" algn="l" rtl="0">
              <a:lnSpc>
                <a:spcPts val="2238"/>
              </a:lnSpc>
              <a:spcBef>
                <a:spcPts val="16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3.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Easy</a:t>
            </a:r>
            <a:r>
              <a:rPr sz="2000" spc="-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to implement</a:t>
            </a:r>
          </a:p>
          <a:p>
            <a:pPr marL="0" marR="0" algn="l" rtl="0">
              <a:lnSpc>
                <a:spcPts val="2241"/>
              </a:lnSpc>
              <a:spcBef>
                <a:spcPts val="1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4.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Most</a:t>
            </a:r>
            <a:r>
              <a:rPr sz="2000" spc="-3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widely implemented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84381" y="6446816"/>
            <a:ext cx="305996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9639" y="649154"/>
            <a:ext cx="10998630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68" dirty="0">
                <a:solidFill>
                  <a:srgbClr val="000000"/>
                </a:solidFill>
                <a:latin typeface="EFGIQE+Calibri-Light"/>
                <a:cs typeface="EFGIQE+Calibri-Light"/>
              </a:rPr>
              <a:t>Table</a:t>
            </a:r>
            <a:r>
              <a:rPr sz="4400" spc="7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3.1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Network</a:t>
            </a:r>
            <a:r>
              <a:rPr sz="4400" spc="15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Management</a:t>
            </a:r>
            <a:r>
              <a:rPr sz="4400" spc="14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Standards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5274" y="1886414"/>
            <a:ext cx="442915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Standard</a:t>
            </a:r>
            <a:r>
              <a:rPr sz="2400" b="1" u="sng" spc="2297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Notable </a:t>
            </a:r>
            <a:r>
              <a:rPr sz="2400" b="1" u="sng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Points</a:t>
            </a:r>
            <a:endParaRPr sz="2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639" y="2283311"/>
            <a:ext cx="93226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TMN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95473" y="2283311"/>
            <a:ext cx="41708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1.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International</a:t>
            </a:r>
            <a:r>
              <a:rPr sz="2000" spc="-3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standard</a:t>
            </a:r>
            <a:r>
              <a:rPr sz="2000" spc="-4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(ITU-T)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95473" y="2588111"/>
            <a:ext cx="9089132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2.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  <a:r>
              <a:rPr sz="2000" spc="-43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of</a:t>
            </a:r>
            <a:r>
              <a:rPr sz="2000" spc="-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telecommunications</a:t>
            </a:r>
            <a:r>
              <a:rPr sz="2000" spc="-49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network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3.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Based</a:t>
            </a:r>
            <a:r>
              <a:rPr sz="2000" spc="-12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on</a:t>
            </a:r>
            <a:r>
              <a:rPr sz="2000" spc="-12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OSI</a:t>
            </a:r>
            <a:r>
              <a:rPr sz="2000" spc="-25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network</a:t>
            </a:r>
            <a:r>
              <a:rPr sz="2000" spc="-36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  <a:r>
              <a:rPr sz="2000" spc="-43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framework</a:t>
            </a:r>
          </a:p>
          <a:p>
            <a:pPr marL="0" marR="0" algn="l" rtl="0">
              <a:lnSpc>
                <a:spcPts val="2241"/>
              </a:lnSpc>
              <a:spcBef>
                <a:spcPts val="22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4.</a:t>
            </a:r>
            <a:r>
              <a:rPr sz="2000" spc="-119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Addresses</a:t>
            </a:r>
            <a:r>
              <a:rPr sz="2000" spc="-41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both</a:t>
            </a:r>
            <a:r>
              <a:rPr sz="2000" spc="-2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network</a:t>
            </a:r>
            <a:r>
              <a:rPr sz="2000" spc="-3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and</a:t>
            </a:r>
            <a:r>
              <a:rPr sz="2000" spc="-1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administrative</a:t>
            </a:r>
            <a:r>
              <a:rPr sz="2000" spc="-25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aspects</a:t>
            </a:r>
            <a:r>
              <a:rPr sz="2000" spc="-3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of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3594205"/>
            <a:ext cx="96097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IEEE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95473" y="3594205"/>
            <a:ext cx="5423942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1.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IEEE standards</a:t>
            </a:r>
            <a:r>
              <a:rPr sz="2000" spc="-4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adopted</a:t>
            </a:r>
            <a:r>
              <a:rPr sz="2000" spc="-3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internationally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2.</a:t>
            </a:r>
            <a:r>
              <a:rPr sz="2000" spc="-119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Addresses</a:t>
            </a:r>
            <a:r>
              <a:rPr sz="2000" spc="-49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LAN and</a:t>
            </a:r>
            <a:r>
              <a:rPr sz="2000" spc="-12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</a:t>
            </a:r>
            <a:r>
              <a:rPr sz="2000" spc="-1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</a:p>
          <a:p>
            <a:pPr marL="0" marR="0" algn="l" rtl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3.</a:t>
            </a:r>
            <a:r>
              <a:rPr sz="2000" spc="-119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Adopts</a:t>
            </a:r>
            <a:r>
              <a:rPr sz="2000" spc="-27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OSI</a:t>
            </a:r>
            <a:r>
              <a:rPr sz="2000" spc="-25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standards</a:t>
            </a:r>
            <a:r>
              <a:rPr sz="2000" spc="-34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significantly</a:t>
            </a:r>
          </a:p>
          <a:p>
            <a:pPr marL="0" marR="0" algn="l" rtl="0">
              <a:lnSpc>
                <a:spcPts val="2241"/>
              </a:lnSpc>
              <a:spcBef>
                <a:spcPts val="1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4.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Deals</a:t>
            </a:r>
            <a:r>
              <a:rPr sz="2000" spc="-1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with</a:t>
            </a:r>
            <a:r>
              <a:rPr sz="2000" spc="-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first</a:t>
            </a:r>
            <a:r>
              <a:rPr sz="2000" spc="-20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two</a:t>
            </a:r>
            <a:r>
              <a:rPr sz="2000" spc="-18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layers of</a:t>
            </a:r>
            <a:r>
              <a:rPr sz="2000" spc="-23" dirty="0">
                <a:solidFill>
                  <a:srgbClr val="000000"/>
                </a:solidFill>
                <a:latin typeface="NJUEHM+ArialMT"/>
                <a:cs typeface="NJUEHM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NJUEHM+ArialMT"/>
                <a:cs typeface="NJUEHM+ArialMT"/>
              </a:rPr>
              <a:t>OSI RM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84381" y="6446816"/>
            <a:ext cx="305996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146042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OSI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0116" y="2306723"/>
            <a:ext cx="2052798" cy="106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442" marR="0">
              <a:lnSpc>
                <a:spcPts val="24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Network</a:t>
            </a:r>
          </a:p>
          <a:p>
            <a:pPr marL="0" marR="0">
              <a:lnSpc>
                <a:spcPts val="2458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3902" y="3981131"/>
            <a:ext cx="2006058" cy="106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Organization</a:t>
            </a:r>
          </a:p>
          <a:p>
            <a:pPr marL="412317" marR="0">
              <a:lnSpc>
                <a:spcPts val="2458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8546" y="3981131"/>
            <a:ext cx="1819237" cy="106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Information</a:t>
            </a:r>
          </a:p>
          <a:p>
            <a:pPr marL="318836" marR="0">
              <a:lnSpc>
                <a:spcPts val="2458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24562" y="3981131"/>
            <a:ext cx="2363575" cy="106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Communication</a:t>
            </a:r>
          </a:p>
          <a:p>
            <a:pPr marL="591024" marR="0">
              <a:lnSpc>
                <a:spcPts val="2458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24958" y="3981131"/>
            <a:ext cx="1710451" cy="106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Functional</a:t>
            </a:r>
          </a:p>
          <a:p>
            <a:pPr marL="264490" marR="0">
              <a:lnSpc>
                <a:spcPts val="2458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JUEHM+ArialMT"/>
                <a:cs typeface="NJUEHM+ArialMT"/>
              </a:rPr>
              <a:t>Model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88795" y="5286590"/>
            <a:ext cx="5956410" cy="76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Figure 3.1</a:t>
            </a:r>
            <a:r>
              <a:rPr sz="2200" b="1" spc="501" dirty="0">
                <a:solidFill>
                  <a:srgbClr val="000000"/>
                </a:solidFill>
                <a:latin typeface="EIJFKD+CALIBRI,Bold"/>
                <a:cs typeface="EIJFKD+CALIBRI,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EIJFKD+CALIBRI,Bold"/>
                <a:cs typeface="EIJFKD+CALIBRI,Bold"/>
              </a:rPr>
              <a:t>OSl Network Management Model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84381" y="6446816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1463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145840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OSI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259172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Organization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278360"/>
            <a:ext cx="5310417" cy="115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</a:p>
          <a:p>
            <a:pPr marL="0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of components</a:t>
            </a:r>
          </a:p>
          <a:p>
            <a:pPr marL="0" marR="0" algn="l" rtl="0">
              <a:lnSpc>
                <a:spcPts val="2932"/>
              </a:lnSpc>
              <a:spcBef>
                <a:spcPts val="1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Relationships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513936"/>
            <a:ext cx="2474037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7094" y="3967205"/>
            <a:ext cx="6526059" cy="1832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Structure of management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(SMI)</a:t>
            </a:r>
          </a:p>
          <a:p>
            <a:pPr marL="457200" marR="0" algn="l" rtl="0">
              <a:lnSpc>
                <a:spcPts val="2449"/>
              </a:lnSpc>
              <a:spcBef>
                <a:spcPts val="37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Syntax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and semantics</a:t>
            </a:r>
          </a:p>
          <a:p>
            <a:pPr marL="0" marR="0" algn="l" rtl="0">
              <a:lnSpc>
                <a:spcPts val="2929"/>
              </a:lnSpc>
              <a:spcBef>
                <a:spcPts val="6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Management information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base (MIB)</a:t>
            </a:r>
          </a:p>
          <a:p>
            <a:pPr marL="457200" marR="0" algn="l" rtl="0">
              <a:lnSpc>
                <a:spcPts val="2446"/>
              </a:lnSpc>
              <a:spcBef>
                <a:spcPts val="3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Organization of management information</a:t>
            </a:r>
          </a:p>
          <a:p>
            <a:pPr marL="0" marR="0" algn="l" rtl="0">
              <a:lnSpc>
                <a:spcPts val="2929"/>
              </a:lnSpc>
              <a:spcBef>
                <a:spcPts val="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Object-oriented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84381" y="6446816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7145840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OSI </a:t>
            </a:r>
            <a:r>
              <a:rPr sz="4400" spc="-11" dirty="0">
                <a:solidFill>
                  <a:srgbClr val="000000"/>
                </a:solidFill>
                <a:latin typeface="EFGIQE+Calibri-Light"/>
                <a:cs typeface="EFGIQE+Calibri-Light"/>
              </a:rPr>
              <a:t>Architecture</a:t>
            </a:r>
            <a:r>
              <a:rPr sz="4400" spc="-10" dirty="0">
                <a:solidFill>
                  <a:srgbClr val="000000"/>
                </a:solidFill>
                <a:latin typeface="EFGIQE+Calibri-Light"/>
                <a:cs typeface="EFGIQE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EFGIQE+Calibri-Light"/>
                <a:cs typeface="EFGIQE+Calibri-Light"/>
              </a:rPr>
              <a:t>and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2895"/>
            <a:ext cx="3049472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Communication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278360"/>
            <a:ext cx="6936422" cy="1252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454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  <a:r>
              <a:rPr sz="24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syntax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with bidirectional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messages</a:t>
            </a:r>
          </a:p>
          <a:p>
            <a:pPr marL="457454" marR="0" algn="l" rtl="0">
              <a:lnSpc>
                <a:spcPts val="2929"/>
              </a:lnSpc>
              <a:spcBef>
                <a:spcPts val="1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  <a:r>
              <a:rPr sz="24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structure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(PDU)</a:t>
            </a:r>
          </a:p>
          <a:p>
            <a:pPr marL="0" marR="0" algn="l" rtl="0">
              <a:lnSpc>
                <a:spcPts val="3416"/>
              </a:lnSpc>
              <a:spcBef>
                <a:spcPts val="49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800" spc="41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7094" y="3575538"/>
            <a:ext cx="3488035" cy="175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400" spc="293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</a:p>
          <a:p>
            <a:pPr marL="457200" marR="0" algn="l" rtl="0">
              <a:lnSpc>
                <a:spcPts val="2446"/>
              </a:lnSpc>
              <a:spcBef>
                <a:spcPts val="3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Configure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</a:p>
          <a:p>
            <a:pPr marL="457200" marR="0" algn="l" rtl="0">
              <a:lnSpc>
                <a:spcPts val="2446"/>
              </a:lnSpc>
              <a:spcBef>
                <a:spcPts val="26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Monitor components</a:t>
            </a:r>
          </a:p>
          <a:p>
            <a:pPr marL="457200" marR="0" algn="l" rtl="0">
              <a:lnSpc>
                <a:spcPts val="2446"/>
              </a:lnSpc>
              <a:spcBef>
                <a:spcPts val="20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Measure performance</a:t>
            </a:r>
          </a:p>
          <a:p>
            <a:pPr marL="457200" marR="0" algn="l" rtl="0">
              <a:lnSpc>
                <a:spcPts val="2446"/>
              </a:lnSpc>
              <a:spcBef>
                <a:spcPts val="26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Secure</a:t>
            </a:r>
            <a:r>
              <a:rPr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52596" y="5326112"/>
            <a:ext cx="243017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l" rtl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AJIVL+ArialMT"/>
                <a:cs typeface="HAJIVL+ArialMT"/>
              </a:rPr>
              <a:t>•</a:t>
            </a:r>
            <a:r>
              <a:rPr sz="2000" spc="544" dirty="0">
                <a:solidFill>
                  <a:srgbClr val="000000"/>
                </a:solidFill>
                <a:latin typeface="HAJIVL+ArialMT"/>
                <a:cs typeface="HAJIVL+ArialMT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Usage accounting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84381" y="6446816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1404</Words>
  <Application>Microsoft Office PowerPoint</Application>
  <PresentationFormat>مخصص</PresentationFormat>
  <Paragraphs>382</Paragraphs>
  <Slides>34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7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3" baseType="lpstr">
      <vt:lpstr>Arial</vt:lpstr>
      <vt:lpstr>Calibri</vt:lpstr>
      <vt:lpstr>EFGIQE+Calibri-Light</vt:lpstr>
      <vt:lpstr>HAJIVL+ArialMT</vt:lpstr>
      <vt:lpstr>QLJUCK+Arial-BoldMT</vt:lpstr>
      <vt:lpstr>NJUEHM+ArialMT</vt:lpstr>
      <vt:lpstr>EIJFKD+CALIBRI,Bold</vt:lpstr>
      <vt:lpstr>Theme Office</vt:lpstr>
      <vt:lpstr>VISIO 4 Drawing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abdulrahman aljabr</dc:creator>
  <cp:lastModifiedBy>L</cp:lastModifiedBy>
  <cp:revision>34</cp:revision>
  <dcterms:modified xsi:type="dcterms:W3CDTF">2019-09-17T08:17:32Z</dcterms:modified>
</cp:coreProperties>
</file>