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notesMasterIdLst>
    <p:notesMasterId r:id="rId30"/>
  </p:notesMasterIdLst>
  <p:handoutMasterIdLst>
    <p:handoutMasterId r:id="rId31"/>
  </p:handoutMasterIdLst>
  <p:sldIdLst>
    <p:sldId id="256" r:id="rId5"/>
    <p:sldId id="271" r:id="rId6"/>
    <p:sldId id="296" r:id="rId7"/>
    <p:sldId id="298" r:id="rId8"/>
    <p:sldId id="301" r:id="rId9"/>
    <p:sldId id="343" r:id="rId10"/>
    <p:sldId id="344" r:id="rId11"/>
    <p:sldId id="329" r:id="rId12"/>
    <p:sldId id="331" r:id="rId13"/>
    <p:sldId id="330" r:id="rId14"/>
    <p:sldId id="309" r:id="rId15"/>
    <p:sldId id="346" r:id="rId16"/>
    <p:sldId id="345" r:id="rId17"/>
    <p:sldId id="335" r:id="rId18"/>
    <p:sldId id="337" r:id="rId19"/>
    <p:sldId id="336" r:id="rId20"/>
    <p:sldId id="338" r:id="rId21"/>
    <p:sldId id="339" r:id="rId22"/>
    <p:sldId id="340" r:id="rId23"/>
    <p:sldId id="341" r:id="rId24"/>
    <p:sldId id="342" r:id="rId25"/>
    <p:sldId id="348" r:id="rId26"/>
    <p:sldId id="349" r:id="rId27"/>
    <p:sldId id="350" r:id="rId28"/>
    <p:sldId id="351" r:id="rId29"/>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a:srgbClr val="00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11" autoAdjust="0"/>
    <p:restoredTop sz="88658" autoAdjust="0"/>
  </p:normalViewPr>
  <p:slideViewPr>
    <p:cSldViewPr>
      <p:cViewPr varScale="1">
        <p:scale>
          <a:sx n="70" d="100"/>
          <a:sy n="70" d="100"/>
        </p:scale>
        <p:origin x="15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71970-5140-4D9E-B70B-03E14532D0C8}" type="doc">
      <dgm:prSet loTypeId="urn:microsoft.com/office/officeart/2005/8/layout/venn3" loCatId="relationship" qsTypeId="urn:microsoft.com/office/officeart/2005/8/quickstyle/3d2#1" qsCatId="3D" csTypeId="urn:microsoft.com/office/officeart/2005/8/colors/colorful4" csCatId="colorful" phldr="1"/>
      <dgm:spPr/>
    </dgm:pt>
    <dgm:pt modelId="{C9E0788A-0F7F-4A1D-90BA-FAD36FC1C603}">
      <dgm:prSet phldrT="[Text]" custT="1"/>
      <dgm:spPr>
        <a:solidFill>
          <a:schemeClr val="accent2"/>
        </a:solidFill>
      </dgm:spPr>
      <dgm:t>
        <a:bodyPr/>
        <a:lstStyle/>
        <a:p>
          <a:r>
            <a:rPr lang="en-US" sz="2800" b="1" dirty="0" smtClean="0"/>
            <a:t>Delivery</a:t>
          </a:r>
        </a:p>
      </dgm:t>
    </dgm:pt>
    <dgm:pt modelId="{DD81C651-8F5C-4160-936F-5A35C6CFC990}" type="parTrans" cxnId="{28DD4BB8-9CB3-4578-81DA-6DD32CC5E882}">
      <dgm:prSet/>
      <dgm:spPr/>
      <dgm:t>
        <a:bodyPr/>
        <a:lstStyle/>
        <a:p>
          <a:endParaRPr lang="en-US"/>
        </a:p>
      </dgm:t>
    </dgm:pt>
    <dgm:pt modelId="{BDD336D3-8634-4A21-8869-75D52957AC08}" type="sibTrans" cxnId="{28DD4BB8-9CB3-4578-81DA-6DD32CC5E882}">
      <dgm:prSet/>
      <dgm:spPr/>
      <dgm:t>
        <a:bodyPr/>
        <a:lstStyle/>
        <a:p>
          <a:endParaRPr lang="en-US"/>
        </a:p>
      </dgm:t>
    </dgm:pt>
    <dgm:pt modelId="{978C9257-9DC4-440A-87DB-F6C96D17AC7E}">
      <dgm:prSet phldrT="[Text]"/>
      <dgm:spPr>
        <a:solidFill>
          <a:srgbClr val="FF6600"/>
        </a:solidFill>
      </dgm:spPr>
      <dgm:t>
        <a:bodyPr/>
        <a:lstStyle/>
        <a:p>
          <a:r>
            <a:rPr lang="en-US" b="1" dirty="0" smtClean="0"/>
            <a:t>Accuracy</a:t>
          </a:r>
          <a:endParaRPr lang="en-US" b="1" dirty="0"/>
        </a:p>
      </dgm:t>
    </dgm:pt>
    <dgm:pt modelId="{66A24639-9AD3-4E2F-8185-CEB49C53DF4B}" type="parTrans" cxnId="{224D9A03-48F5-427F-AF5D-E844430A6061}">
      <dgm:prSet/>
      <dgm:spPr/>
      <dgm:t>
        <a:bodyPr/>
        <a:lstStyle/>
        <a:p>
          <a:endParaRPr lang="en-US"/>
        </a:p>
      </dgm:t>
    </dgm:pt>
    <dgm:pt modelId="{B77EFA2F-A94F-4D8B-B09F-225FE633B97D}" type="sibTrans" cxnId="{224D9A03-48F5-427F-AF5D-E844430A6061}">
      <dgm:prSet/>
      <dgm:spPr/>
      <dgm:t>
        <a:bodyPr/>
        <a:lstStyle/>
        <a:p>
          <a:endParaRPr lang="en-US"/>
        </a:p>
      </dgm:t>
    </dgm:pt>
    <dgm:pt modelId="{D204E04A-45E4-4F0A-B76A-B1B7EF5D5F28}">
      <dgm:prSet phldrT="[Text]"/>
      <dgm:spPr>
        <a:solidFill>
          <a:srgbClr val="FF66FF"/>
        </a:solidFill>
      </dgm:spPr>
      <dgm:t>
        <a:bodyPr/>
        <a:lstStyle/>
        <a:p>
          <a:r>
            <a:rPr lang="en-US" b="1" dirty="0" smtClean="0"/>
            <a:t>Jitter</a:t>
          </a:r>
          <a:endParaRPr lang="en-US" b="1" dirty="0"/>
        </a:p>
      </dgm:t>
    </dgm:pt>
    <dgm:pt modelId="{0948FED0-99E1-4DF0-86B0-551F20F05DF4}" type="parTrans" cxnId="{F09BC157-1B86-44CB-9677-CEFD1B1C4159}">
      <dgm:prSet/>
      <dgm:spPr/>
      <dgm:t>
        <a:bodyPr/>
        <a:lstStyle/>
        <a:p>
          <a:endParaRPr lang="en-US"/>
        </a:p>
      </dgm:t>
    </dgm:pt>
    <dgm:pt modelId="{9E57B380-12C6-4A98-8115-AE2DE7D5018E}" type="sibTrans" cxnId="{F09BC157-1B86-44CB-9677-CEFD1B1C4159}">
      <dgm:prSet/>
      <dgm:spPr/>
      <dgm:t>
        <a:bodyPr/>
        <a:lstStyle/>
        <a:p>
          <a:endParaRPr lang="en-US"/>
        </a:p>
      </dgm:t>
    </dgm:pt>
    <dgm:pt modelId="{0A01040C-ECE2-49D5-8DAF-EA6B5D8AEF27}">
      <dgm:prSet/>
      <dgm:spPr>
        <a:solidFill>
          <a:srgbClr val="92D050"/>
        </a:solidFill>
      </dgm:spPr>
      <dgm:t>
        <a:bodyPr/>
        <a:lstStyle/>
        <a:p>
          <a:r>
            <a:rPr lang="en-US" b="1" dirty="0" smtClean="0"/>
            <a:t>Timeliness</a:t>
          </a:r>
          <a:endParaRPr lang="en-US" b="1" dirty="0"/>
        </a:p>
      </dgm:t>
    </dgm:pt>
    <dgm:pt modelId="{676E0685-1451-40BE-B1E7-134AD9863295}" type="parTrans" cxnId="{04B2D8EA-85B6-4FF3-A19C-E5C73CBB8288}">
      <dgm:prSet/>
      <dgm:spPr/>
      <dgm:t>
        <a:bodyPr/>
        <a:lstStyle/>
        <a:p>
          <a:endParaRPr lang="en-US"/>
        </a:p>
      </dgm:t>
    </dgm:pt>
    <dgm:pt modelId="{AB735751-3BA2-4537-A961-FE5189EB27AC}" type="sibTrans" cxnId="{04B2D8EA-85B6-4FF3-A19C-E5C73CBB8288}">
      <dgm:prSet/>
      <dgm:spPr/>
      <dgm:t>
        <a:bodyPr/>
        <a:lstStyle/>
        <a:p>
          <a:endParaRPr lang="en-US"/>
        </a:p>
      </dgm:t>
    </dgm:pt>
    <dgm:pt modelId="{6F1FB76E-A219-40E6-BDE2-AAEBDFA5692E}" type="pres">
      <dgm:prSet presAssocID="{51471970-5140-4D9E-B70B-03E14532D0C8}" presName="Name0" presStyleCnt="0">
        <dgm:presLayoutVars>
          <dgm:dir/>
          <dgm:resizeHandles val="exact"/>
        </dgm:presLayoutVars>
      </dgm:prSet>
      <dgm:spPr/>
    </dgm:pt>
    <dgm:pt modelId="{763AF538-7FF6-4467-8BFB-1C60FB0509F3}" type="pres">
      <dgm:prSet presAssocID="{C9E0788A-0F7F-4A1D-90BA-FAD36FC1C603}" presName="Name5" presStyleLbl="vennNode1" presStyleIdx="0" presStyleCnt="4">
        <dgm:presLayoutVars>
          <dgm:bulletEnabled val="1"/>
        </dgm:presLayoutVars>
      </dgm:prSet>
      <dgm:spPr/>
      <dgm:t>
        <a:bodyPr/>
        <a:lstStyle/>
        <a:p>
          <a:endParaRPr lang="en-US"/>
        </a:p>
      </dgm:t>
    </dgm:pt>
    <dgm:pt modelId="{04055470-131A-4DA4-860C-59E4D426583B}" type="pres">
      <dgm:prSet presAssocID="{BDD336D3-8634-4A21-8869-75D52957AC08}" presName="space" presStyleCnt="0"/>
      <dgm:spPr/>
    </dgm:pt>
    <dgm:pt modelId="{0B47D33E-8DD6-4353-8BC2-52D36F010B37}" type="pres">
      <dgm:prSet presAssocID="{978C9257-9DC4-440A-87DB-F6C96D17AC7E}" presName="Name5" presStyleLbl="vennNode1" presStyleIdx="1" presStyleCnt="4">
        <dgm:presLayoutVars>
          <dgm:bulletEnabled val="1"/>
        </dgm:presLayoutVars>
      </dgm:prSet>
      <dgm:spPr/>
      <dgm:t>
        <a:bodyPr/>
        <a:lstStyle/>
        <a:p>
          <a:endParaRPr lang="en-US"/>
        </a:p>
      </dgm:t>
    </dgm:pt>
    <dgm:pt modelId="{984A96D2-FAD8-4240-ACF9-CB879EF19546}" type="pres">
      <dgm:prSet presAssocID="{B77EFA2F-A94F-4D8B-B09F-225FE633B97D}" presName="space" presStyleCnt="0"/>
      <dgm:spPr/>
    </dgm:pt>
    <dgm:pt modelId="{4BD7B8DE-A296-448E-B588-B31B710B2B21}" type="pres">
      <dgm:prSet presAssocID="{0A01040C-ECE2-49D5-8DAF-EA6B5D8AEF27}" presName="Name5" presStyleLbl="vennNode1" presStyleIdx="2" presStyleCnt="4">
        <dgm:presLayoutVars>
          <dgm:bulletEnabled val="1"/>
        </dgm:presLayoutVars>
      </dgm:prSet>
      <dgm:spPr/>
      <dgm:t>
        <a:bodyPr/>
        <a:lstStyle/>
        <a:p>
          <a:endParaRPr lang="en-US"/>
        </a:p>
      </dgm:t>
    </dgm:pt>
    <dgm:pt modelId="{552629E2-E150-48A2-A6DD-8A2627158ECB}" type="pres">
      <dgm:prSet presAssocID="{AB735751-3BA2-4537-A961-FE5189EB27AC}" presName="space" presStyleCnt="0"/>
      <dgm:spPr/>
    </dgm:pt>
    <dgm:pt modelId="{57BCB97C-A629-4368-B7F1-3C5581D0E68F}" type="pres">
      <dgm:prSet presAssocID="{D204E04A-45E4-4F0A-B76A-B1B7EF5D5F28}" presName="Name5" presStyleLbl="vennNode1" presStyleIdx="3" presStyleCnt="4">
        <dgm:presLayoutVars>
          <dgm:bulletEnabled val="1"/>
        </dgm:presLayoutVars>
      </dgm:prSet>
      <dgm:spPr/>
      <dgm:t>
        <a:bodyPr/>
        <a:lstStyle/>
        <a:p>
          <a:endParaRPr lang="en-US"/>
        </a:p>
      </dgm:t>
    </dgm:pt>
  </dgm:ptLst>
  <dgm:cxnLst>
    <dgm:cxn modelId="{04B2D8EA-85B6-4FF3-A19C-E5C73CBB8288}" srcId="{51471970-5140-4D9E-B70B-03E14532D0C8}" destId="{0A01040C-ECE2-49D5-8DAF-EA6B5D8AEF27}" srcOrd="2" destOrd="0" parTransId="{676E0685-1451-40BE-B1E7-134AD9863295}" sibTransId="{AB735751-3BA2-4537-A961-FE5189EB27AC}"/>
    <dgm:cxn modelId="{A8A0FF2C-C552-314D-8BA3-1210F3120244}" type="presOf" srcId="{C9E0788A-0F7F-4A1D-90BA-FAD36FC1C603}" destId="{763AF538-7FF6-4467-8BFB-1C60FB0509F3}" srcOrd="0" destOrd="0" presId="urn:microsoft.com/office/officeart/2005/8/layout/venn3"/>
    <dgm:cxn modelId="{224D9A03-48F5-427F-AF5D-E844430A6061}" srcId="{51471970-5140-4D9E-B70B-03E14532D0C8}" destId="{978C9257-9DC4-440A-87DB-F6C96D17AC7E}" srcOrd="1" destOrd="0" parTransId="{66A24639-9AD3-4E2F-8185-CEB49C53DF4B}" sibTransId="{B77EFA2F-A94F-4D8B-B09F-225FE633B97D}"/>
    <dgm:cxn modelId="{21DEF6A7-EF7A-A944-AFD7-0F5FD2A04A07}" type="presOf" srcId="{978C9257-9DC4-440A-87DB-F6C96D17AC7E}" destId="{0B47D33E-8DD6-4353-8BC2-52D36F010B37}" srcOrd="0" destOrd="0" presId="urn:microsoft.com/office/officeart/2005/8/layout/venn3"/>
    <dgm:cxn modelId="{28DD4BB8-9CB3-4578-81DA-6DD32CC5E882}" srcId="{51471970-5140-4D9E-B70B-03E14532D0C8}" destId="{C9E0788A-0F7F-4A1D-90BA-FAD36FC1C603}" srcOrd="0" destOrd="0" parTransId="{DD81C651-8F5C-4160-936F-5A35C6CFC990}" sibTransId="{BDD336D3-8634-4A21-8869-75D52957AC08}"/>
    <dgm:cxn modelId="{E555AA69-1F2E-C846-A527-0C3C6FB28FB0}" type="presOf" srcId="{0A01040C-ECE2-49D5-8DAF-EA6B5D8AEF27}" destId="{4BD7B8DE-A296-448E-B588-B31B710B2B21}" srcOrd="0" destOrd="0" presId="urn:microsoft.com/office/officeart/2005/8/layout/venn3"/>
    <dgm:cxn modelId="{F09BC157-1B86-44CB-9677-CEFD1B1C4159}" srcId="{51471970-5140-4D9E-B70B-03E14532D0C8}" destId="{D204E04A-45E4-4F0A-B76A-B1B7EF5D5F28}" srcOrd="3" destOrd="0" parTransId="{0948FED0-99E1-4DF0-86B0-551F20F05DF4}" sibTransId="{9E57B380-12C6-4A98-8115-AE2DE7D5018E}"/>
    <dgm:cxn modelId="{40308D6D-5431-5140-A6B2-D3BDEFE3F320}" type="presOf" srcId="{D204E04A-45E4-4F0A-B76A-B1B7EF5D5F28}" destId="{57BCB97C-A629-4368-B7F1-3C5581D0E68F}" srcOrd="0" destOrd="0" presId="urn:microsoft.com/office/officeart/2005/8/layout/venn3"/>
    <dgm:cxn modelId="{961F8ADC-6F17-BE49-BE11-861D71C76A26}" type="presOf" srcId="{51471970-5140-4D9E-B70B-03E14532D0C8}" destId="{6F1FB76E-A219-40E6-BDE2-AAEBDFA5692E}" srcOrd="0" destOrd="0" presId="urn:microsoft.com/office/officeart/2005/8/layout/venn3"/>
    <dgm:cxn modelId="{67629786-E014-5D42-897D-27662DB5339C}" type="presParOf" srcId="{6F1FB76E-A219-40E6-BDE2-AAEBDFA5692E}" destId="{763AF538-7FF6-4467-8BFB-1C60FB0509F3}" srcOrd="0" destOrd="0" presId="urn:microsoft.com/office/officeart/2005/8/layout/venn3"/>
    <dgm:cxn modelId="{426C2548-DD4A-6A49-8C5E-6F03FD785AAB}" type="presParOf" srcId="{6F1FB76E-A219-40E6-BDE2-AAEBDFA5692E}" destId="{04055470-131A-4DA4-860C-59E4D426583B}" srcOrd="1" destOrd="0" presId="urn:microsoft.com/office/officeart/2005/8/layout/venn3"/>
    <dgm:cxn modelId="{72CFF211-C595-6E40-BD0A-DB996C73B058}" type="presParOf" srcId="{6F1FB76E-A219-40E6-BDE2-AAEBDFA5692E}" destId="{0B47D33E-8DD6-4353-8BC2-52D36F010B37}" srcOrd="2" destOrd="0" presId="urn:microsoft.com/office/officeart/2005/8/layout/venn3"/>
    <dgm:cxn modelId="{CCC8E7FB-D1F5-474A-95E0-85174623CB9E}" type="presParOf" srcId="{6F1FB76E-A219-40E6-BDE2-AAEBDFA5692E}" destId="{984A96D2-FAD8-4240-ACF9-CB879EF19546}" srcOrd="3" destOrd="0" presId="urn:microsoft.com/office/officeart/2005/8/layout/venn3"/>
    <dgm:cxn modelId="{7222FB7E-44FE-AD40-99C3-ACBDD0E35461}" type="presParOf" srcId="{6F1FB76E-A219-40E6-BDE2-AAEBDFA5692E}" destId="{4BD7B8DE-A296-448E-B588-B31B710B2B21}" srcOrd="4" destOrd="0" presId="urn:microsoft.com/office/officeart/2005/8/layout/venn3"/>
    <dgm:cxn modelId="{CEA29B24-4A56-F045-B35B-F429F7C92402}" type="presParOf" srcId="{6F1FB76E-A219-40E6-BDE2-AAEBDFA5692E}" destId="{552629E2-E150-48A2-A6DD-8A2627158ECB}" srcOrd="5" destOrd="0" presId="urn:microsoft.com/office/officeart/2005/8/layout/venn3"/>
    <dgm:cxn modelId="{EB734FF6-492F-524D-B4BE-4A05751FC108}" type="presParOf" srcId="{6F1FB76E-A219-40E6-BDE2-AAEBDFA5692E}" destId="{57BCB97C-A629-4368-B7F1-3C5581D0E68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AF538-7FF6-4467-8BFB-1C60FB0509F3}">
      <dsp:nvSpPr>
        <dsp:cNvPr id="0" name=""/>
        <dsp:cNvSpPr/>
      </dsp:nvSpPr>
      <dsp:spPr>
        <a:xfrm>
          <a:off x="2563" y="464719"/>
          <a:ext cx="2571569" cy="2571569"/>
        </a:xfrm>
        <a:prstGeom prst="ellipse">
          <a:avLst/>
        </a:prstGeom>
        <a:solidFill>
          <a:schemeClr val="accent2"/>
        </a:solidFill>
        <a:ln>
          <a:noFill/>
        </a:ln>
        <a:effectLst>
          <a:outerShdw blurRad="57150" dist="38100" dir="5400000" algn="ctr" rotWithShape="0">
            <a:schemeClr val="accent4">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1522" tIns="35560" rIns="141522" bIns="35560" numCol="1" spcCol="1270" anchor="ctr" anchorCtr="0">
          <a:noAutofit/>
        </a:bodyPr>
        <a:lstStyle/>
        <a:p>
          <a:pPr lvl="0" algn="ctr" defTabSz="1244600">
            <a:lnSpc>
              <a:spcPct val="90000"/>
            </a:lnSpc>
            <a:spcBef>
              <a:spcPct val="0"/>
            </a:spcBef>
            <a:spcAft>
              <a:spcPct val="35000"/>
            </a:spcAft>
          </a:pPr>
          <a:r>
            <a:rPr lang="en-US" sz="2800" b="1" kern="1200" dirty="0" smtClean="0"/>
            <a:t>Delivery</a:t>
          </a:r>
        </a:p>
      </dsp:txBody>
      <dsp:txXfrm>
        <a:off x="379161" y="841317"/>
        <a:ext cx="1818373" cy="1818373"/>
      </dsp:txXfrm>
    </dsp:sp>
    <dsp:sp modelId="{0B47D33E-8DD6-4353-8BC2-52D36F010B37}">
      <dsp:nvSpPr>
        <dsp:cNvPr id="0" name=""/>
        <dsp:cNvSpPr/>
      </dsp:nvSpPr>
      <dsp:spPr>
        <a:xfrm>
          <a:off x="2059819" y="464719"/>
          <a:ext cx="2571569" cy="2571569"/>
        </a:xfrm>
        <a:prstGeom prst="ellipse">
          <a:avLst/>
        </a:prstGeom>
        <a:solidFill>
          <a:srgbClr val="FF6600"/>
        </a:solidFill>
        <a:ln>
          <a:noFill/>
        </a:ln>
        <a:effectLst>
          <a:outerShdw blurRad="57150" dist="38100" dir="5400000" algn="ctr" rotWithShape="0">
            <a:schemeClr val="accent4">
              <a:alpha val="50000"/>
              <a:hueOff val="-1173315"/>
              <a:satOff val="-12043"/>
              <a:lumOff val="5033"/>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1522" tIns="29210" rIns="141522" bIns="29210" numCol="1" spcCol="1270" anchor="ctr" anchorCtr="0">
          <a:noAutofit/>
        </a:bodyPr>
        <a:lstStyle/>
        <a:p>
          <a:pPr lvl="0" algn="ctr" defTabSz="1022350">
            <a:lnSpc>
              <a:spcPct val="90000"/>
            </a:lnSpc>
            <a:spcBef>
              <a:spcPct val="0"/>
            </a:spcBef>
            <a:spcAft>
              <a:spcPct val="35000"/>
            </a:spcAft>
          </a:pPr>
          <a:r>
            <a:rPr lang="en-US" sz="2300" b="1" kern="1200" dirty="0" smtClean="0"/>
            <a:t>Accuracy</a:t>
          </a:r>
          <a:endParaRPr lang="en-US" sz="2300" b="1" kern="1200" dirty="0"/>
        </a:p>
      </dsp:txBody>
      <dsp:txXfrm>
        <a:off x="2436417" y="841317"/>
        <a:ext cx="1818373" cy="1818373"/>
      </dsp:txXfrm>
    </dsp:sp>
    <dsp:sp modelId="{4BD7B8DE-A296-448E-B588-B31B710B2B21}">
      <dsp:nvSpPr>
        <dsp:cNvPr id="0" name=""/>
        <dsp:cNvSpPr/>
      </dsp:nvSpPr>
      <dsp:spPr>
        <a:xfrm>
          <a:off x="4117075" y="464719"/>
          <a:ext cx="2571569" cy="2571569"/>
        </a:xfrm>
        <a:prstGeom prst="ellipse">
          <a:avLst/>
        </a:prstGeom>
        <a:solidFill>
          <a:srgbClr val="92D050"/>
        </a:solidFill>
        <a:ln>
          <a:noFill/>
        </a:ln>
        <a:effectLst>
          <a:outerShdw blurRad="57150" dist="38100" dir="5400000" algn="ctr" rotWithShape="0">
            <a:schemeClr val="accent4">
              <a:alpha val="50000"/>
              <a:hueOff val="-2346630"/>
              <a:satOff val="-24086"/>
              <a:lumOff val="10066"/>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1522" tIns="29210" rIns="141522" bIns="29210" numCol="1" spcCol="1270" anchor="ctr" anchorCtr="0">
          <a:noAutofit/>
        </a:bodyPr>
        <a:lstStyle/>
        <a:p>
          <a:pPr lvl="0" algn="ctr" defTabSz="1022350">
            <a:lnSpc>
              <a:spcPct val="90000"/>
            </a:lnSpc>
            <a:spcBef>
              <a:spcPct val="0"/>
            </a:spcBef>
            <a:spcAft>
              <a:spcPct val="35000"/>
            </a:spcAft>
          </a:pPr>
          <a:r>
            <a:rPr lang="en-US" sz="2300" b="1" kern="1200" dirty="0" smtClean="0"/>
            <a:t>Timeliness</a:t>
          </a:r>
          <a:endParaRPr lang="en-US" sz="2300" b="1" kern="1200" dirty="0"/>
        </a:p>
      </dsp:txBody>
      <dsp:txXfrm>
        <a:off x="4493673" y="841317"/>
        <a:ext cx="1818373" cy="1818373"/>
      </dsp:txXfrm>
    </dsp:sp>
    <dsp:sp modelId="{57BCB97C-A629-4368-B7F1-3C5581D0E68F}">
      <dsp:nvSpPr>
        <dsp:cNvPr id="0" name=""/>
        <dsp:cNvSpPr/>
      </dsp:nvSpPr>
      <dsp:spPr>
        <a:xfrm>
          <a:off x="6174330" y="464719"/>
          <a:ext cx="2571569" cy="2571569"/>
        </a:xfrm>
        <a:prstGeom prst="ellipse">
          <a:avLst/>
        </a:prstGeom>
        <a:solidFill>
          <a:srgbClr val="FF66FF"/>
        </a:solidFill>
        <a:ln>
          <a:noFill/>
        </a:ln>
        <a:effectLst>
          <a:outerShdw blurRad="57150" dist="38100" dir="5400000" algn="ctr" rotWithShape="0">
            <a:schemeClr val="accent4">
              <a:alpha val="50000"/>
              <a:hueOff val="-3519944"/>
              <a:satOff val="-36129"/>
              <a:lumOff val="1509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1522" tIns="29210" rIns="141522" bIns="29210" numCol="1" spcCol="1270" anchor="ctr" anchorCtr="0">
          <a:noAutofit/>
        </a:bodyPr>
        <a:lstStyle/>
        <a:p>
          <a:pPr lvl="0" algn="ctr" defTabSz="1022350">
            <a:lnSpc>
              <a:spcPct val="90000"/>
            </a:lnSpc>
            <a:spcBef>
              <a:spcPct val="0"/>
            </a:spcBef>
            <a:spcAft>
              <a:spcPct val="35000"/>
            </a:spcAft>
          </a:pPr>
          <a:r>
            <a:rPr lang="en-US" sz="2300" b="1" kern="1200" dirty="0" smtClean="0"/>
            <a:t>Jitter</a:t>
          </a:r>
          <a:endParaRPr lang="en-US" sz="2300" b="1" kern="1200" dirty="0"/>
        </a:p>
      </dsp:txBody>
      <dsp:txXfrm>
        <a:off x="6550928" y="841317"/>
        <a:ext cx="1818373" cy="181837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8904C6-4312-5846-B91D-24DAF5F7CE7E}" type="datetimeFigureOut">
              <a:rPr lang="en-US" smtClean="0"/>
              <a:t>9/8/2018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6BB53-7D27-AA4C-9180-3DA6F03CD47F}" type="slidenum">
              <a:rPr lang="en-US" smtClean="0"/>
              <a:t>‹#›</a:t>
            </a:fld>
            <a:endParaRPr lang="en-US"/>
          </a:p>
        </p:txBody>
      </p:sp>
    </p:spTree>
    <p:extLst>
      <p:ext uri="{BB962C8B-B14F-4D97-AF65-F5344CB8AC3E}">
        <p14:creationId xmlns:p14="http://schemas.microsoft.com/office/powerpoint/2010/main" val="2964948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5948AF0-243F-4F35-8696-1D9D82DFD039}" type="datetimeFigureOut">
              <a:rPr lang="en-US" smtClean="0"/>
              <a:pPr/>
              <a:t>9/8/2018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8E644F-A142-4363-85F2-B85F407BA1C6}" type="slidenum">
              <a:rPr lang="en-US" smtClean="0"/>
              <a:pPr/>
              <a:t>‹#›</a:t>
            </a:fld>
            <a:endParaRPr lang="en-US"/>
          </a:p>
        </p:txBody>
      </p:sp>
    </p:spTree>
    <p:extLst>
      <p:ext uri="{BB962C8B-B14F-4D97-AF65-F5344CB8AC3E}">
        <p14:creationId xmlns:p14="http://schemas.microsoft.com/office/powerpoint/2010/main" val="103347093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(Radio Frequency stage) The frequency used to carry a radio signal (radio station, TV channel, cellphone channel, etc.).</a:t>
            </a:r>
          </a:p>
          <a:p>
            <a:r>
              <a:rPr lang="en-US" dirty="0" smtClean="0"/>
              <a:t>- The RF signals are converted to an intermediate stage for demodulation. </a:t>
            </a:r>
            <a:endParaRPr lang="ar-sa"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2A8E644F-A142-4363-85F2-B85F407BA1C6}" type="slidenum">
              <a:rPr lang="en-US" smtClean="0"/>
              <a:pPr/>
              <a:t>15</a:t>
            </a:fld>
            <a:endParaRPr lang="en-US"/>
          </a:p>
        </p:txBody>
      </p:sp>
    </p:spTree>
    <p:extLst>
      <p:ext uri="{BB962C8B-B14F-4D97-AF65-F5344CB8AC3E}">
        <p14:creationId xmlns:p14="http://schemas.microsoft.com/office/powerpoint/2010/main" val="196054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Modulation is the process of impressing a low-frequency information signal (baseband signal )onto a higher frequency carrier signal</a:t>
            </a:r>
          </a:p>
          <a:p>
            <a:endParaRPr lang="en-US" dirty="0"/>
          </a:p>
        </p:txBody>
      </p:sp>
      <p:sp>
        <p:nvSpPr>
          <p:cNvPr id="4" name="Slide Number Placeholder 3"/>
          <p:cNvSpPr>
            <a:spLocks noGrp="1"/>
          </p:cNvSpPr>
          <p:nvPr>
            <p:ph type="sldNum" sz="quarter" idx="10"/>
          </p:nvPr>
        </p:nvSpPr>
        <p:spPr/>
        <p:txBody>
          <a:bodyPr/>
          <a:lstStyle/>
          <a:p>
            <a:fld id="{2A8E644F-A142-4363-85F2-B85F407BA1C6}" type="slidenum">
              <a:rPr lang="en-US" smtClean="0"/>
              <a:pPr/>
              <a:t>16</a:t>
            </a:fld>
            <a:endParaRPr lang="en-US"/>
          </a:p>
        </p:txBody>
      </p:sp>
    </p:spTree>
    <p:extLst>
      <p:ext uri="{BB962C8B-B14F-4D97-AF65-F5344CB8AC3E}">
        <p14:creationId xmlns:p14="http://schemas.microsoft.com/office/powerpoint/2010/main" val="78561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Source Encoder</a:t>
            </a:r>
            <a:br>
              <a:rPr lang="en-US" dirty="0" smtClean="0"/>
            </a:br>
            <a:r>
              <a:rPr lang="en-US" dirty="0" smtClean="0"/>
              <a:t>compresses the data into minimum number of bits. This process helps in effective utilization of the bandwidth. It removes the redundant bits (unnecessary excess bits, i.e., zeroes)</a:t>
            </a:r>
          </a:p>
          <a:p>
            <a:endParaRPr lang="en-US" dirty="0" smtClean="0"/>
          </a:p>
          <a:p>
            <a:endParaRPr lang="en-US" dirty="0" smtClean="0"/>
          </a:p>
          <a:p>
            <a:r>
              <a:rPr lang="en-US" dirty="0" smtClean="0"/>
              <a:t>The channel encoder, does the coding for error correction. During the transmission of the signal, due to the noise in the channel, the signal may get altered and hence to avoid this, the channel encoder adds some redundant bits to the transmitted data. These are the error correcting bits</a:t>
            </a:r>
            <a:endParaRPr lang="en-US" dirty="0"/>
          </a:p>
        </p:txBody>
      </p:sp>
      <p:sp>
        <p:nvSpPr>
          <p:cNvPr id="4" name="Slide Number Placeholder 3"/>
          <p:cNvSpPr>
            <a:spLocks noGrp="1"/>
          </p:cNvSpPr>
          <p:nvPr>
            <p:ph type="sldNum" sz="quarter" idx="10"/>
          </p:nvPr>
        </p:nvSpPr>
        <p:spPr/>
        <p:txBody>
          <a:bodyPr/>
          <a:lstStyle/>
          <a:p>
            <a:fld id="{2A8E644F-A142-4363-85F2-B85F407BA1C6}" type="slidenum">
              <a:rPr lang="en-US" smtClean="0"/>
              <a:pPr/>
              <a:t>19</a:t>
            </a:fld>
            <a:endParaRPr lang="en-US"/>
          </a:p>
        </p:txBody>
      </p:sp>
    </p:spTree>
    <p:extLst>
      <p:ext uri="{BB962C8B-B14F-4D97-AF65-F5344CB8AC3E}">
        <p14:creationId xmlns:p14="http://schemas.microsoft.com/office/powerpoint/2010/main" val="44594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Channel Decoder</a:t>
            </a:r>
            <a:br>
              <a:rPr lang="en-US" dirty="0" smtClean="0"/>
            </a:br>
            <a:r>
              <a:rPr lang="en-US" dirty="0" smtClean="0"/>
              <a:t>The channel decoder does some error corrections. The distortions which might occur during the transmission, are corrected by adding some redundant bits. This addition of bits helps in the complete recovery of the original signal.</a:t>
            </a:r>
          </a:p>
          <a:p>
            <a:endParaRPr lang="en-US" dirty="0"/>
          </a:p>
        </p:txBody>
      </p:sp>
      <p:sp>
        <p:nvSpPr>
          <p:cNvPr id="4" name="Slide Number Placeholder 3"/>
          <p:cNvSpPr>
            <a:spLocks noGrp="1"/>
          </p:cNvSpPr>
          <p:nvPr>
            <p:ph type="sldNum" sz="quarter" idx="10"/>
          </p:nvPr>
        </p:nvSpPr>
        <p:spPr/>
        <p:txBody>
          <a:bodyPr/>
          <a:lstStyle/>
          <a:p>
            <a:fld id="{2A8E644F-A142-4363-85F2-B85F407BA1C6}" type="slidenum">
              <a:rPr lang="en-US" smtClean="0"/>
              <a:pPr/>
              <a:t>20</a:t>
            </a:fld>
            <a:endParaRPr lang="en-US"/>
          </a:p>
        </p:txBody>
      </p:sp>
    </p:spTree>
    <p:extLst>
      <p:ext uri="{BB962C8B-B14F-4D97-AF65-F5344CB8AC3E}">
        <p14:creationId xmlns:p14="http://schemas.microsoft.com/office/powerpoint/2010/main" val="175983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14FDFA-5B5B-224D-8E73-2009F44BA04A}" type="datetime1">
              <a:rPr lang="en-US" smtClean="0"/>
              <a:t>9/8/2018</a:t>
            </a:fld>
            <a:endParaRPr lang="en-US"/>
          </a:p>
        </p:txBody>
      </p:sp>
      <p:sp>
        <p:nvSpPr>
          <p:cNvPr id="19" name="Footer Placeholder 18"/>
          <p:cNvSpPr>
            <a:spLocks noGrp="1"/>
          </p:cNvSpPr>
          <p:nvPr>
            <p:ph type="ftr" sz="quarter" idx="11"/>
          </p:nvPr>
        </p:nvSpPr>
        <p:spPr/>
        <p:txBody>
          <a:bodyPr/>
          <a:lstStyle/>
          <a:p>
            <a:r>
              <a:rPr lang="en-US" smtClean="0"/>
              <a:t>nalhareqi - 2013</a:t>
            </a:r>
            <a:endParaRPr lang="en-US"/>
          </a:p>
        </p:txBody>
      </p:sp>
      <p:sp>
        <p:nvSpPr>
          <p:cNvPr id="27" name="Slide Number Placeholder 26"/>
          <p:cNvSpPr>
            <a:spLocks noGrp="1"/>
          </p:cNvSpPr>
          <p:nvPr>
            <p:ph type="sldNum" sz="quarter" idx="12"/>
          </p:nvPr>
        </p:nvSpPr>
        <p:spPr/>
        <p:txBody>
          <a:bodyPr/>
          <a:lstStyle/>
          <a:p>
            <a:fld id="{2DF375F1-EA2A-45C3-9EB4-FCC64F34190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2D5872-36DA-4C45-B478-BF1E2C6623AE}" type="datetime1">
              <a:rPr lang="en-US" smtClean="0"/>
              <a:t>9/8/2018</a:t>
            </a:fld>
            <a:endParaRPr lang="en-US"/>
          </a:p>
        </p:txBody>
      </p:sp>
      <p:sp>
        <p:nvSpPr>
          <p:cNvPr id="5" name="Footer Placeholder 4"/>
          <p:cNvSpPr>
            <a:spLocks noGrp="1"/>
          </p:cNvSpPr>
          <p:nvPr>
            <p:ph type="ftr" sz="quarter" idx="11"/>
          </p:nvPr>
        </p:nvSpPr>
        <p:spPr/>
        <p:txBody>
          <a:bodyPr/>
          <a:lstStyle/>
          <a:p>
            <a:r>
              <a:rPr lang="en-US" smtClean="0"/>
              <a:t>nalhareqi - 2013</a:t>
            </a:r>
            <a:endParaRPr lang="en-US"/>
          </a:p>
        </p:txBody>
      </p:sp>
      <p:sp>
        <p:nvSpPr>
          <p:cNvPr id="6" name="Slide Number Placeholder 5"/>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BF1F2-F602-D340-AF5F-74F1F7E7E231}" type="datetime1">
              <a:rPr lang="en-US" smtClean="0"/>
              <a:t>9/8/2018</a:t>
            </a:fld>
            <a:endParaRPr lang="en-US"/>
          </a:p>
        </p:txBody>
      </p:sp>
      <p:sp>
        <p:nvSpPr>
          <p:cNvPr id="5" name="Footer Placeholder 4"/>
          <p:cNvSpPr>
            <a:spLocks noGrp="1"/>
          </p:cNvSpPr>
          <p:nvPr>
            <p:ph type="ftr" sz="quarter" idx="11"/>
          </p:nvPr>
        </p:nvSpPr>
        <p:spPr/>
        <p:txBody>
          <a:bodyPr/>
          <a:lstStyle/>
          <a:p>
            <a:r>
              <a:rPr lang="en-US" smtClean="0"/>
              <a:t>nalhareqi - 2013</a:t>
            </a:r>
            <a:endParaRPr lang="en-US"/>
          </a:p>
        </p:txBody>
      </p:sp>
      <p:sp>
        <p:nvSpPr>
          <p:cNvPr id="6" name="Slide Number Placeholder 5"/>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3676C-9AAA-8346-8816-3F8730C66324}" type="datetime1">
              <a:rPr lang="en-US" smtClean="0"/>
              <a:t>9/8/2018</a:t>
            </a:fld>
            <a:endParaRPr lang="en-US"/>
          </a:p>
        </p:txBody>
      </p:sp>
      <p:sp>
        <p:nvSpPr>
          <p:cNvPr id="5" name="Footer Placeholder 4"/>
          <p:cNvSpPr>
            <a:spLocks noGrp="1"/>
          </p:cNvSpPr>
          <p:nvPr>
            <p:ph type="ftr" sz="quarter" idx="11"/>
          </p:nvPr>
        </p:nvSpPr>
        <p:spPr/>
        <p:txBody>
          <a:bodyPr/>
          <a:lstStyle/>
          <a:p>
            <a:r>
              <a:rPr lang="en-US" smtClean="0"/>
              <a:t>nalhareqi - 2013</a:t>
            </a:r>
            <a:endParaRPr lang="en-US"/>
          </a:p>
        </p:txBody>
      </p:sp>
      <p:sp>
        <p:nvSpPr>
          <p:cNvPr id="6" name="Slide Number Placeholder 5"/>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1A332B-F973-3C43-90BF-E79C729BD6C2}" type="datetime1">
              <a:rPr lang="en-US" smtClean="0"/>
              <a:t>9/8/2018</a:t>
            </a:fld>
            <a:endParaRPr lang="en-US"/>
          </a:p>
        </p:txBody>
      </p:sp>
      <p:sp>
        <p:nvSpPr>
          <p:cNvPr id="5" name="Footer Placeholder 4"/>
          <p:cNvSpPr>
            <a:spLocks noGrp="1"/>
          </p:cNvSpPr>
          <p:nvPr>
            <p:ph type="ftr" sz="quarter" idx="11"/>
          </p:nvPr>
        </p:nvSpPr>
        <p:spPr/>
        <p:txBody>
          <a:bodyPr/>
          <a:lstStyle/>
          <a:p>
            <a:r>
              <a:rPr lang="en-US" smtClean="0"/>
              <a:t>nalhareqi - 2013</a:t>
            </a:r>
            <a:endParaRPr lang="en-US"/>
          </a:p>
        </p:txBody>
      </p:sp>
      <p:sp>
        <p:nvSpPr>
          <p:cNvPr id="6" name="Slide Number Placeholder 5"/>
          <p:cNvSpPr>
            <a:spLocks noGrp="1"/>
          </p:cNvSpPr>
          <p:nvPr>
            <p:ph type="sldNum" sz="quarter" idx="12"/>
          </p:nvPr>
        </p:nvSpPr>
        <p:spPr/>
        <p:txBody>
          <a:bodyPr/>
          <a:lstStyle/>
          <a:p>
            <a:fld id="{2DF375F1-EA2A-45C3-9EB4-FCC64F34190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505C3-C8DA-0F4E-8709-21429BD2E334}" type="datetime1">
              <a:rPr lang="en-US" smtClean="0"/>
              <a:t>9/8/2018</a:t>
            </a:fld>
            <a:endParaRPr lang="en-US"/>
          </a:p>
        </p:txBody>
      </p:sp>
      <p:sp>
        <p:nvSpPr>
          <p:cNvPr id="6" name="Footer Placeholder 5"/>
          <p:cNvSpPr>
            <a:spLocks noGrp="1"/>
          </p:cNvSpPr>
          <p:nvPr>
            <p:ph type="ftr" sz="quarter" idx="11"/>
          </p:nvPr>
        </p:nvSpPr>
        <p:spPr/>
        <p:txBody>
          <a:bodyPr/>
          <a:lstStyle/>
          <a:p>
            <a:r>
              <a:rPr lang="en-US" smtClean="0"/>
              <a:t>nalhareqi - 2013</a:t>
            </a:r>
            <a:endParaRPr lang="en-US"/>
          </a:p>
        </p:txBody>
      </p:sp>
      <p:sp>
        <p:nvSpPr>
          <p:cNvPr id="7" name="Slide Number Placeholder 6"/>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78D14C-29EC-044A-9A31-3992244BFEEE}" type="datetime1">
              <a:rPr lang="en-US" smtClean="0"/>
              <a:t>9/8/2018</a:t>
            </a:fld>
            <a:endParaRPr lang="en-US"/>
          </a:p>
        </p:txBody>
      </p:sp>
      <p:sp>
        <p:nvSpPr>
          <p:cNvPr id="8" name="Footer Placeholder 7"/>
          <p:cNvSpPr>
            <a:spLocks noGrp="1"/>
          </p:cNvSpPr>
          <p:nvPr>
            <p:ph type="ftr" sz="quarter" idx="11"/>
          </p:nvPr>
        </p:nvSpPr>
        <p:spPr/>
        <p:txBody>
          <a:bodyPr/>
          <a:lstStyle/>
          <a:p>
            <a:r>
              <a:rPr lang="en-US" smtClean="0"/>
              <a:t>nalhareqi - 2013</a:t>
            </a:r>
            <a:endParaRPr lang="en-US"/>
          </a:p>
        </p:txBody>
      </p:sp>
      <p:sp>
        <p:nvSpPr>
          <p:cNvPr id="9" name="Slide Number Placeholder 8"/>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1308C8-BA48-9E41-A6BD-B6C79420BC93}" type="datetime1">
              <a:rPr lang="en-US" smtClean="0"/>
              <a:t>9/8/2018</a:t>
            </a:fld>
            <a:endParaRPr lang="en-US"/>
          </a:p>
        </p:txBody>
      </p:sp>
      <p:sp>
        <p:nvSpPr>
          <p:cNvPr id="4" name="Footer Placeholder 3"/>
          <p:cNvSpPr>
            <a:spLocks noGrp="1"/>
          </p:cNvSpPr>
          <p:nvPr>
            <p:ph type="ftr" sz="quarter" idx="11"/>
          </p:nvPr>
        </p:nvSpPr>
        <p:spPr/>
        <p:txBody>
          <a:bodyPr/>
          <a:lstStyle/>
          <a:p>
            <a:r>
              <a:rPr lang="en-US" smtClean="0"/>
              <a:t>nalhareqi - 2013</a:t>
            </a:r>
            <a:endParaRPr lang="en-US"/>
          </a:p>
        </p:txBody>
      </p:sp>
      <p:sp>
        <p:nvSpPr>
          <p:cNvPr id="5" name="Slide Number Placeholder 4"/>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2D1EA-C99C-0147-B0F7-D3F32B52E2E5}" type="datetime1">
              <a:rPr lang="en-US" smtClean="0"/>
              <a:t>9/8/2018</a:t>
            </a:fld>
            <a:endParaRPr lang="en-US"/>
          </a:p>
        </p:txBody>
      </p:sp>
      <p:sp>
        <p:nvSpPr>
          <p:cNvPr id="3" name="Footer Placeholder 2"/>
          <p:cNvSpPr>
            <a:spLocks noGrp="1"/>
          </p:cNvSpPr>
          <p:nvPr>
            <p:ph type="ftr" sz="quarter" idx="11"/>
          </p:nvPr>
        </p:nvSpPr>
        <p:spPr/>
        <p:txBody>
          <a:bodyPr/>
          <a:lstStyle/>
          <a:p>
            <a:r>
              <a:rPr lang="en-US" smtClean="0"/>
              <a:t>nalhareqi - 2013</a:t>
            </a:r>
            <a:endParaRPr lang="en-US"/>
          </a:p>
        </p:txBody>
      </p:sp>
      <p:sp>
        <p:nvSpPr>
          <p:cNvPr id="4" name="Slide Number Placeholder 3"/>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A94057-5DC2-CA49-A5D8-BFF3E7A87D36}" type="datetime1">
              <a:rPr lang="en-US" smtClean="0"/>
              <a:t>9/8/2018</a:t>
            </a:fld>
            <a:endParaRPr lang="en-US"/>
          </a:p>
        </p:txBody>
      </p:sp>
      <p:sp>
        <p:nvSpPr>
          <p:cNvPr id="6" name="Footer Placeholder 5"/>
          <p:cNvSpPr>
            <a:spLocks noGrp="1"/>
          </p:cNvSpPr>
          <p:nvPr>
            <p:ph type="ftr" sz="quarter" idx="11"/>
          </p:nvPr>
        </p:nvSpPr>
        <p:spPr/>
        <p:txBody>
          <a:bodyPr/>
          <a:lstStyle/>
          <a:p>
            <a:r>
              <a:rPr lang="en-US" smtClean="0"/>
              <a:t>nalhareqi - 2013</a:t>
            </a:r>
            <a:endParaRPr lang="en-US"/>
          </a:p>
        </p:txBody>
      </p:sp>
      <p:sp>
        <p:nvSpPr>
          <p:cNvPr id="7" name="Slide Number Placeholder 6"/>
          <p:cNvSpPr>
            <a:spLocks noGrp="1"/>
          </p:cNvSpPr>
          <p:nvPr>
            <p:ph type="sldNum" sz="quarter" idx="12"/>
          </p:nvPr>
        </p:nvSpPr>
        <p:spPr/>
        <p:txBody>
          <a:bodyPr/>
          <a:lstStyle/>
          <a:p>
            <a:fld id="{2DF375F1-EA2A-45C3-9EB4-FCC64F3419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DD3E20-94FF-214A-BB43-23935847C0F2}" type="datetime1">
              <a:rPr lang="en-US" smtClean="0"/>
              <a:t>9/8/2018</a:t>
            </a:fld>
            <a:endParaRPr lang="en-US"/>
          </a:p>
        </p:txBody>
      </p:sp>
      <p:sp>
        <p:nvSpPr>
          <p:cNvPr id="6" name="Footer Placeholder 5"/>
          <p:cNvSpPr>
            <a:spLocks noGrp="1"/>
          </p:cNvSpPr>
          <p:nvPr>
            <p:ph type="ftr" sz="quarter" idx="11"/>
          </p:nvPr>
        </p:nvSpPr>
        <p:spPr/>
        <p:txBody>
          <a:bodyPr/>
          <a:lstStyle/>
          <a:p>
            <a:r>
              <a:rPr lang="en-US" smtClean="0"/>
              <a:t>nalhareqi - 2013</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DF375F1-EA2A-45C3-9EB4-FCC64F34190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EA1FD2-A04D-B342-AB24-72CCA6EA4C4B}" type="datetime1">
              <a:rPr lang="en-US" smtClean="0"/>
              <a:t>9/8/2018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nalhareqi - 2013</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F375F1-EA2A-45C3-9EB4-FCC64F34190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996952"/>
            <a:ext cx="7851648" cy="1828800"/>
          </a:xfrm>
        </p:spPr>
        <p:txBody>
          <a:bodyPr>
            <a:normAutofit fontScale="90000"/>
          </a:bodyPr>
          <a:lstStyle/>
          <a:p>
            <a:pPr algn="l"/>
            <a:r>
              <a:rPr lang="en-US" sz="8000" i="1" dirty="0" smtClean="0"/>
              <a:t>Introduction</a:t>
            </a:r>
            <a:r>
              <a:rPr lang="en-US" sz="8000" dirty="0" smtClean="0"/>
              <a:t/>
            </a:r>
            <a:br>
              <a:rPr lang="en-US" sz="8000" dirty="0" smtClean="0"/>
            </a:br>
            <a:endParaRPr lang="en-US" dirty="0"/>
          </a:p>
        </p:txBody>
      </p:sp>
      <p:sp>
        <p:nvSpPr>
          <p:cNvPr id="4" name="Slide Number Placeholder 3"/>
          <p:cNvSpPr>
            <a:spLocks noGrp="1"/>
          </p:cNvSpPr>
          <p:nvPr>
            <p:ph type="sldNum" sz="quarter" idx="12"/>
          </p:nvPr>
        </p:nvSpPr>
        <p:spPr/>
        <p:txBody>
          <a:bodyPr/>
          <a:lstStyle/>
          <a:p>
            <a:fld id="{2DF375F1-EA2A-45C3-9EB4-FCC64F34190C}" type="slidenum">
              <a:rPr lang="en-US" smtClean="0"/>
              <a:pPr/>
              <a:t>1</a:t>
            </a:fld>
            <a:endParaRPr lang="en-US"/>
          </a:p>
        </p:txBody>
      </p:sp>
      <p:sp>
        <p:nvSpPr>
          <p:cNvPr id="6" name="Rectangle 5"/>
          <p:cNvSpPr>
            <a:spLocks noChangeArrowheads="1"/>
          </p:cNvSpPr>
          <p:nvPr/>
        </p:nvSpPr>
        <p:spPr bwMode="auto">
          <a:xfrm>
            <a:off x="0" y="0"/>
            <a:ext cx="5724525" cy="1477328"/>
          </a:xfrm>
          <a:prstGeom prst="rect">
            <a:avLst/>
          </a:prstGeom>
          <a:noFill/>
          <a:ln w="9525">
            <a:noFill/>
            <a:miter lim="800000"/>
            <a:headEnd/>
            <a:tailEnd/>
          </a:ln>
        </p:spPr>
        <p:txBody>
          <a:bodyPr>
            <a:spAutoFit/>
          </a:bodyPr>
          <a:lstStyle/>
          <a:p>
            <a:pPr algn="l" rtl="0"/>
            <a:r>
              <a:rPr lang="en-US" altLang="x-none" b="1" dirty="0">
                <a:latin typeface="Tw Cen MT" pitchFamily="34" charset="0"/>
              </a:rPr>
              <a:t>King Saud University </a:t>
            </a:r>
          </a:p>
          <a:p>
            <a:pPr algn="l" rtl="0"/>
            <a:r>
              <a:rPr lang="en-US" b="1" dirty="0">
                <a:latin typeface="Tw Cen MT" pitchFamily="34" charset="0"/>
              </a:rPr>
              <a:t>College of Applied studies and Community </a:t>
            </a:r>
            <a:r>
              <a:rPr lang="en-US" b="1" dirty="0" smtClean="0">
                <a:latin typeface="Tw Cen MT" pitchFamily="34" charset="0"/>
              </a:rPr>
              <a:t>Service</a:t>
            </a:r>
          </a:p>
          <a:p>
            <a:pPr algn="l" rtl="0"/>
            <a:r>
              <a:rPr lang="en-US" b="1" dirty="0" smtClean="0">
                <a:latin typeface="Tw Cen MT" pitchFamily="34" charset="0"/>
              </a:rPr>
              <a:t>1401CT</a:t>
            </a:r>
          </a:p>
          <a:p>
            <a:pPr algn="l" rtl="0"/>
            <a:r>
              <a:rPr lang="en-US" b="1" dirty="0" smtClean="0">
                <a:latin typeface="Tw Cen MT" pitchFamily="34" charset="0"/>
              </a:rPr>
              <a:t>By: Nour </a:t>
            </a:r>
            <a:r>
              <a:rPr lang="en-US" b="1" dirty="0" err="1" smtClean="0">
                <a:latin typeface="Tw Cen MT" pitchFamily="34" charset="0"/>
              </a:rPr>
              <a:t>Alhariqi</a:t>
            </a:r>
            <a:endParaRPr lang="en-US" b="1" dirty="0">
              <a:latin typeface="Tw Cen MT" pitchFamily="34" charset="0"/>
            </a:endParaRPr>
          </a:p>
          <a:p>
            <a:pPr algn="l" rtl="0"/>
            <a:endParaRPr lang="en-US" b="1" dirty="0">
              <a:latin typeface="Tw Cen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Analog and Digital Signals</a:t>
            </a:r>
            <a:endParaRPr lang="en-US" dirty="0"/>
          </a:p>
        </p:txBody>
      </p:sp>
      <p:sp>
        <p:nvSpPr>
          <p:cNvPr id="2" name="Content Placeholder 1"/>
          <p:cNvSpPr>
            <a:spLocks noGrp="1"/>
          </p:cNvSpPr>
          <p:nvPr>
            <p:ph idx="1"/>
          </p:nvPr>
        </p:nvSpPr>
        <p:spPr/>
        <p:txBody>
          <a:bodyPr/>
          <a:lstStyle/>
          <a:p>
            <a:r>
              <a:rPr lang="en-US" dirty="0"/>
              <a:t>There are two methods in transmitting </a:t>
            </a:r>
            <a:r>
              <a:rPr lang="en-US" dirty="0" smtClean="0"/>
              <a:t>a message </a:t>
            </a:r>
            <a:r>
              <a:rPr lang="en-US" dirty="0"/>
              <a:t>signal over the communication channel: analog or digital</a:t>
            </a:r>
          </a:p>
          <a:p>
            <a:endParaRPr lang="en-US" dirty="0"/>
          </a:p>
        </p:txBody>
      </p:sp>
      <p:sp>
        <p:nvSpPr>
          <p:cNvPr id="5" name="Slide Number Placeholder 4"/>
          <p:cNvSpPr>
            <a:spLocks noGrp="1"/>
          </p:cNvSpPr>
          <p:nvPr>
            <p:ph type="sldNum" sz="quarter" idx="12"/>
          </p:nvPr>
        </p:nvSpPr>
        <p:spPr/>
        <p:txBody>
          <a:bodyPr/>
          <a:lstStyle/>
          <a:p>
            <a:fld id="{2DF375F1-EA2A-45C3-9EB4-FCC64F34190C}" type="slidenum">
              <a:rPr lang="en-US" smtClean="0"/>
              <a:pPr/>
              <a:t>10</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42972" t="41586" r="6609" b="11795"/>
          <a:stretch>
            <a:fillRect/>
          </a:stretch>
        </p:blipFill>
        <p:spPr bwMode="auto">
          <a:xfrm>
            <a:off x="539552" y="3356992"/>
            <a:ext cx="8208963" cy="2971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 name="Oval 12"/>
          <p:cNvSpPr/>
          <p:nvPr/>
        </p:nvSpPr>
        <p:spPr>
          <a:xfrm>
            <a:off x="5940152" y="3861048"/>
            <a:ext cx="864096" cy="9361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95736" y="4725144"/>
            <a:ext cx="864096" cy="9361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14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Analog and Digital Signals</a:t>
            </a:r>
          </a:p>
        </p:txBody>
      </p:sp>
      <p:sp>
        <p:nvSpPr>
          <p:cNvPr id="3" name="Content Placeholder 2"/>
          <p:cNvSpPr>
            <a:spLocks noGrp="1"/>
          </p:cNvSpPr>
          <p:nvPr>
            <p:ph idx="1"/>
          </p:nvPr>
        </p:nvSpPr>
        <p:spPr>
          <a:xfrm>
            <a:off x="395536" y="2204864"/>
            <a:ext cx="8229600" cy="4389120"/>
          </a:xfrm>
        </p:spPr>
        <p:txBody>
          <a:bodyPr/>
          <a:lstStyle/>
          <a:p>
            <a:r>
              <a:rPr lang="en-US" dirty="0" smtClean="0"/>
              <a:t>Analog signal:</a:t>
            </a:r>
          </a:p>
          <a:p>
            <a:pPr>
              <a:buNone/>
            </a:pPr>
            <a:r>
              <a:rPr lang="en-US" dirty="0" smtClean="0"/>
              <a:t>    is a signal whose amplitude can take on any value in a continues range.</a:t>
            </a:r>
          </a:p>
          <a:p>
            <a:pPr>
              <a:buNone/>
            </a:pPr>
            <a:endParaRPr lang="en-US" dirty="0" smtClean="0"/>
          </a:p>
          <a:p>
            <a:r>
              <a:rPr lang="en-US" dirty="0" smtClean="0"/>
              <a:t>Digital signal: </a:t>
            </a:r>
          </a:p>
          <a:p>
            <a:pPr>
              <a:buNone/>
            </a:pPr>
            <a:r>
              <a:rPr lang="en-US" dirty="0" smtClean="0"/>
              <a:t>    is a signal whose amplitude can take on only a finite number  of values.</a:t>
            </a:r>
            <a:endParaRPr lang="en-US" dirty="0"/>
          </a:p>
        </p:txBody>
      </p:sp>
      <p:sp>
        <p:nvSpPr>
          <p:cNvPr id="4" name="Slide Number Placeholder 3"/>
          <p:cNvSpPr>
            <a:spLocks noGrp="1"/>
          </p:cNvSpPr>
          <p:nvPr>
            <p:ph type="sldNum" sz="quarter" idx="12"/>
          </p:nvPr>
        </p:nvSpPr>
        <p:spPr/>
        <p:txBody>
          <a:bodyPr/>
          <a:lstStyle/>
          <a:p>
            <a:fld id="{A82F2C4A-C35C-4054-8086-AD57CEC1855A}" type="slidenum">
              <a:rPr lang="en-US" smtClean="0"/>
              <a:pPr/>
              <a:t>11</a:t>
            </a:fld>
            <a:endParaRPr lang="en-US"/>
          </a:p>
        </p:txBody>
      </p:sp>
      <p:pic>
        <p:nvPicPr>
          <p:cNvPr id="6" name="Picture 5"/>
          <p:cNvPicPr>
            <a:picLocks noChangeAspect="1"/>
          </p:cNvPicPr>
          <p:nvPr/>
        </p:nvPicPr>
        <p:blipFill>
          <a:blip r:embed="rId2"/>
          <a:stretch>
            <a:fillRect/>
          </a:stretch>
        </p:blipFill>
        <p:spPr>
          <a:xfrm>
            <a:off x="4932040" y="5081984"/>
            <a:ext cx="3344788" cy="1803400"/>
          </a:xfrm>
          <a:prstGeom prst="rect">
            <a:avLst/>
          </a:prstGeom>
        </p:spPr>
      </p:pic>
    </p:spTree>
    <p:extLst>
      <p:ext uri="{BB962C8B-B14F-4D97-AF65-F5344CB8AC3E}">
        <p14:creationId xmlns:p14="http://schemas.microsoft.com/office/powerpoint/2010/main" val="358628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Signals</a:t>
            </a:r>
            <a:endParaRPr lang="en-US" dirty="0"/>
          </a:p>
        </p:txBody>
      </p:sp>
      <p:sp>
        <p:nvSpPr>
          <p:cNvPr id="5" name="Slide Number Placeholder 4"/>
          <p:cNvSpPr>
            <a:spLocks noGrp="1"/>
          </p:cNvSpPr>
          <p:nvPr>
            <p:ph type="sldNum" sz="quarter" idx="12"/>
          </p:nvPr>
        </p:nvSpPr>
        <p:spPr/>
        <p:txBody>
          <a:bodyPr/>
          <a:lstStyle/>
          <a:p>
            <a:fld id="{2DF375F1-EA2A-45C3-9EB4-FCC64F34190C}" type="slidenum">
              <a:rPr lang="en-US" smtClean="0"/>
              <a:pPr/>
              <a:t>12</a:t>
            </a:fld>
            <a:endParaRPr lang="en-US"/>
          </a:p>
        </p:txBody>
      </p:sp>
      <p:pic>
        <p:nvPicPr>
          <p:cNvPr id="6" name="Picture 5"/>
          <p:cNvPicPr>
            <a:picLocks noChangeAspect="1"/>
          </p:cNvPicPr>
          <p:nvPr/>
        </p:nvPicPr>
        <p:blipFill rotWithShape="1">
          <a:blip r:embed="rId2"/>
          <a:srcRect t="27502" b="8782"/>
          <a:stretch/>
        </p:blipFill>
        <p:spPr>
          <a:xfrm>
            <a:off x="0" y="2513270"/>
            <a:ext cx="9144000" cy="4369700"/>
          </a:xfrm>
          <a:prstGeom prst="rect">
            <a:avLst/>
          </a:prstGeom>
        </p:spPr>
      </p:pic>
    </p:spTree>
    <p:extLst>
      <p:ext uri="{BB962C8B-B14F-4D97-AF65-F5344CB8AC3E}">
        <p14:creationId xmlns:p14="http://schemas.microsoft.com/office/powerpoint/2010/main" val="34681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 and Signals</a:t>
            </a:r>
          </a:p>
        </p:txBody>
      </p:sp>
      <p:sp>
        <p:nvSpPr>
          <p:cNvPr id="4" name="Slide Number Placeholder 3"/>
          <p:cNvSpPr>
            <a:spLocks noGrp="1"/>
          </p:cNvSpPr>
          <p:nvPr>
            <p:ph type="sldNum" sz="quarter" idx="12"/>
          </p:nvPr>
        </p:nvSpPr>
        <p:spPr/>
        <p:txBody>
          <a:bodyPr/>
          <a:lstStyle/>
          <a:p>
            <a:fld id="{2DF375F1-EA2A-45C3-9EB4-FCC64F34190C}" type="slidenum">
              <a:rPr lang="en-US" smtClean="0"/>
              <a:pPr/>
              <a:t>13</a:t>
            </a:fld>
            <a:endParaRPr lang="en-US"/>
          </a:p>
        </p:txBody>
      </p:sp>
      <p:pic>
        <p:nvPicPr>
          <p:cNvPr id="6" name="Picture 5"/>
          <p:cNvPicPr>
            <a:picLocks noChangeAspect="1"/>
          </p:cNvPicPr>
          <p:nvPr/>
        </p:nvPicPr>
        <p:blipFill>
          <a:blip r:embed="rId2"/>
          <a:stretch>
            <a:fillRect/>
          </a:stretch>
        </p:blipFill>
        <p:spPr>
          <a:xfrm>
            <a:off x="539552" y="2276872"/>
            <a:ext cx="8244408" cy="3522870"/>
          </a:xfrm>
          <a:prstGeom prst="rect">
            <a:avLst/>
          </a:prstGeom>
        </p:spPr>
      </p:pic>
    </p:spTree>
    <p:extLst>
      <p:ext uri="{BB962C8B-B14F-4D97-AF65-F5344CB8AC3E}">
        <p14:creationId xmlns:p14="http://schemas.microsoft.com/office/powerpoint/2010/main" val="278102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Analog Communication System</a:t>
            </a:r>
          </a:p>
        </p:txBody>
      </p:sp>
      <p:sp>
        <p:nvSpPr>
          <p:cNvPr id="6" name="Content Placeholder 5"/>
          <p:cNvSpPr>
            <a:spLocks noGrp="1"/>
          </p:cNvSpPr>
          <p:nvPr>
            <p:ph idx="1"/>
          </p:nvPr>
        </p:nvSpPr>
        <p:spPr/>
        <p:txBody>
          <a:bodyPr/>
          <a:lstStyle/>
          <a:p>
            <a:pPr>
              <a:lnSpc>
                <a:spcPct val="150000"/>
              </a:lnSpc>
              <a:spcBef>
                <a:spcPts val="1200"/>
              </a:spcBef>
              <a:spcAft>
                <a:spcPts val="200"/>
              </a:spcAft>
              <a:buClr>
                <a:srgbClr val="31B6FD"/>
              </a:buClr>
              <a:buSzPct val="100000"/>
            </a:pPr>
            <a:r>
              <a:rPr lang="en-US" dirty="0">
                <a:cs typeface="Arial" charset="0"/>
              </a:rPr>
              <a:t>Analog Communication </a:t>
            </a:r>
            <a:r>
              <a:rPr lang="en-US" dirty="0" smtClean="0">
                <a:cs typeface="Arial" charset="0"/>
              </a:rPr>
              <a:t/>
            </a:r>
            <a:br>
              <a:rPr lang="en-US" dirty="0" smtClean="0">
                <a:cs typeface="Arial" charset="0"/>
              </a:rPr>
            </a:br>
            <a:r>
              <a:rPr lang="en-US" dirty="0" smtClean="0">
                <a:cs typeface="Arial" charset="0"/>
              </a:rPr>
              <a:t>is </a:t>
            </a:r>
            <a:r>
              <a:rPr lang="en-US" dirty="0">
                <a:cs typeface="Arial" charset="0"/>
              </a:rPr>
              <a:t>a communication method of conveying voice, data, image, signal or video information using a continuous signal.</a:t>
            </a:r>
          </a:p>
          <a:p>
            <a:pPr>
              <a:lnSpc>
                <a:spcPct val="150000"/>
              </a:lnSpc>
              <a:spcBef>
                <a:spcPts val="1200"/>
              </a:spcBef>
              <a:spcAft>
                <a:spcPts val="200"/>
              </a:spcAft>
              <a:buClr>
                <a:srgbClr val="31B6FD"/>
              </a:buClr>
              <a:buSzPct val="100000"/>
            </a:pPr>
            <a:r>
              <a:rPr lang="en-US" dirty="0" smtClean="0">
                <a:cs typeface="Arial" charset="0"/>
              </a:rPr>
              <a:t>Which </a:t>
            </a:r>
            <a:r>
              <a:rPr lang="en-US" dirty="0">
                <a:cs typeface="Arial" charset="0"/>
              </a:rPr>
              <a:t>varies in amplitude, phase, or some other property in proportion to that of a variable. </a:t>
            </a:r>
          </a:p>
          <a:p>
            <a:endParaRPr lang="en-US" dirty="0"/>
          </a:p>
        </p:txBody>
      </p:sp>
      <p:sp>
        <p:nvSpPr>
          <p:cNvPr id="4" name="Slide Number Placeholder 3"/>
          <p:cNvSpPr>
            <a:spLocks noGrp="1"/>
          </p:cNvSpPr>
          <p:nvPr>
            <p:ph type="sldNum" sz="quarter" idx="12"/>
          </p:nvPr>
        </p:nvSpPr>
        <p:spPr/>
        <p:txBody>
          <a:bodyPr/>
          <a:lstStyle/>
          <a:p>
            <a:fld id="{2DF375F1-EA2A-45C3-9EB4-FCC64F34190C}" type="slidenum">
              <a:rPr lang="en-US" smtClean="0"/>
              <a:pPr/>
              <a:t>14</a:t>
            </a:fld>
            <a:endParaRPr lang="en-US"/>
          </a:p>
        </p:txBody>
      </p:sp>
    </p:spTree>
    <p:extLst>
      <p:ext uri="{BB962C8B-B14F-4D97-AF65-F5344CB8AC3E}">
        <p14:creationId xmlns:p14="http://schemas.microsoft.com/office/powerpoint/2010/main" val="25954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Analog Communication </a:t>
            </a:r>
            <a:r>
              <a:rPr lang="en-US" dirty="0" smtClean="0"/>
              <a:t>System</a:t>
            </a:r>
            <a:endParaRPr lang="en-US" dirty="0"/>
          </a:p>
        </p:txBody>
      </p:sp>
      <p:sp>
        <p:nvSpPr>
          <p:cNvPr id="4" name="Slide Number Placeholder 3"/>
          <p:cNvSpPr>
            <a:spLocks noGrp="1"/>
          </p:cNvSpPr>
          <p:nvPr>
            <p:ph type="sldNum" sz="quarter" idx="12"/>
          </p:nvPr>
        </p:nvSpPr>
        <p:spPr/>
        <p:txBody>
          <a:bodyPr/>
          <a:lstStyle/>
          <a:p>
            <a:fld id="{2DF375F1-EA2A-45C3-9EB4-FCC64F34190C}" type="slidenum">
              <a:rPr lang="en-US" smtClean="0"/>
              <a:pPr/>
              <a:t>15</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33624" t="35191" r="16370" b="18173"/>
          <a:stretch>
            <a:fillRect/>
          </a:stretch>
        </p:blipFill>
        <p:spPr bwMode="auto">
          <a:xfrm>
            <a:off x="755576" y="2348880"/>
            <a:ext cx="757237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4481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 Communication System</a:t>
            </a:r>
          </a:p>
        </p:txBody>
      </p:sp>
      <p:sp>
        <p:nvSpPr>
          <p:cNvPr id="3" name="Content Placeholder 2"/>
          <p:cNvSpPr>
            <a:spLocks noGrp="1"/>
          </p:cNvSpPr>
          <p:nvPr>
            <p:ph idx="1"/>
          </p:nvPr>
        </p:nvSpPr>
        <p:spPr/>
        <p:txBody>
          <a:bodyPr/>
          <a:lstStyle/>
          <a:p>
            <a:r>
              <a:rPr lang="en-US" dirty="0"/>
              <a:t>The transmitter block </a:t>
            </a:r>
            <a:r>
              <a:rPr lang="en-US" dirty="0" smtClean="0"/>
              <a:t>contains </a:t>
            </a:r>
            <a:r>
              <a:rPr lang="en-US" dirty="0"/>
              <a:t>the </a:t>
            </a:r>
            <a:r>
              <a:rPr lang="en-US" dirty="0" smtClean="0"/>
              <a:t>modulator device.</a:t>
            </a:r>
            <a:endParaRPr lang="en-US" dirty="0"/>
          </a:p>
          <a:p>
            <a:r>
              <a:rPr lang="en-US" dirty="0" smtClean="0"/>
              <a:t>The </a:t>
            </a:r>
            <a:r>
              <a:rPr lang="en-US" dirty="0"/>
              <a:t>receiver block </a:t>
            </a:r>
            <a:r>
              <a:rPr lang="en-US" dirty="0" smtClean="0"/>
              <a:t>contains </a:t>
            </a:r>
            <a:r>
              <a:rPr lang="en-US" dirty="0"/>
              <a:t>the </a:t>
            </a:r>
            <a:r>
              <a:rPr lang="en-US" dirty="0" smtClean="0"/>
              <a:t>demodulator device.</a:t>
            </a:r>
          </a:p>
          <a:p>
            <a:endParaRPr lang="en-US" dirty="0"/>
          </a:p>
          <a:p>
            <a:r>
              <a:rPr lang="en-US" dirty="0"/>
              <a:t>The modulator </a:t>
            </a:r>
            <a:r>
              <a:rPr lang="en-US" i="1" dirty="0"/>
              <a:t>modulates</a:t>
            </a:r>
            <a:r>
              <a:rPr lang="en-US" dirty="0"/>
              <a:t> a carrier wave (the electromagnetic wave) </a:t>
            </a:r>
            <a:r>
              <a:rPr lang="en-US" dirty="0" smtClean="0"/>
              <a:t>which has </a:t>
            </a:r>
            <a:r>
              <a:rPr lang="en-US" dirty="0"/>
              <a:t>a frequency that is selected from an appropriate band in the radio spectrum</a:t>
            </a:r>
          </a:p>
        </p:txBody>
      </p:sp>
      <p:sp>
        <p:nvSpPr>
          <p:cNvPr id="5" name="Slide Number Placeholder 4"/>
          <p:cNvSpPr>
            <a:spLocks noGrp="1"/>
          </p:cNvSpPr>
          <p:nvPr>
            <p:ph type="sldNum" sz="quarter" idx="12"/>
          </p:nvPr>
        </p:nvSpPr>
        <p:spPr/>
        <p:txBody>
          <a:bodyPr/>
          <a:lstStyle/>
          <a:p>
            <a:fld id="{2DF375F1-EA2A-45C3-9EB4-FCC64F34190C}" type="slidenum">
              <a:rPr lang="en-US" smtClean="0"/>
              <a:pPr/>
              <a:t>16</a:t>
            </a:fld>
            <a:endParaRPr lang="en-US"/>
          </a:p>
        </p:txBody>
      </p:sp>
    </p:spTree>
    <p:extLst>
      <p:ext uri="{BB962C8B-B14F-4D97-AF65-F5344CB8AC3E}">
        <p14:creationId xmlns:p14="http://schemas.microsoft.com/office/powerpoint/2010/main" val="120862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Communication </a:t>
            </a:r>
            <a:r>
              <a:rPr lang="en-US" dirty="0"/>
              <a:t>System</a:t>
            </a:r>
          </a:p>
        </p:txBody>
      </p:sp>
      <p:sp>
        <p:nvSpPr>
          <p:cNvPr id="3" name="Content Placeholder 2"/>
          <p:cNvSpPr>
            <a:spLocks noGrp="1"/>
          </p:cNvSpPr>
          <p:nvPr>
            <p:ph idx="1"/>
          </p:nvPr>
        </p:nvSpPr>
        <p:spPr/>
        <p:txBody>
          <a:bodyPr/>
          <a:lstStyle/>
          <a:p>
            <a:r>
              <a:rPr lang="en-US" dirty="0" smtClean="0"/>
              <a:t>Digital </a:t>
            </a:r>
            <a:r>
              <a:rPr lang="en-US" dirty="0"/>
              <a:t>communication is a mode of communication where the information </a:t>
            </a:r>
            <a:r>
              <a:rPr lang="en-US" dirty="0" smtClean="0"/>
              <a:t>is </a:t>
            </a:r>
            <a:r>
              <a:rPr lang="en-US" dirty="0"/>
              <a:t>encoded digitally as discreet signals and electronically transferred to the recipients. </a:t>
            </a:r>
          </a:p>
        </p:txBody>
      </p:sp>
      <p:sp>
        <p:nvSpPr>
          <p:cNvPr id="5" name="Slide Number Placeholder 4"/>
          <p:cNvSpPr>
            <a:spLocks noGrp="1"/>
          </p:cNvSpPr>
          <p:nvPr>
            <p:ph type="sldNum" sz="quarter" idx="12"/>
          </p:nvPr>
        </p:nvSpPr>
        <p:spPr/>
        <p:txBody>
          <a:bodyPr/>
          <a:lstStyle/>
          <a:p>
            <a:fld id="{2DF375F1-EA2A-45C3-9EB4-FCC64F34190C}" type="slidenum">
              <a:rPr lang="en-US" smtClean="0"/>
              <a:pPr/>
              <a:t>17</a:t>
            </a:fld>
            <a:endParaRPr lang="en-US"/>
          </a:p>
        </p:txBody>
      </p:sp>
    </p:spTree>
    <p:extLst>
      <p:ext uri="{BB962C8B-B14F-4D97-AF65-F5344CB8AC3E}">
        <p14:creationId xmlns:p14="http://schemas.microsoft.com/office/powerpoint/2010/main" val="169278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Digital Communication System</a:t>
            </a:r>
          </a:p>
        </p:txBody>
      </p:sp>
      <p:sp>
        <p:nvSpPr>
          <p:cNvPr id="5" name="Slide Number Placeholder 4"/>
          <p:cNvSpPr>
            <a:spLocks noGrp="1"/>
          </p:cNvSpPr>
          <p:nvPr>
            <p:ph type="sldNum" sz="quarter" idx="12"/>
          </p:nvPr>
        </p:nvSpPr>
        <p:spPr/>
        <p:txBody>
          <a:bodyPr/>
          <a:lstStyle/>
          <a:p>
            <a:fld id="{2DF375F1-EA2A-45C3-9EB4-FCC64F34190C}" type="slidenum">
              <a:rPr lang="en-US" smtClean="0"/>
              <a:pPr/>
              <a:t>18</a:t>
            </a:fld>
            <a:endParaRPr lang="en-US"/>
          </a:p>
        </p:txBody>
      </p:sp>
      <p:pic>
        <p:nvPicPr>
          <p:cNvPr id="7" name="Picture 6"/>
          <p:cNvPicPr>
            <a:picLocks noChangeAspect="1"/>
          </p:cNvPicPr>
          <p:nvPr/>
        </p:nvPicPr>
        <p:blipFill>
          <a:blip r:embed="rId2"/>
          <a:stretch>
            <a:fillRect/>
          </a:stretch>
        </p:blipFill>
        <p:spPr>
          <a:xfrm>
            <a:off x="251520" y="2451100"/>
            <a:ext cx="8424936" cy="3858220"/>
          </a:xfrm>
          <a:prstGeom prst="rect">
            <a:avLst/>
          </a:prstGeom>
        </p:spPr>
      </p:pic>
    </p:spTree>
    <p:extLst>
      <p:ext uri="{BB962C8B-B14F-4D97-AF65-F5344CB8AC3E}">
        <p14:creationId xmlns:p14="http://schemas.microsoft.com/office/powerpoint/2010/main" val="156680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Digital Communication System</a:t>
            </a:r>
          </a:p>
        </p:txBody>
      </p:sp>
      <p:sp>
        <p:nvSpPr>
          <p:cNvPr id="6" name="Content Placeholder 5"/>
          <p:cNvSpPr>
            <a:spLocks noGrp="1"/>
          </p:cNvSpPr>
          <p:nvPr>
            <p:ph idx="1"/>
          </p:nvPr>
        </p:nvSpPr>
        <p:spPr/>
        <p:txBody>
          <a:bodyPr>
            <a:normAutofit/>
          </a:bodyPr>
          <a:lstStyle/>
          <a:p>
            <a:r>
              <a:rPr lang="en-US" dirty="0">
                <a:solidFill>
                  <a:schemeClr val="accent1"/>
                </a:solidFill>
              </a:rPr>
              <a:t>Source </a:t>
            </a:r>
            <a:r>
              <a:rPr lang="en-US" dirty="0" smtClean="0">
                <a:solidFill>
                  <a:schemeClr val="accent1"/>
                </a:solidFill>
              </a:rPr>
              <a:t>Encoder</a:t>
            </a:r>
            <a:r>
              <a:rPr lang="en-US" dirty="0" smtClean="0"/>
              <a:t/>
            </a:r>
            <a:br>
              <a:rPr lang="en-US" dirty="0" smtClean="0"/>
            </a:br>
            <a:r>
              <a:rPr lang="en-US" dirty="0" smtClean="0"/>
              <a:t>compresses </a:t>
            </a:r>
            <a:r>
              <a:rPr lang="en-US" dirty="0"/>
              <a:t>the data into minimum number of bits. This process helps in effective utilization of the bandwidth. </a:t>
            </a:r>
            <a:endParaRPr lang="en-US" dirty="0" smtClean="0"/>
          </a:p>
          <a:p>
            <a:r>
              <a:rPr lang="en-US" dirty="0" smtClean="0">
                <a:solidFill>
                  <a:srgbClr val="0F6FC6"/>
                </a:solidFill>
              </a:rPr>
              <a:t>Channel Encoder</a:t>
            </a:r>
            <a:br>
              <a:rPr lang="en-US" dirty="0" smtClean="0">
                <a:solidFill>
                  <a:srgbClr val="0F6FC6"/>
                </a:solidFill>
              </a:rPr>
            </a:br>
            <a:r>
              <a:rPr lang="en-US" dirty="0" smtClean="0"/>
              <a:t>The </a:t>
            </a:r>
            <a:r>
              <a:rPr lang="en-US" dirty="0"/>
              <a:t>channel encoder, does the coding for error correction. </a:t>
            </a:r>
            <a:endParaRPr lang="en-US" dirty="0" smtClean="0"/>
          </a:p>
          <a:p>
            <a:r>
              <a:rPr lang="en-US" dirty="0">
                <a:solidFill>
                  <a:srgbClr val="0F6FC6"/>
                </a:solidFill>
              </a:rPr>
              <a:t>Digital </a:t>
            </a:r>
            <a:r>
              <a:rPr lang="en-US" dirty="0" smtClean="0">
                <a:solidFill>
                  <a:srgbClr val="0F6FC6"/>
                </a:solidFill>
              </a:rPr>
              <a:t>Modulator</a:t>
            </a:r>
            <a:r>
              <a:rPr lang="en-US" dirty="0" smtClean="0"/>
              <a:t/>
            </a:r>
            <a:br>
              <a:rPr lang="en-US" dirty="0" smtClean="0"/>
            </a:br>
            <a:r>
              <a:rPr lang="en-US" dirty="0" smtClean="0"/>
              <a:t>The </a:t>
            </a:r>
            <a:r>
              <a:rPr lang="en-US" dirty="0"/>
              <a:t>signal to be transmitted is modulated here by a carrier. </a:t>
            </a:r>
          </a:p>
        </p:txBody>
      </p:sp>
      <p:sp>
        <p:nvSpPr>
          <p:cNvPr id="4" name="Slide Number Placeholder 3"/>
          <p:cNvSpPr>
            <a:spLocks noGrp="1"/>
          </p:cNvSpPr>
          <p:nvPr>
            <p:ph type="sldNum" sz="quarter" idx="12"/>
          </p:nvPr>
        </p:nvSpPr>
        <p:spPr/>
        <p:txBody>
          <a:bodyPr/>
          <a:lstStyle/>
          <a:p>
            <a:fld id="{2DF375F1-EA2A-45C3-9EB4-FCC64F34190C}" type="slidenum">
              <a:rPr lang="en-US" smtClean="0"/>
              <a:pPr/>
              <a:t>19</a:t>
            </a:fld>
            <a:endParaRPr lang="en-US"/>
          </a:p>
        </p:txBody>
      </p:sp>
    </p:spTree>
    <p:extLst>
      <p:ext uri="{BB962C8B-B14F-4D97-AF65-F5344CB8AC3E}">
        <p14:creationId xmlns:p14="http://schemas.microsoft.com/office/powerpoint/2010/main" val="361580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Communication system</a:t>
            </a:r>
          </a:p>
          <a:p>
            <a:r>
              <a:rPr lang="en-US" dirty="0" smtClean="0"/>
              <a:t>Communication system model</a:t>
            </a:r>
          </a:p>
          <a:p>
            <a:r>
              <a:rPr lang="en-US" dirty="0"/>
              <a:t>Mode of </a:t>
            </a:r>
            <a:r>
              <a:rPr lang="en-US" dirty="0" smtClean="0"/>
              <a:t>Communication</a:t>
            </a:r>
          </a:p>
          <a:p>
            <a:r>
              <a:rPr lang="en-US" dirty="0"/>
              <a:t>Data Transmission Mode</a:t>
            </a:r>
            <a:endParaRPr lang="en-US" dirty="0" smtClean="0"/>
          </a:p>
          <a:p>
            <a:r>
              <a:rPr lang="en-US" dirty="0" smtClean="0"/>
              <a:t>Analog and digital communication system</a:t>
            </a:r>
          </a:p>
          <a:p>
            <a:r>
              <a:rPr lang="en-US" dirty="0"/>
              <a:t>Effectiveness of Communications System</a:t>
            </a:r>
            <a:endParaRPr lang="en-US" dirty="0" smtClean="0"/>
          </a:p>
          <a:p>
            <a:pPr marL="0" indent="0">
              <a:spcBef>
                <a:spcPts val="600"/>
              </a:spcBef>
              <a:spcAft>
                <a:spcPts val="600"/>
              </a:spcAft>
              <a:buNone/>
            </a:pPr>
            <a:endParaRPr lang="en-US" dirty="0" smtClean="0"/>
          </a:p>
          <a:p>
            <a:pPr>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2DF375F1-EA2A-45C3-9EB4-FCC64F34190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Communication System</a:t>
            </a:r>
          </a:p>
        </p:txBody>
      </p:sp>
      <p:sp>
        <p:nvSpPr>
          <p:cNvPr id="3" name="Content Placeholder 2"/>
          <p:cNvSpPr>
            <a:spLocks noGrp="1"/>
          </p:cNvSpPr>
          <p:nvPr>
            <p:ph idx="1"/>
          </p:nvPr>
        </p:nvSpPr>
        <p:spPr/>
        <p:txBody>
          <a:bodyPr/>
          <a:lstStyle/>
          <a:p>
            <a:r>
              <a:rPr lang="en-US" dirty="0">
                <a:solidFill>
                  <a:srgbClr val="0F6FC6"/>
                </a:solidFill>
              </a:rPr>
              <a:t>Channel </a:t>
            </a:r>
            <a:r>
              <a:rPr lang="en-US" dirty="0" smtClean="0">
                <a:solidFill>
                  <a:srgbClr val="0F6FC6"/>
                </a:solidFill>
              </a:rPr>
              <a:t>Decoder</a:t>
            </a:r>
            <a:r>
              <a:rPr lang="en-US" dirty="0" smtClean="0"/>
              <a:t/>
            </a:r>
            <a:br>
              <a:rPr lang="en-US" dirty="0" smtClean="0"/>
            </a:br>
            <a:r>
              <a:rPr lang="en-US" dirty="0" smtClean="0"/>
              <a:t>The </a:t>
            </a:r>
            <a:r>
              <a:rPr lang="en-US" dirty="0"/>
              <a:t>channel </a:t>
            </a:r>
            <a:r>
              <a:rPr lang="en-US" dirty="0" smtClean="0"/>
              <a:t>decoder does </a:t>
            </a:r>
            <a:r>
              <a:rPr lang="en-US" dirty="0"/>
              <a:t>some error corrections</a:t>
            </a:r>
            <a:r>
              <a:rPr lang="en-US" dirty="0" smtClean="0"/>
              <a:t>.</a:t>
            </a:r>
          </a:p>
          <a:p>
            <a:r>
              <a:rPr lang="en-US" dirty="0">
                <a:solidFill>
                  <a:srgbClr val="0F6FC6"/>
                </a:solidFill>
              </a:rPr>
              <a:t>Source </a:t>
            </a:r>
            <a:r>
              <a:rPr lang="en-US" dirty="0" smtClean="0">
                <a:solidFill>
                  <a:srgbClr val="0F6FC6"/>
                </a:solidFill>
              </a:rPr>
              <a:t>Decoder</a:t>
            </a:r>
            <a:r>
              <a:rPr lang="en-US" dirty="0"/>
              <a:t/>
            </a:r>
            <a:br>
              <a:rPr lang="en-US" dirty="0"/>
            </a:br>
            <a:r>
              <a:rPr lang="en-US" dirty="0" smtClean="0"/>
              <a:t>The </a:t>
            </a:r>
            <a:r>
              <a:rPr lang="en-US" dirty="0"/>
              <a:t>source decoder recreates the source output. </a:t>
            </a:r>
          </a:p>
        </p:txBody>
      </p:sp>
      <p:sp>
        <p:nvSpPr>
          <p:cNvPr id="5" name="Slide Number Placeholder 4"/>
          <p:cNvSpPr>
            <a:spLocks noGrp="1"/>
          </p:cNvSpPr>
          <p:nvPr>
            <p:ph type="sldNum" sz="quarter" idx="12"/>
          </p:nvPr>
        </p:nvSpPr>
        <p:spPr/>
        <p:txBody>
          <a:bodyPr/>
          <a:lstStyle/>
          <a:p>
            <a:fld id="{2DF375F1-EA2A-45C3-9EB4-FCC64F34190C}" type="slidenum">
              <a:rPr lang="en-US" smtClean="0"/>
              <a:pPr/>
              <a:t>20</a:t>
            </a:fld>
            <a:endParaRPr lang="en-US"/>
          </a:p>
        </p:txBody>
      </p:sp>
    </p:spTree>
    <p:extLst>
      <p:ext uri="{BB962C8B-B14F-4D97-AF65-F5344CB8AC3E}">
        <p14:creationId xmlns:p14="http://schemas.microsoft.com/office/powerpoint/2010/main" val="1741161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F375F1-EA2A-45C3-9EB4-FCC64F34190C}" type="slidenum">
              <a:rPr lang="en-US" smtClean="0"/>
              <a:pPr/>
              <a:t>21</a:t>
            </a:fld>
            <a:endParaRPr lang="en-US"/>
          </a:p>
        </p:txBody>
      </p:sp>
      <p:pic>
        <p:nvPicPr>
          <p:cNvPr id="6" name="Picture 5"/>
          <p:cNvPicPr>
            <a:picLocks noChangeAspect="1"/>
          </p:cNvPicPr>
          <p:nvPr/>
        </p:nvPicPr>
        <p:blipFill rotWithShape="1">
          <a:blip r:embed="rId2"/>
          <a:srcRect t="20751" b="9874"/>
          <a:stretch/>
        </p:blipFill>
        <p:spPr>
          <a:xfrm>
            <a:off x="520700" y="908720"/>
            <a:ext cx="8102600" cy="5616624"/>
          </a:xfrm>
          <a:prstGeom prst="rect">
            <a:avLst/>
          </a:prstGeom>
        </p:spPr>
      </p:pic>
    </p:spTree>
    <p:extLst>
      <p:ext uri="{BB962C8B-B14F-4D97-AF65-F5344CB8AC3E}">
        <p14:creationId xmlns:p14="http://schemas.microsoft.com/office/powerpoint/2010/main" val="356395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35280" cy="1143000"/>
          </a:xfrm>
        </p:spPr>
        <p:txBody>
          <a:bodyPr>
            <a:normAutofit fontScale="90000"/>
          </a:bodyPr>
          <a:lstStyle/>
          <a:p>
            <a:r>
              <a:rPr lang="en-US" dirty="0" smtClean="0"/>
              <a:t>Effectiveness of Communications System</a:t>
            </a:r>
            <a:endParaRPr lang="en-US" dirty="0"/>
          </a:p>
        </p:txBody>
      </p:sp>
      <p:sp>
        <p:nvSpPr>
          <p:cNvPr id="3" name="Content Placeholder 2"/>
          <p:cNvSpPr>
            <a:spLocks noGrp="1"/>
          </p:cNvSpPr>
          <p:nvPr>
            <p:ph idx="1"/>
          </p:nvPr>
        </p:nvSpPr>
        <p:spPr>
          <a:xfrm>
            <a:off x="457200" y="2276872"/>
            <a:ext cx="8229600" cy="4047728"/>
          </a:xfrm>
        </p:spPr>
        <p:txBody>
          <a:bodyPr/>
          <a:lstStyle/>
          <a:p>
            <a:r>
              <a:rPr lang="en-US" dirty="0" smtClean="0"/>
              <a:t>The effectiveness of a communications system depends on four fundamental characteristics:</a:t>
            </a:r>
          </a:p>
          <a:p>
            <a:endParaRPr lang="en-US" dirty="0"/>
          </a:p>
        </p:txBody>
      </p:sp>
      <p:graphicFrame>
        <p:nvGraphicFramePr>
          <p:cNvPr id="4" name="Diagram 3"/>
          <p:cNvGraphicFramePr/>
          <p:nvPr/>
        </p:nvGraphicFramePr>
        <p:xfrm>
          <a:off x="179512" y="3356992"/>
          <a:ext cx="8748464" cy="35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3C2EE779-2FD8-4CCA-B8D6-D212FA0F9A6A}" type="slidenum">
              <a:rPr lang="en-US" smtClean="0"/>
              <a:pPr/>
              <a:t>22</a:t>
            </a:fld>
            <a:endParaRPr lang="en-US"/>
          </a:p>
        </p:txBody>
      </p:sp>
    </p:spTree>
    <p:extLst>
      <p:ext uri="{BB962C8B-B14F-4D97-AF65-F5344CB8AC3E}">
        <p14:creationId xmlns:p14="http://schemas.microsoft.com/office/powerpoint/2010/main" val="22442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a:t>
            </a:r>
            <a:br>
              <a:rPr lang="en-US" dirty="0" smtClean="0"/>
            </a:br>
            <a:r>
              <a:rPr lang="en-US" dirty="0" smtClean="0"/>
              <a:t>of a Communications System</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Delivery</a:t>
            </a:r>
            <a:r>
              <a:rPr lang="en-US" dirty="0" smtClean="0"/>
              <a:t>:</a:t>
            </a:r>
          </a:p>
          <a:p>
            <a:pPr lvl="1"/>
            <a:r>
              <a:rPr lang="en-US" dirty="0" smtClean="0"/>
              <a:t>The system must deliver information to the correct receiver. </a:t>
            </a:r>
          </a:p>
          <a:p>
            <a:pPr lvl="1">
              <a:spcBef>
                <a:spcPts val="1200"/>
              </a:spcBef>
              <a:spcAft>
                <a:spcPts val="600"/>
              </a:spcAft>
            </a:pPr>
            <a:r>
              <a:rPr lang="en-US" dirty="0" smtClean="0"/>
              <a:t>Information must be received by the intended device or user and only by that device or user.</a:t>
            </a:r>
          </a:p>
          <a:p>
            <a:pPr>
              <a:spcBef>
                <a:spcPts val="1200"/>
              </a:spcBef>
              <a:spcAft>
                <a:spcPts val="600"/>
              </a:spcAft>
            </a:pPr>
            <a:r>
              <a:rPr lang="en-US" dirty="0" smtClean="0">
                <a:solidFill>
                  <a:schemeClr val="accent1"/>
                </a:solidFill>
              </a:rPr>
              <a:t>Accuracy</a:t>
            </a:r>
            <a:r>
              <a:rPr lang="en-US" dirty="0" smtClean="0"/>
              <a:t>:</a:t>
            </a:r>
          </a:p>
          <a:p>
            <a:pPr lvl="1"/>
            <a:r>
              <a:rPr lang="en-US" dirty="0" smtClean="0"/>
              <a:t> The system must deliver the information accurately.</a:t>
            </a:r>
          </a:p>
          <a:p>
            <a:pPr lvl="1"/>
            <a:r>
              <a:rPr lang="en-US" dirty="0" smtClean="0"/>
              <a:t>Information that have been altered in transmission and left uncorrected are unusable.</a:t>
            </a:r>
          </a:p>
          <a:p>
            <a:pPr lvl="1">
              <a:buNone/>
            </a:pPr>
            <a:endParaRPr lang="en-US" dirty="0" smtClean="0"/>
          </a:p>
        </p:txBody>
      </p:sp>
      <p:sp>
        <p:nvSpPr>
          <p:cNvPr id="4" name="Slide Number Placeholder 3"/>
          <p:cNvSpPr>
            <a:spLocks noGrp="1"/>
          </p:cNvSpPr>
          <p:nvPr>
            <p:ph type="sldNum" sz="quarter" idx="12"/>
          </p:nvPr>
        </p:nvSpPr>
        <p:spPr/>
        <p:txBody>
          <a:bodyPr/>
          <a:lstStyle/>
          <a:p>
            <a:fld id="{3C2EE779-2FD8-4CCA-B8D6-D212FA0F9A6A}" type="slidenum">
              <a:rPr lang="en-US" smtClean="0"/>
              <a:pPr/>
              <a:t>23</a:t>
            </a:fld>
            <a:endParaRPr lang="en-US"/>
          </a:p>
        </p:txBody>
      </p:sp>
    </p:spTree>
    <p:extLst>
      <p:ext uri="{BB962C8B-B14F-4D97-AF65-F5344CB8AC3E}">
        <p14:creationId xmlns:p14="http://schemas.microsoft.com/office/powerpoint/2010/main" val="240450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a:t>
            </a:r>
            <a:br>
              <a:rPr lang="en-US" dirty="0" smtClean="0"/>
            </a:br>
            <a:r>
              <a:rPr lang="en-US" dirty="0" smtClean="0"/>
              <a:t>of a Data Communications System</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Timeliness</a:t>
            </a:r>
            <a:r>
              <a:rPr lang="en-US" dirty="0" smtClean="0"/>
              <a:t>:</a:t>
            </a:r>
          </a:p>
          <a:p>
            <a:pPr lvl="1"/>
            <a:r>
              <a:rPr lang="en-US" dirty="0" smtClean="0"/>
              <a:t> The system must deliver information in a timely manner. </a:t>
            </a:r>
          </a:p>
          <a:p>
            <a:pPr lvl="1"/>
            <a:r>
              <a:rPr lang="en-US" dirty="0" smtClean="0"/>
              <a:t>Information delivered late are useless.</a:t>
            </a:r>
          </a:p>
          <a:p>
            <a:pPr lvl="1"/>
            <a:r>
              <a:rPr lang="en-US" dirty="0" smtClean="0"/>
              <a:t> In the case of video and audio, timely delivery means :</a:t>
            </a:r>
          </a:p>
          <a:p>
            <a:pPr lvl="2"/>
            <a:r>
              <a:rPr lang="en-US" dirty="0" smtClean="0"/>
              <a:t>delivering data in the same order as they are produced,</a:t>
            </a:r>
          </a:p>
          <a:p>
            <a:pPr lvl="2"/>
            <a:r>
              <a:rPr lang="en-US" dirty="0" smtClean="0"/>
              <a:t>and without significant delay. </a:t>
            </a:r>
          </a:p>
          <a:p>
            <a:pPr lvl="2"/>
            <a:r>
              <a:rPr lang="en-US" dirty="0" smtClean="0"/>
              <a:t>This kind of delivery is called </a:t>
            </a:r>
            <a:r>
              <a:rPr lang="en-US" i="1" dirty="0" smtClean="0"/>
              <a:t>real-time transmission.</a:t>
            </a:r>
            <a:endParaRPr lang="en-US" dirty="0"/>
          </a:p>
        </p:txBody>
      </p:sp>
      <p:sp>
        <p:nvSpPr>
          <p:cNvPr id="4" name="Slide Number Placeholder 3"/>
          <p:cNvSpPr>
            <a:spLocks noGrp="1"/>
          </p:cNvSpPr>
          <p:nvPr>
            <p:ph type="sldNum" sz="quarter" idx="12"/>
          </p:nvPr>
        </p:nvSpPr>
        <p:spPr/>
        <p:txBody>
          <a:bodyPr/>
          <a:lstStyle/>
          <a:p>
            <a:fld id="{3C2EE779-2FD8-4CCA-B8D6-D212FA0F9A6A}" type="slidenum">
              <a:rPr lang="en-US" smtClean="0"/>
              <a:pPr/>
              <a:t>24</a:t>
            </a:fld>
            <a:endParaRPr lang="en-US"/>
          </a:p>
        </p:txBody>
      </p:sp>
    </p:spTree>
    <p:extLst>
      <p:ext uri="{BB962C8B-B14F-4D97-AF65-F5344CB8AC3E}">
        <p14:creationId xmlns:p14="http://schemas.microsoft.com/office/powerpoint/2010/main" val="70517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a:t>
            </a:r>
            <a:br>
              <a:rPr lang="en-US" dirty="0" smtClean="0"/>
            </a:br>
            <a:r>
              <a:rPr lang="en-US" dirty="0" smtClean="0"/>
              <a:t>of a Data Communications System</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Jitter</a:t>
            </a:r>
            <a:r>
              <a:rPr lang="en-US" dirty="0" smtClean="0"/>
              <a:t>:</a:t>
            </a:r>
          </a:p>
          <a:p>
            <a:pPr lvl="1"/>
            <a:r>
              <a:rPr lang="en-US" dirty="0" smtClean="0"/>
              <a:t>Jitter refers to the variation in the packet arrival time. </a:t>
            </a:r>
          </a:p>
          <a:p>
            <a:pPr lvl="1"/>
            <a:r>
              <a:rPr lang="en-US" dirty="0" smtClean="0"/>
              <a:t>It is the uneven delay in the delivery of audio or video packets. </a:t>
            </a:r>
          </a:p>
          <a:p>
            <a:pPr lvl="1"/>
            <a:r>
              <a:rPr lang="en-US" dirty="0" smtClean="0"/>
              <a:t>For example, let us assume that video packets are sent every 3 </a:t>
            </a:r>
            <a:r>
              <a:rPr lang="en-US" dirty="0" err="1" smtClean="0"/>
              <a:t>ms.</a:t>
            </a:r>
            <a:r>
              <a:rPr lang="en-US" dirty="0" smtClean="0"/>
              <a:t> If some of the packets arrive with 3 ms delay and others with 4 ms delay, an uneven quality in the video is the result.</a:t>
            </a:r>
            <a:endParaRPr lang="en-US" dirty="0"/>
          </a:p>
        </p:txBody>
      </p:sp>
      <p:sp>
        <p:nvSpPr>
          <p:cNvPr id="4" name="Slide Number Placeholder 3"/>
          <p:cNvSpPr>
            <a:spLocks noGrp="1"/>
          </p:cNvSpPr>
          <p:nvPr>
            <p:ph type="sldNum" sz="quarter" idx="12"/>
          </p:nvPr>
        </p:nvSpPr>
        <p:spPr/>
        <p:txBody>
          <a:bodyPr/>
          <a:lstStyle/>
          <a:p>
            <a:fld id="{3C2EE779-2FD8-4CCA-B8D6-D212FA0F9A6A}" type="slidenum">
              <a:rPr lang="en-US" smtClean="0"/>
              <a:pPr/>
              <a:t>25</a:t>
            </a:fld>
            <a:endParaRPr lang="en-US"/>
          </a:p>
        </p:txBody>
      </p:sp>
    </p:spTree>
    <p:extLst>
      <p:ext uri="{BB962C8B-B14F-4D97-AF65-F5344CB8AC3E}">
        <p14:creationId xmlns:p14="http://schemas.microsoft.com/office/powerpoint/2010/main" val="92899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t>
            </a:r>
            <a:r>
              <a:rPr lang="en-US" dirty="0" smtClean="0"/>
              <a:t>System</a:t>
            </a:r>
            <a:endParaRPr lang="en-US" dirty="0"/>
          </a:p>
        </p:txBody>
      </p:sp>
      <p:sp>
        <p:nvSpPr>
          <p:cNvPr id="3" name="Content Placeholder 2"/>
          <p:cNvSpPr>
            <a:spLocks noGrp="1"/>
          </p:cNvSpPr>
          <p:nvPr>
            <p:ph idx="1"/>
          </p:nvPr>
        </p:nvSpPr>
        <p:spPr>
          <a:xfrm>
            <a:off x="467544" y="2132856"/>
            <a:ext cx="8229600" cy="4389120"/>
          </a:xfrm>
        </p:spPr>
        <p:txBody>
          <a:bodyPr/>
          <a:lstStyle/>
          <a:p>
            <a:r>
              <a:rPr lang="en-US" sz="2800" b="1" dirty="0" smtClean="0">
                <a:cs typeface="Arial" charset="0"/>
              </a:rPr>
              <a:t>Communication </a:t>
            </a:r>
            <a:r>
              <a:rPr lang="en-US" sz="2800" dirty="0"/>
              <a:t>is the </a:t>
            </a:r>
            <a:r>
              <a:rPr lang="en-US" sz="2800" dirty="0" smtClean="0"/>
              <a:t>sharing </a:t>
            </a:r>
            <a:r>
              <a:rPr lang="en-US" sz="2800" dirty="0"/>
              <a:t>of information</a:t>
            </a:r>
            <a:r>
              <a:rPr lang="en-US" sz="2800" dirty="0" smtClean="0"/>
              <a:t>.</a:t>
            </a:r>
            <a:br>
              <a:rPr lang="en-US" sz="2800" dirty="0" smtClean="0"/>
            </a:br>
            <a:r>
              <a:rPr lang="en-US" sz="2800" dirty="0" smtClean="0"/>
              <a:t>     </a:t>
            </a:r>
            <a:r>
              <a:rPr lang="en-US" sz="2400" dirty="0" smtClean="0"/>
              <a:t>Local ,</a:t>
            </a:r>
            <a:br>
              <a:rPr lang="en-US" sz="2400" dirty="0" smtClean="0"/>
            </a:br>
            <a:r>
              <a:rPr lang="en-US" sz="2400" dirty="0" smtClean="0"/>
              <a:t>      Over distance.</a:t>
            </a:r>
            <a:endParaRPr lang="en-US" sz="2400" dirty="0"/>
          </a:p>
          <a:p>
            <a:endParaRPr lang="en-US" sz="2800" dirty="0" smtClean="0">
              <a:cs typeface="Arial" charset="0"/>
            </a:endParaRPr>
          </a:p>
          <a:p>
            <a:r>
              <a:rPr lang="en-US" sz="2800" dirty="0" smtClean="0">
                <a:cs typeface="Arial" charset="0"/>
              </a:rPr>
              <a:t>A </a:t>
            </a:r>
            <a:r>
              <a:rPr lang="en-US" sz="2800" b="1" dirty="0">
                <a:cs typeface="Arial" charset="0"/>
              </a:rPr>
              <a:t>Communication System</a:t>
            </a:r>
            <a:r>
              <a:rPr lang="en-US" sz="2800" dirty="0">
                <a:cs typeface="Arial" charset="0"/>
              </a:rPr>
              <a:t> is a combination of processes and the hardware used to accomplish the transfer of the </a:t>
            </a:r>
            <a:r>
              <a:rPr lang="en-US" sz="2800" dirty="0" smtClean="0">
                <a:cs typeface="Arial" charset="0"/>
              </a:rPr>
              <a:t>Information. </a:t>
            </a:r>
            <a:endParaRPr lang="en-US" dirty="0"/>
          </a:p>
        </p:txBody>
      </p:sp>
      <p:sp>
        <p:nvSpPr>
          <p:cNvPr id="5" name="Slide Number Placeholder 4"/>
          <p:cNvSpPr>
            <a:spLocks noGrp="1"/>
          </p:cNvSpPr>
          <p:nvPr>
            <p:ph type="sldNum" sz="quarter" idx="12"/>
          </p:nvPr>
        </p:nvSpPr>
        <p:spPr/>
        <p:txBody>
          <a:bodyPr/>
          <a:lstStyle/>
          <a:p>
            <a:fld id="{2DF375F1-EA2A-45C3-9EB4-FCC64F34190C}" type="slidenum">
              <a:rPr lang="en-US" smtClean="0"/>
              <a:pPr/>
              <a:t>3</a:t>
            </a:fld>
            <a:endParaRPr lang="en-US"/>
          </a:p>
        </p:txBody>
      </p:sp>
    </p:spTree>
    <p:extLst>
      <p:ext uri="{BB962C8B-B14F-4D97-AF65-F5344CB8AC3E}">
        <p14:creationId xmlns:p14="http://schemas.microsoft.com/office/powerpoint/2010/main" val="2477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System Model</a:t>
            </a:r>
          </a:p>
        </p:txBody>
      </p:sp>
      <p:sp>
        <p:nvSpPr>
          <p:cNvPr id="5" name="Slide Number Placeholder 4"/>
          <p:cNvSpPr>
            <a:spLocks noGrp="1"/>
          </p:cNvSpPr>
          <p:nvPr>
            <p:ph type="sldNum" sz="quarter" idx="12"/>
          </p:nvPr>
        </p:nvSpPr>
        <p:spPr/>
        <p:txBody>
          <a:bodyPr/>
          <a:lstStyle/>
          <a:p>
            <a:fld id="{2DF375F1-EA2A-45C3-9EB4-FCC64F34190C}" type="slidenum">
              <a:rPr lang="en-US" smtClean="0"/>
              <a:pPr/>
              <a:t>4</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42972" t="41586" r="6609" b="11795"/>
          <a:stretch>
            <a:fillRect/>
          </a:stretch>
        </p:blipFill>
        <p:spPr bwMode="auto">
          <a:xfrm>
            <a:off x="467544" y="2060848"/>
            <a:ext cx="8208963"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291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Communications System Model</a:t>
            </a:r>
          </a:p>
        </p:txBody>
      </p:sp>
      <p:sp>
        <p:nvSpPr>
          <p:cNvPr id="6" name="Content Placeholder 5"/>
          <p:cNvSpPr>
            <a:spLocks noGrp="1"/>
          </p:cNvSpPr>
          <p:nvPr>
            <p:ph idx="1"/>
          </p:nvPr>
        </p:nvSpPr>
        <p:spPr/>
        <p:txBody>
          <a:bodyPr/>
          <a:lstStyle/>
          <a:p>
            <a:pPr>
              <a:spcAft>
                <a:spcPts val="1800"/>
              </a:spcAft>
            </a:pPr>
            <a:r>
              <a:rPr lang="en-US" dirty="0" smtClean="0">
                <a:solidFill>
                  <a:schemeClr val="accent1"/>
                </a:solidFill>
              </a:rPr>
              <a:t>Transmitter</a:t>
            </a:r>
            <a:r>
              <a:rPr lang="en-US" dirty="0" smtClean="0"/>
              <a:t>:</a:t>
            </a:r>
            <a:br>
              <a:rPr lang="en-US" dirty="0" smtClean="0"/>
            </a:br>
            <a:r>
              <a:rPr lang="en-US" dirty="0" smtClean="0"/>
              <a:t> process </a:t>
            </a:r>
            <a:r>
              <a:rPr lang="en-US" dirty="0"/>
              <a:t>the message signal into a form suitable for transmission over the communication </a:t>
            </a:r>
            <a:r>
              <a:rPr lang="en-US" dirty="0" smtClean="0"/>
              <a:t>channel.</a:t>
            </a:r>
          </a:p>
          <a:p>
            <a:pPr>
              <a:spcAft>
                <a:spcPts val="1800"/>
              </a:spcAft>
            </a:pPr>
            <a:r>
              <a:rPr lang="en-US" dirty="0" smtClean="0">
                <a:solidFill>
                  <a:srgbClr val="0F6FC6"/>
                </a:solidFill>
              </a:rPr>
              <a:t>Communication channel</a:t>
            </a:r>
            <a:r>
              <a:rPr lang="en-US" dirty="0" smtClean="0"/>
              <a:t>:</a:t>
            </a:r>
            <a:br>
              <a:rPr lang="en-US" dirty="0" smtClean="0"/>
            </a:br>
            <a:r>
              <a:rPr lang="en-US" dirty="0" smtClean="0"/>
              <a:t>provide </a:t>
            </a:r>
            <a:r>
              <a:rPr lang="en-US" dirty="0"/>
              <a:t>a pathway between the transmitter's output and the receiver's input</a:t>
            </a:r>
            <a:r>
              <a:rPr lang="en-US" dirty="0" smtClean="0"/>
              <a:t>.</a:t>
            </a:r>
          </a:p>
          <a:p>
            <a:pPr>
              <a:spcAft>
                <a:spcPts val="1800"/>
              </a:spcAft>
            </a:pPr>
            <a:r>
              <a:rPr lang="en-US" dirty="0" smtClean="0">
                <a:solidFill>
                  <a:srgbClr val="0F6FC6"/>
                </a:solidFill>
              </a:rPr>
              <a:t>Receiver:</a:t>
            </a:r>
            <a:br>
              <a:rPr lang="en-US" dirty="0" smtClean="0">
                <a:solidFill>
                  <a:srgbClr val="0F6FC6"/>
                </a:solidFill>
              </a:rPr>
            </a:br>
            <a:r>
              <a:rPr lang="en-US" dirty="0" smtClean="0"/>
              <a:t>process </a:t>
            </a:r>
            <a:r>
              <a:rPr lang="en-US" dirty="0"/>
              <a:t>the received signal to recover the appropriate message signal. </a:t>
            </a:r>
          </a:p>
        </p:txBody>
      </p:sp>
      <p:sp>
        <p:nvSpPr>
          <p:cNvPr id="4" name="Slide Number Placeholder 3"/>
          <p:cNvSpPr>
            <a:spLocks noGrp="1"/>
          </p:cNvSpPr>
          <p:nvPr>
            <p:ph type="sldNum" sz="quarter" idx="12"/>
          </p:nvPr>
        </p:nvSpPr>
        <p:spPr/>
        <p:txBody>
          <a:bodyPr/>
          <a:lstStyle/>
          <a:p>
            <a:fld id="{2DF375F1-EA2A-45C3-9EB4-FCC64F34190C}" type="slidenum">
              <a:rPr lang="en-US" smtClean="0"/>
              <a:pPr/>
              <a:t>5</a:t>
            </a:fld>
            <a:endParaRPr lang="en-US"/>
          </a:p>
        </p:txBody>
      </p:sp>
    </p:spTree>
    <p:extLst>
      <p:ext uri="{BB962C8B-B14F-4D97-AF65-F5344CB8AC3E}">
        <p14:creationId xmlns:p14="http://schemas.microsoft.com/office/powerpoint/2010/main" val="1805653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Communication</a:t>
            </a:r>
            <a:endParaRPr lang="en-US" dirty="0"/>
          </a:p>
        </p:txBody>
      </p:sp>
      <p:sp>
        <p:nvSpPr>
          <p:cNvPr id="3" name="Content Placeholder 2"/>
          <p:cNvSpPr>
            <a:spLocks noGrp="1"/>
          </p:cNvSpPr>
          <p:nvPr>
            <p:ph idx="1"/>
          </p:nvPr>
        </p:nvSpPr>
        <p:spPr/>
        <p:txBody>
          <a:bodyPr/>
          <a:lstStyle/>
          <a:p>
            <a:r>
              <a:rPr lang="en-US" dirty="0" smtClean="0"/>
              <a:t>There are two basic mode of communication:</a:t>
            </a:r>
          </a:p>
          <a:p>
            <a:pPr>
              <a:buNone/>
            </a:pPr>
            <a:r>
              <a:rPr lang="en-US" dirty="0" smtClean="0"/>
              <a:t>1- Broadcasting   </a:t>
            </a:r>
            <a:r>
              <a:rPr lang="en-US" dirty="0" smtClean="0">
                <a:sym typeface="Wingdings" pitchFamily="2" charset="2"/>
              </a:rPr>
              <a:t> single transmitter and numerous receiver.</a:t>
            </a:r>
          </a:p>
          <a:p>
            <a:pPr>
              <a:buNone/>
            </a:pPr>
            <a:r>
              <a:rPr lang="en-US" dirty="0" smtClean="0">
                <a:sym typeface="Wingdings" pitchFamily="2" charset="2"/>
              </a:rPr>
              <a:t>2- Point to point communication  single transmitter  and single receiver.</a:t>
            </a:r>
            <a:endParaRPr lang="en-US" dirty="0"/>
          </a:p>
        </p:txBody>
      </p:sp>
      <p:sp>
        <p:nvSpPr>
          <p:cNvPr id="4" name="Slide Number Placeholder 3"/>
          <p:cNvSpPr>
            <a:spLocks noGrp="1"/>
          </p:cNvSpPr>
          <p:nvPr>
            <p:ph type="sldNum" sz="quarter" idx="12"/>
          </p:nvPr>
        </p:nvSpPr>
        <p:spPr/>
        <p:txBody>
          <a:bodyPr/>
          <a:lstStyle/>
          <a:p>
            <a:fld id="{2DF375F1-EA2A-45C3-9EB4-FCC64F34190C}" type="slidenum">
              <a:rPr lang="en-US" smtClean="0"/>
              <a:pPr/>
              <a:t>6</a:t>
            </a:fld>
            <a:endParaRPr lang="en-US"/>
          </a:p>
        </p:txBody>
      </p:sp>
      <p:sp>
        <p:nvSpPr>
          <p:cNvPr id="6" name="Oval 5"/>
          <p:cNvSpPr/>
          <p:nvPr/>
        </p:nvSpPr>
        <p:spPr>
          <a:xfrm>
            <a:off x="755576" y="5013176"/>
            <a:ext cx="36004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Oval 6"/>
          <p:cNvSpPr/>
          <p:nvPr/>
        </p:nvSpPr>
        <p:spPr>
          <a:xfrm>
            <a:off x="2771800" y="5013176"/>
            <a:ext cx="360040" cy="432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Oval 7"/>
          <p:cNvSpPr/>
          <p:nvPr/>
        </p:nvSpPr>
        <p:spPr>
          <a:xfrm>
            <a:off x="8100392" y="5157192"/>
            <a:ext cx="360040" cy="432048"/>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Oval 8"/>
          <p:cNvSpPr/>
          <p:nvPr/>
        </p:nvSpPr>
        <p:spPr>
          <a:xfrm>
            <a:off x="6156176" y="5157192"/>
            <a:ext cx="36004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Oval 9"/>
          <p:cNvSpPr/>
          <p:nvPr/>
        </p:nvSpPr>
        <p:spPr>
          <a:xfrm>
            <a:off x="1691680" y="5877272"/>
            <a:ext cx="360040" cy="432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1" name="Oval 10"/>
          <p:cNvSpPr/>
          <p:nvPr/>
        </p:nvSpPr>
        <p:spPr>
          <a:xfrm>
            <a:off x="1691680" y="4509120"/>
            <a:ext cx="360040" cy="432048"/>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3" name="Straight Arrow Connector 12"/>
          <p:cNvCxnSpPr>
            <a:stCxn id="6" idx="6"/>
            <a:endCxn id="11" idx="3"/>
          </p:cNvCxnSpPr>
          <p:nvPr/>
        </p:nvCxnSpPr>
        <p:spPr>
          <a:xfrm flipV="1">
            <a:off x="1115616" y="4877896"/>
            <a:ext cx="628791" cy="3513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15616" y="5301208"/>
            <a:ext cx="1584176" cy="8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5"/>
          </p:cNvCxnSpPr>
          <p:nvPr/>
        </p:nvCxnSpPr>
        <p:spPr>
          <a:xfrm>
            <a:off x="1062889" y="5381952"/>
            <a:ext cx="700799" cy="4233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516216" y="5373216"/>
            <a:ext cx="1584176" cy="8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59832" y="5517232"/>
            <a:ext cx="1482905" cy="369332"/>
          </a:xfrm>
          <a:prstGeom prst="rect">
            <a:avLst/>
          </a:prstGeom>
        </p:spPr>
        <p:txBody>
          <a:bodyPr wrap="none">
            <a:spAutoFit/>
          </a:bodyPr>
          <a:lstStyle/>
          <a:p>
            <a:r>
              <a:rPr lang="en-US" dirty="0" smtClean="0"/>
              <a:t>Broadcasting</a:t>
            </a:r>
            <a:endParaRPr lang="en-US" dirty="0"/>
          </a:p>
        </p:txBody>
      </p:sp>
      <p:sp>
        <p:nvSpPr>
          <p:cNvPr id="23" name="Rectangle 22"/>
          <p:cNvSpPr/>
          <p:nvPr/>
        </p:nvSpPr>
        <p:spPr>
          <a:xfrm>
            <a:off x="5004048" y="4653136"/>
            <a:ext cx="1610697" cy="369332"/>
          </a:xfrm>
          <a:prstGeom prst="rect">
            <a:avLst/>
          </a:prstGeom>
        </p:spPr>
        <p:txBody>
          <a:bodyPr wrap="none">
            <a:spAutoFit/>
          </a:bodyPr>
          <a:lstStyle/>
          <a:p>
            <a:r>
              <a:rPr lang="en-US" dirty="0" smtClean="0">
                <a:sym typeface="Wingdings" pitchFamily="2" charset="2"/>
              </a:rPr>
              <a:t>Point to point </a:t>
            </a:r>
            <a:endParaRPr lang="en-US" dirty="0"/>
          </a:p>
        </p:txBody>
      </p:sp>
    </p:spTree>
    <p:extLst>
      <p:ext uri="{BB962C8B-B14F-4D97-AF65-F5344CB8AC3E}">
        <p14:creationId xmlns:p14="http://schemas.microsoft.com/office/powerpoint/2010/main" val="210000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Transmission Mode</a:t>
            </a:r>
            <a:endParaRPr lang="en-US" dirty="0"/>
          </a:p>
        </p:txBody>
      </p:sp>
      <p:sp>
        <p:nvSpPr>
          <p:cNvPr id="3" name="Content Placeholder 2"/>
          <p:cNvSpPr>
            <a:spLocks noGrp="1"/>
          </p:cNvSpPr>
          <p:nvPr>
            <p:ph idx="1"/>
          </p:nvPr>
        </p:nvSpPr>
        <p:spPr/>
        <p:txBody>
          <a:bodyPr/>
          <a:lstStyle/>
          <a:p>
            <a:r>
              <a:rPr lang="en-US" dirty="0" smtClean="0"/>
              <a:t>Data transmission between two devices can be:</a:t>
            </a:r>
          </a:p>
          <a:p>
            <a:pPr>
              <a:buNone/>
            </a:pPr>
            <a:endParaRPr lang="en-US" dirty="0"/>
          </a:p>
        </p:txBody>
      </p:sp>
      <p:pic>
        <p:nvPicPr>
          <p:cNvPr id="2049" name="Picture 1"/>
          <p:cNvPicPr>
            <a:picLocks noChangeAspect="1" noChangeArrowheads="1"/>
          </p:cNvPicPr>
          <p:nvPr/>
        </p:nvPicPr>
        <p:blipFill>
          <a:blip r:embed="rId2" cstate="print"/>
          <a:srcRect/>
          <a:stretch>
            <a:fillRect/>
          </a:stretch>
        </p:blipFill>
        <p:spPr bwMode="auto">
          <a:xfrm>
            <a:off x="2411760" y="2348880"/>
            <a:ext cx="3948831" cy="134148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411760" y="3789040"/>
            <a:ext cx="3888432" cy="144016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483768" y="5445224"/>
            <a:ext cx="3744416" cy="108012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3C2EE779-2FD8-4CCA-B8D6-D212FA0F9A6A}" type="slidenum">
              <a:rPr lang="en-US" smtClean="0"/>
              <a:pPr/>
              <a:t>7</a:t>
            </a:fld>
            <a:endParaRPr lang="en-US"/>
          </a:p>
        </p:txBody>
      </p:sp>
    </p:spTree>
    <p:extLst>
      <p:ext uri="{BB962C8B-B14F-4D97-AF65-F5344CB8AC3E}">
        <p14:creationId xmlns:p14="http://schemas.microsoft.com/office/powerpoint/2010/main" val="53466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Analog and Digital Data</a:t>
            </a:r>
            <a:endParaRPr lang="en-US" dirty="0"/>
          </a:p>
        </p:txBody>
      </p:sp>
      <p:sp>
        <p:nvSpPr>
          <p:cNvPr id="5" name="Slide Number Placeholder 4"/>
          <p:cNvSpPr>
            <a:spLocks noGrp="1"/>
          </p:cNvSpPr>
          <p:nvPr>
            <p:ph type="sldNum" sz="quarter" idx="12"/>
          </p:nvPr>
        </p:nvSpPr>
        <p:spPr/>
        <p:txBody>
          <a:bodyPr/>
          <a:lstStyle/>
          <a:p>
            <a:fld id="{2DF375F1-EA2A-45C3-9EB4-FCC64F34190C}" type="slidenum">
              <a:rPr lang="en-US" smtClean="0"/>
              <a:pPr/>
              <a:t>8</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42972" t="41586" r="6609" b="11795"/>
          <a:stretch>
            <a:fillRect/>
          </a:stretch>
        </p:blipFill>
        <p:spPr bwMode="auto">
          <a:xfrm>
            <a:off x="467544" y="2060848"/>
            <a:ext cx="8208963"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9" name="Straight Arrow Connector 8"/>
          <p:cNvCxnSpPr/>
          <p:nvPr/>
        </p:nvCxnSpPr>
        <p:spPr>
          <a:xfrm flipH="1">
            <a:off x="2195736" y="3068960"/>
            <a:ext cx="576064"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771800" y="3068960"/>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83768" y="2132856"/>
            <a:ext cx="864096" cy="9361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547664" y="3717032"/>
            <a:ext cx="915635" cy="369332"/>
          </a:xfrm>
          <a:prstGeom prst="rect">
            <a:avLst/>
          </a:prstGeom>
          <a:noFill/>
          <a:ln>
            <a:noFill/>
          </a:ln>
        </p:spPr>
        <p:txBody>
          <a:bodyPr wrap="none" rtlCol="0">
            <a:spAutoFit/>
          </a:bodyPr>
          <a:lstStyle/>
          <a:p>
            <a:r>
              <a:rPr lang="en-US" dirty="0" smtClean="0">
                <a:solidFill>
                  <a:srgbClr val="0F6FC6"/>
                </a:solidFill>
              </a:rPr>
              <a:t>Analog </a:t>
            </a:r>
            <a:endParaRPr lang="en-US" dirty="0">
              <a:solidFill>
                <a:srgbClr val="0F6FC6"/>
              </a:solidFill>
            </a:endParaRPr>
          </a:p>
        </p:txBody>
      </p:sp>
      <p:sp>
        <p:nvSpPr>
          <p:cNvPr id="15" name="TextBox 14"/>
          <p:cNvSpPr txBox="1"/>
          <p:nvPr/>
        </p:nvSpPr>
        <p:spPr>
          <a:xfrm>
            <a:off x="1907704" y="4005064"/>
            <a:ext cx="1224136" cy="369332"/>
          </a:xfrm>
          <a:prstGeom prst="rect">
            <a:avLst/>
          </a:prstGeom>
          <a:noFill/>
        </p:spPr>
        <p:txBody>
          <a:bodyPr wrap="square" rtlCol="0">
            <a:spAutoFit/>
          </a:bodyPr>
          <a:lstStyle/>
          <a:p>
            <a:r>
              <a:rPr lang="en-US" dirty="0" smtClean="0">
                <a:solidFill>
                  <a:srgbClr val="0F6FC6"/>
                </a:solidFill>
              </a:rPr>
              <a:t>Digital</a:t>
            </a:r>
            <a:endParaRPr lang="en-US" dirty="0">
              <a:solidFill>
                <a:srgbClr val="0F6FC6"/>
              </a:solidFill>
            </a:endParaRPr>
          </a:p>
        </p:txBody>
      </p:sp>
    </p:spTree>
    <p:extLst>
      <p:ext uri="{BB962C8B-B14F-4D97-AF65-F5344CB8AC3E}">
        <p14:creationId xmlns:p14="http://schemas.microsoft.com/office/powerpoint/2010/main" val="164623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Analog and Digital Data</a:t>
            </a:r>
          </a:p>
        </p:txBody>
      </p:sp>
      <p:sp>
        <p:nvSpPr>
          <p:cNvPr id="6" name="Content Placeholder 5"/>
          <p:cNvSpPr>
            <a:spLocks noGrp="1"/>
          </p:cNvSpPr>
          <p:nvPr>
            <p:ph idx="1"/>
          </p:nvPr>
        </p:nvSpPr>
        <p:spPr>
          <a:xfrm>
            <a:off x="395536" y="2060848"/>
            <a:ext cx="8229600" cy="4389120"/>
          </a:xfrm>
        </p:spPr>
        <p:txBody>
          <a:bodyPr/>
          <a:lstStyle/>
          <a:p>
            <a:r>
              <a:rPr lang="en-US" dirty="0"/>
              <a:t>Analog </a:t>
            </a:r>
            <a:r>
              <a:rPr lang="en-US" dirty="0" smtClean="0"/>
              <a:t>Data</a:t>
            </a:r>
            <a:br>
              <a:rPr lang="en-US" dirty="0" smtClean="0"/>
            </a:br>
            <a:r>
              <a:rPr lang="en-US" dirty="0" smtClean="0"/>
              <a:t>data takes on continues values.</a:t>
            </a:r>
          </a:p>
          <a:p>
            <a:pPr marL="0" indent="0">
              <a:buNone/>
            </a:pPr>
            <a:r>
              <a:rPr lang="en-US" dirty="0" smtClean="0"/>
              <a:t>    E.g., human voice,  weight, temperature values.</a:t>
            </a:r>
          </a:p>
          <a:p>
            <a:endParaRPr lang="en-US" dirty="0" smtClean="0"/>
          </a:p>
          <a:p>
            <a:r>
              <a:rPr lang="en-US" dirty="0" smtClean="0"/>
              <a:t>Digital Data</a:t>
            </a:r>
            <a:br>
              <a:rPr lang="en-US" dirty="0" smtClean="0"/>
            </a:br>
            <a:r>
              <a:rPr lang="en-US" dirty="0"/>
              <a:t>data takes on </a:t>
            </a:r>
            <a:r>
              <a:rPr lang="en-US" dirty="0" smtClean="0"/>
              <a:t>discrete values</a:t>
            </a:r>
            <a:r>
              <a:rPr lang="en-US" dirty="0"/>
              <a:t>.</a:t>
            </a:r>
          </a:p>
          <a:p>
            <a:pPr marL="0" indent="0">
              <a:buNone/>
            </a:pPr>
            <a:r>
              <a:rPr lang="en-US" dirty="0"/>
              <a:t>    E.g.</a:t>
            </a:r>
            <a:r>
              <a:rPr lang="en-US" dirty="0" smtClean="0"/>
              <a:t>, text data </a:t>
            </a:r>
            <a:endParaRPr lang="en-US" dirty="0"/>
          </a:p>
        </p:txBody>
      </p:sp>
      <p:sp>
        <p:nvSpPr>
          <p:cNvPr id="4" name="Slide Number Placeholder 3"/>
          <p:cNvSpPr>
            <a:spLocks noGrp="1"/>
          </p:cNvSpPr>
          <p:nvPr>
            <p:ph type="sldNum" sz="quarter" idx="12"/>
          </p:nvPr>
        </p:nvSpPr>
        <p:spPr/>
        <p:txBody>
          <a:bodyPr/>
          <a:lstStyle/>
          <a:p>
            <a:fld id="{2DF375F1-EA2A-45C3-9EB4-FCC64F34190C}" type="slidenum">
              <a:rPr lang="en-US" smtClean="0"/>
              <a:pPr/>
              <a:t>9</a:t>
            </a:fld>
            <a:endParaRPr lang="en-US"/>
          </a:p>
        </p:txBody>
      </p:sp>
    </p:spTree>
    <p:extLst>
      <p:ext uri="{BB962C8B-B14F-4D97-AF65-F5344CB8AC3E}">
        <p14:creationId xmlns:p14="http://schemas.microsoft.com/office/powerpoint/2010/main" val="1983063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96B3F25CC205468491BF029ED915AD" ma:contentTypeVersion="0" ma:contentTypeDescription="Create a new document." ma:contentTypeScope="" ma:versionID="b9f7e9ede45f2b99f0fd9e2ed544639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6D61D-C6AD-4A28-BBE6-897509F4ADD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D1E3D6-C51F-4E14-B56A-719BE992DF25}">
  <ds:schemaRefs>
    <ds:schemaRef ds:uri="http://schemas.microsoft.com/sharepoint/v3/contenttype/forms"/>
  </ds:schemaRefs>
</ds:datastoreItem>
</file>

<file path=customXml/itemProps3.xml><?xml version="1.0" encoding="utf-8"?>
<ds:datastoreItem xmlns:ds="http://schemas.openxmlformats.org/officeDocument/2006/customXml" ds:itemID="{D8D3AFF9-892F-45FA-B509-27C62110D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1712</TotalTime>
  <Words>569</Words>
  <Application>Microsoft Office PowerPoint</Application>
  <PresentationFormat>On-screen Show (4:3)</PresentationFormat>
  <Paragraphs>132</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Constantia</vt:lpstr>
      <vt:lpstr>Tw Cen MT</vt:lpstr>
      <vt:lpstr>Wingdings</vt:lpstr>
      <vt:lpstr>Wingdings 2</vt:lpstr>
      <vt:lpstr>Flow</vt:lpstr>
      <vt:lpstr>Introduction </vt:lpstr>
      <vt:lpstr>Outline</vt:lpstr>
      <vt:lpstr>Communications System</vt:lpstr>
      <vt:lpstr>Communications System Model</vt:lpstr>
      <vt:lpstr>Communications System Model</vt:lpstr>
      <vt:lpstr>Mode of Communication</vt:lpstr>
      <vt:lpstr>Data Transmission Mode</vt:lpstr>
      <vt:lpstr>Analog and Digital Data</vt:lpstr>
      <vt:lpstr>Analog and Digital Data</vt:lpstr>
      <vt:lpstr>Analog and Digital Signals</vt:lpstr>
      <vt:lpstr>Analog and Digital Signals</vt:lpstr>
      <vt:lpstr>Data and Signals</vt:lpstr>
      <vt:lpstr>Data and Signals</vt:lpstr>
      <vt:lpstr>Analog Communication System</vt:lpstr>
      <vt:lpstr>Analog Communication System</vt:lpstr>
      <vt:lpstr>Analog Communication System</vt:lpstr>
      <vt:lpstr>Digital Communication System</vt:lpstr>
      <vt:lpstr>Digital Communication System</vt:lpstr>
      <vt:lpstr>Digital Communication System</vt:lpstr>
      <vt:lpstr>Digital Communication System</vt:lpstr>
      <vt:lpstr>PowerPoint Presentation</vt:lpstr>
      <vt:lpstr>Effectiveness of Communications System</vt:lpstr>
      <vt:lpstr>Effectiveness of a Communications System</vt:lpstr>
      <vt:lpstr>Effectiveness of a Data Communications System</vt:lpstr>
      <vt:lpstr>Effectiveness of a Data Communications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NOOR</dc:creator>
  <cp:lastModifiedBy>Rehab</cp:lastModifiedBy>
  <cp:revision>67</cp:revision>
  <dcterms:created xsi:type="dcterms:W3CDTF">2014-02-02T13:38:52Z</dcterms:created>
  <dcterms:modified xsi:type="dcterms:W3CDTF">2018-09-08T19:38:24Z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0x010100A496B3F25CC205468491BF029ED915AD</vt:lpwstr>
  </property>
</Properties>
</file>