
<file path=[Content_Types].xml><?xml version="1.0" encoding="utf-8"?>
<Types xmlns="http://schemas.openxmlformats.org/package/2006/content-types"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tl="1" saveSubsetFonts="1">
  <p:sldMasterIdLst>
    <p:sldMasterId id="2147483660" r:id="rId4"/>
  </p:sldMasterIdLst>
  <p:notesMasterIdLst>
    <p:notesMasterId r:id="rId35"/>
  </p:notesMasterIdLst>
  <p:sldIdLst>
    <p:sldId id="256" r:id="rId5"/>
    <p:sldId id="289" r:id="rId6"/>
    <p:sldId id="257" r:id="rId7"/>
    <p:sldId id="258" r:id="rId8"/>
    <p:sldId id="259" r:id="rId9"/>
    <p:sldId id="260" r:id="rId10"/>
    <p:sldId id="261" r:id="rId11"/>
    <p:sldId id="263" r:id="rId12"/>
    <p:sldId id="264" r:id="rId13"/>
    <p:sldId id="265" r:id="rId14"/>
    <p:sldId id="266" r:id="rId15"/>
    <p:sldId id="267" r:id="rId16"/>
    <p:sldId id="268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</p:sldIdLst>
  <p:sldSz cx="9144000" cy="6858000" type="screen4x3"/>
  <p:notesSz cx="6858000" cy="9144000"/>
  <p:defaultTextStyle>
    <a:defPPr>
      <a:defRPr lang="x-none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3C181C8-EFE8-4050-9DDE-EFF1D71F3978}" type="doc">
      <dgm:prSet loTypeId="urn:microsoft.com/office/officeart/2005/8/layout/process4" loCatId="list" qsTypeId="urn:microsoft.com/office/officeart/2005/8/quickstyle/3d2#1" qsCatId="3D" csTypeId="urn:microsoft.com/office/officeart/2005/8/colors/colorful5" csCatId="colorful" phldr="1"/>
      <dgm:spPr/>
      <dgm:t>
        <a:bodyPr/>
        <a:lstStyle/>
        <a:p>
          <a:pPr rtl="1"/>
          <a:endParaRPr lang="x-none"/>
        </a:p>
      </dgm:t>
    </dgm:pt>
    <dgm:pt modelId="{C9509A97-0775-4ACE-826E-1476F58A6920}">
      <dgm:prSet phldrT="[Text]"/>
      <dgm:spPr/>
      <dgm:t>
        <a:bodyPr/>
        <a:lstStyle/>
        <a:p>
          <a:pPr rtl="1"/>
          <a:r>
            <a:rPr lang="en-GB" dirty="0" smtClean="0"/>
            <a:t>Gathering information &amp; variable &amp; giving it to the network administrator</a:t>
          </a:r>
          <a:endParaRPr lang="x-none" dirty="0"/>
        </a:p>
      </dgm:t>
    </dgm:pt>
    <dgm:pt modelId="{4A8CD972-5932-4150-B6ED-894BE79D505E}" type="parTrans" cxnId="{38B76AEB-7B00-4678-B504-2B68E740FCF2}">
      <dgm:prSet/>
      <dgm:spPr/>
      <dgm:t>
        <a:bodyPr/>
        <a:lstStyle/>
        <a:p>
          <a:pPr rtl="1"/>
          <a:endParaRPr lang="x-none"/>
        </a:p>
      </dgm:t>
    </dgm:pt>
    <dgm:pt modelId="{8F471147-90AB-4BC0-800C-70B77E8F0CCA}" type="sibTrans" cxnId="{38B76AEB-7B00-4678-B504-2B68E740FCF2}">
      <dgm:prSet/>
      <dgm:spPr/>
      <dgm:t>
        <a:bodyPr/>
        <a:lstStyle/>
        <a:p>
          <a:pPr rtl="1"/>
          <a:endParaRPr lang="x-none"/>
        </a:p>
      </dgm:t>
    </dgm:pt>
    <dgm:pt modelId="{922EC741-A08A-45C6-BDD2-8F61ECF34137}">
      <dgm:prSet phldrT="[Text]"/>
      <dgm:spPr/>
      <dgm:t>
        <a:bodyPr/>
        <a:lstStyle/>
        <a:p>
          <a:pPr rtl="1"/>
          <a:r>
            <a:rPr lang="en-GB" dirty="0" smtClean="0"/>
            <a:t>Analyzing data &amp; information to set the highest performance level</a:t>
          </a:r>
          <a:endParaRPr lang="x-none" dirty="0"/>
        </a:p>
      </dgm:t>
    </dgm:pt>
    <dgm:pt modelId="{5658E3C0-403A-4787-B73D-1D8A7A2DF54D}" type="parTrans" cxnId="{774E6807-3FD1-4ABD-85CC-C41DCCF940FA}">
      <dgm:prSet/>
      <dgm:spPr/>
      <dgm:t>
        <a:bodyPr/>
        <a:lstStyle/>
        <a:p>
          <a:pPr rtl="1"/>
          <a:endParaRPr lang="x-none"/>
        </a:p>
      </dgm:t>
    </dgm:pt>
    <dgm:pt modelId="{A1F97D0B-B9FF-48A0-8302-874EF7E6A884}" type="sibTrans" cxnId="{774E6807-3FD1-4ABD-85CC-C41DCCF940FA}">
      <dgm:prSet/>
      <dgm:spPr/>
      <dgm:t>
        <a:bodyPr/>
        <a:lstStyle/>
        <a:p>
          <a:pPr rtl="1"/>
          <a:endParaRPr lang="x-none"/>
        </a:p>
      </dgm:t>
    </dgm:pt>
    <dgm:pt modelId="{F4375E2C-5D80-4E76-A4DE-4B5410B239B5}">
      <dgm:prSet phldrT="[Text]"/>
      <dgm:spPr/>
      <dgm:t>
        <a:bodyPr/>
        <a:lstStyle/>
        <a:p>
          <a:pPr rtl="1"/>
          <a:r>
            <a:rPr lang="en-GB" dirty="0" smtClean="0"/>
            <a:t>Determining access permissions and boundaries  that should not be crossed </a:t>
          </a:r>
          <a:endParaRPr lang="x-none" dirty="0"/>
        </a:p>
      </dgm:t>
    </dgm:pt>
    <dgm:pt modelId="{5BB8A19E-EE9B-462F-A815-8661F67C180A}" type="parTrans" cxnId="{C85D8EE8-0E28-4EB4-8A78-5C0916996F78}">
      <dgm:prSet/>
      <dgm:spPr/>
      <dgm:t>
        <a:bodyPr/>
        <a:lstStyle/>
        <a:p>
          <a:pPr rtl="1"/>
          <a:endParaRPr lang="x-none"/>
        </a:p>
      </dgm:t>
    </dgm:pt>
    <dgm:pt modelId="{A58A3DEC-9402-4D3E-91C6-E992A04913BF}" type="sibTrans" cxnId="{C85D8EE8-0E28-4EB4-8A78-5C0916996F78}">
      <dgm:prSet/>
      <dgm:spPr/>
      <dgm:t>
        <a:bodyPr/>
        <a:lstStyle/>
        <a:p>
          <a:pPr rtl="1"/>
          <a:endParaRPr lang="x-none"/>
        </a:p>
      </dgm:t>
    </dgm:pt>
    <dgm:pt modelId="{86885B99-73DF-4EA2-8523-3E8D042FBD02}" type="pres">
      <dgm:prSet presAssocID="{13C181C8-EFE8-4050-9DDE-EFF1D71F397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pPr rtl="1"/>
          <a:endParaRPr lang="x-none"/>
        </a:p>
      </dgm:t>
    </dgm:pt>
    <dgm:pt modelId="{5C51403A-C894-410B-A447-053CE92D0C5B}" type="pres">
      <dgm:prSet presAssocID="{F4375E2C-5D80-4E76-A4DE-4B5410B239B5}" presName="boxAndChildren" presStyleCnt="0"/>
      <dgm:spPr/>
    </dgm:pt>
    <dgm:pt modelId="{7224A1E7-B688-473C-BD21-D2E38CE6A3BC}" type="pres">
      <dgm:prSet presAssocID="{F4375E2C-5D80-4E76-A4DE-4B5410B239B5}" presName="parentTextBox" presStyleLbl="node1" presStyleIdx="0" presStyleCnt="3"/>
      <dgm:spPr/>
      <dgm:t>
        <a:bodyPr/>
        <a:lstStyle/>
        <a:p>
          <a:pPr rtl="1"/>
          <a:endParaRPr lang="x-none"/>
        </a:p>
      </dgm:t>
    </dgm:pt>
    <dgm:pt modelId="{074E856B-2BBE-4421-9CFA-0BC4ED8DA4FC}" type="pres">
      <dgm:prSet presAssocID="{A1F97D0B-B9FF-48A0-8302-874EF7E6A884}" presName="sp" presStyleCnt="0"/>
      <dgm:spPr/>
    </dgm:pt>
    <dgm:pt modelId="{7476FBBF-F89E-4D6D-AC4F-8BE07984A942}" type="pres">
      <dgm:prSet presAssocID="{922EC741-A08A-45C6-BDD2-8F61ECF34137}" presName="arrowAndChildren" presStyleCnt="0"/>
      <dgm:spPr/>
    </dgm:pt>
    <dgm:pt modelId="{456DEDBD-BA2D-4EDE-B7D1-C53D2601C20F}" type="pres">
      <dgm:prSet presAssocID="{922EC741-A08A-45C6-BDD2-8F61ECF34137}" presName="parentTextArrow" presStyleLbl="node1" presStyleIdx="1" presStyleCnt="3"/>
      <dgm:spPr/>
      <dgm:t>
        <a:bodyPr/>
        <a:lstStyle/>
        <a:p>
          <a:pPr rtl="1"/>
          <a:endParaRPr lang="x-none"/>
        </a:p>
      </dgm:t>
    </dgm:pt>
    <dgm:pt modelId="{45BAFC5B-7E10-47C8-B519-870B1C8D580A}" type="pres">
      <dgm:prSet presAssocID="{8F471147-90AB-4BC0-800C-70B77E8F0CCA}" presName="sp" presStyleCnt="0"/>
      <dgm:spPr/>
    </dgm:pt>
    <dgm:pt modelId="{0E157CC7-718E-4A7A-AFCC-ABB6677D5FF1}" type="pres">
      <dgm:prSet presAssocID="{C9509A97-0775-4ACE-826E-1476F58A6920}" presName="arrowAndChildren" presStyleCnt="0"/>
      <dgm:spPr/>
    </dgm:pt>
    <dgm:pt modelId="{088C2366-108C-4F8F-A48D-51BED6E6851F}" type="pres">
      <dgm:prSet presAssocID="{C9509A97-0775-4ACE-826E-1476F58A6920}" presName="parentTextArrow" presStyleLbl="node1" presStyleIdx="2" presStyleCnt="3"/>
      <dgm:spPr/>
      <dgm:t>
        <a:bodyPr/>
        <a:lstStyle/>
        <a:p>
          <a:pPr rtl="1"/>
          <a:endParaRPr lang="x-none"/>
        </a:p>
      </dgm:t>
    </dgm:pt>
  </dgm:ptLst>
  <dgm:cxnLst>
    <dgm:cxn modelId="{FEB5E1DE-E975-429A-B0EF-A61F35281F07}" type="presOf" srcId="{922EC741-A08A-45C6-BDD2-8F61ECF34137}" destId="{456DEDBD-BA2D-4EDE-B7D1-C53D2601C20F}" srcOrd="0" destOrd="0" presId="urn:microsoft.com/office/officeart/2005/8/layout/process4"/>
    <dgm:cxn modelId="{774E6807-3FD1-4ABD-85CC-C41DCCF940FA}" srcId="{13C181C8-EFE8-4050-9DDE-EFF1D71F3978}" destId="{922EC741-A08A-45C6-BDD2-8F61ECF34137}" srcOrd="1" destOrd="0" parTransId="{5658E3C0-403A-4787-B73D-1D8A7A2DF54D}" sibTransId="{A1F97D0B-B9FF-48A0-8302-874EF7E6A884}"/>
    <dgm:cxn modelId="{D0010D5B-E44B-4A08-933C-D43DE0DFDB69}" type="presOf" srcId="{F4375E2C-5D80-4E76-A4DE-4B5410B239B5}" destId="{7224A1E7-B688-473C-BD21-D2E38CE6A3BC}" srcOrd="0" destOrd="0" presId="urn:microsoft.com/office/officeart/2005/8/layout/process4"/>
    <dgm:cxn modelId="{8FCEBDBA-3824-4312-91B0-E6B3E5026C91}" type="presOf" srcId="{13C181C8-EFE8-4050-9DDE-EFF1D71F3978}" destId="{86885B99-73DF-4EA2-8523-3E8D042FBD02}" srcOrd="0" destOrd="0" presId="urn:microsoft.com/office/officeart/2005/8/layout/process4"/>
    <dgm:cxn modelId="{38B76AEB-7B00-4678-B504-2B68E740FCF2}" srcId="{13C181C8-EFE8-4050-9DDE-EFF1D71F3978}" destId="{C9509A97-0775-4ACE-826E-1476F58A6920}" srcOrd="0" destOrd="0" parTransId="{4A8CD972-5932-4150-B6ED-894BE79D505E}" sibTransId="{8F471147-90AB-4BC0-800C-70B77E8F0CCA}"/>
    <dgm:cxn modelId="{BAADEC54-5CD0-4030-A8C4-9BBB331ADAC0}" type="presOf" srcId="{C9509A97-0775-4ACE-826E-1476F58A6920}" destId="{088C2366-108C-4F8F-A48D-51BED6E6851F}" srcOrd="0" destOrd="0" presId="urn:microsoft.com/office/officeart/2005/8/layout/process4"/>
    <dgm:cxn modelId="{C85D8EE8-0E28-4EB4-8A78-5C0916996F78}" srcId="{13C181C8-EFE8-4050-9DDE-EFF1D71F3978}" destId="{F4375E2C-5D80-4E76-A4DE-4B5410B239B5}" srcOrd="2" destOrd="0" parTransId="{5BB8A19E-EE9B-462F-A815-8661F67C180A}" sibTransId="{A58A3DEC-9402-4D3E-91C6-E992A04913BF}"/>
    <dgm:cxn modelId="{D9D7DF31-B8C4-4E69-BAF9-88A6E73237D1}" type="presParOf" srcId="{86885B99-73DF-4EA2-8523-3E8D042FBD02}" destId="{5C51403A-C894-410B-A447-053CE92D0C5B}" srcOrd="0" destOrd="0" presId="urn:microsoft.com/office/officeart/2005/8/layout/process4"/>
    <dgm:cxn modelId="{DFEB1870-C1CD-47F0-AE3F-40799476AAE5}" type="presParOf" srcId="{5C51403A-C894-410B-A447-053CE92D0C5B}" destId="{7224A1E7-B688-473C-BD21-D2E38CE6A3BC}" srcOrd="0" destOrd="0" presId="urn:microsoft.com/office/officeart/2005/8/layout/process4"/>
    <dgm:cxn modelId="{6C055854-D1A7-4C8A-8AC8-5D118873BE1F}" type="presParOf" srcId="{86885B99-73DF-4EA2-8523-3E8D042FBD02}" destId="{074E856B-2BBE-4421-9CFA-0BC4ED8DA4FC}" srcOrd="1" destOrd="0" presId="urn:microsoft.com/office/officeart/2005/8/layout/process4"/>
    <dgm:cxn modelId="{55965B94-419C-4B59-BFC0-DBE9AF92F1F4}" type="presParOf" srcId="{86885B99-73DF-4EA2-8523-3E8D042FBD02}" destId="{7476FBBF-F89E-4D6D-AC4F-8BE07984A942}" srcOrd="2" destOrd="0" presId="urn:microsoft.com/office/officeart/2005/8/layout/process4"/>
    <dgm:cxn modelId="{9D58C033-05D7-40F3-B216-FCB0E083D855}" type="presParOf" srcId="{7476FBBF-F89E-4D6D-AC4F-8BE07984A942}" destId="{456DEDBD-BA2D-4EDE-B7D1-C53D2601C20F}" srcOrd="0" destOrd="0" presId="urn:microsoft.com/office/officeart/2005/8/layout/process4"/>
    <dgm:cxn modelId="{681E03F9-C7A7-4E9F-B6B1-94DF91B35E7C}" type="presParOf" srcId="{86885B99-73DF-4EA2-8523-3E8D042FBD02}" destId="{45BAFC5B-7E10-47C8-B519-870B1C8D580A}" srcOrd="3" destOrd="0" presId="urn:microsoft.com/office/officeart/2005/8/layout/process4"/>
    <dgm:cxn modelId="{46736783-792E-497D-97A6-89EA2F0E44A6}" type="presParOf" srcId="{86885B99-73DF-4EA2-8523-3E8D042FBD02}" destId="{0E157CC7-718E-4A7A-AFCC-ABB6677D5FF1}" srcOrd="4" destOrd="0" presId="urn:microsoft.com/office/officeart/2005/8/layout/process4"/>
    <dgm:cxn modelId="{7BDCF90B-BA1C-4C92-9C34-7C8F1C33DFA4}" type="presParOf" srcId="{0E157CC7-718E-4A7A-AFCC-ABB6677D5FF1}" destId="{088C2366-108C-4F8F-A48D-51BED6E6851F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224A1E7-B688-473C-BD21-D2E38CE6A3BC}">
      <dsp:nvSpPr>
        <dsp:cNvPr id="0" name=""/>
        <dsp:cNvSpPr/>
      </dsp:nvSpPr>
      <dsp:spPr>
        <a:xfrm>
          <a:off x="0" y="3097427"/>
          <a:ext cx="7086600" cy="1016644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accent5"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kern="1200" dirty="0" smtClean="0"/>
            <a:t>Determining access permissions and boundaries  that should not be crossed </a:t>
          </a:r>
          <a:endParaRPr lang="x-none" sz="2400" kern="1200" dirty="0"/>
        </a:p>
      </dsp:txBody>
      <dsp:txXfrm>
        <a:off x="0" y="3097427"/>
        <a:ext cx="7086600" cy="1016644"/>
      </dsp:txXfrm>
    </dsp:sp>
    <dsp:sp modelId="{456DEDBD-BA2D-4EDE-B7D1-C53D2601C20F}">
      <dsp:nvSpPr>
        <dsp:cNvPr id="0" name=""/>
        <dsp:cNvSpPr/>
      </dsp:nvSpPr>
      <dsp:spPr>
        <a:xfrm rot="10800000">
          <a:off x="0" y="1549077"/>
          <a:ext cx="7086600" cy="1563599"/>
        </a:xfrm>
        <a:prstGeom prst="upArrowCallout">
          <a:avLst/>
        </a:prstGeom>
        <a:gradFill rotWithShape="0">
          <a:gsLst>
            <a:gs pos="0">
              <a:schemeClr val="accent5">
                <a:hueOff val="-617659"/>
                <a:satOff val="-11976"/>
                <a:lumOff val="-4313"/>
                <a:alphaOff val="0"/>
                <a:shade val="47500"/>
                <a:satMod val="137000"/>
              </a:schemeClr>
            </a:gs>
            <a:gs pos="55000">
              <a:schemeClr val="accent5">
                <a:hueOff val="-617659"/>
                <a:satOff val="-11976"/>
                <a:lumOff val="-4313"/>
                <a:alphaOff val="0"/>
                <a:shade val="69000"/>
                <a:satMod val="137000"/>
              </a:schemeClr>
            </a:gs>
            <a:gs pos="100000">
              <a:schemeClr val="accent5">
                <a:hueOff val="-617659"/>
                <a:satOff val="-11976"/>
                <a:lumOff val="-4313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kern="1200" dirty="0" smtClean="0"/>
            <a:t>Analyzing data &amp; information to set the highest performance level</a:t>
          </a:r>
          <a:endParaRPr lang="x-none" sz="2400" kern="1200" dirty="0"/>
        </a:p>
      </dsp:txBody>
      <dsp:txXfrm rot="10800000">
        <a:off x="0" y="1549077"/>
        <a:ext cx="7086600" cy="1015980"/>
      </dsp:txXfrm>
    </dsp:sp>
    <dsp:sp modelId="{088C2366-108C-4F8F-A48D-51BED6E6851F}">
      <dsp:nvSpPr>
        <dsp:cNvPr id="0" name=""/>
        <dsp:cNvSpPr/>
      </dsp:nvSpPr>
      <dsp:spPr>
        <a:xfrm rot="10800000">
          <a:off x="0" y="727"/>
          <a:ext cx="7086600" cy="1563599"/>
        </a:xfrm>
        <a:prstGeom prst="upArrowCallout">
          <a:avLst/>
        </a:prstGeom>
        <a:gradFill rotWithShape="0">
          <a:gsLst>
            <a:gs pos="0">
              <a:schemeClr val="accent5">
                <a:hueOff val="-1235318"/>
                <a:satOff val="-23953"/>
                <a:lumOff val="-8627"/>
                <a:alphaOff val="0"/>
                <a:shade val="47500"/>
                <a:satMod val="137000"/>
              </a:schemeClr>
            </a:gs>
            <a:gs pos="55000">
              <a:schemeClr val="accent5">
                <a:hueOff val="-1235318"/>
                <a:satOff val="-23953"/>
                <a:lumOff val="-8627"/>
                <a:alphaOff val="0"/>
                <a:shade val="69000"/>
                <a:satMod val="137000"/>
              </a:schemeClr>
            </a:gs>
            <a:gs pos="100000">
              <a:schemeClr val="accent5">
                <a:hueOff val="-1235318"/>
                <a:satOff val="-23953"/>
                <a:lumOff val="-8627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kern="1200" dirty="0" smtClean="0"/>
            <a:t>Gathering information &amp; variable &amp; giving it to the network administrator</a:t>
          </a:r>
          <a:endParaRPr lang="x-none" sz="2400" kern="1200" dirty="0"/>
        </a:p>
      </dsp:txBody>
      <dsp:txXfrm rot="10800000">
        <a:off x="0" y="727"/>
        <a:ext cx="7086600" cy="10159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#1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206F70-F1BE-46A3-B64C-BFD7AC0423ED}" type="datetimeFigureOut">
              <a:rPr lang="en-US" smtClean="0"/>
              <a:pPr/>
              <a:t>9/9/2019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6C31A6-2FEB-48B6-9846-09E036A0A30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828169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x-non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76A3F3-72D7-462C-A4BC-F234374208FE}" type="slidenum">
              <a:rPr lang="x-none" smtClean="0"/>
              <a:pPr/>
              <a:t>19</a:t>
            </a:fld>
            <a:endParaRPr lang="x-non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59728-5126-421A-9D27-127C23C6F50A}" type="datetime1">
              <a:rPr lang="x-none" smtClean="0"/>
              <a:pPr/>
              <a:t>09/09/19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22D9B-4536-4A84-B46F-B625474E94DA}" type="slidenum">
              <a:rPr lang="x-none" smtClean="0"/>
              <a:pPr/>
              <a:t>‹#›</a:t>
            </a:fld>
            <a:endParaRPr lang="x-none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CDE9A-1591-4A16-84C6-F5CEF3279FFB}" type="datetime1">
              <a:rPr lang="x-none" smtClean="0"/>
              <a:pPr/>
              <a:t>09/09/19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22D9B-4536-4A84-B46F-B625474E94DA}" type="slidenum">
              <a:rPr lang="x-none" smtClean="0"/>
              <a:pPr/>
              <a:t>‹#›</a:t>
            </a:fld>
            <a:endParaRPr lang="x-non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1F8AA-1D57-4DEC-ACA8-0E99AEFAC7AB}" type="datetime1">
              <a:rPr lang="x-none" smtClean="0"/>
              <a:pPr/>
              <a:t>09/09/19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22D9B-4536-4A84-B46F-B625474E94DA}" type="slidenum">
              <a:rPr lang="x-none" smtClean="0"/>
              <a:pPr/>
              <a:t>‹#›</a:t>
            </a:fld>
            <a:endParaRPr lang="x-non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>
            <a:normAutofit/>
          </a:bodyPr>
          <a:lstStyle>
            <a:lvl1pPr>
              <a:defRPr sz="4000">
                <a:latin typeface="Arial" pitchFamily="34" charset="0"/>
                <a:cs typeface="Arial" pitchFamily="34" charset="0"/>
              </a:defRPr>
            </a:lvl1pPr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  <a:extLst/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B4B6D-4865-4FED-980B-1631DD110FE9}" type="datetime1">
              <a:rPr lang="x-none" smtClean="0"/>
              <a:pPr/>
              <a:t>09/09/19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22D9B-4536-4A84-B46F-B625474E94DA}" type="slidenum">
              <a:rPr lang="x-none" smtClean="0"/>
              <a:pPr/>
              <a:t>‹#›</a:t>
            </a:fld>
            <a:endParaRPr lang="x-non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E2119-B3AA-4722-81FA-C0CD64CE8B2C}" type="datetime1">
              <a:rPr lang="x-none" smtClean="0"/>
              <a:pPr/>
              <a:t>09/09/19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22D9B-4536-4A84-B46F-B625474E94DA}" type="slidenum">
              <a:rPr lang="x-none" smtClean="0"/>
              <a:pPr/>
              <a:t>‹#›</a:t>
            </a:fld>
            <a:endParaRPr lang="x-non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7896B-723B-4C92-BBB8-5BE4C29E4C78}" type="datetime1">
              <a:rPr lang="x-none" smtClean="0"/>
              <a:pPr/>
              <a:t>09/09/19</a:t>
            </a:fld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22D9B-4536-4A84-B46F-B625474E94DA}" type="slidenum">
              <a:rPr lang="x-none" smtClean="0"/>
              <a:pPr/>
              <a:t>‹#›</a:t>
            </a:fld>
            <a:endParaRPr lang="x-non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95111-C96F-42DA-A57E-14389ECA5002}" type="datetime1">
              <a:rPr lang="x-none" smtClean="0"/>
              <a:pPr/>
              <a:t>09/09/19</a:t>
            </a:fld>
            <a:endParaRPr lang="x-non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22D9B-4536-4A84-B46F-B625474E94DA}" type="slidenum">
              <a:rPr lang="x-none" smtClean="0"/>
              <a:pPr/>
              <a:t>‹#›</a:t>
            </a:fld>
            <a:endParaRPr lang="x-non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BC690-7936-4758-AF99-6287247840D3}" type="datetime1">
              <a:rPr lang="x-none" smtClean="0"/>
              <a:pPr/>
              <a:t>09/09/19</a:t>
            </a:fld>
            <a:endParaRPr lang="x-non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22D9B-4536-4A84-B46F-B625474E94DA}" type="slidenum">
              <a:rPr lang="x-none" smtClean="0"/>
              <a:pPr/>
              <a:t>‹#›</a:t>
            </a:fld>
            <a:endParaRPr lang="x-non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5FCCB-CA6A-46AE-8055-36B6F5ADE09F}" type="datetime1">
              <a:rPr lang="x-none" smtClean="0"/>
              <a:pPr/>
              <a:t>09/09/19</a:t>
            </a:fld>
            <a:endParaRPr lang="x-non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22D9B-4536-4A84-B46F-B625474E94DA}" type="slidenum">
              <a:rPr lang="x-none" smtClean="0"/>
              <a:pPr/>
              <a:t>‹#›</a:t>
            </a:fld>
            <a:endParaRPr lang="x-non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22EFA-D96D-487C-949B-AE4FE7319541}" type="datetime1">
              <a:rPr lang="x-none" smtClean="0"/>
              <a:pPr/>
              <a:t>09/09/19</a:t>
            </a:fld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22D9B-4536-4A84-B46F-B625474E94DA}" type="slidenum">
              <a:rPr lang="x-none" smtClean="0"/>
              <a:pPr/>
              <a:t>‹#›</a:t>
            </a:fld>
            <a:endParaRPr lang="x-none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3B2FDECD-BDB0-466E-9366-C59277606E3D}" type="datetime1">
              <a:rPr lang="x-none" smtClean="0"/>
              <a:pPr/>
              <a:t>09/09/19</a:t>
            </a:fld>
            <a:endParaRPr lang="x-none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74822D9B-4536-4A84-B46F-B625474E94DA}" type="slidenum">
              <a:rPr lang="x-none" smtClean="0"/>
              <a:pPr/>
              <a:t>‹#›</a:t>
            </a:fld>
            <a:endParaRPr lang="x-non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CD6957D3-B289-4E8C-8BD0-A8922F6B1F36}" type="datetime1">
              <a:rPr lang="x-none" smtClean="0"/>
              <a:pPr/>
              <a:t>09/09/19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74822D9B-4536-4A84-B46F-B625474E94DA}" type="slidenum">
              <a:rPr lang="x-none" smtClean="0"/>
              <a:pPr/>
              <a:t>‹#›</a:t>
            </a:fld>
            <a:endParaRPr lang="x-non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eugate.com/" TargetMode="External"/><Relationship Id="rId2" Type="http://schemas.openxmlformats.org/officeDocument/2006/relationships/hyperlink" Target="http://www.remedy.com/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bis.com/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openview.com/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anymede.com/" TargetMode="External"/><Relationship Id="rId2" Type="http://schemas.openxmlformats.org/officeDocument/2006/relationships/hyperlink" Target="http://www.proactivenet.com/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Lec1: Introduction to Network </a:t>
            </a:r>
            <a:r>
              <a:rPr lang="en-US" dirty="0" smtClean="0"/>
              <a:t>Management</a:t>
            </a:r>
            <a:endParaRPr lang="x-non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x-none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Benefits of using networks that works</a:t>
            </a:r>
            <a:r>
              <a:rPr lang="en-GB" dirty="0"/>
              <a:t> </a:t>
            </a:r>
            <a:r>
              <a:rPr lang="en-GB" dirty="0" smtClean="0"/>
              <a:t>full time (7 days X 24 hours)</a:t>
            </a:r>
            <a:endParaRPr lang="x-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458200" cy="4952999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50000"/>
              </a:lnSpc>
            </a:pPr>
            <a:r>
              <a:rPr lang="en-GB" dirty="0" smtClean="0"/>
              <a:t>Saving time because of using networks at any time.</a:t>
            </a:r>
          </a:p>
          <a:p>
            <a:pPr>
              <a:lnSpc>
                <a:spcPct val="150000"/>
              </a:lnSpc>
            </a:pPr>
            <a:r>
              <a:rPr lang="en-GB" dirty="0" smtClean="0"/>
              <a:t>Saving data transfer</a:t>
            </a:r>
          </a:p>
          <a:p>
            <a:pPr>
              <a:lnSpc>
                <a:spcPct val="150000"/>
              </a:lnSpc>
            </a:pPr>
            <a:r>
              <a:rPr lang="en-GB" dirty="0" smtClean="0"/>
              <a:t>Quality and accuracy</a:t>
            </a:r>
          </a:p>
          <a:p>
            <a:pPr>
              <a:lnSpc>
                <a:spcPct val="150000"/>
              </a:lnSpc>
            </a:pPr>
            <a:r>
              <a:rPr lang="en-GB" dirty="0" smtClean="0"/>
              <a:t>Higher productivity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Great benefits compared to the costs (the benefits ratio is higher than the loss ratio)</a:t>
            </a:r>
          </a:p>
          <a:p>
            <a:pPr>
              <a:lnSpc>
                <a:spcPct val="150000"/>
              </a:lnSpc>
            </a:pPr>
            <a:r>
              <a:rPr lang="en-GB" dirty="0" smtClean="0"/>
              <a:t>Great reputation for the organization that owns the network.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22D9B-4536-4A84-B46F-B625474E94DA}" type="slidenum">
              <a:rPr lang="x-none" smtClean="0"/>
              <a:pPr/>
              <a:t>10</a:t>
            </a:fld>
            <a:endParaRPr lang="x-none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382000" cy="1143000"/>
          </a:xfrm>
        </p:spPr>
        <p:txBody>
          <a:bodyPr>
            <a:noAutofit/>
          </a:bodyPr>
          <a:lstStyle/>
          <a:p>
            <a:r>
              <a:rPr lang="en-GB" sz="3200" dirty="0" smtClean="0"/>
              <a:t>Steps for Preventive Management (Before the failure occur)</a:t>
            </a:r>
            <a:endParaRPr lang="x-none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0"/>
            <a:ext cx="8610600" cy="5334000"/>
          </a:xfrm>
        </p:spPr>
        <p:txBody>
          <a:bodyPr>
            <a:normAutofit fontScale="62500" lnSpcReduction="20000"/>
          </a:bodyPr>
          <a:lstStyle/>
          <a:p>
            <a:pPr marL="514350" indent="-514350">
              <a:spcAft>
                <a:spcPts val="600"/>
              </a:spcAft>
              <a:buFont typeface="+mj-lt"/>
              <a:buAutoNum type="alphaUcPeriod"/>
            </a:pPr>
            <a:r>
              <a:rPr lang="en-GB" dirty="0" smtClean="0"/>
              <a:t>Exploring the current state of the network</a:t>
            </a:r>
          </a:p>
          <a:p>
            <a:pPr marL="914400" lvl="1" indent="-514350">
              <a:spcAft>
                <a:spcPts val="600"/>
              </a:spcAft>
              <a:buFont typeface="+mj-lt"/>
              <a:buAutoNum type="arabicParenR"/>
            </a:pPr>
            <a:r>
              <a:rPr lang="en-GB" dirty="0" smtClean="0"/>
              <a:t>What are the devices connected to the network currently?</a:t>
            </a:r>
          </a:p>
          <a:p>
            <a:pPr marL="914400" lvl="1" indent="-514350">
              <a:spcAft>
                <a:spcPts val="600"/>
              </a:spcAft>
              <a:buFont typeface="+mj-lt"/>
              <a:buAutoNum type="arabicParenR"/>
            </a:pPr>
            <a:r>
              <a:rPr lang="en-GB" dirty="0" smtClean="0"/>
              <a:t>How to configure these devices?</a:t>
            </a:r>
          </a:p>
          <a:p>
            <a:pPr marL="914400" lvl="1" indent="-514350">
              <a:spcAft>
                <a:spcPts val="600"/>
              </a:spcAft>
              <a:buFont typeface="+mj-lt"/>
              <a:buAutoNum type="arabicParenR"/>
            </a:pPr>
            <a:r>
              <a:rPr lang="en-GB" dirty="0" smtClean="0"/>
              <a:t>What are the current performances of these devices?</a:t>
            </a:r>
          </a:p>
          <a:p>
            <a:pPr marL="914400" lvl="1" indent="-514350">
              <a:spcAft>
                <a:spcPts val="600"/>
              </a:spcAft>
              <a:buFont typeface="+mj-lt"/>
              <a:buAutoNum type="arabicParenR"/>
            </a:pPr>
            <a:r>
              <a:rPr lang="en-GB" dirty="0" smtClean="0"/>
              <a:t>What are the current errors?</a:t>
            </a:r>
          </a:p>
          <a:p>
            <a:pPr marL="514350" indent="-514350">
              <a:spcAft>
                <a:spcPts val="600"/>
              </a:spcAft>
              <a:buFont typeface="+mj-lt"/>
              <a:buAutoNum type="alphaUcPeriod"/>
            </a:pPr>
            <a:r>
              <a:rPr lang="en-GB" dirty="0" smtClean="0"/>
              <a:t>Network Activation</a:t>
            </a:r>
          </a:p>
          <a:p>
            <a:pPr marL="914400" lvl="1" indent="-514350">
              <a:spcAft>
                <a:spcPts val="600"/>
              </a:spcAft>
              <a:buFont typeface="+mj-lt"/>
              <a:buAutoNum type="arabicParenR"/>
            </a:pPr>
            <a:r>
              <a:rPr lang="en-GB" dirty="0" smtClean="0"/>
              <a:t>Determining the route</a:t>
            </a:r>
          </a:p>
          <a:p>
            <a:pPr marL="914400" lvl="1" indent="-514350">
              <a:spcAft>
                <a:spcPts val="600"/>
              </a:spcAft>
              <a:buFont typeface="+mj-lt"/>
              <a:buAutoNum type="arabicParenR"/>
            </a:pPr>
            <a:r>
              <a:rPr lang="en-GB" dirty="0" smtClean="0"/>
              <a:t>Changing network configuration</a:t>
            </a:r>
          </a:p>
          <a:p>
            <a:pPr marL="914400" lvl="1" indent="-514350">
              <a:spcAft>
                <a:spcPts val="600"/>
              </a:spcAft>
              <a:buFont typeface="+mj-lt"/>
              <a:buAutoNum type="arabicParenR"/>
            </a:pPr>
            <a:r>
              <a:rPr lang="en-GB" dirty="0" smtClean="0"/>
              <a:t>Replacing network devices</a:t>
            </a:r>
          </a:p>
          <a:p>
            <a:pPr marL="914400" lvl="1" indent="-514350">
              <a:spcAft>
                <a:spcPts val="600"/>
              </a:spcAft>
              <a:buFont typeface="+mj-lt"/>
              <a:buAutoNum type="arabicParenR"/>
            </a:pPr>
            <a:r>
              <a:rPr lang="en-GB" dirty="0" smtClean="0"/>
              <a:t>Getting previous information about the network</a:t>
            </a:r>
          </a:p>
          <a:p>
            <a:pPr marL="914400" lvl="1" indent="-514350">
              <a:spcAft>
                <a:spcPts val="600"/>
              </a:spcAft>
              <a:buFont typeface="+mj-lt"/>
              <a:buAutoNum type="arabicParenR"/>
            </a:pPr>
            <a:r>
              <a:rPr lang="en-GB" dirty="0" smtClean="0"/>
              <a:t>Performing statistical analysis to the information.</a:t>
            </a:r>
          </a:p>
          <a:p>
            <a:pPr marL="514350" indent="-514350">
              <a:spcAft>
                <a:spcPts val="600"/>
              </a:spcAft>
              <a:buFont typeface="+mj-lt"/>
              <a:buAutoNum type="alphaUcPeriod"/>
            </a:pPr>
            <a:r>
              <a:rPr lang="en-GB" dirty="0" smtClean="0"/>
              <a:t>Future Expectation:</a:t>
            </a:r>
          </a:p>
          <a:p>
            <a:pPr marL="914400" lvl="1" indent="-514350">
              <a:spcAft>
                <a:spcPts val="600"/>
              </a:spcAft>
              <a:buFont typeface="+mj-lt"/>
              <a:buAutoNum type="arabicParenR"/>
            </a:pPr>
            <a:r>
              <a:rPr lang="en-GB" dirty="0" smtClean="0"/>
              <a:t>Where failure could happen?</a:t>
            </a:r>
          </a:p>
          <a:p>
            <a:pPr marL="914400" lvl="1" indent="-514350">
              <a:spcAft>
                <a:spcPts val="600"/>
              </a:spcAft>
              <a:buFont typeface="+mj-lt"/>
              <a:buAutoNum type="arabicParenR"/>
            </a:pPr>
            <a:r>
              <a:rPr lang="en-GB" dirty="0" smtClean="0"/>
              <a:t>Monitoring sensitive devices</a:t>
            </a:r>
          </a:p>
          <a:p>
            <a:pPr marL="914400" lvl="1" indent="-514350">
              <a:spcAft>
                <a:spcPts val="600"/>
              </a:spcAft>
              <a:buFont typeface="+mj-lt"/>
              <a:buAutoNum type="arabicParenR"/>
            </a:pPr>
            <a:r>
              <a:rPr lang="en-GB" dirty="0" smtClean="0"/>
              <a:t>Overcoming future mistakes</a:t>
            </a:r>
          </a:p>
          <a:p>
            <a:pPr marL="914400" lvl="1" indent="-514350">
              <a:spcAft>
                <a:spcPts val="600"/>
              </a:spcAft>
              <a:buFont typeface="+mj-lt"/>
              <a:buAutoNum type="arabicParenR"/>
            </a:pPr>
            <a:endParaRPr lang="en-GB" dirty="0" smtClean="0"/>
          </a:p>
          <a:p>
            <a:pPr marL="514350" indent="-514350">
              <a:spcAft>
                <a:spcPts val="600"/>
              </a:spcAft>
              <a:buFont typeface="+mj-lt"/>
              <a:buAutoNum type="alphaUcPeriod"/>
            </a:pPr>
            <a:endParaRPr lang="x-non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22D9B-4536-4A84-B46F-B625474E94DA}" type="slidenum">
              <a:rPr lang="x-none" smtClean="0"/>
              <a:pPr/>
              <a:t>11</a:t>
            </a:fld>
            <a:endParaRPr lang="x-none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Steps for Preventive Management (Before the failure occur)</a:t>
            </a:r>
            <a:endParaRPr lang="x-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514350" indent="-514350">
              <a:lnSpc>
                <a:spcPct val="160000"/>
              </a:lnSpc>
              <a:buFont typeface="+mj-lt"/>
              <a:buAutoNum type="alphaUcPeriod" startAt="4"/>
            </a:pPr>
            <a:r>
              <a:rPr lang="en-GB" dirty="0" smtClean="0"/>
              <a:t>Tracking Updates on the Network</a:t>
            </a:r>
          </a:p>
          <a:p>
            <a:pPr marL="914400" lvl="1" indent="-514350">
              <a:lnSpc>
                <a:spcPct val="160000"/>
              </a:lnSpc>
              <a:buFont typeface="+mj-lt"/>
              <a:buAutoNum type="arabicParenR"/>
            </a:pPr>
            <a:r>
              <a:rPr lang="en-GB" dirty="0" smtClean="0"/>
              <a:t>Current state of the devices</a:t>
            </a:r>
          </a:p>
          <a:p>
            <a:pPr marL="914400" lvl="1" indent="-514350">
              <a:lnSpc>
                <a:spcPct val="160000"/>
              </a:lnSpc>
              <a:buFont typeface="+mj-lt"/>
              <a:buAutoNum type="arabicParenR"/>
            </a:pPr>
            <a:r>
              <a:rPr lang="en-GB" dirty="0" smtClean="0"/>
              <a:t>Topography changes</a:t>
            </a:r>
          </a:p>
          <a:p>
            <a:pPr marL="914400" lvl="1" indent="-514350">
              <a:lnSpc>
                <a:spcPct val="160000"/>
              </a:lnSpc>
              <a:buFont typeface="+mj-lt"/>
              <a:buAutoNum type="arabicParenR"/>
            </a:pPr>
            <a:r>
              <a:rPr lang="en-GB" dirty="0" smtClean="0"/>
              <a:t>Discovering new devices</a:t>
            </a:r>
          </a:p>
          <a:p>
            <a:pPr marL="514350" indent="-514350">
              <a:lnSpc>
                <a:spcPct val="160000"/>
              </a:lnSpc>
              <a:buFont typeface="+mj-lt"/>
              <a:buAutoNum type="alphaUcPeriod" startAt="4"/>
            </a:pPr>
            <a:r>
              <a:rPr lang="en-GB" dirty="0" smtClean="0"/>
              <a:t>Adding Alerts</a:t>
            </a:r>
          </a:p>
          <a:p>
            <a:pPr marL="914400" lvl="1" indent="-514350">
              <a:lnSpc>
                <a:spcPct val="160000"/>
              </a:lnSpc>
              <a:buFont typeface="+mj-lt"/>
              <a:buAutoNum type="arabicParenR"/>
            </a:pPr>
            <a:r>
              <a:rPr lang="en-GB" dirty="0" smtClean="0"/>
              <a:t>CPU performance</a:t>
            </a:r>
          </a:p>
          <a:p>
            <a:pPr marL="914400" lvl="1" indent="-514350">
              <a:lnSpc>
                <a:spcPct val="160000"/>
              </a:lnSpc>
              <a:buFont typeface="+mj-lt"/>
              <a:buAutoNum type="arabicParenR"/>
            </a:pPr>
            <a:r>
              <a:rPr lang="en-GB" dirty="0" smtClean="0"/>
              <a:t>Capacity of storage devices</a:t>
            </a:r>
          </a:p>
          <a:p>
            <a:pPr marL="914400" lvl="1" indent="-514350">
              <a:lnSpc>
                <a:spcPct val="160000"/>
              </a:lnSpc>
              <a:buFont typeface="+mj-lt"/>
              <a:buAutoNum type="arabicParenR"/>
            </a:pPr>
            <a:r>
              <a:rPr lang="en-GB" dirty="0" smtClean="0"/>
              <a:t>Line mistakes.</a:t>
            </a:r>
          </a:p>
          <a:p>
            <a:pPr marL="914400" lvl="1" indent="-514350">
              <a:lnSpc>
                <a:spcPct val="160000"/>
              </a:lnSpc>
              <a:buFont typeface="+mj-lt"/>
              <a:buAutoNum type="arabicParenR"/>
            </a:pPr>
            <a:r>
              <a:rPr lang="en-GB" dirty="0" smtClean="0"/>
              <a:t>Connection devices failures</a:t>
            </a:r>
          </a:p>
          <a:p>
            <a:pPr marL="914400" lvl="1" indent="-514350">
              <a:lnSpc>
                <a:spcPct val="160000"/>
              </a:lnSpc>
              <a:buFont typeface="+mj-lt"/>
              <a:buAutoNum type="arabicParenR"/>
            </a:pPr>
            <a:r>
              <a:rPr lang="en-GB" dirty="0" smtClean="0"/>
              <a:t>Important events on the network</a:t>
            </a:r>
            <a:endParaRPr lang="x-non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22D9B-4536-4A84-B46F-B625474E94DA}" type="slidenum">
              <a:rPr lang="x-none" smtClean="0"/>
              <a:pPr/>
              <a:t>12</a:t>
            </a:fld>
            <a:endParaRPr lang="x-none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Warnings Classification “Reactions” to Network Management</a:t>
            </a:r>
            <a:endParaRPr lang="x-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305800" cy="5334000"/>
          </a:xfrm>
        </p:spPr>
        <p:txBody>
          <a:bodyPr>
            <a:normAutofit fontScale="55000" lnSpcReduction="20000"/>
          </a:bodyPr>
          <a:lstStyle/>
          <a:p>
            <a:pPr marL="514350" indent="-514350">
              <a:lnSpc>
                <a:spcPct val="12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en-US" b="1" dirty="0" smtClean="0"/>
              <a:t>Inactive</a:t>
            </a:r>
          </a:p>
          <a:p>
            <a:pPr marL="914400" lvl="1" indent="-514350">
              <a:lnSpc>
                <a:spcPct val="120000"/>
              </a:lnSpc>
              <a:spcAft>
                <a:spcPts val="600"/>
              </a:spcAft>
            </a:pPr>
            <a:r>
              <a:rPr lang="en-US" dirty="0" smtClean="0"/>
              <a:t>Does not monitor the network</a:t>
            </a:r>
          </a:p>
          <a:p>
            <a:pPr marL="914400" lvl="1" indent="-514350">
              <a:lnSpc>
                <a:spcPct val="120000"/>
              </a:lnSpc>
              <a:spcAft>
                <a:spcPts val="600"/>
              </a:spcAft>
            </a:pPr>
            <a:r>
              <a:rPr lang="en-US" dirty="0" smtClean="0"/>
              <a:t>Ignore all alerts</a:t>
            </a:r>
          </a:p>
          <a:p>
            <a:pPr marL="514350" indent="-514350">
              <a:lnSpc>
                <a:spcPct val="12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en-US" b="1" dirty="0" smtClean="0"/>
              <a:t>Reactive</a:t>
            </a:r>
          </a:p>
          <a:p>
            <a:pPr marL="914400" lvl="1" indent="-514350">
              <a:lnSpc>
                <a:spcPct val="120000"/>
              </a:lnSpc>
              <a:spcAft>
                <a:spcPts val="600"/>
              </a:spcAft>
            </a:pPr>
            <a:r>
              <a:rPr lang="en-US" dirty="0" smtClean="0"/>
              <a:t>Does not monitor the network</a:t>
            </a:r>
          </a:p>
          <a:p>
            <a:pPr marL="914400" lvl="1" indent="-514350">
              <a:lnSpc>
                <a:spcPct val="120000"/>
              </a:lnSpc>
              <a:spcAft>
                <a:spcPts val="600"/>
              </a:spcAft>
            </a:pPr>
            <a:r>
              <a:rPr lang="en-US" dirty="0" smtClean="0"/>
              <a:t>React to the problems after it happens</a:t>
            </a:r>
          </a:p>
          <a:p>
            <a:pPr marL="514350" indent="-514350">
              <a:lnSpc>
                <a:spcPct val="12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en-US" b="1" dirty="0" smtClean="0"/>
              <a:t>Interactive</a:t>
            </a:r>
          </a:p>
          <a:p>
            <a:pPr marL="914400" lvl="1" indent="-514350">
              <a:lnSpc>
                <a:spcPct val="120000"/>
              </a:lnSpc>
              <a:spcAft>
                <a:spcPts val="600"/>
              </a:spcAft>
            </a:pPr>
            <a:r>
              <a:rPr lang="en-US" dirty="0" smtClean="0"/>
              <a:t>Monitor the network’s components</a:t>
            </a:r>
          </a:p>
          <a:p>
            <a:pPr marL="914400" lvl="1" indent="-514350">
              <a:lnSpc>
                <a:spcPct val="120000"/>
              </a:lnSpc>
              <a:spcAft>
                <a:spcPts val="600"/>
              </a:spcAft>
            </a:pPr>
            <a:r>
              <a:rPr lang="en-US" dirty="0" smtClean="0"/>
              <a:t>Analyze the problem to avoid alerts and determine the reason for the problem</a:t>
            </a:r>
          </a:p>
          <a:p>
            <a:pPr marL="514350" indent="-514350">
              <a:lnSpc>
                <a:spcPct val="12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en-US" b="1" dirty="0" smtClean="0"/>
              <a:t>Proactive</a:t>
            </a:r>
          </a:p>
          <a:p>
            <a:pPr marL="914400" lvl="1" indent="-514350">
              <a:lnSpc>
                <a:spcPct val="120000"/>
              </a:lnSpc>
              <a:spcAft>
                <a:spcPts val="600"/>
              </a:spcAft>
            </a:pPr>
            <a:r>
              <a:rPr lang="en-US" dirty="0" smtClean="0"/>
              <a:t>Monitor the network’s components</a:t>
            </a:r>
          </a:p>
          <a:p>
            <a:pPr marL="914400" lvl="1" indent="-514350">
              <a:lnSpc>
                <a:spcPct val="120000"/>
              </a:lnSpc>
              <a:spcAft>
                <a:spcPts val="600"/>
              </a:spcAft>
            </a:pPr>
            <a:r>
              <a:rPr lang="en-US" dirty="0" smtClean="0"/>
              <a:t>Determines the reasons for the problem</a:t>
            </a:r>
          </a:p>
          <a:p>
            <a:pPr marL="914400" lvl="1" indent="-514350">
              <a:lnSpc>
                <a:spcPct val="120000"/>
              </a:lnSpc>
              <a:spcAft>
                <a:spcPts val="600"/>
              </a:spcAft>
            </a:pPr>
            <a:r>
              <a:rPr lang="en-US" dirty="0" smtClean="0"/>
              <a:t>Solve the problem automatically to reduce </a:t>
            </a:r>
            <a:r>
              <a:rPr lang="en-US" u="sng" dirty="0" smtClean="0"/>
              <a:t>idle time </a:t>
            </a:r>
            <a:r>
              <a:rPr lang="en-US" dirty="0" smtClean="0"/>
              <a:t>of the system</a:t>
            </a:r>
          </a:p>
          <a:p>
            <a:pPr marL="914400" lvl="1" indent="-514350">
              <a:lnSpc>
                <a:spcPct val="120000"/>
              </a:lnSpc>
              <a:spcAft>
                <a:spcPts val="600"/>
              </a:spcAft>
              <a:buNone/>
            </a:pPr>
            <a:endParaRPr lang="en-US" sz="1500" dirty="0" smtClean="0"/>
          </a:p>
          <a:p>
            <a:pPr marL="514350" indent="-514350">
              <a:lnSpc>
                <a:spcPct val="120000"/>
              </a:lnSpc>
              <a:spcAft>
                <a:spcPts val="600"/>
              </a:spcAft>
              <a:buNone/>
            </a:pPr>
            <a:r>
              <a:rPr lang="en-US" b="1" u="sng" dirty="0" smtClean="0"/>
              <a:t>Idle Time of the system : </a:t>
            </a:r>
            <a:r>
              <a:rPr lang="en-US" dirty="0" smtClean="0"/>
              <a:t>refers to the time when </a:t>
            </a:r>
            <a:r>
              <a:rPr lang="en-US" smtClean="0"/>
              <a:t>system stops </a:t>
            </a:r>
            <a:r>
              <a:rPr lang="en-US" dirty="0" smtClean="0"/>
              <a:t>working.</a:t>
            </a:r>
            <a:endParaRPr lang="x-non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22D9B-4536-4A84-B46F-B625474E94DA}" type="slidenum">
              <a:rPr lang="x-none" smtClean="0"/>
              <a:pPr/>
              <a:t>13</a:t>
            </a:fld>
            <a:endParaRPr lang="x-none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6200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Components for Network Management System</a:t>
            </a:r>
            <a:endParaRPr lang="x-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algn="l" rtl="0">
              <a:buFont typeface="+mj-lt"/>
              <a:buAutoNum type="arabicPeriod"/>
            </a:pPr>
            <a:r>
              <a:rPr lang="en-GB" dirty="0" smtClean="0"/>
              <a:t>Devices, Applications and routers.</a:t>
            </a:r>
          </a:p>
          <a:p>
            <a:pPr marL="514350" indent="-514350" algn="l" rtl="0">
              <a:buFont typeface="+mj-lt"/>
              <a:buAutoNum type="arabicPeriod"/>
            </a:pPr>
            <a:r>
              <a:rPr lang="en-GB" dirty="0" smtClean="0"/>
              <a:t>Network management administrator.</a:t>
            </a:r>
          </a:p>
          <a:p>
            <a:pPr marL="514350" indent="-514350" algn="l" rtl="0">
              <a:buFont typeface="+mj-lt"/>
              <a:buAutoNum type="arabicPeriod"/>
            </a:pPr>
            <a:r>
              <a:rPr lang="en-GB" dirty="0" smtClean="0"/>
              <a:t>Network Management Systems.</a:t>
            </a:r>
          </a:p>
          <a:p>
            <a:pPr marL="514350" indent="-514350" algn="l" rtl="0">
              <a:buFont typeface="+mj-lt"/>
              <a:buAutoNum type="arabicPeriod"/>
            </a:pPr>
            <a:r>
              <a:rPr lang="en-GB" dirty="0" smtClean="0"/>
              <a:t>Workstations and network tools.</a:t>
            </a:r>
          </a:p>
          <a:p>
            <a:pPr marL="514350" indent="-514350" algn="l" rtl="0">
              <a:buFont typeface="+mj-lt"/>
              <a:buAutoNum type="arabicPeriod"/>
            </a:pPr>
            <a:r>
              <a:rPr lang="en-GB" dirty="0" smtClean="0"/>
              <a:t>Alerts and reports.</a:t>
            </a:r>
          </a:p>
          <a:p>
            <a:pPr marL="514350" indent="-514350" algn="l" rtl="0">
              <a:buFont typeface="+mj-lt"/>
              <a:buAutoNum type="arabicPeriod"/>
            </a:pPr>
            <a:r>
              <a:rPr lang="en-GB" dirty="0" smtClean="0"/>
              <a:t>User Interface.</a:t>
            </a:r>
            <a:endParaRPr lang="x-non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FB29E-B468-4DE5-97DA-D930D6A674CC}" type="slidenum">
              <a:rPr lang="x-none" smtClean="0"/>
              <a:pPr/>
              <a:t>14</a:t>
            </a:fld>
            <a:endParaRPr lang="x-none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0"/>
            <a:r>
              <a:rPr lang="en-GB" sz="3200" dirty="0" smtClean="0"/>
              <a:t>Reasons for  the success of the (SNMP) network management program</a:t>
            </a:r>
            <a:endParaRPr lang="x-none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algn="l" rtl="0">
              <a:buFont typeface="+mj-lt"/>
              <a:buAutoNum type="arabicPeriod"/>
            </a:pPr>
            <a:r>
              <a:rPr lang="en-GB" dirty="0" smtClean="0"/>
              <a:t>Possibility to get the standards for free.</a:t>
            </a:r>
          </a:p>
          <a:p>
            <a:pPr marL="514350" indent="-514350" algn="l" rtl="0">
              <a:buFont typeface="+mj-lt"/>
              <a:buAutoNum type="arabicPeriod"/>
            </a:pPr>
            <a:r>
              <a:rPr lang="en-GB" dirty="0" smtClean="0"/>
              <a:t>Possibility to get the standards from websites in the form of electronic templates.</a:t>
            </a:r>
          </a:p>
          <a:p>
            <a:pPr marL="514350" indent="-514350" algn="l" rtl="0">
              <a:buFont typeface="+mj-lt"/>
              <a:buAutoNum type="arabicPeriod"/>
            </a:pPr>
            <a:r>
              <a:rPr lang="en-GB" dirty="0" smtClean="0"/>
              <a:t>The continuous development of the standards.</a:t>
            </a:r>
          </a:p>
          <a:p>
            <a:pPr marL="514350" indent="-514350" algn="l" rtl="0">
              <a:buFont typeface="+mj-lt"/>
              <a:buAutoNum type="arabicPeriod"/>
            </a:pPr>
            <a:r>
              <a:rPr lang="en-US" dirty="0" smtClean="0"/>
              <a:t>Explain the need for some functions through the use of experimental models.</a:t>
            </a:r>
            <a:endParaRPr lang="en-GB" dirty="0" smtClean="0"/>
          </a:p>
          <a:p>
            <a:pPr marL="514350" indent="-514350" algn="l" rtl="0">
              <a:buFont typeface="+mj-lt"/>
              <a:buAutoNum type="arabicPeriod"/>
            </a:pPr>
            <a:endParaRPr lang="en-GB" dirty="0" smtClean="0"/>
          </a:p>
          <a:p>
            <a:pPr marL="514350" indent="-514350" algn="l" rtl="0">
              <a:buFont typeface="+mj-lt"/>
              <a:buAutoNum type="arabicPeriod"/>
            </a:pPr>
            <a:endParaRPr lang="x-non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FB29E-B468-4DE5-97DA-D930D6A674CC}" type="slidenum">
              <a:rPr lang="x-none" smtClean="0"/>
              <a:pPr/>
              <a:t>15</a:t>
            </a:fld>
            <a:endParaRPr lang="x-none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ISO?</a:t>
            </a:r>
            <a:endParaRPr lang="x-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l" rtl="0"/>
            <a:r>
              <a:rPr lang="en-US" dirty="0" smtClean="0"/>
              <a:t>Abbreviation of </a:t>
            </a:r>
            <a:r>
              <a:rPr lang="en-US" b="1" u="sng" dirty="0" smtClean="0"/>
              <a:t>I</a:t>
            </a:r>
            <a:r>
              <a:rPr lang="en-US" dirty="0" smtClean="0"/>
              <a:t>nternational </a:t>
            </a:r>
            <a:r>
              <a:rPr lang="en-US" b="1" u="sng" dirty="0" smtClean="0"/>
              <a:t>O</a:t>
            </a:r>
            <a:r>
              <a:rPr lang="en-US" dirty="0" smtClean="0"/>
              <a:t>rganization for </a:t>
            </a:r>
            <a:r>
              <a:rPr lang="en-US" b="1" u="sng" dirty="0" smtClean="0"/>
              <a:t>S</a:t>
            </a:r>
            <a:r>
              <a:rPr lang="en-US" dirty="0" smtClean="0"/>
              <a:t>tandardization (</a:t>
            </a:r>
            <a:r>
              <a:rPr lang="en-US" b="1" dirty="0" smtClean="0"/>
              <a:t>ISO</a:t>
            </a:r>
            <a:r>
              <a:rPr lang="en-US" dirty="0" smtClean="0"/>
              <a:t>) </a:t>
            </a:r>
          </a:p>
          <a:p>
            <a:pPr algn="l" rtl="0"/>
            <a:r>
              <a:rPr lang="en-US" dirty="0" smtClean="0"/>
              <a:t>It is an independent international organization to set standards established at 1947</a:t>
            </a:r>
          </a:p>
          <a:p>
            <a:pPr algn="l" rtl="0"/>
            <a:r>
              <a:rPr lang="en-US" dirty="0" smtClean="0"/>
              <a:t>Its main responsibility specialized to set standards in the field of computing and communication.</a:t>
            </a:r>
          </a:p>
          <a:p>
            <a:pPr algn="l" rtl="0"/>
            <a:r>
              <a:rPr lang="en-US" dirty="0" smtClean="0"/>
              <a:t>Its members are from deferent local organizations from different countries.</a:t>
            </a:r>
          </a:p>
          <a:p>
            <a:pPr algn="l" rtl="0"/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FB29E-B468-4DE5-97DA-D930D6A674CC}" type="slidenum">
              <a:rPr lang="x-none" smtClean="0"/>
              <a:pPr/>
              <a:t>16</a:t>
            </a:fld>
            <a:endParaRPr lang="x-none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Functions of Network Management based of ISO Model</a:t>
            </a:r>
            <a:endParaRPr lang="x-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algn="l" rtl="0">
              <a:buFont typeface="+mj-lt"/>
              <a:buAutoNum type="alphaUcPeriod"/>
            </a:pPr>
            <a:r>
              <a:rPr lang="en-US" dirty="0" smtClean="0"/>
              <a:t>Fault Management</a:t>
            </a:r>
          </a:p>
          <a:p>
            <a:pPr marL="514350" indent="-514350" algn="l" rtl="0">
              <a:buFont typeface="+mj-lt"/>
              <a:buAutoNum type="alphaUcPeriod"/>
            </a:pPr>
            <a:r>
              <a:rPr lang="en-US" dirty="0" smtClean="0"/>
              <a:t>Accounting Management</a:t>
            </a:r>
          </a:p>
          <a:p>
            <a:pPr marL="514350" indent="-514350" algn="l" rtl="0">
              <a:buFont typeface="+mj-lt"/>
              <a:buAutoNum type="alphaUcPeriod"/>
            </a:pPr>
            <a:r>
              <a:rPr lang="en-US" dirty="0" smtClean="0"/>
              <a:t>Configuration Management</a:t>
            </a:r>
          </a:p>
          <a:p>
            <a:pPr marL="514350" indent="-514350" algn="l" rtl="0">
              <a:buFont typeface="+mj-lt"/>
              <a:buAutoNum type="alphaUcPeriod"/>
            </a:pPr>
            <a:r>
              <a:rPr lang="en-US" dirty="0" smtClean="0"/>
              <a:t>Security Management</a:t>
            </a:r>
          </a:p>
          <a:p>
            <a:pPr marL="514350" indent="-514350" algn="l" rtl="0">
              <a:buFont typeface="+mj-lt"/>
              <a:buAutoNum type="alphaUcPeriod"/>
            </a:pPr>
            <a:r>
              <a:rPr lang="en-US" dirty="0" smtClean="0"/>
              <a:t>Performance Management</a:t>
            </a:r>
            <a:endParaRPr lang="x-non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FB29E-B468-4DE5-97DA-D930D6A674CC}" type="slidenum">
              <a:rPr lang="x-none" smtClean="0"/>
              <a:pPr/>
              <a:t>17</a:t>
            </a:fld>
            <a:endParaRPr lang="x-none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A. Fault Management</a:t>
            </a:r>
            <a:endParaRPr lang="x-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l" rtl="0"/>
            <a:r>
              <a:rPr lang="en-US" dirty="0" smtClean="0"/>
              <a:t>It is a way to determine, restrict and discover faults in the network.</a:t>
            </a:r>
          </a:p>
          <a:p>
            <a:pPr algn="l" rtl="0"/>
            <a:r>
              <a:rPr lang="en-US" dirty="0" smtClean="0"/>
              <a:t>Main functions of fault management:</a:t>
            </a:r>
          </a:p>
          <a:p>
            <a:pPr marL="971550" lvl="1" indent="-514350" algn="l" rtl="0">
              <a:buFont typeface="+mj-lt"/>
              <a:buAutoNum type="arabicPeriod"/>
            </a:pPr>
            <a:r>
              <a:rPr lang="en-GB" dirty="0" smtClean="0"/>
              <a:t>Monitoring the network status.</a:t>
            </a:r>
          </a:p>
          <a:p>
            <a:pPr marL="971550" lvl="1" indent="-514350" algn="l" rtl="0">
              <a:buFont typeface="+mj-lt"/>
              <a:buAutoNum type="arabicPeriod"/>
            </a:pPr>
            <a:r>
              <a:rPr lang="en-GB" dirty="0" smtClean="0"/>
              <a:t>Crash management.</a:t>
            </a:r>
          </a:p>
          <a:p>
            <a:pPr marL="971550" lvl="1" indent="-514350" algn="l" rtl="0">
              <a:buFont typeface="+mj-lt"/>
              <a:buAutoNum type="arabicPeriod"/>
            </a:pPr>
            <a:r>
              <a:rPr lang="en-GB" dirty="0" smtClean="0"/>
              <a:t>Restricting faults.</a:t>
            </a:r>
          </a:p>
          <a:p>
            <a:pPr marL="971550" lvl="1" indent="-514350" algn="l" rtl="0">
              <a:buFont typeface="+mj-lt"/>
              <a:buAutoNum type="arabicPeriod"/>
            </a:pPr>
            <a:r>
              <a:rPr lang="en-GB" dirty="0" smtClean="0"/>
              <a:t>Troubleshooting faults.</a:t>
            </a:r>
          </a:p>
          <a:p>
            <a:pPr marL="971550" lvl="1" indent="-514350" algn="l" rtl="0">
              <a:buFont typeface="+mj-lt"/>
              <a:buAutoNum type="arabicPeriod"/>
            </a:pPr>
            <a:r>
              <a:rPr lang="en-GB" dirty="0" smtClean="0"/>
              <a:t>Testing from the beginning to the end.</a:t>
            </a:r>
          </a:p>
          <a:p>
            <a:pPr marL="971550" lvl="1" indent="-514350" algn="l" rtl="0">
              <a:buFont typeface="+mj-lt"/>
              <a:buAutoNum type="arabicPeriod"/>
            </a:pPr>
            <a:r>
              <a:rPr lang="en-GB" dirty="0" smtClean="0"/>
              <a:t>Performing backups.</a:t>
            </a:r>
          </a:p>
          <a:p>
            <a:pPr marL="971550" lvl="1" indent="-514350" algn="l" rtl="0">
              <a:buFont typeface="+mj-lt"/>
              <a:buAutoNum type="arabicPeriod"/>
            </a:pPr>
            <a:r>
              <a:rPr lang="en-GB" dirty="0" smtClean="0"/>
              <a:t>Grouping and saving all alerts in a log file.</a:t>
            </a:r>
          </a:p>
          <a:p>
            <a:pPr marL="571500" indent="-514350" algn="l" rtl="0"/>
            <a:r>
              <a:rPr lang="en-GB" dirty="0" smtClean="0"/>
              <a:t>Example:</a:t>
            </a:r>
          </a:p>
          <a:p>
            <a:pPr marL="971550" lvl="1" indent="-514350" algn="l" rtl="0"/>
            <a:r>
              <a:rPr lang="en-GB" b="1" dirty="0" smtClean="0"/>
              <a:t>Remedy:</a:t>
            </a:r>
            <a:r>
              <a:rPr lang="en-GB" dirty="0" smtClean="0"/>
              <a:t> </a:t>
            </a:r>
            <a:r>
              <a:rPr lang="en-GB" dirty="0" smtClean="0">
                <a:hlinkClick r:id="rId2"/>
              </a:rPr>
              <a:t>www.Remedy.com</a:t>
            </a:r>
            <a:r>
              <a:rPr lang="en-GB" dirty="0" smtClean="0"/>
              <a:t> </a:t>
            </a:r>
          </a:p>
          <a:p>
            <a:pPr marL="971550" lvl="1" indent="-514350" algn="l" rtl="0"/>
            <a:r>
              <a:rPr lang="en-GB" b="1" dirty="0" err="1" smtClean="0"/>
              <a:t>Seugate</a:t>
            </a:r>
            <a:r>
              <a:rPr lang="en-GB" b="1" dirty="0" smtClean="0"/>
              <a:t>: </a:t>
            </a:r>
            <a:r>
              <a:rPr lang="en-GB" dirty="0" smtClean="0">
                <a:hlinkClick r:id="rId3"/>
              </a:rPr>
              <a:t>www.Seugate.com</a:t>
            </a:r>
            <a:r>
              <a:rPr lang="en-GB" b="1" dirty="0" smtClean="0"/>
              <a:t> </a:t>
            </a:r>
            <a:r>
              <a:rPr lang="en-GB" dirty="0" smtClean="0"/>
              <a:t> </a:t>
            </a:r>
          </a:p>
          <a:p>
            <a:pPr marL="971550" lvl="1" indent="-514350" algn="l" rtl="0">
              <a:buFont typeface="+mj-lt"/>
              <a:buAutoNum type="arabicPeriod"/>
            </a:pPr>
            <a:endParaRPr lang="x-non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FB29E-B468-4DE5-97DA-D930D6A674CC}" type="slidenum">
              <a:rPr lang="x-none" smtClean="0"/>
              <a:pPr/>
              <a:t>18</a:t>
            </a:fld>
            <a:endParaRPr lang="x-none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5" name="Straight Connector 44"/>
          <p:cNvCxnSpPr/>
          <p:nvPr/>
        </p:nvCxnSpPr>
        <p:spPr>
          <a:xfrm>
            <a:off x="990600" y="4953000"/>
            <a:ext cx="2514600" cy="0"/>
          </a:xfrm>
          <a:prstGeom prst="line">
            <a:avLst/>
          </a:pr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flipH="1">
            <a:off x="4572000" y="4953000"/>
            <a:ext cx="3276600" cy="0"/>
          </a:xfrm>
          <a:prstGeom prst="line">
            <a:avLst/>
          </a:prstGeom>
          <a:ln>
            <a:headEnd type="none" w="med" len="med"/>
            <a:tailEnd type="triangle" w="med" len="med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4953000" y="3048000"/>
            <a:ext cx="609600" cy="0"/>
          </a:xfrm>
          <a:prstGeom prst="line">
            <a:avLst/>
          </a:pr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4953000" y="3048000"/>
            <a:ext cx="0" cy="381000"/>
          </a:xfrm>
          <a:prstGeom prst="straightConnector1">
            <a:avLst/>
          </a:prstGeom>
          <a:ln>
            <a:headEnd type="none" w="med" len="med"/>
            <a:tailEnd type="triangle" w="med" len="med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8153400" y="3048000"/>
            <a:ext cx="609600" cy="0"/>
          </a:xfrm>
          <a:prstGeom prst="line">
            <a:avLst/>
          </a:pr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229600" cy="1143000"/>
          </a:xfrm>
        </p:spPr>
        <p:txBody>
          <a:bodyPr>
            <a:normAutofit/>
          </a:bodyPr>
          <a:lstStyle/>
          <a:p>
            <a:r>
              <a:rPr lang="en-GB" dirty="0" smtClean="0"/>
              <a:t>Flow Chart for Fault Management</a:t>
            </a:r>
            <a:endParaRPr lang="x-none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1508760" y="1981200"/>
            <a:ext cx="1005840" cy="0"/>
          </a:xfrm>
          <a:prstGeom prst="straightConnector1">
            <a:avLst/>
          </a:prstGeom>
          <a:ln>
            <a:headEnd type="none" w="med" len="med"/>
            <a:tailEnd type="triangle" w="med" len="med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2514600" y="1600200"/>
            <a:ext cx="1219200" cy="762000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x-none" sz="1600"/>
          </a:p>
        </p:txBody>
      </p:sp>
      <p:sp>
        <p:nvSpPr>
          <p:cNvPr id="7" name="TextBox 6"/>
          <p:cNvSpPr txBox="1"/>
          <p:nvPr/>
        </p:nvSpPr>
        <p:spPr>
          <a:xfrm>
            <a:off x="1600200" y="1600200"/>
            <a:ext cx="990600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GB" sz="1600" b="1" dirty="0" smtClean="0"/>
              <a:t>Alert</a:t>
            </a:r>
            <a:endParaRPr lang="x-none" sz="16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2667000" y="1752600"/>
            <a:ext cx="990600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GB" sz="1600" b="1" dirty="0" smtClean="0">
                <a:solidFill>
                  <a:schemeClr val="bg1"/>
                </a:solidFill>
              </a:rPr>
              <a:t>Problem</a:t>
            </a:r>
            <a:endParaRPr lang="x-none" sz="1600" b="1" dirty="0">
              <a:solidFill>
                <a:schemeClr val="bg1"/>
              </a:solidFill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3733800" y="1981200"/>
            <a:ext cx="685800" cy="0"/>
          </a:xfrm>
          <a:prstGeom prst="straightConnector1">
            <a:avLst/>
          </a:prstGeom>
          <a:ln>
            <a:headEnd type="none" w="med" len="med"/>
            <a:tailEnd type="triangle" w="med" len="med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4419600" y="1676400"/>
            <a:ext cx="1295400" cy="6096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1600" dirty="0" smtClean="0"/>
              <a:t>Open the Fault Note</a:t>
            </a:r>
            <a:endParaRPr lang="x-none" sz="1600" dirty="0"/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6858000" y="1981200"/>
            <a:ext cx="0" cy="381000"/>
          </a:xfrm>
          <a:prstGeom prst="straightConnector1">
            <a:avLst/>
          </a:prstGeom>
          <a:ln>
            <a:headEnd type="none" w="med" len="med"/>
            <a:tailEnd type="triangle" w="med" len="med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715000" y="1981200"/>
            <a:ext cx="1143000" cy="0"/>
          </a:xfrm>
          <a:prstGeom prst="line">
            <a:avLst/>
          </a:pr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18" name="Diamond 17"/>
          <p:cNvSpPr/>
          <p:nvPr/>
        </p:nvSpPr>
        <p:spPr>
          <a:xfrm>
            <a:off x="5486400" y="2362200"/>
            <a:ext cx="2743200" cy="1371600"/>
          </a:xfrm>
          <a:prstGeom prst="diamond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1600" dirty="0" smtClean="0"/>
              <a:t>Is the  solution for the problem known</a:t>
            </a:r>
            <a:endParaRPr lang="x-none" sz="1600" dirty="0"/>
          </a:p>
        </p:txBody>
      </p:sp>
      <p:cxnSp>
        <p:nvCxnSpPr>
          <p:cNvPr id="22" name="Straight Arrow Connector 21"/>
          <p:cNvCxnSpPr/>
          <p:nvPr/>
        </p:nvCxnSpPr>
        <p:spPr>
          <a:xfrm flipH="1">
            <a:off x="8724900" y="3048000"/>
            <a:ext cx="0" cy="1752600"/>
          </a:xfrm>
          <a:prstGeom prst="straightConnector1">
            <a:avLst/>
          </a:prstGeom>
          <a:ln>
            <a:headEnd type="none" w="med" len="med"/>
            <a:tailEnd type="triangle" w="med" len="med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8077200" y="2754868"/>
            <a:ext cx="609600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GB" sz="1600" dirty="0" smtClean="0"/>
              <a:t>Yes</a:t>
            </a:r>
            <a:endParaRPr lang="x-none" sz="1600" dirty="0"/>
          </a:p>
        </p:txBody>
      </p:sp>
      <p:sp>
        <p:nvSpPr>
          <p:cNvPr id="30" name="TextBox 29"/>
          <p:cNvSpPr txBox="1"/>
          <p:nvPr/>
        </p:nvSpPr>
        <p:spPr>
          <a:xfrm>
            <a:off x="4876800" y="2754868"/>
            <a:ext cx="609600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GB" sz="1600" dirty="0" smtClean="0"/>
              <a:t>No</a:t>
            </a:r>
            <a:endParaRPr lang="x-none" sz="1600" dirty="0"/>
          </a:p>
        </p:txBody>
      </p:sp>
      <p:sp>
        <p:nvSpPr>
          <p:cNvPr id="32" name="Rectangle 31"/>
          <p:cNvSpPr/>
          <p:nvPr/>
        </p:nvSpPr>
        <p:spPr>
          <a:xfrm>
            <a:off x="3962400" y="3429000"/>
            <a:ext cx="1981200" cy="9144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GB" sz="1600" dirty="0" smtClean="0"/>
              <a:t>Analyzing problem and finding the solution</a:t>
            </a:r>
            <a:endParaRPr lang="x-none" sz="1600" dirty="0"/>
          </a:p>
        </p:txBody>
      </p:sp>
      <p:sp>
        <p:nvSpPr>
          <p:cNvPr id="33" name="Rectangle 32"/>
          <p:cNvSpPr/>
          <p:nvPr/>
        </p:nvSpPr>
        <p:spPr>
          <a:xfrm>
            <a:off x="7848600" y="4800600"/>
            <a:ext cx="1066800" cy="6096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GB" sz="1600" dirty="0" smtClean="0"/>
              <a:t>Finding Reasons</a:t>
            </a:r>
            <a:endParaRPr lang="x-none" sz="1600" dirty="0"/>
          </a:p>
        </p:txBody>
      </p:sp>
      <p:cxnSp>
        <p:nvCxnSpPr>
          <p:cNvPr id="37" name="Straight Connector 36"/>
          <p:cNvCxnSpPr/>
          <p:nvPr/>
        </p:nvCxnSpPr>
        <p:spPr>
          <a:xfrm>
            <a:off x="5105400" y="4495800"/>
            <a:ext cx="3657600" cy="0"/>
          </a:xfrm>
          <a:prstGeom prst="line">
            <a:avLst/>
          </a:prstGeom>
          <a:ln>
            <a:headEnd type="none" w="med" len="med"/>
            <a:tailEnd type="triangle" w="med" len="med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>
            <a:off x="5105400" y="4343400"/>
            <a:ext cx="0" cy="152400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43" name="Rectangle 42"/>
          <p:cNvSpPr/>
          <p:nvPr/>
        </p:nvSpPr>
        <p:spPr>
          <a:xfrm>
            <a:off x="3505200" y="4724400"/>
            <a:ext cx="1066800" cy="6096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GB" sz="1600" dirty="0" smtClean="0"/>
              <a:t>Applying solution</a:t>
            </a:r>
            <a:endParaRPr lang="x-none" sz="1600" dirty="0"/>
          </a:p>
        </p:txBody>
      </p:sp>
      <p:sp>
        <p:nvSpPr>
          <p:cNvPr id="46" name="Diamond 45"/>
          <p:cNvSpPr/>
          <p:nvPr/>
        </p:nvSpPr>
        <p:spPr>
          <a:xfrm>
            <a:off x="1371600" y="4267200"/>
            <a:ext cx="1828800" cy="1371600"/>
          </a:xfrm>
          <a:prstGeom prst="diamond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1600" dirty="0" smtClean="0"/>
              <a:t>Is the problem solved?</a:t>
            </a:r>
            <a:endParaRPr lang="x-none" sz="1600" dirty="0"/>
          </a:p>
        </p:txBody>
      </p:sp>
      <p:cxnSp>
        <p:nvCxnSpPr>
          <p:cNvPr id="52" name="Straight Arrow Connector 51"/>
          <p:cNvCxnSpPr/>
          <p:nvPr/>
        </p:nvCxnSpPr>
        <p:spPr>
          <a:xfrm>
            <a:off x="3810000" y="4267200"/>
            <a:ext cx="0" cy="457200"/>
          </a:xfrm>
          <a:prstGeom prst="straightConnector1">
            <a:avLst/>
          </a:prstGeom>
          <a:ln>
            <a:headEnd type="none" w="med" len="med"/>
            <a:tailEnd type="triangle" w="med" len="med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53" name="Straight Connector 52"/>
          <p:cNvCxnSpPr>
            <a:stCxn id="46" idx="0"/>
          </p:cNvCxnSpPr>
          <p:nvPr/>
        </p:nvCxnSpPr>
        <p:spPr>
          <a:xfrm>
            <a:off x="2286000" y="4267200"/>
            <a:ext cx="1524000" cy="0"/>
          </a:xfrm>
          <a:prstGeom prst="line">
            <a:avLst/>
          </a:pr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2667000" y="3962400"/>
            <a:ext cx="609600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GB" sz="1600" dirty="0" smtClean="0"/>
              <a:t>No</a:t>
            </a:r>
            <a:endParaRPr lang="x-none" sz="1600" dirty="0"/>
          </a:p>
        </p:txBody>
      </p:sp>
      <p:cxnSp>
        <p:nvCxnSpPr>
          <p:cNvPr id="60" name="Straight Arrow Connector 59"/>
          <p:cNvCxnSpPr/>
          <p:nvPr/>
        </p:nvCxnSpPr>
        <p:spPr>
          <a:xfrm>
            <a:off x="990600" y="4953000"/>
            <a:ext cx="0" cy="838200"/>
          </a:xfrm>
          <a:prstGeom prst="straightConnector1">
            <a:avLst/>
          </a:prstGeom>
          <a:ln>
            <a:headEnd type="none" w="med" len="med"/>
            <a:tailEnd type="triangle" w="med" len="med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762000" y="4648200"/>
            <a:ext cx="609600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GB" sz="1600" dirty="0" smtClean="0"/>
              <a:t>Yes</a:t>
            </a:r>
            <a:endParaRPr lang="x-none" sz="1600" dirty="0"/>
          </a:p>
        </p:txBody>
      </p:sp>
      <p:sp>
        <p:nvSpPr>
          <p:cNvPr id="64" name="Rectangle 63"/>
          <p:cNvSpPr/>
          <p:nvPr/>
        </p:nvSpPr>
        <p:spPr>
          <a:xfrm>
            <a:off x="457200" y="5791200"/>
            <a:ext cx="1295400" cy="6096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1600" dirty="0" smtClean="0"/>
              <a:t>Close the Fault Note</a:t>
            </a:r>
            <a:endParaRPr lang="x-none" sz="1600" dirty="0"/>
          </a:p>
        </p:txBody>
      </p:sp>
      <p:sp>
        <p:nvSpPr>
          <p:cNvPr id="67" name="Slide Number Placeholder 6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FB29E-B468-4DE5-97DA-D930D6A674CC}" type="slidenum">
              <a:rPr lang="x-none" smtClean="0"/>
              <a:pPr/>
              <a:t>19</a:t>
            </a:fld>
            <a:endParaRPr lang="x-none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x-none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562600"/>
          </a:xfrm>
        </p:spPr>
        <p:txBody>
          <a:bodyPr>
            <a:normAutofit fontScale="55000" lnSpcReduction="20000"/>
          </a:bodyPr>
          <a:lstStyle/>
          <a:p>
            <a:pPr>
              <a:lnSpc>
                <a:spcPct val="170000"/>
              </a:lnSpc>
            </a:pPr>
            <a:r>
              <a:rPr lang="en-US" dirty="0" smtClean="0"/>
              <a:t>Network Management</a:t>
            </a:r>
          </a:p>
          <a:p>
            <a:pPr>
              <a:lnSpc>
                <a:spcPct val="170000"/>
              </a:lnSpc>
            </a:pPr>
            <a:r>
              <a:rPr lang="en-US" dirty="0" smtClean="0"/>
              <a:t>Network Administrators Jobs</a:t>
            </a:r>
          </a:p>
          <a:p>
            <a:pPr>
              <a:lnSpc>
                <a:spcPct val="170000"/>
              </a:lnSpc>
            </a:pPr>
            <a:r>
              <a:rPr lang="en-GB" dirty="0"/>
              <a:t>Reasons for using Network Management </a:t>
            </a:r>
            <a:r>
              <a:rPr lang="en-GB" dirty="0" smtClean="0"/>
              <a:t>Systems</a:t>
            </a:r>
          </a:p>
          <a:p>
            <a:pPr>
              <a:lnSpc>
                <a:spcPct val="170000"/>
              </a:lnSpc>
            </a:pPr>
            <a:r>
              <a:rPr lang="en-GB" dirty="0" smtClean="0"/>
              <a:t>Analysing Network Data</a:t>
            </a:r>
          </a:p>
          <a:p>
            <a:pPr>
              <a:lnSpc>
                <a:spcPct val="170000"/>
              </a:lnSpc>
            </a:pPr>
            <a:r>
              <a:rPr lang="en-US" dirty="0"/>
              <a:t>Points that must be taken into account when managing </a:t>
            </a:r>
            <a:r>
              <a:rPr lang="en-US" dirty="0" smtClean="0"/>
              <a:t>networks</a:t>
            </a:r>
          </a:p>
          <a:p>
            <a:pPr>
              <a:lnSpc>
                <a:spcPct val="170000"/>
              </a:lnSpc>
            </a:pPr>
            <a:r>
              <a:rPr lang="en-GB" dirty="0"/>
              <a:t>Benefits of using networks that works full time (7 days X 24 hours</a:t>
            </a:r>
            <a:r>
              <a:rPr lang="en-GB" dirty="0" smtClean="0"/>
              <a:t>)</a:t>
            </a:r>
          </a:p>
          <a:p>
            <a:pPr>
              <a:lnSpc>
                <a:spcPct val="170000"/>
              </a:lnSpc>
            </a:pPr>
            <a:r>
              <a:rPr lang="en-GB" dirty="0"/>
              <a:t>Steps for Preventive Management (Before the failure occur</a:t>
            </a:r>
            <a:r>
              <a:rPr lang="en-GB" dirty="0" smtClean="0"/>
              <a:t>)</a:t>
            </a:r>
          </a:p>
          <a:p>
            <a:pPr>
              <a:lnSpc>
                <a:spcPct val="170000"/>
              </a:lnSpc>
            </a:pPr>
            <a:r>
              <a:rPr lang="en-GB" dirty="0"/>
              <a:t>Warnings Classification “Reactions” to Network </a:t>
            </a:r>
            <a:r>
              <a:rPr lang="en-GB" dirty="0" smtClean="0"/>
              <a:t>Management</a:t>
            </a:r>
          </a:p>
          <a:p>
            <a:pPr>
              <a:lnSpc>
                <a:spcPct val="170000"/>
              </a:lnSpc>
            </a:pPr>
            <a:r>
              <a:rPr lang="en-GB" dirty="0" smtClean="0"/>
              <a:t>Components </a:t>
            </a:r>
            <a:r>
              <a:rPr lang="en-GB" dirty="0"/>
              <a:t>for Network Management </a:t>
            </a:r>
            <a:r>
              <a:rPr lang="en-GB" dirty="0" smtClean="0"/>
              <a:t>System</a:t>
            </a:r>
          </a:p>
          <a:p>
            <a:pPr>
              <a:lnSpc>
                <a:spcPct val="170000"/>
              </a:lnSpc>
            </a:pPr>
            <a:r>
              <a:rPr lang="en-GB" dirty="0"/>
              <a:t>Reasons for  the success of the (SNMP) network management </a:t>
            </a:r>
            <a:r>
              <a:rPr lang="en-GB" dirty="0" smtClean="0"/>
              <a:t>program</a:t>
            </a:r>
          </a:p>
          <a:p>
            <a:pPr>
              <a:lnSpc>
                <a:spcPct val="170000"/>
              </a:lnSpc>
            </a:pPr>
            <a:r>
              <a:rPr lang="en-GB" dirty="0" smtClean="0"/>
              <a:t>What is ISO?</a:t>
            </a:r>
          </a:p>
          <a:p>
            <a:pPr>
              <a:lnSpc>
                <a:spcPct val="170000"/>
              </a:lnSpc>
            </a:pPr>
            <a:r>
              <a:rPr lang="en-US" dirty="0"/>
              <a:t>Functions of Network Management based of ISO </a:t>
            </a:r>
            <a:r>
              <a:rPr lang="en-US" dirty="0" smtClean="0"/>
              <a:t>Model</a:t>
            </a:r>
          </a:p>
          <a:p>
            <a:pPr>
              <a:lnSpc>
                <a:spcPct val="170000"/>
              </a:lnSpc>
            </a:pPr>
            <a:r>
              <a:rPr lang="en-GB" dirty="0"/>
              <a:t>Additional Main functions for Network management based on ISO </a:t>
            </a:r>
            <a:r>
              <a:rPr lang="en-GB" dirty="0" smtClean="0"/>
              <a:t>model</a:t>
            </a:r>
            <a:endParaRPr lang="en-US" dirty="0" smtClean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22D9B-4536-4A84-B46F-B625474E94DA}" type="slidenum">
              <a:rPr lang="x-none" smtClean="0"/>
              <a:pPr/>
              <a:t>2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345181170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dirty="0" smtClean="0"/>
              <a:t>B. Accounting Management</a:t>
            </a:r>
            <a:endParaRPr lang="x-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Accounting management is a method for determining: </a:t>
            </a:r>
          </a:p>
          <a:p>
            <a:pPr lvl="1" algn="l" rtl="0"/>
            <a:r>
              <a:rPr lang="en-US" dirty="0"/>
              <a:t>H</a:t>
            </a:r>
            <a:r>
              <a:rPr lang="en-US" dirty="0" smtClean="0"/>
              <a:t>ow users (groups or single) access network resources? </a:t>
            </a:r>
          </a:p>
          <a:p>
            <a:pPr lvl="1" algn="l" rtl="0"/>
            <a:r>
              <a:rPr lang="en-US" dirty="0"/>
              <a:t>M</a:t>
            </a:r>
            <a:r>
              <a:rPr lang="en-US" dirty="0" smtClean="0"/>
              <a:t>ake sure for the suitable way to access network resources.</a:t>
            </a:r>
          </a:p>
          <a:p>
            <a:pPr lvl="1" algn="l" rtl="0"/>
            <a:r>
              <a:rPr lang="en-US" dirty="0" smtClean="0"/>
              <a:t>Counting the cost for accessing resources by users (groups or single) </a:t>
            </a:r>
            <a:endParaRPr lang="x-non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FB29E-B468-4DE5-97DA-D930D6A674CC}" type="slidenum">
              <a:rPr lang="x-none" smtClean="0"/>
              <a:pPr/>
              <a:t>20</a:t>
            </a:fld>
            <a:endParaRPr lang="x-none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Main Functions for Accounting Management</a:t>
            </a:r>
            <a:endParaRPr lang="x-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14350" indent="-514350" algn="l" rtl="0">
              <a:buFont typeface="+mj-lt"/>
              <a:buAutoNum type="arabicPeriod"/>
            </a:pPr>
            <a:r>
              <a:rPr lang="en-GB" sz="2800" dirty="0" smtClean="0"/>
              <a:t>Pricing.</a:t>
            </a:r>
          </a:p>
          <a:p>
            <a:pPr marL="514350" indent="-514350" algn="l" rtl="0">
              <a:buFont typeface="+mj-lt"/>
              <a:buAutoNum type="arabicPeriod"/>
            </a:pPr>
            <a:r>
              <a:rPr lang="en-GB" sz="2800" dirty="0" smtClean="0"/>
              <a:t>Making sure of the bills of the dealers and suppliers.</a:t>
            </a:r>
          </a:p>
          <a:p>
            <a:pPr marL="514350" indent="-514350" algn="l" rtl="0">
              <a:buFont typeface="+mj-lt"/>
              <a:buAutoNum type="arabicPeriod"/>
            </a:pPr>
            <a:r>
              <a:rPr lang="en-GB" sz="2800" dirty="0" smtClean="0"/>
              <a:t>Network usage.</a:t>
            </a:r>
          </a:p>
          <a:p>
            <a:pPr marL="514350" indent="-514350" algn="l" rtl="0">
              <a:buFont typeface="+mj-lt"/>
              <a:buAutoNum type="arabicPeriod"/>
            </a:pPr>
            <a:r>
              <a:rPr lang="en-GB" sz="2800" dirty="0" smtClean="0"/>
              <a:t>Restoring strategy when the performance decrease.</a:t>
            </a:r>
          </a:p>
          <a:p>
            <a:pPr marL="514350" indent="-514350" algn="l" rtl="0">
              <a:buFont typeface="+mj-lt"/>
              <a:buAutoNum type="arabicPeriod"/>
            </a:pPr>
            <a:r>
              <a:rPr lang="en-US" sz="2800" dirty="0" smtClean="0"/>
              <a:t>Measuring the usage of network resources so that we can calculate the benefits from these resources.</a:t>
            </a:r>
          </a:p>
          <a:p>
            <a:pPr marL="514350" indent="-514350" algn="l" rtl="0">
              <a:buNone/>
            </a:pPr>
            <a:r>
              <a:rPr lang="en-US" sz="2800" dirty="0" smtClean="0"/>
              <a:t>Example:</a:t>
            </a:r>
          </a:p>
          <a:p>
            <a:pPr marL="514350" indent="-514350" algn="l" rtl="0">
              <a:buNone/>
            </a:pPr>
            <a:r>
              <a:rPr lang="en-US" sz="2800" dirty="0" smtClean="0">
                <a:hlinkClick r:id="rId2"/>
              </a:rPr>
              <a:t>www.cbis.com</a:t>
            </a:r>
            <a:r>
              <a:rPr lang="en-US" sz="2800" dirty="0" smtClean="0"/>
              <a:t> </a:t>
            </a:r>
            <a:endParaRPr lang="x-none" sz="2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FB29E-B468-4DE5-97DA-D930D6A674CC}" type="slidenum">
              <a:rPr lang="x-none" smtClean="0"/>
              <a:pPr/>
              <a:t>21</a:t>
            </a:fld>
            <a:endParaRPr lang="x-none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C. Configuration Management</a:t>
            </a:r>
            <a:endParaRPr lang="x-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l" rtl="0"/>
            <a:r>
              <a:rPr lang="en-GB" dirty="0" smtClean="0"/>
              <a:t>It is a way for determining, monitoring and modifying the setup of devices.</a:t>
            </a:r>
          </a:p>
          <a:p>
            <a:pPr algn="l" rtl="0"/>
            <a:r>
              <a:rPr lang="en-GB" dirty="0" smtClean="0"/>
              <a:t>Main functions for configuration management</a:t>
            </a:r>
          </a:p>
          <a:p>
            <a:pPr marL="971550" lvl="1" indent="-514350" algn="l" rtl="0">
              <a:buFont typeface="+mj-lt"/>
              <a:buAutoNum type="arabicPeriod"/>
            </a:pPr>
            <a:r>
              <a:rPr lang="en-GB" dirty="0" smtClean="0"/>
              <a:t>Processing services requests.</a:t>
            </a:r>
          </a:p>
          <a:p>
            <a:pPr marL="971550" lvl="1" indent="-514350" algn="l" rtl="0">
              <a:buFont typeface="+mj-lt"/>
              <a:buAutoNum type="arabicPeriod"/>
            </a:pPr>
            <a:r>
              <a:rPr lang="en-GB" dirty="0" smtClean="0"/>
              <a:t>Monitoring modification management.</a:t>
            </a:r>
          </a:p>
          <a:p>
            <a:pPr marL="971550" lvl="1" indent="-514350" algn="l" rtl="0">
              <a:buFont typeface="+mj-lt"/>
              <a:buAutoNum type="arabicPeriod"/>
            </a:pPr>
            <a:r>
              <a:rPr lang="en-GB" dirty="0" smtClean="0"/>
              <a:t>The status of network topology and storage devices.</a:t>
            </a:r>
          </a:p>
          <a:p>
            <a:pPr marL="971550" lvl="1" indent="-514350" algn="l" rtl="0">
              <a:buFont typeface="+mj-lt"/>
              <a:buAutoNum type="arabicPeriod"/>
            </a:pPr>
            <a:r>
              <a:rPr lang="en-GB" dirty="0" smtClean="0"/>
              <a:t>Storage management and restoring information.</a:t>
            </a:r>
          </a:p>
          <a:p>
            <a:pPr marL="571500" indent="-514350" algn="l" rtl="0"/>
            <a:r>
              <a:rPr lang="en-GB" dirty="0" smtClean="0"/>
              <a:t>Example:</a:t>
            </a:r>
          </a:p>
          <a:p>
            <a:pPr marL="971550" lvl="1" indent="-514350" algn="l" rtl="0"/>
            <a:r>
              <a:rPr lang="en-GB" dirty="0" smtClean="0">
                <a:hlinkClick r:id="rId2"/>
              </a:rPr>
              <a:t>www.openview.hp.com</a:t>
            </a:r>
            <a:endParaRPr lang="en-GB" dirty="0" smtClean="0"/>
          </a:p>
          <a:p>
            <a:pPr marL="971550" lvl="1" indent="-514350" algn="l" rtl="0"/>
            <a:r>
              <a:rPr lang="en-GB" dirty="0" smtClean="0"/>
              <a:t>Cisco work</a:t>
            </a:r>
          </a:p>
          <a:p>
            <a:pPr marL="971550" lvl="1" indent="-514350" algn="l" rtl="0">
              <a:buFont typeface="+mj-lt"/>
              <a:buAutoNum type="arabicPeriod"/>
            </a:pPr>
            <a:endParaRPr lang="x-non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FB29E-B468-4DE5-97DA-D930D6A674CC}" type="slidenum">
              <a:rPr lang="x-none" smtClean="0"/>
              <a:pPr/>
              <a:t>22</a:t>
            </a:fld>
            <a:endParaRPr lang="x-none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D. Security Management</a:t>
            </a:r>
            <a:endParaRPr lang="x-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l" rtl="0"/>
            <a:r>
              <a:rPr lang="en-GB" dirty="0" smtClean="0"/>
              <a:t>It is a way for controlling the access to network resources (update – allow access – don’t allow access – alert)</a:t>
            </a:r>
          </a:p>
          <a:p>
            <a:pPr algn="l" rtl="0"/>
            <a:r>
              <a:rPr lang="en-GB" dirty="0" smtClean="0"/>
              <a:t>Main functions for security management:</a:t>
            </a:r>
          </a:p>
          <a:p>
            <a:pPr marL="971550" lvl="1" indent="-514350" algn="l" rtl="0">
              <a:buFont typeface="+mj-lt"/>
              <a:buAutoNum type="arabicPeriod"/>
            </a:pPr>
            <a:r>
              <a:rPr lang="en-GB" dirty="0" smtClean="0"/>
              <a:t>Setting access lists on routers (fire walls) so that passwords are  maintained and updated regularly to access critical resources in the network.</a:t>
            </a:r>
          </a:p>
          <a:p>
            <a:pPr marL="971550" lvl="1" indent="-514350" algn="l" rtl="0">
              <a:buFont typeface="+mj-lt"/>
              <a:buAutoNum type="arabicPeriod"/>
            </a:pPr>
            <a:r>
              <a:rPr lang="en-GB" dirty="0" smtClean="0"/>
              <a:t> Controlling access to network resources based on internal instructions so that no one ruin information intentionally or unintentionally.</a:t>
            </a:r>
          </a:p>
          <a:p>
            <a:pPr marL="971550" lvl="1" indent="-514350" algn="l" rtl="0">
              <a:buFont typeface="+mj-lt"/>
              <a:buAutoNum type="arabicPeriod"/>
            </a:pPr>
            <a:r>
              <a:rPr lang="en-GB" dirty="0" smtClean="0"/>
              <a:t>Monitoring users and how they use network resources.</a:t>
            </a:r>
          </a:p>
          <a:p>
            <a:pPr marL="971550" lvl="1" indent="-514350" algn="l" rtl="0">
              <a:buFont typeface="+mj-lt"/>
              <a:buAutoNum type="arabicPeriod"/>
            </a:pPr>
            <a:r>
              <a:rPr lang="en-GB" dirty="0" smtClean="0"/>
              <a:t>Determining critical network resources including systems and files.</a:t>
            </a:r>
          </a:p>
          <a:p>
            <a:pPr marL="971550" lvl="1" indent="-514350" algn="l" rtl="0">
              <a:buFont typeface="+mj-lt"/>
              <a:buAutoNum type="arabicPeriod"/>
            </a:pPr>
            <a:r>
              <a:rPr lang="en-GB" dirty="0" smtClean="0"/>
              <a:t>Monitoring access points to critical network resources.</a:t>
            </a:r>
          </a:p>
          <a:p>
            <a:pPr marL="971550" lvl="1" indent="-514350" algn="l" rtl="0">
              <a:buFont typeface="+mj-lt"/>
              <a:buAutoNum type="arabicPeriod"/>
            </a:pPr>
            <a:r>
              <a:rPr lang="en-GB" dirty="0" smtClean="0"/>
              <a:t>Analyzing risks and reviewing the security of the network. </a:t>
            </a:r>
          </a:p>
          <a:p>
            <a:pPr marL="571500" indent="-514350" algn="l" rtl="0">
              <a:buNone/>
            </a:pPr>
            <a:r>
              <a:rPr lang="en-GB" dirty="0" smtClean="0"/>
              <a:t>Example:</a:t>
            </a:r>
          </a:p>
          <a:p>
            <a:pPr marL="571500" indent="-514350" algn="l" rtl="0">
              <a:buNone/>
            </a:pPr>
            <a:r>
              <a:rPr lang="en-GB" dirty="0" smtClean="0"/>
              <a:t>Checkpoint - lucent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FB29E-B468-4DE5-97DA-D930D6A674CC}" type="slidenum">
              <a:rPr lang="x-none" smtClean="0"/>
              <a:pPr/>
              <a:t>23</a:t>
            </a:fld>
            <a:endParaRPr lang="x-none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E. Performance Management</a:t>
            </a:r>
            <a:endParaRPr lang="x-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l" rtl="0"/>
            <a:r>
              <a:rPr lang="en-GB" dirty="0" smtClean="0"/>
              <a:t>Measuring the network resources usage, and it is a way to measure the performance of all network components.</a:t>
            </a:r>
          </a:p>
          <a:p>
            <a:pPr algn="l" rtl="0"/>
            <a:r>
              <a:rPr lang="en-GB" dirty="0" smtClean="0"/>
              <a:t>Main functions for performance management:</a:t>
            </a:r>
          </a:p>
          <a:p>
            <a:pPr marL="971550" lvl="1" indent="-514350" algn="l" rtl="0">
              <a:buFont typeface="+mj-lt"/>
              <a:buAutoNum type="arabicPeriod"/>
            </a:pPr>
            <a:r>
              <a:rPr lang="en-GB" dirty="0" smtClean="0"/>
              <a:t>Measuring performance (connection – load of the network)</a:t>
            </a:r>
          </a:p>
          <a:p>
            <a:pPr marL="971550" lvl="1" indent="-514350" algn="l" rtl="0">
              <a:buFont typeface="+mj-lt"/>
              <a:buAutoNum type="arabicPeriod"/>
            </a:pPr>
            <a:r>
              <a:rPr lang="en-GB" dirty="0" smtClean="0"/>
              <a:t>Monitoring performance (the delay in responding to a request)</a:t>
            </a:r>
          </a:p>
          <a:p>
            <a:pPr marL="971550" lvl="1" indent="-514350" algn="l" rtl="0">
              <a:buFont typeface="+mj-lt"/>
              <a:buAutoNum type="arabicPeriod"/>
            </a:pPr>
            <a:r>
              <a:rPr lang="en-GB" dirty="0" smtClean="0"/>
              <a:t>Determining the highest level of performance.</a:t>
            </a:r>
          </a:p>
          <a:p>
            <a:pPr marL="971550" lvl="1" indent="-514350" algn="l" rtl="0">
              <a:buFont typeface="+mj-lt"/>
              <a:buAutoNum type="arabicPeriod"/>
            </a:pPr>
            <a:r>
              <a:rPr lang="en-GB" dirty="0" smtClean="0"/>
              <a:t>Analyzing performance.</a:t>
            </a:r>
          </a:p>
          <a:p>
            <a:pPr marL="971550" lvl="1" indent="-514350" algn="l" rtl="0">
              <a:buFont typeface="+mj-lt"/>
              <a:buAutoNum type="arabicPeriod"/>
            </a:pPr>
            <a:r>
              <a:rPr lang="en-GB" dirty="0" smtClean="0"/>
              <a:t>Using standards to improve network performance.</a:t>
            </a:r>
          </a:p>
          <a:p>
            <a:pPr marL="971550" lvl="1" indent="-514350" algn="l" rtl="0">
              <a:buFont typeface="+mj-lt"/>
              <a:buAutoNum type="arabicPeriod"/>
            </a:pPr>
            <a:r>
              <a:rPr lang="en-GB" dirty="0" smtClean="0"/>
              <a:t>Using simulation system to plan for future improvements on network performance.   </a:t>
            </a:r>
          </a:p>
          <a:p>
            <a:pPr marL="571500" indent="-514350" algn="l" rtl="0">
              <a:buNone/>
            </a:pPr>
            <a:r>
              <a:rPr lang="en-GB" dirty="0" smtClean="0"/>
              <a:t>Example:</a:t>
            </a:r>
          </a:p>
          <a:p>
            <a:pPr marL="571500" indent="-514350" algn="l" rtl="0">
              <a:buNone/>
            </a:pPr>
            <a:r>
              <a:rPr lang="en-GB" dirty="0" smtClean="0">
                <a:hlinkClick r:id="rId2"/>
              </a:rPr>
              <a:t>www.proactivenet.com</a:t>
            </a:r>
            <a:r>
              <a:rPr lang="en-GB" dirty="0" smtClean="0"/>
              <a:t> </a:t>
            </a:r>
          </a:p>
          <a:p>
            <a:pPr marL="571500" indent="-514350" algn="l" rtl="0">
              <a:buNone/>
            </a:pPr>
            <a:r>
              <a:rPr lang="en-GB" dirty="0" smtClean="0">
                <a:hlinkClick r:id="rId3"/>
              </a:rPr>
              <a:t>www.ganymede.com</a:t>
            </a:r>
            <a:r>
              <a:rPr lang="en-GB" dirty="0" smtClean="0"/>
              <a:t> </a:t>
            </a:r>
          </a:p>
          <a:p>
            <a:pPr marL="571500" indent="-514350" algn="l" rtl="0">
              <a:buNone/>
            </a:pPr>
            <a:endParaRPr lang="en-GB" dirty="0" smtClean="0"/>
          </a:p>
          <a:p>
            <a:pPr marL="571500" indent="-514350" algn="l" rtl="0">
              <a:buNone/>
            </a:pPr>
            <a:endParaRPr lang="x-non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FB29E-B468-4DE5-97DA-D930D6A674CC}" type="slidenum">
              <a:rPr lang="x-none" smtClean="0"/>
              <a:pPr/>
              <a:t>24</a:t>
            </a:fld>
            <a:endParaRPr lang="x-none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0"/>
            <a:r>
              <a:rPr lang="en-GB" dirty="0" smtClean="0"/>
              <a:t>Specification of Network Management Architecture </a:t>
            </a:r>
            <a:endParaRPr lang="x-none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066800" y="1524000"/>
          <a:ext cx="7086600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FB29E-B468-4DE5-97DA-D930D6A674CC}" type="slidenum">
              <a:rPr lang="x-none" smtClean="0"/>
              <a:pPr/>
              <a:t>25</a:t>
            </a:fld>
            <a:endParaRPr lang="x-none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911352"/>
          </a:xfrm>
        </p:spPr>
        <p:txBody>
          <a:bodyPr>
            <a:noAutofit/>
          </a:bodyPr>
          <a:lstStyle/>
          <a:p>
            <a:pPr rtl="0"/>
            <a:r>
              <a:rPr lang="en-GB" sz="3200" dirty="0" smtClean="0"/>
              <a:t>Additional Main functions for Network management based on ISO model </a:t>
            </a:r>
            <a:endParaRPr lang="x-none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algn="l" rtl="0">
              <a:lnSpc>
                <a:spcPct val="200000"/>
              </a:lnSpc>
              <a:buFont typeface="+mj-lt"/>
              <a:buAutoNum type="alphaUcPeriod"/>
            </a:pPr>
            <a:r>
              <a:rPr lang="en-US" dirty="0" smtClean="0"/>
              <a:t>Capacity Planning Management</a:t>
            </a:r>
            <a:endParaRPr lang="x-none" dirty="0" smtClean="0"/>
          </a:p>
          <a:p>
            <a:pPr marL="514350" indent="-514350" algn="l" rtl="0">
              <a:lnSpc>
                <a:spcPct val="200000"/>
              </a:lnSpc>
              <a:buFont typeface="+mj-lt"/>
              <a:buAutoNum type="alphaUcPeriod"/>
            </a:pPr>
            <a:r>
              <a:rPr lang="en-US" dirty="0" smtClean="0"/>
              <a:t>Strategic Planning Management</a:t>
            </a:r>
            <a:endParaRPr lang="x-none" dirty="0" smtClean="0"/>
          </a:p>
          <a:p>
            <a:pPr marL="514350" indent="-514350" algn="l" rtl="0">
              <a:lnSpc>
                <a:spcPct val="200000"/>
              </a:lnSpc>
              <a:buFont typeface="+mj-lt"/>
              <a:buAutoNum type="alphaUcPeriod"/>
            </a:pPr>
            <a:r>
              <a:rPr lang="en-US" dirty="0" smtClean="0"/>
              <a:t>Operation Support Management</a:t>
            </a:r>
            <a:endParaRPr lang="x-none" dirty="0" smtClean="0"/>
          </a:p>
          <a:p>
            <a:pPr marL="514350" indent="-514350" algn="l" rtl="0">
              <a:lnSpc>
                <a:spcPct val="200000"/>
              </a:lnSpc>
              <a:buFont typeface="+mj-lt"/>
              <a:buAutoNum type="alphaUcPeriod"/>
            </a:pPr>
            <a:r>
              <a:rPr lang="en-US" dirty="0" smtClean="0"/>
              <a:t>Programmability Management </a:t>
            </a:r>
            <a:endParaRPr lang="x-none" dirty="0" smtClean="0"/>
          </a:p>
          <a:p>
            <a:pPr marL="514350" indent="-514350" algn="l" rtl="0">
              <a:lnSpc>
                <a:spcPct val="200000"/>
              </a:lnSpc>
              <a:buFont typeface="+mj-lt"/>
              <a:buAutoNum type="alphaUcPeriod"/>
            </a:pPr>
            <a:endParaRPr lang="x-non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FB29E-B468-4DE5-97DA-D930D6A674CC}" type="slidenum">
              <a:rPr lang="x-none" smtClean="0"/>
              <a:pPr/>
              <a:t>26</a:t>
            </a:fld>
            <a:endParaRPr lang="x-none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742950" indent="-742950" rtl="0">
              <a:buFont typeface="+mj-lt"/>
              <a:buAutoNum type="alphaUcPeriod"/>
            </a:pPr>
            <a:r>
              <a:rPr lang="en-US" b="1" dirty="0" smtClean="0"/>
              <a:t>Capacity Planning Management</a:t>
            </a:r>
            <a:endParaRPr lang="x-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algn="l" rtl="0">
              <a:lnSpc>
                <a:spcPct val="200000"/>
              </a:lnSpc>
              <a:buFont typeface="+mj-lt"/>
              <a:buAutoNum type="arabicPeriod"/>
            </a:pPr>
            <a:r>
              <a:rPr lang="en-US" dirty="0" smtClean="0"/>
              <a:t>Accurate setting of network regularly.</a:t>
            </a:r>
          </a:p>
          <a:p>
            <a:pPr marL="514350" indent="-514350" algn="l" rtl="0">
              <a:lnSpc>
                <a:spcPct val="200000"/>
              </a:lnSpc>
              <a:buFont typeface="+mj-lt"/>
              <a:buAutoNum type="arabicPeriod"/>
            </a:pPr>
            <a:r>
              <a:rPr lang="en-US" dirty="0" smtClean="0"/>
              <a:t>Software updates such as (adding or removing technologies.</a:t>
            </a:r>
            <a:endParaRPr lang="x-non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FB29E-B468-4DE5-97DA-D930D6A674CC}" type="slidenum">
              <a:rPr lang="x-none" smtClean="0"/>
              <a:pPr/>
              <a:t>27</a:t>
            </a:fld>
            <a:endParaRPr lang="x-none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B. Strategic Planning Management</a:t>
            </a:r>
            <a:endParaRPr lang="x-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algn="l" rtl="0">
              <a:buFont typeface="+mj-lt"/>
              <a:buAutoNum type="arabicPeriod"/>
            </a:pPr>
            <a:r>
              <a:rPr lang="en-US" dirty="0" smtClean="0"/>
              <a:t>Part of the management plan where new applications are managed &amp; rearranged.</a:t>
            </a:r>
          </a:p>
          <a:p>
            <a:pPr marL="514350" indent="-514350" algn="l" rtl="0">
              <a:buFont typeface="+mj-lt"/>
              <a:buAutoNum type="arabicPeriod"/>
            </a:pPr>
            <a:r>
              <a:rPr lang="en-US" dirty="0" smtClean="0"/>
              <a:t>Benefits &amp; expected cost.</a:t>
            </a:r>
          </a:p>
          <a:p>
            <a:pPr marL="514350" indent="-514350" algn="l" rtl="0">
              <a:buFont typeface="+mj-lt"/>
              <a:buAutoNum type="arabicPeriod"/>
            </a:pPr>
            <a:r>
              <a:rPr lang="en-US" dirty="0" smtClean="0"/>
              <a:t>Emergency plan.</a:t>
            </a:r>
          </a:p>
          <a:p>
            <a:pPr marL="514350" indent="-514350" algn="l" rtl="0">
              <a:buFont typeface="+mj-lt"/>
              <a:buAutoNum type="arabicPeriod"/>
            </a:pPr>
            <a:r>
              <a:rPr lang="en-US" dirty="0" smtClean="0"/>
              <a:t>Future planning for improving applications.</a:t>
            </a:r>
          </a:p>
          <a:p>
            <a:pPr marL="514350" indent="-514350" algn="l" rtl="0">
              <a:buFont typeface="+mj-lt"/>
              <a:buAutoNum type="arabicPeriod"/>
            </a:pPr>
            <a:r>
              <a:rPr lang="en-US" dirty="0" smtClean="0"/>
              <a:t>Future improvement for network to keep up improvement for performance, users , and applications.  </a:t>
            </a:r>
            <a:endParaRPr lang="x-non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FB29E-B468-4DE5-97DA-D930D6A674CC}" type="slidenum">
              <a:rPr lang="x-none" smtClean="0"/>
              <a:pPr/>
              <a:t>28</a:t>
            </a:fld>
            <a:endParaRPr lang="x-none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C. </a:t>
            </a:r>
            <a:r>
              <a:rPr lang="en-US" b="1" dirty="0" smtClean="0"/>
              <a:t>Operation Support Management</a:t>
            </a:r>
            <a:endParaRPr lang="x-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algn="l" rtl="0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/>
              <a:t>Managing employees and technicians in their training and needs and job position.</a:t>
            </a:r>
          </a:p>
          <a:p>
            <a:pPr marL="514350" indent="-514350" algn="l" rtl="0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/>
              <a:t>Managing network resources.</a:t>
            </a:r>
          </a:p>
          <a:p>
            <a:pPr marL="514350" indent="-514350" algn="l" rtl="0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/>
              <a:t>Maintenance management.</a:t>
            </a:r>
          </a:p>
          <a:p>
            <a:pPr marL="514350" indent="-514350" algn="l" rtl="0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/>
              <a:t>Managing information flow &amp; all network events. </a:t>
            </a:r>
            <a:endParaRPr lang="x-non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FB29E-B468-4DE5-97DA-D930D6A674CC}" type="slidenum">
              <a:rPr lang="x-none" smtClean="0"/>
              <a:pPr/>
              <a:t>29</a:t>
            </a:fld>
            <a:endParaRPr lang="x-none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 of Management</a:t>
            </a:r>
            <a:endParaRPr lang="x-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Management in general means: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To manage.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To control.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To guide.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To treat with care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To carry on business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To achieve goals</a:t>
            </a:r>
          </a:p>
          <a:p>
            <a:pPr marL="971550" lvl="1" indent="-514350">
              <a:buFont typeface="+mj-lt"/>
              <a:buAutoNum type="arabicPeriod"/>
            </a:pPr>
            <a:endParaRPr lang="en-US" dirty="0" smtClean="0"/>
          </a:p>
          <a:p>
            <a:pPr lvl="1"/>
            <a:endParaRPr lang="x-non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22D9B-4536-4A84-B46F-B625474E94DA}" type="slidenum">
              <a:rPr lang="x-none" smtClean="0"/>
              <a:pPr/>
              <a:t>3</a:t>
            </a:fld>
            <a:endParaRPr lang="x-none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D. </a:t>
            </a:r>
            <a:r>
              <a:rPr lang="en-US" b="1" dirty="0" smtClean="0"/>
              <a:t>Programmability Management </a:t>
            </a:r>
            <a:endParaRPr lang="x-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smtClean="0"/>
              <a:t>Organizing management </a:t>
            </a:r>
            <a:r>
              <a:rPr lang="en-US" dirty="0" smtClean="0"/>
              <a:t>systems to match with network management in the term of system features, reports and other choices.</a:t>
            </a:r>
            <a:endParaRPr lang="x-non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FB29E-B468-4DE5-97DA-D930D6A674CC}" type="slidenum">
              <a:rPr lang="x-none" smtClean="0"/>
              <a:pPr/>
              <a:t>30</a:t>
            </a:fld>
            <a:endParaRPr lang="x-none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Network Management</a:t>
            </a:r>
            <a:endParaRPr lang="x-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GB" sz="2800" u="sng" dirty="0" smtClean="0"/>
              <a:t>Network Management:</a:t>
            </a:r>
            <a:r>
              <a:rPr lang="en-GB" sz="2800" dirty="0" smtClean="0"/>
              <a:t> It is an approach  for managing and controlling network to get the best performance, productivity and availability.</a:t>
            </a:r>
          </a:p>
          <a:p>
            <a:pPr algn="just"/>
            <a:endParaRPr lang="en-GB" sz="2800" dirty="0" smtClean="0"/>
          </a:p>
          <a:p>
            <a:pPr algn="just"/>
            <a:r>
              <a:rPr lang="en-GB" sz="2800" dirty="0" smtClean="0"/>
              <a:t>This method in management includes assigning permissions, monitoring errors, configuring network, monitoring users and devices, and connection method.</a:t>
            </a:r>
            <a:endParaRPr lang="en-GB" sz="2400" dirty="0" smtClean="0"/>
          </a:p>
          <a:p>
            <a:pPr lvl="1" algn="just"/>
            <a:endParaRPr lang="x-none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22D9B-4536-4A84-B46F-B625474E94DA}" type="slidenum">
              <a:rPr lang="x-none" smtClean="0"/>
              <a:pPr/>
              <a:t>4</a:t>
            </a:fld>
            <a:endParaRPr lang="x-none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Network Management</a:t>
            </a:r>
            <a:endParaRPr lang="x-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GB" sz="2600" dirty="0" smtClean="0"/>
              <a:t>According to International Telecommunication Union (ITU) definition of network management this includes the following tasks:</a:t>
            </a:r>
          </a:p>
          <a:p>
            <a:pPr lvl="1" algn="just"/>
            <a:r>
              <a:rPr lang="en-GB" sz="2200" dirty="0" smtClean="0"/>
              <a:t>Monitoring and controlling network performance during real or actual work in the network (Operation)</a:t>
            </a:r>
          </a:p>
          <a:p>
            <a:pPr lvl="1" algn="just"/>
            <a:r>
              <a:rPr lang="en-US" sz="2400" dirty="0" smtClean="0"/>
              <a:t>Doing necessary work to control network directly when it is required.</a:t>
            </a:r>
          </a:p>
          <a:p>
            <a:pPr lvl="1" algn="just"/>
            <a:r>
              <a:rPr lang="en-US" sz="2400" dirty="0" smtClean="0"/>
              <a:t>Improving bandwidth usage</a:t>
            </a:r>
          </a:p>
          <a:p>
            <a:pPr lvl="1" algn="just"/>
            <a:r>
              <a:rPr lang="en-US" sz="2400" dirty="0" smtClean="0"/>
              <a:t>Planning for future requirements (development)</a:t>
            </a:r>
          </a:p>
          <a:p>
            <a:pPr lvl="1" algn="just"/>
            <a:r>
              <a:rPr lang="en-US" sz="2400" dirty="0" smtClean="0"/>
              <a:t>Business continuity plan  (risks)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22D9B-4536-4A84-B46F-B625474E94DA}" type="slidenum">
              <a:rPr lang="x-none" smtClean="0"/>
              <a:pPr/>
              <a:t>5</a:t>
            </a:fld>
            <a:endParaRPr lang="x-none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Network Administrators Jobs</a:t>
            </a:r>
            <a:endParaRPr lang="x-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GB" dirty="0" smtClean="0"/>
              <a:t>Meeting users needs.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Adding network services to improve performance.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Effective operation of network to get the best availability with the least percentage of errors.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Fast response.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Using different techniques.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Managing different sites. </a:t>
            </a:r>
          </a:p>
          <a:p>
            <a:pPr marL="514350" indent="-514350">
              <a:buFont typeface="+mj-lt"/>
              <a:buAutoNum type="arabicPeriod"/>
            </a:pPr>
            <a:endParaRPr lang="x-non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22D9B-4536-4A84-B46F-B625474E94DA}" type="slidenum">
              <a:rPr lang="x-none" smtClean="0"/>
              <a:pPr/>
              <a:t>6</a:t>
            </a:fld>
            <a:endParaRPr lang="x-none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5448"/>
            <a:ext cx="8382000" cy="1252728"/>
          </a:xfrm>
        </p:spPr>
        <p:txBody>
          <a:bodyPr>
            <a:normAutofit/>
          </a:bodyPr>
          <a:lstStyle/>
          <a:p>
            <a:r>
              <a:rPr lang="en-GB" sz="3200" dirty="0" smtClean="0"/>
              <a:t>Reasons for using Network Management Systems</a:t>
            </a:r>
            <a:endParaRPr lang="x-none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0"/>
            <a:ext cx="8458200" cy="5105399"/>
          </a:xfrm>
        </p:spPr>
        <p:txBody>
          <a:bodyPr>
            <a:normAutofit fontScale="62500" lnSpcReduction="20000"/>
          </a:bodyPr>
          <a:lstStyle/>
          <a:p>
            <a:pPr marL="633222" indent="-514350">
              <a:lnSpc>
                <a:spcPct val="120000"/>
              </a:lnSpc>
              <a:spcAft>
                <a:spcPts val="600"/>
              </a:spcAft>
              <a:buFont typeface="+mj-lt"/>
              <a:buAutoNum type="arabicParenR"/>
            </a:pPr>
            <a:r>
              <a:rPr lang="en-US" dirty="0" smtClean="0"/>
              <a:t>The existence of modern and important techniques in the field of information technology (IT):</a:t>
            </a:r>
          </a:p>
          <a:p>
            <a:pPr marL="971550" lvl="1" indent="-514350">
              <a:lnSpc>
                <a:spcPct val="120000"/>
              </a:lnSpc>
              <a:spcAft>
                <a:spcPts val="600"/>
              </a:spcAft>
              <a:buFont typeface="+mj-lt"/>
              <a:buAutoNum type="alphaLcParenR"/>
            </a:pPr>
            <a:r>
              <a:rPr lang="en-US" dirty="0" smtClean="0"/>
              <a:t>Bank Networks.</a:t>
            </a:r>
          </a:p>
          <a:p>
            <a:pPr marL="971550" lvl="1" indent="-514350">
              <a:lnSpc>
                <a:spcPct val="120000"/>
              </a:lnSpc>
              <a:spcAft>
                <a:spcPts val="600"/>
              </a:spcAft>
              <a:buFont typeface="+mj-lt"/>
              <a:buAutoNum type="alphaLcParenR"/>
            </a:pPr>
            <a:r>
              <a:rPr lang="en-US" dirty="0" smtClean="0"/>
              <a:t>Electronic government.</a:t>
            </a:r>
          </a:p>
          <a:p>
            <a:pPr marL="971550" lvl="1" indent="-514350">
              <a:lnSpc>
                <a:spcPct val="120000"/>
              </a:lnSpc>
              <a:spcAft>
                <a:spcPts val="600"/>
              </a:spcAft>
              <a:buFont typeface="+mj-lt"/>
              <a:buAutoNum type="alphaLcParenR"/>
            </a:pPr>
            <a:r>
              <a:rPr lang="en-US" dirty="0" smtClean="0"/>
              <a:t>Connecting users (the client &amp; the seller)</a:t>
            </a:r>
          </a:p>
          <a:p>
            <a:pPr marL="633222" indent="-514350">
              <a:lnSpc>
                <a:spcPct val="120000"/>
              </a:lnSpc>
              <a:spcAft>
                <a:spcPts val="600"/>
              </a:spcAft>
              <a:buFont typeface="+mj-lt"/>
              <a:buAutoNum type="arabicParenR"/>
            </a:pPr>
            <a:r>
              <a:rPr lang="en-US" dirty="0" smtClean="0"/>
              <a:t>The great expansion of networks</a:t>
            </a:r>
          </a:p>
          <a:p>
            <a:pPr marL="633222" indent="-514350">
              <a:lnSpc>
                <a:spcPct val="120000"/>
              </a:lnSpc>
              <a:spcAft>
                <a:spcPts val="600"/>
              </a:spcAft>
              <a:buFont typeface="+mj-lt"/>
              <a:buAutoNum type="arabicParenR"/>
            </a:pPr>
            <a:r>
              <a:rPr lang="en-US" dirty="0" smtClean="0"/>
              <a:t>Promising benefits of networks (Cost – effective).</a:t>
            </a:r>
          </a:p>
          <a:p>
            <a:pPr marL="633222" indent="-514350">
              <a:lnSpc>
                <a:spcPct val="120000"/>
              </a:lnSpc>
              <a:spcAft>
                <a:spcPts val="600"/>
              </a:spcAft>
              <a:buFont typeface="+mj-lt"/>
              <a:buAutoNum type="arabicParenR"/>
            </a:pPr>
            <a:r>
              <a:rPr lang="en-US" dirty="0" smtClean="0"/>
              <a:t>Improving modern techniques in networking field.</a:t>
            </a:r>
          </a:p>
          <a:p>
            <a:pPr marL="633222" indent="-514350">
              <a:lnSpc>
                <a:spcPct val="120000"/>
              </a:lnSpc>
              <a:spcAft>
                <a:spcPts val="600"/>
              </a:spcAft>
              <a:buFont typeface="+mj-lt"/>
              <a:buAutoNum type="arabicParenR"/>
            </a:pPr>
            <a:r>
              <a:rPr lang="en-US" dirty="0" smtClean="0"/>
              <a:t>Applying different techniques on one network.</a:t>
            </a:r>
          </a:p>
          <a:p>
            <a:pPr marL="633222" indent="-514350">
              <a:lnSpc>
                <a:spcPct val="120000"/>
              </a:lnSpc>
              <a:spcAft>
                <a:spcPts val="600"/>
              </a:spcAft>
              <a:buFont typeface="+mj-lt"/>
              <a:buAutoNum type="arabicParenR"/>
            </a:pPr>
            <a:r>
              <a:rPr lang="en-US" dirty="0" smtClean="0"/>
              <a:t>Reducing the efforts of using large number of specialists &amp; technicians  to monitor the network.</a:t>
            </a:r>
          </a:p>
          <a:p>
            <a:pPr marL="633222" indent="-514350">
              <a:lnSpc>
                <a:spcPct val="120000"/>
              </a:lnSpc>
              <a:spcAft>
                <a:spcPts val="600"/>
              </a:spcAft>
              <a:buFont typeface="+mj-lt"/>
              <a:buAutoNum type="arabicParenR"/>
            </a:pPr>
            <a:r>
              <a:rPr lang="en-US" dirty="0" smtClean="0"/>
              <a:t>Improving network performance.</a:t>
            </a:r>
          </a:p>
          <a:p>
            <a:pPr marL="633222" indent="-514350">
              <a:lnSpc>
                <a:spcPct val="120000"/>
              </a:lnSpc>
              <a:spcAft>
                <a:spcPts val="600"/>
              </a:spcAft>
              <a:buFont typeface="+mj-lt"/>
              <a:buAutoNum type="arabicParenR"/>
            </a:pPr>
            <a:r>
              <a:rPr lang="en-US" dirty="0" smtClean="0"/>
              <a:t>Improving the security of information.</a:t>
            </a:r>
          </a:p>
          <a:p>
            <a:endParaRPr lang="x-non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22D9B-4536-4A84-B46F-B625474E94DA}" type="slidenum">
              <a:rPr lang="x-none" smtClean="0"/>
              <a:pPr/>
              <a:t>7</a:t>
            </a:fld>
            <a:endParaRPr lang="x-none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Analyzing Network Data</a:t>
            </a:r>
            <a:endParaRPr lang="x-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GB" dirty="0" smtClean="0"/>
              <a:t>What are the kind of information exchanged:  data – audio – video – image.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GB" dirty="0" smtClean="0"/>
              <a:t>Who needs to use the different kind of information available online.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GB" dirty="0" smtClean="0"/>
              <a:t>The level of security required in the network.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GB" dirty="0" smtClean="0"/>
              <a:t>Priority of the required information.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GB" dirty="0" smtClean="0"/>
              <a:t>Scalability.</a:t>
            </a:r>
          </a:p>
          <a:p>
            <a:pPr marL="514350" indent="-514350">
              <a:buFont typeface="+mj-lt"/>
              <a:buAutoNum type="arabicPeriod"/>
            </a:pPr>
            <a:endParaRPr lang="x-non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22D9B-4536-4A84-B46F-B625474E94DA}" type="slidenum">
              <a:rPr lang="x-none" smtClean="0"/>
              <a:pPr/>
              <a:t>8</a:t>
            </a:fld>
            <a:endParaRPr lang="x-none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Points that must be taken into account when managing networks</a:t>
            </a:r>
            <a:endParaRPr lang="x-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GB" dirty="0" smtClean="0"/>
              <a:t>Availability.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GB" dirty="0" smtClean="0"/>
              <a:t>Users cost.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GB" dirty="0" smtClean="0"/>
              <a:t>Reporting errors.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GB" dirty="0" smtClean="0"/>
              <a:t>Determining problems and their solutions.</a:t>
            </a:r>
            <a:endParaRPr lang="en-GB" dirty="0"/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GB" dirty="0" smtClean="0"/>
              <a:t>Backup and contingency plan.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GB" dirty="0" smtClean="0"/>
              <a:t>Performance monitor.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GB" dirty="0" smtClean="0"/>
              <a:t>Maintenance tools.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22D9B-4536-4A84-B46F-B625474E94DA}" type="slidenum">
              <a:rPr lang="x-none" smtClean="0"/>
              <a:pPr/>
              <a:t>9</a:t>
            </a:fld>
            <a:endParaRPr lang="x-none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75BEF62FB50E9479EACBA5451E22AD9" ma:contentTypeVersion="0" ma:contentTypeDescription="Create a new document." ma:contentTypeScope="" ma:versionID="8871ccb317dcf0786ae7a6cca07915cd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C475212-434E-43D5-AFD5-E9E9D0D98D5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17D02749-F424-4FEB-8BA6-E639F37AACB1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1E811225-1F57-4D24-B215-E84C240DDE4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3539</TotalTime>
  <Words>1551</Words>
  <Application>Microsoft Office PowerPoint</Application>
  <PresentationFormat>عرض على الشاشة (3:4)‏</PresentationFormat>
  <Paragraphs>268</Paragraphs>
  <Slides>30</Slides>
  <Notes>1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30</vt:i4>
      </vt:variant>
    </vt:vector>
  </HeadingPairs>
  <TitlesOfParts>
    <vt:vector size="31" baseType="lpstr">
      <vt:lpstr>Module</vt:lpstr>
      <vt:lpstr>Lec1: Introduction to Network Management</vt:lpstr>
      <vt:lpstr>Outline</vt:lpstr>
      <vt:lpstr>Definition of Management</vt:lpstr>
      <vt:lpstr>Network Management</vt:lpstr>
      <vt:lpstr>Network Management</vt:lpstr>
      <vt:lpstr>Network Administrators Jobs</vt:lpstr>
      <vt:lpstr>Reasons for using Network Management Systems</vt:lpstr>
      <vt:lpstr>Analyzing Network Data</vt:lpstr>
      <vt:lpstr>Points that must be taken into account when managing networks</vt:lpstr>
      <vt:lpstr>Benefits of using networks that works full time (7 days X 24 hours)</vt:lpstr>
      <vt:lpstr>Steps for Preventive Management (Before the failure occur)</vt:lpstr>
      <vt:lpstr>Steps for Preventive Management (Before the failure occur)</vt:lpstr>
      <vt:lpstr>Warnings Classification “Reactions” to Network Management</vt:lpstr>
      <vt:lpstr> Components for Network Management System</vt:lpstr>
      <vt:lpstr>Reasons for  the success of the (SNMP) network management program</vt:lpstr>
      <vt:lpstr>What is ISO?</vt:lpstr>
      <vt:lpstr>Functions of Network Management based of ISO Model</vt:lpstr>
      <vt:lpstr>A. Fault Management</vt:lpstr>
      <vt:lpstr>Flow Chart for Fault Management</vt:lpstr>
      <vt:lpstr>B. Accounting Management</vt:lpstr>
      <vt:lpstr>Main Functions for Accounting Management</vt:lpstr>
      <vt:lpstr>C. Configuration Management</vt:lpstr>
      <vt:lpstr>D. Security Management</vt:lpstr>
      <vt:lpstr>E. Performance Management</vt:lpstr>
      <vt:lpstr>Specification of Network Management Architecture </vt:lpstr>
      <vt:lpstr>Additional Main functions for Network management based on ISO model </vt:lpstr>
      <vt:lpstr>Capacity Planning Management</vt:lpstr>
      <vt:lpstr>B. Strategic Planning Management</vt:lpstr>
      <vt:lpstr>C. Operation Support Management</vt:lpstr>
      <vt:lpstr>D. Programmability Management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Lec5: Network Management</dc:title>
  <dc:creator>Maysoon</dc:creator>
  <cp:lastModifiedBy>L</cp:lastModifiedBy>
  <cp:revision>24</cp:revision>
  <dcterms:created xsi:type="dcterms:W3CDTF">2013-10-03T19:56:58Z</dcterms:created>
  <dcterms:modified xsi:type="dcterms:W3CDTF">2019-09-09T09:25:56Z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0x010100575BEF62FB50E9479EACBA5451E22AD9</vt:lpwstr>
  </property>
</Properties>
</file>